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71" r:id="rId9"/>
    <p:sldId id="262" r:id="rId10"/>
    <p:sldId id="264" r:id="rId11"/>
    <p:sldId id="266" r:id="rId12"/>
    <p:sldId id="267" r:id="rId13"/>
    <p:sldId id="273" r:id="rId14"/>
    <p:sldId id="270" r:id="rId15"/>
    <p:sldId id="272" r:id="rId16"/>
    <p:sldId id="268" r:id="rId17"/>
    <p:sldId id="26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1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0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47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5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0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61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75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3A43-2771-4EBF-9A42-AB698FE96436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A858-20D8-4BBA-96EF-6A7C34CBE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8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useppeciotta.net/threadpoolexecutor-and-processpoolexecutor-modern-python-idiom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Event Driven </a:t>
            </a:r>
            <a:r>
              <a:rPr lang="en-US" altLang="ja-JP" dirty="0" err="1" smtClean="0"/>
              <a:t>PoC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Anh Nguyen – Dec, 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Old Architecture</a:t>
            </a:r>
            <a:endParaRPr kumimoji="1" lang="ja-JP" altLang="en-US" dirty="0"/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7288894" y="2409862"/>
            <a:ext cx="1440160" cy="2088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2608374" y="2157834"/>
            <a:ext cx="3528392" cy="25922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35968" y="3284984"/>
            <a:ext cx="1520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Wait for response </a:t>
            </a:r>
          </a:p>
          <a:p>
            <a:pPr algn="ctr"/>
            <a:r>
              <a:rPr kumimoji="1" lang="en-US" altLang="ja-JP" sz="1400" dirty="0" smtClean="0"/>
              <a:t>(blocking I/O)</a:t>
            </a:r>
            <a:endParaRPr kumimoji="1" lang="ja-JP" altLang="en-US" sz="1400" dirty="0"/>
          </a:p>
        </p:txBody>
      </p:sp>
      <p:sp>
        <p:nvSpPr>
          <p:cNvPr id="10" name="ストライプ矢印 9"/>
          <p:cNvSpPr/>
          <p:nvPr/>
        </p:nvSpPr>
        <p:spPr>
          <a:xfrm>
            <a:off x="4749204" y="3172492"/>
            <a:ext cx="2592288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Insert</a:t>
            </a:r>
            <a:endParaRPr kumimoji="1" lang="ja-JP" altLang="en-US" dirty="0"/>
          </a:p>
        </p:txBody>
      </p:sp>
      <p:sp>
        <p:nvSpPr>
          <p:cNvPr id="11" name="下カーブ矢印 10"/>
          <p:cNvSpPr/>
          <p:nvPr/>
        </p:nvSpPr>
        <p:spPr>
          <a:xfrm>
            <a:off x="3796176" y="2701661"/>
            <a:ext cx="1152128" cy="570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下カーブ矢印 11"/>
          <p:cNvSpPr/>
          <p:nvPr/>
        </p:nvSpPr>
        <p:spPr>
          <a:xfrm rot="10800000">
            <a:off x="3739937" y="3890384"/>
            <a:ext cx="1152128" cy="570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ストライプ矢印 13"/>
          <p:cNvSpPr/>
          <p:nvPr/>
        </p:nvSpPr>
        <p:spPr>
          <a:xfrm>
            <a:off x="319930" y="2155366"/>
            <a:ext cx="2232248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 call /run</a:t>
            </a:r>
            <a:endParaRPr kumimoji="1" lang="ja-JP" altLang="en-US" dirty="0"/>
          </a:p>
        </p:txBody>
      </p:sp>
      <p:sp>
        <p:nvSpPr>
          <p:cNvPr id="18" name="ストライプ矢印 17"/>
          <p:cNvSpPr/>
          <p:nvPr/>
        </p:nvSpPr>
        <p:spPr>
          <a:xfrm flipH="1">
            <a:off x="282510" y="4255778"/>
            <a:ext cx="2232248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Return /results</a:t>
            </a:r>
            <a:endParaRPr kumimoji="1" lang="ja-JP" altLang="en-US" dirty="0"/>
          </a:p>
        </p:txBody>
      </p:sp>
      <p:sp>
        <p:nvSpPr>
          <p:cNvPr id="20" name="上下矢印 19"/>
          <p:cNvSpPr/>
          <p:nvPr/>
        </p:nvSpPr>
        <p:spPr>
          <a:xfrm>
            <a:off x="1128206" y="2495808"/>
            <a:ext cx="568056" cy="18849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WAIT</a:t>
            </a:r>
            <a:endParaRPr kumimoji="1" lang="ja-JP" altLang="en-US" dirty="0"/>
          </a:p>
        </p:txBody>
      </p:sp>
      <p:sp>
        <p:nvSpPr>
          <p:cNvPr id="21" name="ストライプ矢印 20"/>
          <p:cNvSpPr/>
          <p:nvPr/>
        </p:nvSpPr>
        <p:spPr>
          <a:xfrm flipH="1">
            <a:off x="4696606" y="3543145"/>
            <a:ext cx="2592288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43808" y="2279855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API Server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8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New Architecture</a:t>
            </a:r>
            <a:endParaRPr kumimoji="1" lang="ja-JP" altLang="en-US" dirty="0"/>
          </a:p>
        </p:txBody>
      </p:sp>
      <p:sp>
        <p:nvSpPr>
          <p:cNvPr id="13" name="ストライプ矢印 12"/>
          <p:cNvSpPr/>
          <p:nvPr/>
        </p:nvSpPr>
        <p:spPr>
          <a:xfrm>
            <a:off x="154356" y="2011350"/>
            <a:ext cx="1731790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/run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907704" y="1622174"/>
            <a:ext cx="2232248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トライプ矢印 16"/>
          <p:cNvSpPr/>
          <p:nvPr/>
        </p:nvSpPr>
        <p:spPr>
          <a:xfrm>
            <a:off x="3974378" y="2351966"/>
            <a:ext cx="1533726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sp>
        <p:nvSpPr>
          <p:cNvPr id="19" name="下カーブ矢印 18"/>
          <p:cNvSpPr/>
          <p:nvPr/>
        </p:nvSpPr>
        <p:spPr>
          <a:xfrm>
            <a:off x="3038274" y="1844824"/>
            <a:ext cx="1152128" cy="570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下カーブ矢印 20"/>
          <p:cNvSpPr/>
          <p:nvPr/>
        </p:nvSpPr>
        <p:spPr>
          <a:xfrm rot="10800000">
            <a:off x="2974650" y="2858001"/>
            <a:ext cx="1152128" cy="570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78324" y="237969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Fire and forget </a:t>
            </a:r>
          </a:p>
          <a:p>
            <a:pPr algn="ctr"/>
            <a:r>
              <a:rPr kumimoji="1" lang="en-US" altLang="ja-JP" sz="1400" dirty="0" smtClean="0"/>
              <a:t>(non-blocking I/O)</a:t>
            </a:r>
            <a:endParaRPr kumimoji="1" lang="ja-JP" altLang="en-US" sz="1400" dirty="0"/>
          </a:p>
        </p:txBody>
      </p:sp>
      <p:sp>
        <p:nvSpPr>
          <p:cNvPr id="23" name="ストライプ矢印 22"/>
          <p:cNvSpPr/>
          <p:nvPr/>
        </p:nvSpPr>
        <p:spPr>
          <a:xfrm flipH="1">
            <a:off x="154356" y="2526753"/>
            <a:ext cx="1731790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/results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51720" y="1694602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API Server</a:t>
            </a:r>
            <a:endParaRPr kumimoji="1" lang="ja-JP" altLang="en-US" dirty="0"/>
          </a:p>
        </p:txBody>
      </p:sp>
      <p:sp>
        <p:nvSpPr>
          <p:cNvPr id="3" name="フローチャート : 直接アクセス記憶 2"/>
          <p:cNvSpPr/>
          <p:nvPr/>
        </p:nvSpPr>
        <p:spPr>
          <a:xfrm>
            <a:off x="5508104" y="2253666"/>
            <a:ext cx="2232248" cy="7577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MQ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6934591" y="3679846"/>
            <a:ext cx="2232248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732240" y="3832246"/>
            <a:ext cx="2232248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524609" y="4003664"/>
            <a:ext cx="2232248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屈折矢印 3"/>
          <p:cNvSpPr/>
          <p:nvPr/>
        </p:nvSpPr>
        <p:spPr>
          <a:xfrm flipV="1">
            <a:off x="7640733" y="2495982"/>
            <a:ext cx="1116124" cy="1581090"/>
          </a:xfrm>
          <a:prstGeom prst="bentUpArrow">
            <a:avLst>
              <a:gd name="adj1" fmla="val 25000"/>
              <a:gd name="adj2" fmla="val 24506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24228" y="407707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Subscribers</a:t>
            </a:r>
            <a:endParaRPr kumimoji="1" lang="ja-JP" altLang="en-US" dirty="0"/>
          </a:p>
        </p:txBody>
      </p:sp>
      <p:sp>
        <p:nvSpPr>
          <p:cNvPr id="29" name="ストライプ矢印 28"/>
          <p:cNvSpPr/>
          <p:nvPr/>
        </p:nvSpPr>
        <p:spPr>
          <a:xfrm flipH="1">
            <a:off x="4892438" y="4804354"/>
            <a:ext cx="1731790" cy="484632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insert</a:t>
            </a:r>
            <a:endParaRPr kumimoji="1" lang="ja-JP" altLang="en-US" dirty="0"/>
          </a:p>
        </p:txBody>
      </p:sp>
      <p:sp>
        <p:nvSpPr>
          <p:cNvPr id="5" name="1 つの角を切り取った四角形 4"/>
          <p:cNvSpPr/>
          <p:nvPr/>
        </p:nvSpPr>
        <p:spPr>
          <a:xfrm>
            <a:off x="4309193" y="2031586"/>
            <a:ext cx="864096" cy="316748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Msg</a:t>
            </a:r>
            <a:endParaRPr kumimoji="1" lang="ja-JP" altLang="en-US" dirty="0"/>
          </a:p>
        </p:txBody>
      </p:sp>
      <p:sp>
        <p:nvSpPr>
          <p:cNvPr id="30" name="1 つの角を切り取った四角形 29"/>
          <p:cNvSpPr/>
          <p:nvPr/>
        </p:nvSpPr>
        <p:spPr>
          <a:xfrm>
            <a:off x="7740352" y="2081121"/>
            <a:ext cx="864096" cy="316748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Msg</a:t>
            </a:r>
            <a:endParaRPr kumimoji="1" lang="ja-JP" altLang="en-US" dirty="0"/>
          </a:p>
        </p:txBody>
      </p:sp>
      <p:sp>
        <p:nvSpPr>
          <p:cNvPr id="31" name="1 つの角を切り取った四角形 30"/>
          <p:cNvSpPr/>
          <p:nvPr/>
        </p:nvSpPr>
        <p:spPr>
          <a:xfrm>
            <a:off x="7308304" y="4888296"/>
            <a:ext cx="864096" cy="316748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Msg</a:t>
            </a:r>
            <a:endParaRPr kumimoji="1" lang="ja-JP" altLang="en-US" dirty="0"/>
          </a:p>
        </p:txBody>
      </p:sp>
      <p:sp>
        <p:nvSpPr>
          <p:cNvPr id="32" name="フローチャート : 磁気ディスク 31"/>
          <p:cNvSpPr/>
          <p:nvPr/>
        </p:nvSpPr>
        <p:spPr>
          <a:xfrm>
            <a:off x="3419872" y="4002554"/>
            <a:ext cx="1440160" cy="2088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6" name="二方向矢印 5"/>
          <p:cNvSpPr/>
          <p:nvPr/>
        </p:nvSpPr>
        <p:spPr>
          <a:xfrm flipH="1">
            <a:off x="2315536" y="3566390"/>
            <a:ext cx="1104336" cy="1672582"/>
          </a:xfrm>
          <a:prstGeom prst="lef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6228184" y="3429000"/>
            <a:ext cx="706407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 rot="19031524">
            <a:off x="6102111" y="3458888"/>
            <a:ext cx="66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Scale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5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c1c045323551.560aaac121299.gif (600×392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5" y="620688"/>
            <a:ext cx="8266225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</a:t>
            </a:r>
            <a:r>
              <a:rPr kumimoji="1" lang="en-US" altLang="ja-JP" dirty="0" smtClean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Blocking</a:t>
            </a:r>
          </a:p>
          <a:p>
            <a:pPr lvl="1"/>
            <a:r>
              <a:rPr lang="en-US" altLang="ja-JP" dirty="0" smtClean="0"/>
              <a:t>~30 seconds to insert 1K records</a:t>
            </a:r>
          </a:p>
          <a:p>
            <a:pPr lvl="1"/>
            <a:r>
              <a:rPr kumimoji="1" lang="en-US" altLang="ja-JP" dirty="0" smtClean="0"/>
              <a:t>~5 minutes to insert 10K records</a:t>
            </a:r>
          </a:p>
          <a:p>
            <a:r>
              <a:rPr lang="en-US" altLang="ja-JP" dirty="0" smtClean="0"/>
              <a:t>Non-blocking (with 10 consumers in a single PC)</a:t>
            </a:r>
          </a:p>
          <a:p>
            <a:pPr lvl="1"/>
            <a:r>
              <a:rPr lang="en-US" altLang="ja-JP" dirty="0" smtClean="0"/>
              <a:t>~0.2 seconds to publish 1K messages</a:t>
            </a:r>
          </a:p>
          <a:p>
            <a:pPr lvl="1"/>
            <a:r>
              <a:rPr lang="en-US" altLang="ja-JP" dirty="0" smtClean="0"/>
              <a:t>~2 seconds to publish 10K messages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User don’t have to wait until the job finished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~3 seconds to insert 1K records</a:t>
            </a:r>
          </a:p>
          <a:p>
            <a:pPr lvl="1"/>
            <a:r>
              <a:rPr lang="en-US" altLang="ja-JP" dirty="0" smtClean="0"/>
              <a:t>~30 seconds to insert 10K records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ing_rainbow_meme_by_yuukanda0705-d7gc42a.jpg (1024×10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603448"/>
            <a:ext cx="9753600" cy="96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162474"/>
          </a:xfrm>
        </p:spPr>
        <p:txBody>
          <a:bodyPr>
            <a:normAutofit/>
          </a:bodyPr>
          <a:lstStyle/>
          <a:p>
            <a:r>
              <a:rPr lang="en-US" altLang="ja-JP" sz="13800" dirty="0" smtClean="0">
                <a:solidFill>
                  <a:srgbClr val="FF0000"/>
                </a:solidFill>
              </a:rPr>
              <a:t>BUT !!!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Some Drawbacks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Isolated and </a:t>
            </a:r>
            <a:r>
              <a:rPr lang="en-US" altLang="ja-JP" dirty="0" smtClean="0"/>
              <a:t>stand-alone </a:t>
            </a:r>
            <a:r>
              <a:rPr kumimoji="1" lang="en-US" altLang="ja-JP" dirty="0" smtClean="0"/>
              <a:t>micro-services</a:t>
            </a:r>
          </a:p>
          <a:p>
            <a:r>
              <a:rPr lang="en-US" altLang="ja-JP" dirty="0" smtClean="0"/>
              <a:t>Stay stateless!!!</a:t>
            </a:r>
          </a:p>
          <a:p>
            <a:r>
              <a:rPr kumimoji="1" lang="en-US" altLang="ja-JP" dirty="0" smtClean="0"/>
              <a:t>Using cache or file to send data across micro-services</a:t>
            </a:r>
          </a:p>
          <a:p>
            <a:r>
              <a:rPr lang="en-US" altLang="ja-JP" dirty="0" smtClean="0"/>
              <a:t>Need to re-architect the current system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9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8800" dirty="0" smtClean="0"/>
              <a:t>Q&amp;A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2350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</a:t>
            </a:r>
            <a:r>
              <a:rPr lang="en-US" altLang="ja-JP" dirty="0" smtClean="0"/>
              <a:t>Fact</a:t>
            </a:r>
            <a:endParaRPr kumimoji="1" lang="en-US" altLang="ja-JP" dirty="0" smtClean="0"/>
          </a:p>
          <a:p>
            <a:r>
              <a:rPr lang="en-US" altLang="ja-JP" dirty="0" smtClean="0"/>
              <a:t>Multi-threading and processing</a:t>
            </a:r>
            <a:endParaRPr kumimoji="1" lang="en-US" altLang="ja-JP" dirty="0" smtClean="0"/>
          </a:p>
          <a:p>
            <a:r>
              <a:rPr lang="en-US" altLang="ja-JP" dirty="0" smtClean="0"/>
              <a:t>Use </a:t>
            </a:r>
            <a:r>
              <a:rPr lang="en-US" altLang="ja-JP" smtClean="0"/>
              <a:t>Case for the </a:t>
            </a:r>
            <a:r>
              <a:rPr lang="en-US" altLang="ja-JP" dirty="0" err="1" smtClean="0"/>
              <a:t>PoC</a:t>
            </a:r>
            <a:endParaRPr lang="en-US" altLang="ja-JP" dirty="0" smtClean="0"/>
          </a:p>
          <a:p>
            <a:r>
              <a:rPr kumimoji="1" lang="en-US" altLang="ja-JP" dirty="0" smtClean="0"/>
              <a:t>Old Solution</a:t>
            </a:r>
          </a:p>
          <a:p>
            <a:r>
              <a:rPr lang="en-US" altLang="ja-JP" dirty="0" smtClean="0"/>
              <a:t>New Solution</a:t>
            </a:r>
          </a:p>
          <a:p>
            <a:r>
              <a:rPr kumimoji="1" lang="en-US" altLang="ja-JP" dirty="0" smtClean="0"/>
              <a:t>Demo</a:t>
            </a:r>
          </a:p>
          <a:p>
            <a:r>
              <a:rPr lang="en-US" altLang="ja-JP" dirty="0" smtClean="0"/>
              <a:t>Q&amp;A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46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Fact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Having more than 100K TCP call to retrieve data from DB (territory and nearby)</a:t>
            </a:r>
          </a:p>
          <a:p>
            <a:r>
              <a:rPr lang="en-US" altLang="ja-JP" dirty="0" smtClean="0"/>
              <a:t>Having more than 400K HTTP call to retrieve data from tabulation APIs</a:t>
            </a:r>
          </a:p>
          <a:p>
            <a:r>
              <a:rPr kumimoji="1" lang="en-US" altLang="ja-JP" dirty="0" smtClean="0"/>
              <a:t>Each DB query for territory or nearby cost about </a:t>
            </a:r>
            <a:r>
              <a:rPr kumimoji="1" lang="en-US" altLang="ja-JP" b="1" dirty="0" smtClean="0"/>
              <a:t>~30ms</a:t>
            </a:r>
          </a:p>
          <a:p>
            <a:r>
              <a:rPr lang="en-US" altLang="ja-JP" dirty="0" smtClean="0"/>
              <a:t>Each HTTP call to tabulation API cost about </a:t>
            </a:r>
            <a:r>
              <a:rPr lang="en-US" altLang="ja-JP" b="1" dirty="0" smtClean="0"/>
              <a:t>~33ms</a:t>
            </a:r>
          </a:p>
        </p:txBody>
      </p:sp>
    </p:spTree>
    <p:extLst>
      <p:ext uri="{BB962C8B-B14F-4D97-AF65-F5344CB8AC3E}">
        <p14:creationId xmlns:p14="http://schemas.microsoft.com/office/powerpoint/2010/main" val="37353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Fact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Using a HTTP API call (/run) and run the loops in side the API Server</a:t>
            </a:r>
          </a:p>
          <a:p>
            <a:r>
              <a:rPr lang="en-US" altLang="ja-JP" dirty="0" smtClean="0"/>
              <a:t>The user need to </a:t>
            </a:r>
            <a:r>
              <a:rPr lang="en-US" altLang="ja-JP" dirty="0" smtClean="0">
                <a:solidFill>
                  <a:srgbClr val="FF0000"/>
                </a:solidFill>
              </a:rPr>
              <a:t>wait</a:t>
            </a:r>
            <a:r>
              <a:rPr lang="en-US" altLang="ja-JP" dirty="0" smtClean="0"/>
              <a:t> until the HTTP request to be completed</a:t>
            </a:r>
          </a:p>
          <a:p>
            <a:r>
              <a:rPr lang="en-US" altLang="ja-JP" dirty="0" smtClean="0"/>
              <a:t>To complete 100K DB call we need:</a:t>
            </a:r>
            <a:r>
              <a:rPr lang="ja-JP" altLang="en-US" dirty="0" smtClean="0"/>
              <a:t> </a:t>
            </a:r>
            <a:r>
              <a:rPr lang="en-US" altLang="ja-JP" b="1" dirty="0" smtClean="0"/>
              <a:t>30 x 100K = 3M </a:t>
            </a:r>
            <a:r>
              <a:rPr lang="en-US" altLang="ja-JP" b="1" dirty="0" err="1" smtClean="0"/>
              <a:t>ms</a:t>
            </a:r>
            <a:r>
              <a:rPr lang="en-US" altLang="ja-JP" b="1" dirty="0" smtClean="0"/>
              <a:t>  ~ 50 minutes ~ 1 hour</a:t>
            </a:r>
          </a:p>
          <a:p>
            <a:r>
              <a:rPr lang="en-US" altLang="ja-JP" dirty="0" smtClean="0"/>
              <a:t>To complete 400K API call we need:</a:t>
            </a:r>
            <a:r>
              <a:rPr lang="ja-JP" altLang="en-US" dirty="0" smtClean="0"/>
              <a:t> </a:t>
            </a:r>
            <a:r>
              <a:rPr lang="en-US" altLang="ja-JP" b="1" dirty="0" smtClean="0"/>
              <a:t>33 x 400K = 13.2M </a:t>
            </a:r>
            <a:r>
              <a:rPr lang="en-US" altLang="ja-JP" b="1" dirty="0" err="1" smtClean="0"/>
              <a:t>ms</a:t>
            </a:r>
            <a:r>
              <a:rPr lang="en-US" altLang="ja-JP" b="1" dirty="0" smtClean="0"/>
              <a:t>  ~ 220 minutes ~ 4.4 hour ~ a half of day </a:t>
            </a:r>
          </a:p>
        </p:txBody>
      </p:sp>
    </p:spTree>
    <p:extLst>
      <p:ext uri="{BB962C8B-B14F-4D97-AF65-F5344CB8AC3E}">
        <p14:creationId xmlns:p14="http://schemas.microsoft.com/office/powerpoint/2010/main" val="1423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it…What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6336704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Multi-*</a:t>
            </a:r>
            <a:r>
              <a:rPr kumimoji="1" lang="en-US" altLang="ja-JP" dirty="0" err="1" smtClean="0"/>
              <a:t>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Using multi-threading or multi-processing may solve the problem</a:t>
            </a:r>
          </a:p>
          <a:p>
            <a:r>
              <a:rPr lang="en-US" altLang="ja-JP" dirty="0" smtClean="0"/>
              <a:t>What we can do:</a:t>
            </a:r>
          </a:p>
          <a:p>
            <a:pPr lvl="1"/>
            <a:r>
              <a:rPr lang="en-US" altLang="ja-JP" dirty="0" smtClean="0"/>
              <a:t>Use multi-processing to solve the multiple CPU-bound jobs</a:t>
            </a:r>
          </a:p>
          <a:p>
            <a:pPr lvl="1"/>
            <a:r>
              <a:rPr lang="en-US" altLang="ja-JP" dirty="0" smtClean="0"/>
              <a:t>Use multi-threading to solve the multiple I/O-bound jobs</a:t>
            </a:r>
          </a:p>
          <a:p>
            <a:pPr lvl="1"/>
            <a:r>
              <a:rPr lang="en-US" altLang="ja-JP" dirty="0" smtClean="0"/>
              <a:t>More detail here: </a:t>
            </a:r>
            <a:r>
              <a:rPr lang="en-US" altLang="ja-JP" dirty="0" smtClean="0">
                <a:hlinkClick r:id="rId2"/>
              </a:rPr>
              <a:t>https://giuseppeciotta.net/threadpoolexecutor-and-processpoolexecutor-modern-python-idioms.html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5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Multi-*</a:t>
            </a:r>
            <a:r>
              <a:rPr lang="en-US" altLang="ja-JP" dirty="0" err="1"/>
              <a:t>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BUT!!!</a:t>
            </a:r>
          </a:p>
          <a:p>
            <a:pPr lvl="1"/>
            <a:r>
              <a:rPr lang="en-US" altLang="ja-JP" dirty="0" smtClean="0"/>
              <a:t>Facing a spaghettis dish of forking and joining threads and processes</a:t>
            </a:r>
          </a:p>
          <a:p>
            <a:pPr lvl="1"/>
            <a:r>
              <a:rPr kumimoji="1" lang="en-US" altLang="ja-JP" dirty="0" smtClean="0"/>
              <a:t>Handling threads and processes is extremely dangerous and expensive</a:t>
            </a:r>
          </a:p>
          <a:p>
            <a:pPr lvl="1"/>
            <a:r>
              <a:rPr lang="en-US" altLang="ja-JP" dirty="0" smtClean="0"/>
              <a:t>May run out of resources just to solve the parallel problem</a:t>
            </a:r>
            <a:r>
              <a:rPr lang="ja-JP" altLang="en-US" dirty="0"/>
              <a:t> </a:t>
            </a:r>
            <a:r>
              <a:rPr lang="en-US" altLang="ja-JP" dirty="0" smtClean="0"/>
              <a:t>for </a:t>
            </a:r>
            <a:r>
              <a:rPr lang="en-US" altLang="ja-JP" dirty="0" smtClean="0">
                <a:solidFill>
                  <a:srgbClr val="FF0000"/>
                </a:solidFill>
              </a:rPr>
              <a:t>only one API </a:t>
            </a:r>
            <a:r>
              <a:rPr lang="en-US" altLang="ja-JP" dirty="0" smtClean="0"/>
              <a:t>(/run)</a:t>
            </a:r>
          </a:p>
          <a:p>
            <a:pPr lvl="1"/>
            <a:r>
              <a:rPr kumimoji="1" lang="en-US" altLang="ja-JP" dirty="0" smtClean="0"/>
              <a:t>Threads and processes does </a:t>
            </a:r>
            <a:r>
              <a:rPr lang="en-US" altLang="ja-JP" dirty="0" smtClean="0">
                <a:solidFill>
                  <a:srgbClr val="FF0000"/>
                </a:solidFill>
              </a:rPr>
              <a:t>not scale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cross instances </a:t>
            </a:r>
          </a:p>
          <a:p>
            <a:pPr lvl="1"/>
            <a:r>
              <a:rPr kumimoji="1" lang="en-US" altLang="ja-JP" dirty="0" smtClean="0"/>
              <a:t>The users still need to </a:t>
            </a:r>
            <a:r>
              <a:rPr kumimoji="1" lang="en-US" altLang="ja-JP" dirty="0" smtClean="0">
                <a:solidFill>
                  <a:srgbClr val="FF0000"/>
                </a:solidFill>
              </a:rPr>
              <a:t>wait</a:t>
            </a:r>
            <a:r>
              <a:rPr kumimoji="1" lang="en-US" altLang="ja-JP" dirty="0" smtClean="0"/>
              <a:t> until all the processes/threads completed, BTW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8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1624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WE SHOULD NOT LET THE USERS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WAIT</a:t>
            </a:r>
            <a:r>
              <a:rPr kumimoji="1" lang="en-US" altLang="ja-JP" dirty="0" smtClean="0"/>
              <a:t> FOR SUCH KIND OF BIG-DATA </a:t>
            </a:r>
            <a:r>
              <a:rPr kumimoji="1" lang="en-US" altLang="ja-JP" dirty="0" smtClean="0"/>
              <a:t>JOB </a:t>
            </a:r>
            <a:r>
              <a:rPr kumimoji="1" lang="en-US" altLang="ja-JP" dirty="0" smtClean="0"/>
              <a:t>UNTIL </a:t>
            </a:r>
            <a:r>
              <a:rPr kumimoji="1" lang="en-US" altLang="ja-JP" dirty="0" smtClean="0"/>
              <a:t>IT FINISHED</a:t>
            </a:r>
            <a:r>
              <a:rPr kumimoji="1" lang="en-US" altLang="ja-JP" dirty="0" smtClean="0"/>
              <a:t>, WHEN WE CAN RUN </a:t>
            </a:r>
            <a:r>
              <a:rPr kumimoji="1" lang="en-US" altLang="ja-JP" dirty="0" smtClean="0"/>
              <a:t>IT IN </a:t>
            </a:r>
            <a:r>
              <a:rPr kumimoji="1" lang="en-US" altLang="ja-JP" dirty="0" smtClean="0">
                <a:solidFill>
                  <a:srgbClr val="FF0000"/>
                </a:solidFill>
              </a:rPr>
              <a:t>BACKGROUND</a:t>
            </a:r>
            <a:r>
              <a:rPr kumimoji="1" lang="en-US" altLang="ja-JP" dirty="0" smtClean="0"/>
              <a:t> AND LET USERS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DO SOMETHING </a:t>
            </a:r>
            <a:r>
              <a:rPr kumimoji="1" lang="en-US" altLang="ja-JP" dirty="0" smtClean="0">
                <a:solidFill>
                  <a:srgbClr val="FF0000"/>
                </a:solidFill>
              </a:rPr>
              <a:t>ELSE </a:t>
            </a:r>
            <a:r>
              <a:rPr kumimoji="1" lang="en-US" altLang="ja-JP" dirty="0" smtClean="0"/>
              <a:t>(with the app), </a:t>
            </a:r>
            <a:r>
              <a:rPr kumimoji="1" lang="en-US" altLang="ja-JP" dirty="0" smtClean="0"/>
              <a:t>THEN GET BACK TO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RESULT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WHENEVER </a:t>
            </a:r>
            <a:r>
              <a:rPr kumimoji="1" lang="en-US" altLang="ja-JP" dirty="0" smtClean="0"/>
              <a:t>THEY WANT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1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PoC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Simulating the situation with a </a:t>
            </a:r>
            <a:r>
              <a:rPr kumimoji="1" lang="en-US" altLang="ja-JP" dirty="0" smtClean="0"/>
              <a:t>DB insert operation that take 30ms to complete (sleep)</a:t>
            </a:r>
          </a:p>
          <a:p>
            <a:r>
              <a:rPr kumimoji="1" lang="en-US" altLang="ja-JP" dirty="0" smtClean="0"/>
              <a:t>Our target is to insert 100K of records in the most beautiful way</a:t>
            </a:r>
            <a:r>
              <a:rPr lang="ja-JP" altLang="en-US" dirty="0"/>
              <a:t> </a:t>
            </a:r>
            <a:r>
              <a:rPr lang="en-US" altLang="ja-JP" dirty="0" smtClean="0"/>
              <a:t>(or most magical way)</a:t>
            </a:r>
            <a:endParaRPr kumimoji="1" lang="en-US" altLang="ja-JP" dirty="0" smtClean="0"/>
          </a:p>
          <a:p>
            <a:r>
              <a:rPr lang="en-US" altLang="ja-JP" dirty="0" smtClean="0"/>
              <a:t>Solutions:</a:t>
            </a:r>
          </a:p>
          <a:p>
            <a:pPr lvl="1"/>
            <a:r>
              <a:rPr kumimoji="1" lang="en-US" altLang="ja-JP" dirty="0" smtClean="0"/>
              <a:t>Looping (blocking I/O)</a:t>
            </a:r>
          </a:p>
          <a:p>
            <a:pPr lvl="1"/>
            <a:r>
              <a:rPr lang="en-US" altLang="ja-JP" dirty="0" smtClean="0"/>
              <a:t>Even driven (non-blocking I/O)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488</Words>
  <Application>Microsoft Office PowerPoint</Application>
  <PresentationFormat>画面に合わせる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Event Driven PoC</vt:lpstr>
      <vt:lpstr>Agenda</vt:lpstr>
      <vt:lpstr>The Fact</vt:lpstr>
      <vt:lpstr>The Fact</vt:lpstr>
      <vt:lpstr>PowerPoint プレゼンテーション</vt:lpstr>
      <vt:lpstr>Multi-*ing</vt:lpstr>
      <vt:lpstr>Multi-*ing</vt:lpstr>
      <vt:lpstr>WE SHOULD NOT LET THE USERS WAIT FOR SUCH KIND OF BIG-DATA JOB UNTIL IT FINISHED, WHEN WE CAN RUN IT IN BACKGROUND AND LET USERS DO SOMETHING ELSE (with the app), THEN GET BACK TO THE RESULT WHENEVER THEY WANT</vt:lpstr>
      <vt:lpstr>The PoC</vt:lpstr>
      <vt:lpstr>Old Architecture</vt:lpstr>
      <vt:lpstr>New Architecture</vt:lpstr>
      <vt:lpstr>PowerPoint プレゼンテーション</vt:lpstr>
      <vt:lpstr>The Result</vt:lpstr>
      <vt:lpstr>PowerPoint プレゼンテーション</vt:lpstr>
      <vt:lpstr>BUT !!!</vt:lpstr>
      <vt:lpstr>Some Drawbacks</vt:lpstr>
      <vt:lpstr>Q&amp;A</vt:lpstr>
    </vt:vector>
  </TitlesOfParts>
  <Company>株式会社インテージ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PoC</dc:title>
  <dc:creator>nguyen viet</dc:creator>
  <cp:lastModifiedBy>nguyen viet</cp:lastModifiedBy>
  <cp:revision>101</cp:revision>
  <dcterms:created xsi:type="dcterms:W3CDTF">2017-11-30T04:08:39Z</dcterms:created>
  <dcterms:modified xsi:type="dcterms:W3CDTF">2017-12-01T00:58:18Z</dcterms:modified>
</cp:coreProperties>
</file>