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3"/>
    <p:sldId id="258" r:id="rId4"/>
    <p:sldId id="326" r:id="rId5"/>
    <p:sldId id="261" r:id="rId6"/>
    <p:sldId id="278" r:id="rId7"/>
    <p:sldId id="280" r:id="rId8"/>
    <p:sldId id="276" r:id="rId9"/>
    <p:sldId id="277" r:id="rId10"/>
    <p:sldId id="271" r:id="rId11"/>
    <p:sldId id="286" r:id="rId12"/>
    <p:sldId id="287" r:id="rId13"/>
    <p:sldId id="289" r:id="rId14"/>
    <p:sldId id="284" r:id="rId15"/>
    <p:sldId id="283" r:id="rId16"/>
    <p:sldId id="291" r:id="rId17"/>
    <p:sldId id="308" r:id="rId18"/>
    <p:sldId id="310" r:id="rId19"/>
    <p:sldId id="312" r:id="rId20"/>
    <p:sldId id="314" r:id="rId21"/>
    <p:sldId id="315" r:id="rId22"/>
    <p:sldId id="317" r:id="rId23"/>
    <p:sldId id="318" r:id="rId24"/>
    <p:sldId id="320" r:id="rId25"/>
    <p:sldId id="26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8B2"/>
    <a:srgbClr val="F73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480" y="-96"/>
      </p:cViewPr>
      <p:guideLst>
        <p:guide orient="horz" pos="2160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Droid Sans Fallback" panose="020B05020000000000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Droid Sans Fallback" panose="020B05020000000000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Droid Sans Fallback" panose="020B0502000000000001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888365" y="1094740"/>
            <a:ext cx="9341485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Droid Sans Fallback" panose="020B0502000000000001" charset="-122"/>
              </a:rPr>
              <a:t>VIDEO CONFERENCING SYSTEM</a:t>
            </a:r>
            <a:endParaRPr lang="en-US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Droid Sans Fallback" panose="020B0502000000000001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302726" y="4057015"/>
            <a:ext cx="200152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b="1" dirty="0">
                <a:ea typeface="Droid Sans Fallback" panose="020B0502000000000001" charset="-122"/>
              </a:rPr>
              <a:t>Group members:</a:t>
            </a:r>
            <a:endParaRPr lang="en-US" altLang="en-US" sz="1600" dirty="0">
              <a:ea typeface="Droid Sans Fallback" panose="020B0502000000000001" charset="-122"/>
            </a:endParaRPr>
          </a:p>
          <a:p>
            <a:r>
              <a:rPr lang="en-US" altLang="en-US" sz="1600" dirty="0" smtClean="0">
                <a:ea typeface="Droid Sans Fallback" panose="020B0502000000000001" charset="-122"/>
              </a:rPr>
              <a:t>- </a:t>
            </a:r>
            <a:r>
              <a:rPr lang="en-US" altLang="en-US" sz="1600" dirty="0" err="1">
                <a:ea typeface="Droid Sans Fallback" panose="020B0502000000000001" charset="-122"/>
              </a:rPr>
              <a:t>Nguyễn</a:t>
            </a:r>
            <a:r>
              <a:rPr lang="en-US" altLang="en-US" sz="1600" dirty="0">
                <a:ea typeface="Droid Sans Fallback" panose="020B0502000000000001" charset="-122"/>
              </a:rPr>
              <a:t> </a:t>
            </a:r>
            <a:r>
              <a:rPr lang="en-US" altLang="en-US" sz="1600" dirty="0" err="1">
                <a:ea typeface="Droid Sans Fallback" panose="020B0502000000000001" charset="-122"/>
              </a:rPr>
              <a:t>Sỹ</a:t>
            </a:r>
            <a:r>
              <a:rPr lang="en-US" altLang="en-US" sz="1600" dirty="0">
                <a:ea typeface="Droid Sans Fallback" panose="020B0502000000000001" charset="-122"/>
              </a:rPr>
              <a:t> An</a:t>
            </a:r>
            <a:endParaRPr lang="en-US" altLang="en-US" sz="1600" dirty="0">
              <a:ea typeface="Droid Sans Fallback" panose="020B0502000000000001" charset="-122"/>
            </a:endParaRPr>
          </a:p>
          <a:p>
            <a:r>
              <a:rPr lang="en-US" altLang="en-US" sz="1600" dirty="0" smtClean="0">
                <a:ea typeface="Droid Sans Fallback" panose="020B0502000000000001" charset="-122"/>
              </a:rPr>
              <a:t>- </a:t>
            </a:r>
            <a:r>
              <a:rPr lang="en-US" altLang="en-US" sz="1600" dirty="0" err="1">
                <a:ea typeface="Droid Sans Fallback" panose="020B0502000000000001" charset="-122"/>
              </a:rPr>
              <a:t>Nguyễn</a:t>
            </a:r>
            <a:r>
              <a:rPr lang="en-US" altLang="en-US" sz="1600" dirty="0">
                <a:ea typeface="Droid Sans Fallback" panose="020B0502000000000001" charset="-122"/>
              </a:rPr>
              <a:t> </a:t>
            </a:r>
            <a:r>
              <a:rPr lang="en-US" altLang="en-US" sz="1600" dirty="0" err="1">
                <a:ea typeface="Droid Sans Fallback" panose="020B0502000000000001" charset="-122"/>
              </a:rPr>
              <a:t>Việt</a:t>
            </a:r>
            <a:r>
              <a:rPr lang="en-US" altLang="en-US" sz="1600" dirty="0">
                <a:ea typeface="Droid Sans Fallback" panose="020B0502000000000001" charset="-122"/>
              </a:rPr>
              <a:t> </a:t>
            </a:r>
            <a:r>
              <a:rPr lang="en-US" altLang="en-US" sz="1600" dirty="0" err="1">
                <a:ea typeface="Droid Sans Fallback" panose="020B0502000000000001" charset="-122"/>
              </a:rPr>
              <a:t>Anh</a:t>
            </a:r>
            <a:r>
              <a:rPr lang="en-US" altLang="en-US" sz="1600" dirty="0">
                <a:ea typeface="Droid Sans Fallback" panose="020B0502000000000001" charset="-122"/>
              </a:rPr>
              <a:t> </a:t>
            </a:r>
            <a:endParaRPr lang="en-US" altLang="en-US" sz="1600" dirty="0" smtClean="0">
              <a:ea typeface="Droid Sans Fallback" panose="020B0502000000000001" charset="-122"/>
            </a:endParaRPr>
          </a:p>
          <a:p>
            <a:r>
              <a:rPr lang="en-US" altLang="en-US" sz="1600" smtClean="0">
                <a:ea typeface="Droid Sans Fallback" panose="020B0502000000000001" charset="-122"/>
              </a:rPr>
              <a:t>- </a:t>
            </a:r>
            <a:r>
              <a:rPr lang="en-US" altLang="en-US" sz="1600" dirty="0" smtClean="0">
                <a:ea typeface="Droid Sans Fallback" panose="020B0502000000000001" charset="-122"/>
              </a:rPr>
              <a:t>Nguyen </a:t>
            </a:r>
            <a:r>
              <a:rPr lang="" altLang="en-US" sz="1600" dirty="0" err="1" smtClean="0">
                <a:ea typeface="Droid Sans Fallback" panose="020B0502000000000001" charset="-122"/>
              </a:rPr>
              <a:t>Đình Tuấn</a:t>
            </a:r>
            <a:endParaRPr lang="" altLang="en-US" sz="1600" dirty="0">
              <a:ea typeface="Droid Sans Fallback" panose="020B0502000000000001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4525" y="2381250"/>
            <a:ext cx="2476500" cy="1396841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84860" y="1155065"/>
            <a:ext cx="686308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5400" b="1">
                <a:ea typeface="Droid Sans Fallback" panose="020B0502000000000001" charset="-122"/>
                <a:sym typeface="+mn-ea"/>
              </a:rPr>
              <a:t>II. STREAMING</a:t>
            </a:r>
            <a:endParaRPr lang="en-US" altLang="en-US" sz="5400" b="1">
              <a:ea typeface="Droid Sans Fallback" panose="020B0502000000000001" charset="-122"/>
              <a:sym typeface="+mn-ea"/>
            </a:endParaRPr>
          </a:p>
          <a:p>
            <a:r>
              <a:rPr lang="en-US" altLang="en-US" sz="5400" b="1">
                <a:ea typeface="Droid Sans Fallback" panose="020B0502000000000001" charset="-122"/>
                <a:sym typeface="+mn-ea"/>
              </a:rPr>
              <a:t>PROTOCOL DESIGN</a:t>
            </a:r>
            <a:endParaRPr lang="en-US" altLang="en-US" sz="54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702945" y="3492500"/>
            <a:ext cx="2934335" cy="1955800"/>
          </a:xfrm>
          <a:prstGeom prst="homePlate">
            <a:avLst>
              <a:gd name="adj" fmla="val 18181"/>
            </a:avLst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Import config to app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and Join the conference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3637280" y="3492500"/>
            <a:ext cx="2934335" cy="1955800"/>
          </a:xfrm>
          <a:prstGeom prst="homePlate">
            <a:avLst>
              <a:gd name="adj" fmla="val 18181"/>
            </a:avLst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Start streaming 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with the server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561975" y="1028700"/>
            <a:ext cx="267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>
                <a:ea typeface="Droid Sans Fallback" panose="020B0502000000000001" charset="-122"/>
              </a:rPr>
              <a:t>Mesage type</a:t>
            </a:r>
            <a:r>
              <a:rPr lang="en-US" altLang="en-US">
                <a:ea typeface="Droid Sans Fallback" panose="020B0502000000000001" charset="-122"/>
              </a:rPr>
              <a:t>: byte code</a:t>
            </a:r>
            <a:endParaRPr lang="en-US" altLang="en-US">
              <a:ea typeface="Droid Sans Fallback" panose="020B0502000000000001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875" y="181610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7075" y="1816100"/>
            <a:ext cx="4545965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PAYLOAD (DATA) - length is not specified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575" y="2184400"/>
            <a:ext cx="266700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32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99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366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33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00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7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034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701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36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35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02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69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36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703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5" name="Elbow Connector 24"/>
          <p:cNvCxnSpPr>
            <a:stCxn id="8" idx="2"/>
            <a:endCxn id="26" idx="1"/>
          </p:cNvCxnSpPr>
          <p:nvPr/>
        </p:nvCxnSpPr>
        <p:spPr>
          <a:xfrm rot="5400000" flipV="1">
            <a:off x="-1228725" y="4184650"/>
            <a:ext cx="342265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ounded Rectangle 25"/>
          <p:cNvSpPr/>
          <p:nvPr/>
        </p:nvSpPr>
        <p:spPr>
          <a:xfrm>
            <a:off x="561975" y="579120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Message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3910" y="5327650"/>
            <a:ext cx="585152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ClientID: Id of participant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8" name="Elbow Connector 27"/>
          <p:cNvCxnSpPr>
            <a:stCxn id="10" idx="2"/>
            <a:endCxn id="27" idx="1"/>
          </p:cNvCxnSpPr>
          <p:nvPr/>
        </p:nvCxnSpPr>
        <p:spPr>
          <a:xfrm rot="5400000" flipV="1">
            <a:off x="-742632" y="3965258"/>
            <a:ext cx="2959100" cy="13398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Rounded Rectangle 28"/>
          <p:cNvSpPr/>
          <p:nvPr/>
        </p:nvSpPr>
        <p:spPr>
          <a:xfrm>
            <a:off x="1069975" y="4864100"/>
            <a:ext cx="5586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AuthCode: Authentication code for client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30" name="Elbow Connector 29"/>
          <p:cNvCxnSpPr>
            <a:stCxn id="11" idx="2"/>
            <a:endCxn id="29" idx="1"/>
          </p:cNvCxnSpPr>
          <p:nvPr/>
        </p:nvCxnSpPr>
        <p:spPr>
          <a:xfrm rot="5400000" flipV="1">
            <a:off x="-244475" y="3733800"/>
            <a:ext cx="2495550" cy="1333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Elbow Connector 30"/>
          <p:cNvCxnSpPr/>
          <p:nvPr/>
        </p:nvCxnSpPr>
        <p:spPr>
          <a:xfrm flipV="1">
            <a:off x="9366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Elbow Connector 31"/>
          <p:cNvCxnSpPr/>
          <p:nvPr/>
        </p:nvCxnSpPr>
        <p:spPr>
          <a:xfrm rot="16200000">
            <a:off x="911225" y="2587625"/>
            <a:ext cx="609600" cy="53975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Elbow Connector 32"/>
          <p:cNvCxnSpPr/>
          <p:nvPr/>
        </p:nvCxnSpPr>
        <p:spPr>
          <a:xfrm rot="16200000">
            <a:off x="822325" y="2673350"/>
            <a:ext cx="1054100" cy="812800"/>
          </a:xfrm>
          <a:prstGeom prst="bentConnector3">
            <a:avLst>
              <a:gd name="adj1" fmla="val 4994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Rounded Rectangle 33"/>
          <p:cNvSpPr/>
          <p:nvPr/>
        </p:nvSpPr>
        <p:spPr>
          <a:xfrm>
            <a:off x="1336675" y="4356100"/>
            <a:ext cx="53193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Other header data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5400000">
            <a:off x="676275" y="3213100"/>
            <a:ext cx="1987550" cy="666750"/>
          </a:xfrm>
          <a:prstGeom prst="bentConnector4">
            <a:avLst>
              <a:gd name="adj1" fmla="val 45399"/>
              <a:gd name="adj2" fmla="val 13571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Elbow Connector 35"/>
          <p:cNvCxnSpPr/>
          <p:nvPr/>
        </p:nvCxnSpPr>
        <p:spPr>
          <a:xfrm flipV="1">
            <a:off x="20034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Elbow Connector 36"/>
          <p:cNvCxnSpPr/>
          <p:nvPr/>
        </p:nvCxnSpPr>
        <p:spPr>
          <a:xfrm flipV="1">
            <a:off x="223837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Elbow Connector 37"/>
          <p:cNvCxnSpPr/>
          <p:nvPr/>
        </p:nvCxnSpPr>
        <p:spPr>
          <a:xfrm flipV="1">
            <a:off x="24733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Elbow Connector 39"/>
          <p:cNvCxnSpPr/>
          <p:nvPr/>
        </p:nvCxnSpPr>
        <p:spPr>
          <a:xfrm flipV="1">
            <a:off x="2682875" y="2552700"/>
            <a:ext cx="390525" cy="152400"/>
          </a:xfrm>
          <a:prstGeom prst="bentConnector3">
            <a:avLst>
              <a:gd name="adj1" fmla="val 9560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Elbow Connector 40"/>
          <p:cNvCxnSpPr/>
          <p:nvPr/>
        </p:nvCxnSpPr>
        <p:spPr>
          <a:xfrm flipV="1">
            <a:off x="2936875" y="2552700"/>
            <a:ext cx="390525" cy="152400"/>
          </a:xfrm>
          <a:prstGeom prst="bentConnector3">
            <a:avLst>
              <a:gd name="adj1" fmla="val 9560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Elbow Connector 41"/>
          <p:cNvCxnSpPr/>
          <p:nvPr/>
        </p:nvCxnSpPr>
        <p:spPr>
          <a:xfrm flipV="1">
            <a:off x="3203575" y="2552700"/>
            <a:ext cx="390525" cy="152400"/>
          </a:xfrm>
          <a:prstGeom prst="bentConnector3">
            <a:avLst>
              <a:gd name="adj1" fmla="val 9560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Elbow Connector 42"/>
          <p:cNvCxnSpPr/>
          <p:nvPr/>
        </p:nvCxnSpPr>
        <p:spPr>
          <a:xfrm flipV="1">
            <a:off x="3470275" y="2552700"/>
            <a:ext cx="390525" cy="152400"/>
          </a:xfrm>
          <a:prstGeom prst="bentConnector3">
            <a:avLst>
              <a:gd name="adj1" fmla="val 9560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Elbow Connector 43"/>
          <p:cNvCxnSpPr/>
          <p:nvPr/>
        </p:nvCxnSpPr>
        <p:spPr>
          <a:xfrm flipV="1">
            <a:off x="3736975" y="2552700"/>
            <a:ext cx="390525" cy="152400"/>
          </a:xfrm>
          <a:prstGeom prst="bentConnector3">
            <a:avLst>
              <a:gd name="adj1" fmla="val 9560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Elbow Connector 44"/>
          <p:cNvCxnSpPr/>
          <p:nvPr/>
        </p:nvCxnSpPr>
        <p:spPr>
          <a:xfrm flipV="1">
            <a:off x="4003675" y="2552700"/>
            <a:ext cx="390525" cy="152400"/>
          </a:xfrm>
          <a:prstGeom prst="bentConnector3">
            <a:avLst>
              <a:gd name="adj1" fmla="val 9560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Rounded Rectangle 45"/>
          <p:cNvSpPr/>
          <p:nvPr/>
        </p:nvSpPr>
        <p:spPr>
          <a:xfrm>
            <a:off x="5248275" y="2966085"/>
            <a:ext cx="3669030" cy="9251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The body of the packet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This part can be available or not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47" name="Elbow Connector 46"/>
          <p:cNvCxnSpPr>
            <a:stCxn id="7" idx="2"/>
            <a:endCxn id="46" idx="0"/>
          </p:cNvCxnSpPr>
          <p:nvPr/>
        </p:nvCxnSpPr>
        <p:spPr>
          <a:xfrm rot="5400000" flipV="1">
            <a:off x="6555740" y="2438400"/>
            <a:ext cx="781685" cy="272415"/>
          </a:xfrm>
          <a:prstGeom prst="bentConnector3">
            <a:avLst>
              <a:gd name="adj1" fmla="val 50041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</a:rPr>
              <a:t>MESSAGE STRUCTURE</a:t>
            </a:r>
            <a:endParaRPr lang="en-US" altLang="en-US" sz="2000">
              <a:ea typeface="Droid Sans Fallback" panose="020B05020000000000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</a:rPr>
              <a:t>IMAGE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87020" y="669290"/>
            <a:ext cx="57823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sz="2000" b="1">
                <a:ea typeface="Droid Sans Fallback" panose="020B0502000000000001" charset="-122"/>
              </a:rPr>
              <a:t>Format</a:t>
            </a:r>
            <a:r>
              <a:rPr lang="en-US" altLang="en-US" sz="2000">
                <a:ea typeface="Droid Sans Fallback" panose="020B0502000000000001" charset="-122"/>
              </a:rPr>
              <a:t>: JPEG</a:t>
            </a:r>
            <a:endParaRPr lang="en-US" altLang="en-US" sz="2000">
              <a:ea typeface="Droid Sans Fallback" panose="020B0502000000000001" charset="-122"/>
            </a:endParaRPr>
          </a:p>
          <a:p>
            <a:pPr algn="l"/>
            <a:r>
              <a:rPr lang="en-US" altLang="en-US" sz="2000" b="1">
                <a:ea typeface="Droid Sans Fallback" panose="020B0502000000000001" charset="-122"/>
              </a:rPr>
              <a:t>Streaming method:  </a:t>
            </a:r>
            <a:r>
              <a:rPr lang="en-US" altLang="en-US" sz="2000">
                <a:ea typeface="Droid Sans Fallback" panose="020B0502000000000001" charset="-122"/>
              </a:rPr>
              <a:t>Sending JPEG continuously</a:t>
            </a:r>
            <a:endParaRPr lang="en-US" altLang="en-US" sz="2000">
              <a:ea typeface="Droid Sans Fallback" panose="020B0502000000000001" charset="-122"/>
            </a:endParaRPr>
          </a:p>
          <a:p>
            <a:pPr algn="l"/>
            <a:r>
              <a:rPr lang="en-US" altLang="en-US" sz="2000">
                <a:ea typeface="Droid Sans Fallback" panose="020B0502000000000001" charset="-122"/>
              </a:rPr>
              <a:t>Quality level for streaming: </a:t>
            </a:r>
            <a:endParaRPr lang="en-US" altLang="en-US" sz="2000">
              <a:latin typeface="Arial" panose="020B0604020202020204" pitchFamily="34" charset="0"/>
              <a:ea typeface="Droid Sans Fallback" panose="020B0502000000000001" charset="-122"/>
              <a:cs typeface="Droid Sans Fallback" panose="020B0502000000000001" charset="-122"/>
              <a:sym typeface="+mn-ea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946150" y="3448685"/>
            <a:ext cx="725170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2000" b="1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Raw size: </a:t>
            </a:r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640 x 480 x 3 = 921600 bytes ~ 921 kilobytes. (1)</a:t>
            </a:r>
            <a:endParaRPr lang="en-US" sz="2000" b="0">
              <a:latin typeface="Arial" panose="020B060402020202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  <a:p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** Quality = 80 % - Size = 59192 bytes ~ 59 kilobytes. (2) </a:t>
            </a:r>
            <a:endParaRPr lang="en-US" sz="2000" b="0">
              <a:latin typeface="Arial" panose="020B060402020202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  <a:p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** Quality = 50 % - Size = 33507 bytes ~ 33 kilobytes. (3)</a:t>
            </a:r>
            <a:endParaRPr lang="en-US" sz="2000" b="0">
              <a:latin typeface="Arial" panose="020B060402020202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  <a:p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** Quality = 25 % - Size = 21917 bytes ~ 21 kilobytes. (4)</a:t>
            </a:r>
            <a:endParaRPr lang="en-US" sz="2000" b="1">
              <a:latin typeface="Arial" panose="020B060402020202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  <a:p>
            <a:r>
              <a:rPr lang="en-US" sz="2000" b="1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After resized:</a:t>
            </a:r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 320 x 240 x 3 = 230400 bytes ~ 230 kilobytes.</a:t>
            </a:r>
            <a:endParaRPr lang="en-US" sz="2000" b="0">
              <a:latin typeface="Arial" panose="020B060402020202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  <a:p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** Quality = 80 % - Size = 18282 bytes ~ 18 kilobytes. (5)</a:t>
            </a:r>
            <a:endParaRPr lang="en-US" sz="2000" b="0">
              <a:latin typeface="Arial" panose="020B060402020202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  <a:p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** Quality = 50 % - Size = 11070 bytes ~ 11 kilobytes. (6)</a:t>
            </a:r>
            <a:endParaRPr lang="en-US" sz="2000" b="0">
              <a:latin typeface="Arial" panose="020B060402020202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  <a:p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** Quality = 25 % - Size = 7503 bytes ~ 7 kilobytes. (7)</a:t>
            </a:r>
            <a:endParaRPr lang="en-US" sz="2000" b="0">
              <a:latin typeface="Arial" panose="020B060402020202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46150" y="2141855"/>
            <a:ext cx="46869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b="1">
                <a:ea typeface="Droid Sans Fallback" panose="020B0502000000000001" charset="-122"/>
              </a:rPr>
              <a:t>Why JPEG? </a:t>
            </a:r>
            <a:endParaRPr lang="en-US" altLang="en-US" sz="2400" b="1">
              <a:ea typeface="Droid Sans Fallback" panose="020B0502000000000001" charset="-122"/>
            </a:endParaRPr>
          </a:p>
          <a:p>
            <a:r>
              <a:rPr lang="en-US" altLang="en-US" sz="2400" b="1">
                <a:ea typeface="Droid Sans Fallback" panose="020B0502000000000001" charset="-122"/>
              </a:rPr>
              <a:t>- Simple</a:t>
            </a:r>
            <a:endParaRPr lang="en-US" altLang="en-US" sz="2400" b="1">
              <a:ea typeface="Droid Sans Fallback" panose="020B0502000000000001" charset="-122"/>
            </a:endParaRPr>
          </a:p>
          <a:p>
            <a:r>
              <a:rPr lang="en-US" altLang="en-US" sz="2400" b="1">
                <a:ea typeface="Droid Sans Fallback" panose="020B0502000000000001" charset="-122"/>
              </a:rPr>
              <a:t>- Efficient to compress images</a:t>
            </a:r>
            <a:r>
              <a:rPr lang="en-US" altLang="en-US" sz="2400">
                <a:ea typeface="Droid Sans Fallback" panose="020B0502000000000001" charset="-122"/>
              </a:rPr>
              <a:t> </a:t>
            </a:r>
            <a:endParaRPr lang="en-US" altLang="en-US" sz="2400">
              <a:ea typeface="Droid Sans Fallback" panose="020B05020000000000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5530" y="2622550"/>
            <a:ext cx="107124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46875" y="2622550"/>
            <a:ext cx="11684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36775" y="2806700"/>
            <a:ext cx="46101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2730500" y="2806700"/>
            <a:ext cx="342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ea typeface="Droid Sans Fallback" panose="020B0502000000000001" charset="-122"/>
                <a:sym typeface="+mn-ea"/>
              </a:rPr>
              <a:t>ClientImageFrameMessage</a:t>
            </a:r>
            <a:endParaRPr lang="en-US" altLang="en-US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4016375" y="2317750"/>
            <a:ext cx="508000" cy="304800"/>
          </a:xfrm>
          <a:prstGeom prst="curved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IMAGE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145665" y="1111250"/>
            <a:ext cx="48926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>
                <a:ea typeface="Droid Sans Fallback" panose="020B0502000000000001" charset="-122"/>
                <a:sym typeface="+mn-ea"/>
              </a:rPr>
              <a:t>CLIENT -&gt; SERVER STREAMING</a:t>
            </a:r>
            <a:endParaRPr lang="en-US" sz="24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2124075" y="1854200"/>
            <a:ext cx="537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Send continuously ClientImageFrameMessage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40130" y="5773420"/>
            <a:ext cx="105791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08140" y="5773420"/>
            <a:ext cx="11684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31" name="Straight Arrow Connector 30"/>
          <p:cNvCxnSpPr>
            <a:stCxn id="30" idx="1"/>
            <a:endCxn id="29" idx="3"/>
          </p:cNvCxnSpPr>
          <p:nvPr/>
        </p:nvCxnSpPr>
        <p:spPr>
          <a:xfrm flipH="1">
            <a:off x="2098040" y="5957570"/>
            <a:ext cx="46101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2" name="Text Box 31"/>
          <p:cNvSpPr txBox="1"/>
          <p:nvPr/>
        </p:nvSpPr>
        <p:spPr>
          <a:xfrm>
            <a:off x="2804160" y="5957570"/>
            <a:ext cx="352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ea typeface="Droid Sans Fallback" panose="020B0502000000000001" charset="-122"/>
                <a:sym typeface="+mn-ea"/>
              </a:rPr>
              <a:t>ImageStreamAdjustMessage</a:t>
            </a:r>
            <a:endParaRPr lang="en-US" altLang="en-US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224405" y="5128260"/>
            <a:ext cx="5377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Server set quality of streaming</a:t>
            </a:r>
            <a:endParaRPr lang="en-US" altLang="en-US">
              <a:ea typeface="Droid Sans Fallback" panose="020B0502000000000001" charset="-122"/>
              <a:sym typeface="+mn-ea"/>
            </a:endParaRPr>
          </a:p>
          <a:p>
            <a:r>
              <a:rPr lang="en-US" altLang="en-US">
                <a:ea typeface="Droid Sans Fallback" panose="020B0502000000000001" charset="-122"/>
                <a:sym typeface="+mn-ea"/>
              </a:rPr>
              <a:t>(when the quality of the network changes)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0130" y="4055745"/>
            <a:ext cx="105791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8140" y="4055745"/>
            <a:ext cx="11684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13" name="Straight Arrow Connector 12"/>
          <p:cNvCxnSpPr>
            <a:stCxn id="12" idx="1"/>
            <a:endCxn id="8" idx="3"/>
          </p:cNvCxnSpPr>
          <p:nvPr/>
        </p:nvCxnSpPr>
        <p:spPr>
          <a:xfrm flipH="1">
            <a:off x="2098040" y="4239895"/>
            <a:ext cx="46101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4" name="Text Box 13"/>
          <p:cNvSpPr txBox="1"/>
          <p:nvPr/>
        </p:nvSpPr>
        <p:spPr>
          <a:xfrm>
            <a:off x="3514090" y="4239895"/>
            <a:ext cx="177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ea typeface="Droid Sans Fallback" panose="020B0502000000000001" charset="-122"/>
                <a:sym typeface="+mn-ea"/>
              </a:rPr>
              <a:t>AccessDenied</a:t>
            </a:r>
            <a:endParaRPr lang="en-US" altLang="en-US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145665" y="3430905"/>
            <a:ext cx="537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Authentication failed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9875" y="181610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7075" y="1816100"/>
            <a:ext cx="4545965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PAYLOAD (DATA) - length is not specified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575" y="2184400"/>
            <a:ext cx="266700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32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99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366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33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00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7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034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701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36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35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02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69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36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703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5" name="Elbow Connector 24"/>
          <p:cNvCxnSpPr>
            <a:stCxn id="8" idx="2"/>
            <a:endCxn id="26" idx="1"/>
          </p:cNvCxnSpPr>
          <p:nvPr/>
        </p:nvCxnSpPr>
        <p:spPr>
          <a:xfrm rot="5400000" flipV="1">
            <a:off x="-1228725" y="4184650"/>
            <a:ext cx="342265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ounded Rectangle 25"/>
          <p:cNvSpPr/>
          <p:nvPr/>
        </p:nvSpPr>
        <p:spPr>
          <a:xfrm>
            <a:off x="561975" y="579120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Message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: </a:t>
            </a:r>
            <a:r>
              <a:rPr lang="en-US">
                <a:ea typeface="Droid Sans Fallback" panose="020B0502000000000001" charset="-122"/>
                <a:sym typeface="+mn-ea"/>
              </a:rPr>
              <a:t>CLIENT_IMAGE_FRAME = 10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3910" y="5327650"/>
            <a:ext cx="585152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ClientID: Id of participant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8" name="Elbow Connector 27"/>
          <p:cNvCxnSpPr>
            <a:stCxn id="10" idx="2"/>
            <a:endCxn id="27" idx="1"/>
          </p:cNvCxnSpPr>
          <p:nvPr/>
        </p:nvCxnSpPr>
        <p:spPr>
          <a:xfrm rot="5400000" flipV="1">
            <a:off x="-742632" y="3965258"/>
            <a:ext cx="2959100" cy="13398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Rounded Rectangle 28"/>
          <p:cNvSpPr/>
          <p:nvPr/>
        </p:nvSpPr>
        <p:spPr>
          <a:xfrm>
            <a:off x="1069975" y="4864100"/>
            <a:ext cx="5586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AuthCode: Authentication code for client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30" name="Elbow Connector 29"/>
          <p:cNvCxnSpPr>
            <a:stCxn id="11" idx="2"/>
            <a:endCxn id="29" idx="1"/>
          </p:cNvCxnSpPr>
          <p:nvPr/>
        </p:nvCxnSpPr>
        <p:spPr>
          <a:xfrm rot="5400000" flipV="1">
            <a:off x="-244475" y="3733800"/>
            <a:ext cx="2495550" cy="1333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Elbow Connector 30"/>
          <p:cNvCxnSpPr/>
          <p:nvPr/>
        </p:nvCxnSpPr>
        <p:spPr>
          <a:xfrm flipV="1">
            <a:off x="9366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Elbow Connector 31"/>
          <p:cNvCxnSpPr/>
          <p:nvPr/>
        </p:nvCxnSpPr>
        <p:spPr>
          <a:xfrm rot="16200000">
            <a:off x="898525" y="2587625"/>
            <a:ext cx="609600" cy="53975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Elbow Connector 32"/>
          <p:cNvCxnSpPr/>
          <p:nvPr/>
        </p:nvCxnSpPr>
        <p:spPr>
          <a:xfrm rot="16200000">
            <a:off x="822325" y="2673350"/>
            <a:ext cx="1054100" cy="812800"/>
          </a:xfrm>
          <a:prstGeom prst="bentConnector3">
            <a:avLst>
              <a:gd name="adj1" fmla="val 4994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Rounded Rectangle 33"/>
          <p:cNvSpPr/>
          <p:nvPr/>
        </p:nvSpPr>
        <p:spPr>
          <a:xfrm>
            <a:off x="1336675" y="3606800"/>
            <a:ext cx="5318760" cy="11169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sequence ID. Run 0-&gt;60000 then back to 0.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Used to sorting frames when UDP packets come in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wrong order.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5400000">
            <a:off x="854075" y="3035300"/>
            <a:ext cx="1612900" cy="647700"/>
          </a:xfrm>
          <a:prstGeom prst="bentConnector4">
            <a:avLst>
              <a:gd name="adj1" fmla="val 46102"/>
              <a:gd name="adj2" fmla="val 13676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Elbow Connector 35"/>
          <p:cNvCxnSpPr/>
          <p:nvPr/>
        </p:nvCxnSpPr>
        <p:spPr>
          <a:xfrm flipV="1">
            <a:off x="20034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 Box 1"/>
          <p:cNvSpPr txBox="1"/>
          <p:nvPr/>
        </p:nvSpPr>
        <p:spPr>
          <a:xfrm>
            <a:off x="2647950" y="952500"/>
            <a:ext cx="3511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>
                <a:ea typeface="Droid Sans Fallback" panose="020B0502000000000001" charset="-122"/>
                <a:sym typeface="+mn-ea"/>
              </a:rPr>
              <a:t>ClientImageFrameMessage</a:t>
            </a:r>
            <a:endParaRPr lang="en-US" altLang="en-US" sz="20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IMAGE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94860" y="2352675"/>
            <a:ext cx="4430395" cy="8108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Image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4" name="Elbow Connector 3"/>
          <p:cNvCxnSpPr>
            <a:stCxn id="3" idx="0"/>
            <a:endCxn id="7" idx="2"/>
          </p:cNvCxnSpPr>
          <p:nvPr/>
        </p:nvCxnSpPr>
        <p:spPr>
          <a:xfrm rot="16200000">
            <a:off x="6726238" y="2268538"/>
            <a:ext cx="168275" cy="317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28775" y="173990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8775" y="2108200"/>
            <a:ext cx="266700" cy="3683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95475" y="2108200"/>
            <a:ext cx="266700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29610" y="21082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62810" y="2108200"/>
            <a:ext cx="266700" cy="3683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9510" y="2108200"/>
            <a:ext cx="266700" cy="3683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96210" y="2108200"/>
            <a:ext cx="266700" cy="3683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62910" y="2108200"/>
            <a:ext cx="266700" cy="3683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95675" y="2108200"/>
            <a:ext cx="2667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623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290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957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624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291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958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625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292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5" name="Elbow Connector 24"/>
          <p:cNvCxnSpPr>
            <a:stCxn id="8" idx="2"/>
            <a:endCxn id="26" idx="1"/>
          </p:cNvCxnSpPr>
          <p:nvPr/>
        </p:nvCxnSpPr>
        <p:spPr>
          <a:xfrm rot="5400000" flipV="1">
            <a:off x="130175" y="4108450"/>
            <a:ext cx="342265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ounded Rectangle 25"/>
          <p:cNvSpPr/>
          <p:nvPr/>
        </p:nvSpPr>
        <p:spPr>
          <a:xfrm>
            <a:off x="1920875" y="5715000"/>
            <a:ext cx="6456680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Message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: </a:t>
            </a:r>
            <a:r>
              <a:rPr lang="en-US">
                <a:ea typeface="Droid Sans Fallback" panose="020B0502000000000001" charset="-122"/>
                <a:sym typeface="+mn-ea"/>
              </a:rPr>
              <a:t>CLIENT_</a:t>
            </a:r>
            <a:r>
              <a:rPr lang="en-US" altLang="en-US">
                <a:ea typeface="Droid Sans Fallback" panose="020B0502000000000001" charset="-122"/>
                <a:sym typeface="+mn-ea"/>
              </a:rPr>
              <a:t>FRAME_</a:t>
            </a:r>
            <a:r>
              <a:rPr lang="en-US">
                <a:ea typeface="Droid Sans Fallback" panose="020B0502000000000001" charset="-122"/>
                <a:sym typeface="+mn-ea"/>
              </a:rPr>
              <a:t>QUALITY_ADJUST = 16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162810" y="5251450"/>
            <a:ext cx="621474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ClientID: Id of participant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8" name="Elbow Connector 27"/>
          <p:cNvCxnSpPr>
            <a:stCxn id="10" idx="2"/>
            <a:endCxn id="27" idx="1"/>
          </p:cNvCxnSpPr>
          <p:nvPr/>
        </p:nvCxnSpPr>
        <p:spPr>
          <a:xfrm rot="5400000" flipV="1">
            <a:off x="616268" y="3889058"/>
            <a:ext cx="2959100" cy="13398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Elbow Connector 29"/>
          <p:cNvCxnSpPr>
            <a:stCxn id="12" idx="2"/>
            <a:endCxn id="3" idx="1"/>
          </p:cNvCxnSpPr>
          <p:nvPr/>
        </p:nvCxnSpPr>
        <p:spPr>
          <a:xfrm rot="5400000" flipV="1">
            <a:off x="1122363" y="3650298"/>
            <a:ext cx="2480310" cy="13271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 Box 1"/>
          <p:cNvSpPr txBox="1"/>
          <p:nvPr/>
        </p:nvSpPr>
        <p:spPr>
          <a:xfrm>
            <a:off x="2647950" y="952500"/>
            <a:ext cx="4272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>
                <a:ea typeface="Droid Sans Fallback" panose="020B0502000000000001" charset="-122"/>
                <a:sym typeface="+mn-ea"/>
              </a:rPr>
              <a:t>ImageStreamAdjustMessage</a:t>
            </a:r>
            <a:endParaRPr lang="en-US" altLang="en-US" sz="20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IMAGE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28875" y="4772660"/>
            <a:ext cx="594804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width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03195" y="4293235"/>
            <a:ext cx="567372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height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5" name="Elbow Connector 4"/>
          <p:cNvCxnSpPr>
            <a:stCxn id="14" idx="2"/>
          </p:cNvCxnSpPr>
          <p:nvPr/>
        </p:nvCxnSpPr>
        <p:spPr>
          <a:xfrm rot="5400000">
            <a:off x="1765935" y="3413125"/>
            <a:ext cx="2000885" cy="126365"/>
          </a:xfrm>
          <a:prstGeom prst="bentConnector3">
            <a:avLst>
              <a:gd name="adj1" fmla="val 5001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Rounded Rectangle 36"/>
          <p:cNvSpPr/>
          <p:nvPr/>
        </p:nvSpPr>
        <p:spPr>
          <a:xfrm>
            <a:off x="3763010" y="3782060"/>
            <a:ext cx="461454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JPEG quality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 (1-100) (%)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38" name="Elbow Connector 37"/>
          <p:cNvCxnSpPr>
            <a:stCxn id="11" idx="2"/>
            <a:endCxn id="37" idx="1"/>
          </p:cNvCxnSpPr>
          <p:nvPr/>
        </p:nvCxnSpPr>
        <p:spPr>
          <a:xfrm rot="5400000" flipV="1">
            <a:off x="2818130" y="3021330"/>
            <a:ext cx="1489710" cy="4000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Elbow Connector 38"/>
          <p:cNvCxnSpPr/>
          <p:nvPr/>
        </p:nvCxnSpPr>
        <p:spPr>
          <a:xfrm rot="5400000">
            <a:off x="2704465" y="2601595"/>
            <a:ext cx="482600" cy="232410"/>
          </a:xfrm>
          <a:prstGeom prst="bentConnector3">
            <a:avLst>
              <a:gd name="adj1" fmla="val 5013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Elbow Connector 39"/>
          <p:cNvCxnSpPr/>
          <p:nvPr/>
        </p:nvCxnSpPr>
        <p:spPr>
          <a:xfrm rot="5400000">
            <a:off x="2171065" y="2601595"/>
            <a:ext cx="482600" cy="232410"/>
          </a:xfrm>
          <a:prstGeom prst="bentConnector3">
            <a:avLst>
              <a:gd name="adj1" fmla="val 5013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Rounded Rectangle 6"/>
          <p:cNvSpPr/>
          <p:nvPr/>
        </p:nvSpPr>
        <p:spPr>
          <a:xfrm>
            <a:off x="3763010" y="2789555"/>
            <a:ext cx="4614545" cy="8229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Rate: The speed of sending frames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to the server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9" name="Elbow Connector 28"/>
          <p:cNvCxnSpPr>
            <a:endCxn id="7" idx="1"/>
          </p:cNvCxnSpPr>
          <p:nvPr/>
        </p:nvCxnSpPr>
        <p:spPr>
          <a:xfrm rot="5400000" flipV="1">
            <a:off x="3353435" y="2791460"/>
            <a:ext cx="695960" cy="12255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06830" y="2312670"/>
            <a:ext cx="104521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55765" y="2312670"/>
            <a:ext cx="11684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75130" y="3150870"/>
            <a:ext cx="5568315" cy="444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3213100" y="2971165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RequestImageStream</a:t>
            </a:r>
            <a:endParaRPr lang="en-US">
              <a:ea typeface="Droid Sans Fallback" panose="020B0502000000000001" charset="-122"/>
              <a:sym typeface="+mn-ea"/>
            </a:endParaRPr>
          </a:p>
        </p:txBody>
      </p:sp>
      <p:sp>
        <p:nvSpPr>
          <p:cNvPr id="21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IMAGE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145665" y="1059815"/>
            <a:ext cx="48926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2400" b="1">
                <a:ea typeface="Droid Sans Fallback" panose="020B0502000000000001" charset="-122"/>
                <a:sym typeface="+mn-ea"/>
              </a:rPr>
              <a:t>SERVER </a:t>
            </a:r>
            <a:r>
              <a:rPr lang="en-US" sz="2400" b="1">
                <a:ea typeface="Droid Sans Fallback" panose="020B0502000000000001" charset="-122"/>
                <a:sym typeface="+mn-ea"/>
              </a:rPr>
              <a:t>-&gt; </a:t>
            </a:r>
            <a:r>
              <a:rPr lang="en-US" altLang="en-US" sz="2400" b="1">
                <a:ea typeface="Droid Sans Fallback" panose="020B0502000000000001" charset="-122"/>
                <a:sym typeface="+mn-ea"/>
              </a:rPr>
              <a:t>CLIENT </a:t>
            </a:r>
            <a:r>
              <a:rPr lang="en-US" sz="2400" b="1">
                <a:ea typeface="Droid Sans Fallback" panose="020B0502000000000001" charset="-122"/>
                <a:sym typeface="+mn-ea"/>
              </a:rPr>
              <a:t>STREAMING</a:t>
            </a:r>
            <a:endParaRPr lang="en-US" sz="24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99565" y="2698750"/>
            <a:ext cx="75565" cy="378396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1865" y="2698750"/>
            <a:ext cx="75565" cy="378396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703070" y="3964305"/>
            <a:ext cx="5566410" cy="127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Text Box 4"/>
          <p:cNvSpPr txBox="1"/>
          <p:nvPr/>
        </p:nvSpPr>
        <p:spPr>
          <a:xfrm>
            <a:off x="3235325" y="3786505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ConferenceImageFrame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703070" y="4332605"/>
            <a:ext cx="5566410" cy="127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Text Box 7"/>
          <p:cNvSpPr txBox="1"/>
          <p:nvPr/>
        </p:nvSpPr>
        <p:spPr>
          <a:xfrm>
            <a:off x="3235325" y="4154805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ConferenceImageFrame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703070" y="4700905"/>
            <a:ext cx="5566410" cy="127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3" name="Text Box 12"/>
          <p:cNvSpPr txBox="1"/>
          <p:nvPr/>
        </p:nvSpPr>
        <p:spPr>
          <a:xfrm>
            <a:off x="3235325" y="4523105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ConferenceImageFrame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145665" y="3418205"/>
            <a:ext cx="537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Send continuously </a:t>
            </a:r>
            <a:r>
              <a:rPr lang="en-US" altLang="en-US" b="1">
                <a:ea typeface="Droid Sans Fallback" panose="020B0502000000000001" charset="-122"/>
                <a:sym typeface="+mn-ea"/>
              </a:rPr>
              <a:t>ConferenceImageFrame</a:t>
            </a:r>
            <a:endParaRPr lang="en-US" altLang="en-US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235325" y="2049145"/>
            <a:ext cx="2956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Send every 10s or when client wants to change frame properties</a:t>
            </a:r>
            <a:endParaRPr lang="en-US" altLang="en-US" b="1">
              <a:ea typeface="Droid Sans Fallback" panose="020B0502000000000001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647950" y="952500"/>
            <a:ext cx="3511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>
                <a:ea typeface="Droid Sans Fallback" panose="020B0502000000000001" charset="-122"/>
                <a:sym typeface="+mn-ea"/>
              </a:rPr>
              <a:t>RequestImageStream</a:t>
            </a:r>
            <a:endParaRPr lang="en-US" altLang="en-US" sz="20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IMAGE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6405" y="167386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164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83105" y="2042160"/>
            <a:ext cx="266700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498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165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832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0499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16605" y="2042160"/>
            <a:ext cx="266700" cy="3683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83305" y="2042160"/>
            <a:ext cx="266700" cy="3683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50005" y="2042160"/>
            <a:ext cx="266700" cy="3683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16705" y="2042160"/>
            <a:ext cx="266700" cy="3683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83405" y="204216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50105" y="2042160"/>
            <a:ext cx="266700" cy="3683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168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835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502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169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53" name="Elbow Connector 52"/>
          <p:cNvCxnSpPr>
            <a:stCxn id="37" idx="2"/>
            <a:endCxn id="54" idx="1"/>
          </p:cNvCxnSpPr>
          <p:nvPr/>
        </p:nvCxnSpPr>
        <p:spPr>
          <a:xfrm rot="5400000" flipV="1">
            <a:off x="125730" y="4134485"/>
            <a:ext cx="360680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Rounded Rectangle 53"/>
          <p:cNvSpPr/>
          <p:nvPr/>
        </p:nvSpPr>
        <p:spPr>
          <a:xfrm>
            <a:off x="2008505" y="583311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Message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: </a:t>
            </a:r>
            <a:r>
              <a:rPr lang="en-US">
                <a:ea typeface="Droid Sans Fallback" panose="020B0502000000000001" charset="-122"/>
                <a:sym typeface="+mn-ea"/>
              </a:rPr>
              <a:t>REQUEST_IMAGE_STREAM = 12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50440" y="5369560"/>
            <a:ext cx="585152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ClientID: Id of participant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56" name="Elbow Connector 55"/>
          <p:cNvCxnSpPr>
            <a:stCxn id="38" idx="2"/>
            <a:endCxn id="55" idx="1"/>
          </p:cNvCxnSpPr>
          <p:nvPr/>
        </p:nvCxnSpPr>
        <p:spPr>
          <a:xfrm rot="5400000" flipV="1">
            <a:off x="611823" y="3915093"/>
            <a:ext cx="3143250" cy="13398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Rounded Rectangle 56"/>
          <p:cNvSpPr/>
          <p:nvPr/>
        </p:nvSpPr>
        <p:spPr>
          <a:xfrm>
            <a:off x="2516505" y="4906010"/>
            <a:ext cx="5586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AuthCode: Authentication code for client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58" name="Elbow Connector 57"/>
          <p:cNvCxnSpPr>
            <a:stCxn id="39" idx="2"/>
            <a:endCxn id="57" idx="1"/>
          </p:cNvCxnSpPr>
          <p:nvPr/>
        </p:nvCxnSpPr>
        <p:spPr>
          <a:xfrm rot="5400000" flipV="1">
            <a:off x="1109980" y="3683635"/>
            <a:ext cx="2679700" cy="1333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Elbow Connector 58"/>
          <p:cNvCxnSpPr/>
          <p:nvPr/>
        </p:nvCxnSpPr>
        <p:spPr>
          <a:xfrm flipV="1">
            <a:off x="2383155" y="241046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Elbow Connector 59"/>
          <p:cNvCxnSpPr/>
          <p:nvPr/>
        </p:nvCxnSpPr>
        <p:spPr>
          <a:xfrm rot="16200000">
            <a:off x="2357755" y="2445385"/>
            <a:ext cx="609600" cy="53975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Elbow Connector 60"/>
          <p:cNvCxnSpPr/>
          <p:nvPr/>
        </p:nvCxnSpPr>
        <p:spPr>
          <a:xfrm rot="16200000">
            <a:off x="2268855" y="2531110"/>
            <a:ext cx="1054100" cy="812800"/>
          </a:xfrm>
          <a:prstGeom prst="bentConnector3">
            <a:avLst>
              <a:gd name="adj1" fmla="val 4994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Elbow Connector 74"/>
          <p:cNvCxnSpPr>
            <a:stCxn id="43" idx="2"/>
          </p:cNvCxnSpPr>
          <p:nvPr/>
        </p:nvCxnSpPr>
        <p:spPr>
          <a:xfrm rot="5400000">
            <a:off x="2270125" y="3342640"/>
            <a:ext cx="2112010" cy="24765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Rounded Rectangle 75"/>
          <p:cNvSpPr/>
          <p:nvPr/>
        </p:nvSpPr>
        <p:spPr>
          <a:xfrm>
            <a:off x="3189605" y="4422140"/>
            <a:ext cx="1587500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width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857625" y="3938270"/>
            <a:ext cx="1592580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height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78" name="Elbow Connector 77"/>
          <p:cNvCxnSpPr/>
          <p:nvPr/>
        </p:nvCxnSpPr>
        <p:spPr>
          <a:xfrm rot="5400000" flipV="1">
            <a:off x="3261995" y="3119755"/>
            <a:ext cx="1506855" cy="7747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Rounded Rectangle 78"/>
          <p:cNvSpPr/>
          <p:nvPr/>
        </p:nvSpPr>
        <p:spPr>
          <a:xfrm>
            <a:off x="4909185" y="3464560"/>
            <a:ext cx="272732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JPEG quality (1-100) (%)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80" name="Elbow Connector 79"/>
          <p:cNvCxnSpPr>
            <a:stCxn id="47" idx="2"/>
            <a:endCxn id="79" idx="1"/>
          </p:cNvCxnSpPr>
          <p:nvPr/>
        </p:nvCxnSpPr>
        <p:spPr>
          <a:xfrm rot="5400000" flipV="1">
            <a:off x="4093845" y="2833370"/>
            <a:ext cx="1238250" cy="39243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Elbow Connector 80"/>
          <p:cNvCxnSpPr/>
          <p:nvPr/>
        </p:nvCxnSpPr>
        <p:spPr>
          <a:xfrm rot="5400000">
            <a:off x="3851275" y="2531110"/>
            <a:ext cx="482600" cy="232410"/>
          </a:xfrm>
          <a:prstGeom prst="bentConnector3">
            <a:avLst>
              <a:gd name="adj1" fmla="val 5013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Elbow Connector 81"/>
          <p:cNvCxnSpPr/>
          <p:nvPr/>
        </p:nvCxnSpPr>
        <p:spPr>
          <a:xfrm rot="5400000">
            <a:off x="3317875" y="2531110"/>
            <a:ext cx="482600" cy="232410"/>
          </a:xfrm>
          <a:prstGeom prst="bentConnector3">
            <a:avLst>
              <a:gd name="adj1" fmla="val 5013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Rounded Rectangle 82"/>
          <p:cNvSpPr/>
          <p:nvPr/>
        </p:nvSpPr>
        <p:spPr>
          <a:xfrm>
            <a:off x="4916805" y="2888615"/>
            <a:ext cx="2719070" cy="3892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rate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84" name="Elbow Connector 83"/>
          <p:cNvCxnSpPr/>
          <p:nvPr/>
        </p:nvCxnSpPr>
        <p:spPr>
          <a:xfrm rot="5400000" flipV="1">
            <a:off x="4513580" y="2680335"/>
            <a:ext cx="673100" cy="1333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9875" y="181610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7075" y="1816100"/>
            <a:ext cx="4545965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PAYLOAD (DATA) - length is not specified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875" y="2184400"/>
            <a:ext cx="266700" cy="3683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5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32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99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366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33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00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7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034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701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36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35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02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69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36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703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5" name="Elbow Connector 24"/>
          <p:cNvCxnSpPr>
            <a:stCxn id="8" idx="2"/>
            <a:endCxn id="26" idx="1"/>
          </p:cNvCxnSpPr>
          <p:nvPr/>
        </p:nvCxnSpPr>
        <p:spPr>
          <a:xfrm rot="5400000" flipV="1">
            <a:off x="-1228725" y="4184650"/>
            <a:ext cx="342265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ounded Rectangle 25"/>
          <p:cNvSpPr/>
          <p:nvPr/>
        </p:nvSpPr>
        <p:spPr>
          <a:xfrm>
            <a:off x="561975" y="579120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Message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: </a:t>
            </a:r>
            <a:r>
              <a:rPr lang="en-US">
                <a:ea typeface="Droid Sans Fallback" panose="020B0502000000000001" charset="-122"/>
                <a:sym typeface="+mn-ea"/>
              </a:rPr>
              <a:t>CONFERENCE_IMAGE_FRAME = 14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336675" y="3606800"/>
            <a:ext cx="5318760" cy="11169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sequence ID. Run 0-&gt;60000 then back to 0.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Used to sorting frames when UDP packets come in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wrong order.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5400000">
            <a:off x="854075" y="3035300"/>
            <a:ext cx="1612900" cy="647700"/>
          </a:xfrm>
          <a:prstGeom prst="bentConnector4">
            <a:avLst>
              <a:gd name="adj1" fmla="val 46102"/>
              <a:gd name="adj2" fmla="val 13676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Elbow Connector 35"/>
          <p:cNvCxnSpPr/>
          <p:nvPr/>
        </p:nvCxnSpPr>
        <p:spPr>
          <a:xfrm flipV="1">
            <a:off x="20034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 Box 1"/>
          <p:cNvSpPr txBox="1"/>
          <p:nvPr/>
        </p:nvSpPr>
        <p:spPr>
          <a:xfrm>
            <a:off x="2647950" y="952500"/>
            <a:ext cx="3511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>
                <a:ea typeface="Droid Sans Fallback" panose="020B0502000000000001" charset="-122"/>
                <a:sym typeface="+mn-ea"/>
              </a:rPr>
              <a:t>ConferenceImageFrame</a:t>
            </a:r>
            <a:endParaRPr lang="en-US" sz="20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IMAGE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94860" y="2352675"/>
            <a:ext cx="4430395" cy="8108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Image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4" name="Elbow Connector 3"/>
          <p:cNvCxnSpPr>
            <a:stCxn id="3" idx="0"/>
            <a:endCxn id="7" idx="2"/>
          </p:cNvCxnSpPr>
          <p:nvPr/>
        </p:nvCxnSpPr>
        <p:spPr>
          <a:xfrm rot="16200000">
            <a:off x="6726238" y="2268538"/>
            <a:ext cx="168275" cy="317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5530" y="2622550"/>
            <a:ext cx="107124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46875" y="2622550"/>
            <a:ext cx="11684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36775" y="2806700"/>
            <a:ext cx="46101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2830830" y="2806700"/>
            <a:ext cx="296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ClientAudioFrameMessage</a:t>
            </a:r>
            <a:endParaRPr lang="en-US">
              <a:ea typeface="Droid Sans Fallback" panose="020B0502000000000001" charset="-122"/>
              <a:sym typeface="+mn-ea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4016375" y="2317750"/>
            <a:ext cx="508000" cy="304800"/>
          </a:xfrm>
          <a:prstGeom prst="curved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AUDIO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145665" y="1111250"/>
            <a:ext cx="48926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>
                <a:ea typeface="Droid Sans Fallback" panose="020B0502000000000001" charset="-122"/>
                <a:sym typeface="+mn-ea"/>
              </a:rPr>
              <a:t>CLIENT -&gt; SERVER STREAMING</a:t>
            </a:r>
            <a:endParaRPr lang="en-US" sz="24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2124075" y="1854200"/>
            <a:ext cx="537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Send continuously ClientAudioFrameMessage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20265" y="4131945"/>
            <a:ext cx="49028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/>
              <a:t>Sampling rate: 8kHz</a:t>
            </a:r>
            <a:endParaRPr lang="en-US" altLang="en-US" sz="2000"/>
          </a:p>
          <a:p>
            <a:r>
              <a:rPr lang="en-US" altLang="en-US" sz="2000"/>
              <a:t>Sending size: 128 samples / UDP spacket</a:t>
            </a:r>
            <a:endParaRPr lang="en-US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4775"/>
            <a:ext cx="8229600" cy="436960"/>
          </a:xfrm>
        </p:spPr>
        <p:txBody>
          <a:bodyPr/>
          <a:lstStyle/>
          <a:p>
            <a:pPr algn="ctr"/>
            <a:r>
              <a:rPr lang="en-US" altLang="en-US" b="1"/>
              <a:t>OBJECTIVES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2963"/>
            <a:ext cx="8229600" cy="3714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/>
              <a:t>Video conferencing software solution for small groups.</a:t>
            </a:r>
            <a:endParaRPr lang="en-US" altLang="en-US" sz="2400"/>
          </a:p>
          <a:p>
            <a:pPr>
              <a:lnSpc>
                <a:spcPct val="150000"/>
              </a:lnSpc>
            </a:pPr>
            <a:r>
              <a:rPr lang="en-US" altLang="en-US" sz="2400"/>
              <a:t>Light weight streaming protocol on top of UDP.</a:t>
            </a:r>
            <a:endParaRPr lang="en-US" altLang="en-US" sz="2400"/>
          </a:p>
          <a:p>
            <a:pPr>
              <a:lnSpc>
                <a:spcPct val="150000"/>
              </a:lnSpc>
            </a:pPr>
            <a:r>
              <a:rPr lang="en-US" altLang="en-US" sz="2400"/>
              <a:t>Client-Server model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9875" y="181610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7075" y="1816100"/>
            <a:ext cx="4545965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PAYLOAD (DATA) - length is not specified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575" y="2184400"/>
            <a:ext cx="266700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32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99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366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33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00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7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034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701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36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35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02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69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36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703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5" name="Elbow Connector 24"/>
          <p:cNvCxnSpPr>
            <a:stCxn id="8" idx="2"/>
            <a:endCxn id="26" idx="1"/>
          </p:cNvCxnSpPr>
          <p:nvPr/>
        </p:nvCxnSpPr>
        <p:spPr>
          <a:xfrm rot="5400000" flipV="1">
            <a:off x="-1228725" y="4184650"/>
            <a:ext cx="342265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ounded Rectangle 25"/>
          <p:cNvSpPr/>
          <p:nvPr/>
        </p:nvSpPr>
        <p:spPr>
          <a:xfrm>
            <a:off x="561975" y="579120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Message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: </a:t>
            </a:r>
            <a:r>
              <a:rPr lang="en-US">
                <a:ea typeface="Droid Sans Fallback" panose="020B0502000000000001" charset="-122"/>
                <a:sym typeface="+mn-ea"/>
              </a:rPr>
              <a:t>CLIENT_AUDIO_FRAME = 11</a:t>
            </a:r>
            <a:endParaRPr lang="en-US">
              <a:ea typeface="Droid Sans Fallback" panose="020B0502000000000001" charset="-122"/>
              <a:sym typeface="+mn-ea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3910" y="5327650"/>
            <a:ext cx="585152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ClientID: Id of participant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8" name="Elbow Connector 27"/>
          <p:cNvCxnSpPr>
            <a:stCxn id="10" idx="2"/>
            <a:endCxn id="27" idx="1"/>
          </p:cNvCxnSpPr>
          <p:nvPr/>
        </p:nvCxnSpPr>
        <p:spPr>
          <a:xfrm rot="5400000" flipV="1">
            <a:off x="-742632" y="3965258"/>
            <a:ext cx="2959100" cy="13398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Rounded Rectangle 28"/>
          <p:cNvSpPr/>
          <p:nvPr/>
        </p:nvSpPr>
        <p:spPr>
          <a:xfrm>
            <a:off x="1069975" y="4864100"/>
            <a:ext cx="5586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AuthCode: Authentication code for client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30" name="Elbow Connector 29"/>
          <p:cNvCxnSpPr>
            <a:stCxn id="11" idx="2"/>
            <a:endCxn id="29" idx="1"/>
          </p:cNvCxnSpPr>
          <p:nvPr/>
        </p:nvCxnSpPr>
        <p:spPr>
          <a:xfrm rot="5400000" flipV="1">
            <a:off x="-244475" y="3733800"/>
            <a:ext cx="2495550" cy="1333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Elbow Connector 30"/>
          <p:cNvCxnSpPr/>
          <p:nvPr/>
        </p:nvCxnSpPr>
        <p:spPr>
          <a:xfrm flipV="1">
            <a:off x="9366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Elbow Connector 31"/>
          <p:cNvCxnSpPr/>
          <p:nvPr/>
        </p:nvCxnSpPr>
        <p:spPr>
          <a:xfrm rot="16200000">
            <a:off x="898525" y="2587625"/>
            <a:ext cx="609600" cy="53975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Elbow Connector 32"/>
          <p:cNvCxnSpPr/>
          <p:nvPr/>
        </p:nvCxnSpPr>
        <p:spPr>
          <a:xfrm rot="16200000">
            <a:off x="822325" y="2673350"/>
            <a:ext cx="1054100" cy="812800"/>
          </a:xfrm>
          <a:prstGeom prst="bentConnector3">
            <a:avLst>
              <a:gd name="adj1" fmla="val 4994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Rounded Rectangle 33"/>
          <p:cNvSpPr/>
          <p:nvPr/>
        </p:nvSpPr>
        <p:spPr>
          <a:xfrm>
            <a:off x="1336675" y="3606800"/>
            <a:ext cx="5318760" cy="11169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sequence ID. Run 0-&gt;60000 then back to 0.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Used to sorting frames when UDP packets come in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wrong order.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5400000">
            <a:off x="854075" y="3035300"/>
            <a:ext cx="1612900" cy="647700"/>
          </a:xfrm>
          <a:prstGeom prst="bentConnector4">
            <a:avLst>
              <a:gd name="adj1" fmla="val 46102"/>
              <a:gd name="adj2" fmla="val 13676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Elbow Connector 35"/>
          <p:cNvCxnSpPr/>
          <p:nvPr/>
        </p:nvCxnSpPr>
        <p:spPr>
          <a:xfrm flipV="1">
            <a:off x="20034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 Box 1"/>
          <p:cNvSpPr txBox="1"/>
          <p:nvPr/>
        </p:nvSpPr>
        <p:spPr>
          <a:xfrm>
            <a:off x="2647950" y="952500"/>
            <a:ext cx="3511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ClientAudioFrameMessage</a:t>
            </a:r>
            <a:endParaRPr lang="en-US" altLang="en-US" sz="20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AUDIO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94860" y="2352675"/>
            <a:ext cx="4430395" cy="8108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Audio data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(128 samples from 8kHz audio stream)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4" name="Elbow Connector 3"/>
          <p:cNvCxnSpPr>
            <a:stCxn id="3" idx="0"/>
            <a:endCxn id="7" idx="2"/>
          </p:cNvCxnSpPr>
          <p:nvPr/>
        </p:nvCxnSpPr>
        <p:spPr>
          <a:xfrm rot="16200000">
            <a:off x="6726238" y="2268538"/>
            <a:ext cx="168275" cy="317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06830" y="2312670"/>
            <a:ext cx="104521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55765" y="2312670"/>
            <a:ext cx="11684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75130" y="3150870"/>
            <a:ext cx="5568315" cy="444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3213100" y="2971165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RequestAudioStream</a:t>
            </a:r>
            <a:endParaRPr lang="en-US">
              <a:ea typeface="Droid Sans Fallback" panose="020B0502000000000001" charset="-122"/>
              <a:sym typeface="+mn-ea"/>
            </a:endParaRPr>
          </a:p>
        </p:txBody>
      </p:sp>
      <p:sp>
        <p:nvSpPr>
          <p:cNvPr id="21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AUDIO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145665" y="1059815"/>
            <a:ext cx="48926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2400" b="1">
                <a:ea typeface="Droid Sans Fallback" panose="020B0502000000000001" charset="-122"/>
                <a:sym typeface="+mn-ea"/>
              </a:rPr>
              <a:t>SERVER </a:t>
            </a:r>
            <a:r>
              <a:rPr lang="en-US" sz="2400" b="1">
                <a:ea typeface="Droid Sans Fallback" panose="020B0502000000000001" charset="-122"/>
                <a:sym typeface="+mn-ea"/>
              </a:rPr>
              <a:t>-&gt; </a:t>
            </a:r>
            <a:r>
              <a:rPr lang="en-US" altLang="en-US" sz="2400" b="1">
                <a:ea typeface="Droid Sans Fallback" panose="020B0502000000000001" charset="-122"/>
                <a:sym typeface="+mn-ea"/>
              </a:rPr>
              <a:t>CLIENT </a:t>
            </a:r>
            <a:r>
              <a:rPr lang="en-US" sz="2400" b="1">
                <a:ea typeface="Droid Sans Fallback" panose="020B0502000000000001" charset="-122"/>
                <a:sym typeface="+mn-ea"/>
              </a:rPr>
              <a:t>STREAMING</a:t>
            </a:r>
            <a:endParaRPr lang="en-US" sz="24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99565" y="2698750"/>
            <a:ext cx="75565" cy="378396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1865" y="2698750"/>
            <a:ext cx="75565" cy="378396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703070" y="4953000"/>
            <a:ext cx="5566410" cy="127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Text Box 4"/>
          <p:cNvSpPr txBox="1"/>
          <p:nvPr/>
        </p:nvSpPr>
        <p:spPr>
          <a:xfrm>
            <a:off x="3235325" y="4775200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ConferenceAudioFrame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703070" y="5321300"/>
            <a:ext cx="5566410" cy="127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Text Box 7"/>
          <p:cNvSpPr txBox="1"/>
          <p:nvPr/>
        </p:nvSpPr>
        <p:spPr>
          <a:xfrm>
            <a:off x="3235325" y="5143500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ConferenceAudioFrame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703070" y="5689600"/>
            <a:ext cx="5566410" cy="127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3" name="Text Box 12"/>
          <p:cNvSpPr txBox="1"/>
          <p:nvPr/>
        </p:nvSpPr>
        <p:spPr>
          <a:xfrm>
            <a:off x="3235325" y="5511800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ConferenceAudioFrame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145665" y="4406900"/>
            <a:ext cx="537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Send continuously </a:t>
            </a:r>
            <a:r>
              <a:rPr lang="en-US" altLang="en-US" b="1">
                <a:ea typeface="Droid Sans Fallback" panose="020B0502000000000001" charset="-122"/>
                <a:sym typeface="+mn-ea"/>
              </a:rPr>
              <a:t>ConferenceImageFrame</a:t>
            </a:r>
            <a:endParaRPr lang="en-US" altLang="en-US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235325" y="2049145"/>
            <a:ext cx="2956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Send every 10s or when client wants to change frame properties</a:t>
            </a:r>
            <a:endParaRPr lang="en-US" altLang="en-US" b="1">
              <a:ea typeface="Droid Sans Fallback" panose="020B0502000000000001" charset="-122"/>
              <a:sym typeface="+mn-ea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713230" y="3972560"/>
            <a:ext cx="558038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7" name="Text Box 26"/>
          <p:cNvSpPr txBox="1"/>
          <p:nvPr/>
        </p:nvSpPr>
        <p:spPr>
          <a:xfrm>
            <a:off x="3213100" y="3464560"/>
            <a:ext cx="537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If Authentication failed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149600" y="3788410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AccessDenied</a:t>
            </a:r>
            <a:endParaRPr lang="en-US" altLang="en-US">
              <a:ea typeface="Droid Sans Fallback" panose="020B0502000000000001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647950" y="952500"/>
            <a:ext cx="3511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>
                <a:ea typeface="Droid Sans Fallback" panose="020B0502000000000001" charset="-122"/>
                <a:sym typeface="+mn-ea"/>
              </a:rPr>
              <a:t>RequestAudioStream</a:t>
            </a:r>
            <a:endParaRPr lang="en-US" altLang="en-US" sz="20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AUDIO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6405" y="167386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164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83105" y="2042160"/>
            <a:ext cx="266700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498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165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832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0499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166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833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500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167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834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501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168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835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502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169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53" name="Elbow Connector 52"/>
          <p:cNvCxnSpPr>
            <a:stCxn id="37" idx="2"/>
            <a:endCxn id="54" idx="1"/>
          </p:cNvCxnSpPr>
          <p:nvPr/>
        </p:nvCxnSpPr>
        <p:spPr>
          <a:xfrm rot="5400000" flipV="1">
            <a:off x="125730" y="4134485"/>
            <a:ext cx="360680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Rounded Rectangle 53"/>
          <p:cNvSpPr/>
          <p:nvPr/>
        </p:nvSpPr>
        <p:spPr>
          <a:xfrm>
            <a:off x="2008505" y="583311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Message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: </a:t>
            </a:r>
            <a:r>
              <a:rPr lang="en-US">
                <a:ea typeface="Droid Sans Fallback" panose="020B0502000000000001" charset="-122"/>
                <a:sym typeface="+mn-ea"/>
              </a:rPr>
              <a:t>REQUEST_AUDIO_STREAM = 13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50440" y="5369560"/>
            <a:ext cx="585152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ClientID: Id of participant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56" name="Elbow Connector 55"/>
          <p:cNvCxnSpPr>
            <a:stCxn id="38" idx="2"/>
            <a:endCxn id="55" idx="1"/>
          </p:cNvCxnSpPr>
          <p:nvPr/>
        </p:nvCxnSpPr>
        <p:spPr>
          <a:xfrm rot="5400000" flipV="1">
            <a:off x="611823" y="3915093"/>
            <a:ext cx="3143250" cy="13398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Rounded Rectangle 56"/>
          <p:cNvSpPr/>
          <p:nvPr/>
        </p:nvSpPr>
        <p:spPr>
          <a:xfrm>
            <a:off x="2516505" y="4906010"/>
            <a:ext cx="5586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AuthCode: Authentication code for client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58" name="Elbow Connector 57"/>
          <p:cNvCxnSpPr>
            <a:stCxn id="39" idx="2"/>
            <a:endCxn id="57" idx="1"/>
          </p:cNvCxnSpPr>
          <p:nvPr/>
        </p:nvCxnSpPr>
        <p:spPr>
          <a:xfrm rot="5400000" flipV="1">
            <a:off x="1109980" y="3683635"/>
            <a:ext cx="2679700" cy="1333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Elbow Connector 58"/>
          <p:cNvCxnSpPr/>
          <p:nvPr/>
        </p:nvCxnSpPr>
        <p:spPr>
          <a:xfrm flipV="1">
            <a:off x="2383155" y="241046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Elbow Connector 59"/>
          <p:cNvCxnSpPr/>
          <p:nvPr/>
        </p:nvCxnSpPr>
        <p:spPr>
          <a:xfrm rot="16200000">
            <a:off x="2357755" y="2445385"/>
            <a:ext cx="609600" cy="53975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Elbow Connector 60"/>
          <p:cNvCxnSpPr/>
          <p:nvPr/>
        </p:nvCxnSpPr>
        <p:spPr>
          <a:xfrm rot="16200000">
            <a:off x="2268855" y="2531110"/>
            <a:ext cx="1054100" cy="812800"/>
          </a:xfrm>
          <a:prstGeom prst="bentConnector3">
            <a:avLst>
              <a:gd name="adj1" fmla="val 4994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9875" y="181610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7075" y="1816100"/>
            <a:ext cx="4545965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PAYLOAD (DATA) - length is not specified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875" y="2184400"/>
            <a:ext cx="266700" cy="3683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575" y="2184400"/>
            <a:ext cx="266700" cy="3683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32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99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366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33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00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7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034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701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36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35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02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69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36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703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5" name="Elbow Connector 24"/>
          <p:cNvCxnSpPr>
            <a:stCxn id="8" idx="2"/>
            <a:endCxn id="26" idx="1"/>
          </p:cNvCxnSpPr>
          <p:nvPr/>
        </p:nvCxnSpPr>
        <p:spPr>
          <a:xfrm rot="5400000" flipV="1">
            <a:off x="-1228725" y="4184650"/>
            <a:ext cx="342265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ounded Rectangle 25"/>
          <p:cNvSpPr/>
          <p:nvPr/>
        </p:nvSpPr>
        <p:spPr>
          <a:xfrm>
            <a:off x="561975" y="579120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Message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: </a:t>
            </a:r>
            <a:r>
              <a:rPr lang="en-US">
                <a:ea typeface="Droid Sans Fallback" panose="020B0502000000000001" charset="-122"/>
                <a:sym typeface="+mn-ea"/>
              </a:rPr>
              <a:t>CONFERENCE_</a:t>
            </a:r>
            <a:r>
              <a:rPr lang="en-US" altLang="en-US">
                <a:ea typeface="Droid Sans Fallback" panose="020B0502000000000001" charset="-122"/>
                <a:sym typeface="+mn-ea"/>
              </a:rPr>
              <a:t>AUDIO</a:t>
            </a:r>
            <a:r>
              <a:rPr lang="en-US">
                <a:ea typeface="Droid Sans Fallback" panose="020B0502000000000001" charset="-122"/>
                <a:sym typeface="+mn-ea"/>
              </a:rPr>
              <a:t>_FRAME = 1</a:t>
            </a:r>
            <a:r>
              <a:rPr lang="en-US" altLang="en-US">
                <a:ea typeface="Droid Sans Fallback" panose="020B0502000000000001" charset="-122"/>
                <a:sym typeface="+mn-ea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  <a:sym typeface="+mn-ea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336675" y="3606800"/>
            <a:ext cx="5318760" cy="11169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sequence ID. Run 0-&gt;60000 then back to 0.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Used to sorting frames when UDP packets come in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wrong order.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5400000">
            <a:off x="854075" y="3035300"/>
            <a:ext cx="1612900" cy="647700"/>
          </a:xfrm>
          <a:prstGeom prst="bentConnector4">
            <a:avLst>
              <a:gd name="adj1" fmla="val 46102"/>
              <a:gd name="adj2" fmla="val 13676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Elbow Connector 35"/>
          <p:cNvCxnSpPr/>
          <p:nvPr/>
        </p:nvCxnSpPr>
        <p:spPr>
          <a:xfrm flipV="1">
            <a:off x="20034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 Box 1"/>
          <p:cNvSpPr txBox="1"/>
          <p:nvPr/>
        </p:nvSpPr>
        <p:spPr>
          <a:xfrm>
            <a:off x="2647950" y="952500"/>
            <a:ext cx="3511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>
                <a:ea typeface="Droid Sans Fallback" panose="020B0502000000000001" charset="-122"/>
                <a:sym typeface="+mn-ea"/>
              </a:rPr>
              <a:t>ConferenceAudioFrame</a:t>
            </a:r>
            <a:endParaRPr lang="en-US" sz="20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AUDIO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94860" y="2352675"/>
            <a:ext cx="4430395" cy="8108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Audio data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4" name="Elbow Connector 3"/>
          <p:cNvCxnSpPr>
            <a:stCxn id="3" idx="0"/>
            <a:endCxn id="7" idx="2"/>
          </p:cNvCxnSpPr>
          <p:nvPr/>
        </p:nvCxnSpPr>
        <p:spPr>
          <a:xfrm rot="16200000">
            <a:off x="6726238" y="2268538"/>
            <a:ext cx="168275" cy="317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Rounded Rectangle 4"/>
          <p:cNvSpPr/>
          <p:nvPr/>
        </p:nvSpPr>
        <p:spPr>
          <a:xfrm>
            <a:off x="718185" y="533654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Source: </a:t>
            </a:r>
            <a:r>
              <a:rPr lang="en-US" altLang="en-US">
                <a:ea typeface="Droid Sans Fallback" panose="020B0502000000000001" charset="-122"/>
                <a:sym typeface="+mn-ea"/>
              </a:rPr>
              <a:t>The id of source participant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  <a:sym typeface="+mn-ea"/>
            </a:endParaRPr>
          </a:p>
        </p:txBody>
      </p:sp>
      <p:cxnSp>
        <p:nvCxnSpPr>
          <p:cNvPr id="27" name="Elbow Connector 26"/>
          <p:cNvCxnSpPr>
            <a:stCxn id="10" idx="2"/>
            <a:endCxn id="5" idx="1"/>
          </p:cNvCxnSpPr>
          <p:nvPr/>
        </p:nvCxnSpPr>
        <p:spPr>
          <a:xfrm rot="5400000" flipV="1">
            <a:off x="-789940" y="4012565"/>
            <a:ext cx="2967990" cy="4826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582613"/>
          </a:xfrm>
        </p:spPr>
        <p:txBody>
          <a:bodyPr/>
          <a:lstStyle/>
          <a:p>
            <a:r>
              <a:rPr lang="en-US" altLang="en-US"/>
              <a:t>Q &amp; A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ym typeface="+mn-ea"/>
              </a:rPr>
              <a:t>I. OVERALL DESIGN</a:t>
            </a:r>
            <a:endParaRPr lang="en-US" altLang="en-US" b="1">
              <a:sym typeface="+mn-ea"/>
            </a:endParaRPr>
          </a:p>
          <a:p>
            <a:r>
              <a:rPr lang="en-US" altLang="en-US" b="1">
                <a:sym typeface="+mn-ea"/>
              </a:rPr>
              <a:t>II. STREAMING PROTOCOL DESIGN</a:t>
            </a:r>
            <a:endParaRPr lang="en-US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48590" y="736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  <a:endParaRPr lang="en-US" altLang="en-US" sz="2000" b="1">
              <a:ea typeface="Droid Sans Fallback" panose="020B0502000000000001" charset="-122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1126490" y="1372870"/>
          <a:ext cx="709676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180"/>
                <a:gridCol w="3243580"/>
              </a:tblGrid>
              <a:tr h="56134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 b="1">
                          <a:ea typeface="Droid Sans Fallback" panose="020B0502000000000001" charset="-122"/>
                        </a:rPr>
                        <a:t>Use Cases</a:t>
                      </a:r>
                      <a:endParaRPr lang="en-US" altLang="en-US" sz="2400" b="1">
                        <a:ea typeface="Droid Sans Fallback" panose="020B0502000000000001" charset="-122"/>
                      </a:endParaRPr>
                    </a:p>
                  </a:txBody>
                  <a:tcPr anchor="ctr"/>
                </a:tc>
                <a:tc hMerge="1">
                  <a:tcPr anchor="ctr"/>
                </a:tc>
              </a:tr>
              <a:tr h="5765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ea typeface="Droid Sans Fallback" panose="020B0502000000000001" charset="-122"/>
                        </a:rPr>
                        <a:t>Admin</a:t>
                      </a:r>
                      <a:endParaRPr lang="en-US" altLang="en-US">
                        <a:ea typeface="Droid Sans Fallback" panose="020B05020000000000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ea typeface="Droid Sans Fallback" panose="020B0502000000000001" charset="-122"/>
                        </a:rPr>
                        <a:t>Participant</a:t>
                      </a:r>
                      <a:endParaRPr lang="en-US" altLang="en-US">
                        <a:ea typeface="Droid Sans Fallback" panose="020B0502000000000001" charset="-122"/>
                      </a:endParaRPr>
                    </a:p>
                  </a:txBody>
                  <a:tcPr anchor="ctr"/>
                </a:tc>
              </a:tr>
              <a:tr h="374904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2000">
                          <a:ea typeface="Droid Sans Fallback" panose="020B0502000000000001" charset="-122"/>
                        </a:rPr>
                        <a:t>- Create participant account</a:t>
                      </a:r>
                      <a:endParaRPr lang="en-US" altLang="en-US" sz="2000">
                        <a:ea typeface="Droid Sans Fallback" panose="020B0502000000000001" charset="-122"/>
                      </a:endParaRPr>
                    </a:p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2000">
                          <a:ea typeface="Droid Sans Fallback" panose="020B0502000000000001" charset="-122"/>
                        </a:rPr>
                        <a:t>- Create a conference</a:t>
                      </a:r>
                      <a:endParaRPr lang="en-US" altLang="en-US" sz="2000">
                        <a:ea typeface="Droid Sans Fallback" panose="020B0502000000000001" charset="-122"/>
                      </a:endParaRPr>
                    </a:p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2000">
                          <a:ea typeface="Droid Sans Fallback" panose="020B0502000000000001" charset="-122"/>
                        </a:rPr>
                        <a:t>- Start/Stop conference server</a:t>
                      </a:r>
                      <a:endParaRPr lang="en-US" altLang="en-US" sz="2000">
                        <a:ea typeface="Droid Sans Fallback" panose="020B0502000000000001" charset="-122"/>
                      </a:endParaRPr>
                    </a:p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2000">
                          <a:ea typeface="Droid Sans Fallback" panose="020B0502000000000001" charset="-122"/>
                        </a:rPr>
                        <a:t>- See server status</a:t>
                      </a:r>
                      <a:endParaRPr lang="en-US" altLang="en-US" sz="2000">
                        <a:ea typeface="Droid Sans Fallback" panose="020B05020000000000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10000"/>
                        </a:lnSpc>
                        <a:buNone/>
                      </a:pPr>
                      <a:r>
                        <a:rPr lang="en-US" altLang="en-US" sz="2000">
                          <a:ea typeface="Droid Sans Fallback" panose="020B0502000000000001" charset="-122"/>
                        </a:rPr>
                        <a:t>- Join conference</a:t>
                      </a:r>
                      <a:endParaRPr lang="en-US" altLang="en-US" sz="2000">
                        <a:ea typeface="Droid Sans Fallback" panose="020B0502000000000001" charset="-122"/>
                      </a:endParaRPr>
                    </a:p>
                    <a:p>
                      <a:pPr>
                        <a:lnSpc>
                          <a:spcPct val="210000"/>
                        </a:lnSpc>
                        <a:buNone/>
                      </a:pPr>
                      <a:r>
                        <a:rPr lang="en-US" altLang="en-US" sz="2000">
                          <a:ea typeface="Droid Sans Fallback" panose="020B0502000000000001" charset="-122"/>
                        </a:rPr>
                        <a:t>- Leave conference</a:t>
                      </a:r>
                      <a:endParaRPr lang="en-US" altLang="en-US" sz="2000">
                        <a:ea typeface="Droid Sans Fallback" panose="020B0502000000000001" charset="-122"/>
                      </a:endParaRPr>
                    </a:p>
                    <a:p>
                      <a:pPr>
                        <a:lnSpc>
                          <a:spcPct val="210000"/>
                        </a:lnSpc>
                        <a:buNone/>
                      </a:pPr>
                      <a:r>
                        <a:rPr lang="en-US" altLang="en-US" sz="2000">
                          <a:ea typeface="Droid Sans Fallback" panose="020B0502000000000001" charset="-122"/>
                        </a:rPr>
                        <a:t>- See server status</a:t>
                      </a:r>
                      <a:endParaRPr lang="en-US" altLang="en-US" sz="2000">
                        <a:ea typeface="Droid Sans Fallback" panose="020B05020000000000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5890" y="2387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CLIENT-SERVER</a:t>
            </a:r>
            <a:r>
              <a:rPr lang="en-US" altLang="en-US" sz="2000">
                <a:ea typeface="Droid Sans Fallback" panose="020B0502000000000001" charset="-122"/>
              </a:rPr>
              <a:t> ARCHITECTURE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3975" y="1270000"/>
            <a:ext cx="4482465" cy="10795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1375" y="5016500"/>
            <a:ext cx="2844800" cy="10795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Admin</a:t>
            </a:r>
            <a:endParaRPr kumimoji="0" lang="en-US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65675" y="2349500"/>
            <a:ext cx="2310765" cy="5715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Socket (UDP)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93975" y="2349500"/>
            <a:ext cx="2171700" cy="5715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Web page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4775" y="5016500"/>
            <a:ext cx="3340100" cy="10795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Participant 1</a:t>
            </a:r>
            <a:endParaRPr kumimoji="0" lang="en-US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86175" y="2946400"/>
            <a:ext cx="1714500" cy="1549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46" name="Straight Arrow Connector 45"/>
          <p:cNvCxnSpPr>
            <a:stCxn id="18" idx="2"/>
            <a:endCxn id="50" idx="0"/>
          </p:cNvCxnSpPr>
          <p:nvPr/>
        </p:nvCxnSpPr>
        <p:spPr>
          <a:xfrm flipH="1">
            <a:off x="2263775" y="2921000"/>
            <a:ext cx="1416050" cy="15748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47" name="Rectangle 46"/>
          <p:cNvSpPr/>
          <p:nvPr/>
        </p:nvSpPr>
        <p:spPr>
          <a:xfrm>
            <a:off x="6848475" y="4495800"/>
            <a:ext cx="1676400" cy="5207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Desktop App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84775" y="4495800"/>
            <a:ext cx="1676400" cy="5207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Browser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49" name="Straight Arrow Connector 48"/>
          <p:cNvCxnSpPr>
            <a:stCxn id="17" idx="2"/>
          </p:cNvCxnSpPr>
          <p:nvPr/>
        </p:nvCxnSpPr>
        <p:spPr>
          <a:xfrm>
            <a:off x="5921375" y="2921000"/>
            <a:ext cx="1892300" cy="17018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50" name="Rectangle 49"/>
          <p:cNvSpPr/>
          <p:nvPr/>
        </p:nvSpPr>
        <p:spPr>
          <a:xfrm>
            <a:off x="841375" y="4495800"/>
            <a:ext cx="2844800" cy="5207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Browser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82390" y="3276600"/>
            <a:ext cx="1905000" cy="863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Download config,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See server status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235075" y="3200400"/>
            <a:ext cx="1905000" cy="863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Config server,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Hold conference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34175" y="3276600"/>
            <a:ext cx="1905000" cy="863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Participate in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conference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3975" y="1270000"/>
            <a:ext cx="4482465" cy="10795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1375" y="5016500"/>
            <a:ext cx="2844800" cy="10795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Admin</a:t>
            </a:r>
            <a:endParaRPr kumimoji="0" lang="en-US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5075" y="3200400"/>
            <a:ext cx="1905000" cy="863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Config server,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Hold conference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5890" y="2387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" altLang="en-US" sz="2000">
                <a:ea typeface="Droid Sans Fallback" panose="020B0502000000000001" charset="-122"/>
              </a:rPr>
              <a:t>DATAFLOW IN A CONFERENCE</a:t>
            </a:r>
            <a:endParaRPr lang="" altLang="en-US" sz="2000">
              <a:ea typeface="Droid Sans Fallback" panose="020B0502000000000001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8775" y="1206500"/>
            <a:ext cx="4482465" cy="10795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0475" y="2286000"/>
            <a:ext cx="2310765" cy="5715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Socket (UDP)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8775" y="2286000"/>
            <a:ext cx="2171700" cy="5715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Web page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375" y="5690235"/>
            <a:ext cx="3340100" cy="73596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Participant x</a:t>
            </a:r>
            <a:endParaRPr kumimoji="0" lang="en-US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24075" y="4597400"/>
            <a:ext cx="1676400" cy="109347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Desktop App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using UDP 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socket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0375" y="4597400"/>
            <a:ext cx="1676400" cy="109347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Browser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80175" y="1746250"/>
            <a:ext cx="5969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6" name="Text Box 15"/>
          <p:cNvSpPr txBox="1"/>
          <p:nvPr/>
        </p:nvSpPr>
        <p:spPr>
          <a:xfrm>
            <a:off x="7153275" y="1516380"/>
            <a:ext cx="1904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>
                <a:ea typeface="Droid Sans Fallback" panose="020B0502000000000001" charset="-122"/>
              </a:rPr>
              <a:t>Image flow</a:t>
            </a:r>
            <a:endParaRPr lang="en-US" altLang="en-US" sz="2400" b="1">
              <a:ea typeface="Droid Sans Fallback" panose="020B0502000000000001" charset="-122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80175" y="2381250"/>
            <a:ext cx="5969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3" name="Text Box 22"/>
          <p:cNvSpPr txBox="1"/>
          <p:nvPr/>
        </p:nvSpPr>
        <p:spPr>
          <a:xfrm>
            <a:off x="7077075" y="2151380"/>
            <a:ext cx="1904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>
                <a:ea typeface="Droid Sans Fallback" panose="020B0502000000000001" charset="-122"/>
              </a:rPr>
              <a:t>Sound flow</a:t>
            </a:r>
            <a:endParaRPr lang="en-US" altLang="en-US" sz="2400" b="1">
              <a:ea typeface="Droid Sans Fallback" panose="020B0502000000000001" charset="-122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216275" y="2895600"/>
            <a:ext cx="2006600" cy="1676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5" name="Straight Arrow Connector 24"/>
          <p:cNvCxnSpPr/>
          <p:nvPr/>
        </p:nvCxnSpPr>
        <p:spPr>
          <a:xfrm>
            <a:off x="5210175" y="2870200"/>
            <a:ext cx="495300" cy="17272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6" name="Straight Arrow Connector 25"/>
          <p:cNvCxnSpPr/>
          <p:nvPr/>
        </p:nvCxnSpPr>
        <p:spPr>
          <a:xfrm flipH="1" flipV="1">
            <a:off x="5514975" y="2882900"/>
            <a:ext cx="444500" cy="17018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7" name="Straight Arrow Connector 26"/>
          <p:cNvCxnSpPr/>
          <p:nvPr/>
        </p:nvCxnSpPr>
        <p:spPr>
          <a:xfrm flipH="1">
            <a:off x="3622675" y="2895600"/>
            <a:ext cx="1892300" cy="16510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8" name="Straight Arrow Connector 27"/>
          <p:cNvCxnSpPr/>
          <p:nvPr/>
        </p:nvCxnSpPr>
        <p:spPr>
          <a:xfrm flipV="1">
            <a:off x="2339975" y="2895600"/>
            <a:ext cx="1778000" cy="17018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9" name="Straight Arrow Connector 28"/>
          <p:cNvCxnSpPr/>
          <p:nvPr/>
        </p:nvCxnSpPr>
        <p:spPr>
          <a:xfrm>
            <a:off x="4117975" y="2908300"/>
            <a:ext cx="825500" cy="17145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0" name="Straight Arrow Connector 29"/>
          <p:cNvCxnSpPr/>
          <p:nvPr/>
        </p:nvCxnSpPr>
        <p:spPr>
          <a:xfrm flipH="1">
            <a:off x="2771775" y="2895600"/>
            <a:ext cx="1701800" cy="1676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1" name="Straight Arrow Connector 30"/>
          <p:cNvCxnSpPr/>
          <p:nvPr/>
        </p:nvCxnSpPr>
        <p:spPr>
          <a:xfrm flipH="1" flipV="1">
            <a:off x="4498975" y="2895600"/>
            <a:ext cx="723900" cy="17018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2" name="Oval 31"/>
          <p:cNvSpPr/>
          <p:nvPr/>
        </p:nvSpPr>
        <p:spPr>
          <a:xfrm>
            <a:off x="2124075" y="4406900"/>
            <a:ext cx="356235" cy="2921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536825" y="4406900"/>
            <a:ext cx="356235" cy="2921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050540" y="4406900"/>
            <a:ext cx="356235" cy="2921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44875" y="4495800"/>
            <a:ext cx="356235" cy="2921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412875" y="4038600"/>
            <a:ext cx="1232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</a:rPr>
              <a:t>UDP ports</a:t>
            </a:r>
            <a:endParaRPr lang="en-US" altLang="en-US">
              <a:ea typeface="Droid Sans Fallback" panose="020B0502000000000001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16475" y="5715635"/>
            <a:ext cx="3340100" cy="73596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Participant x</a:t>
            </a:r>
            <a:endParaRPr kumimoji="0" lang="en-US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16475" y="4622800"/>
            <a:ext cx="1676400" cy="109347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Desktop App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using UDP 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socket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92875" y="4622165"/>
            <a:ext cx="1676400" cy="109347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Browser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5890" y="2387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DATAFLOW IN A CONFERENCE</a:t>
            </a:r>
            <a:endParaRPr lang="en-US" altLang="en-US" sz="2000">
              <a:ea typeface="Droid Sans Fallback" panose="020B0502000000000001" charset="-122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874385" y="1329690"/>
            <a:ext cx="2921635" cy="1248410"/>
            <a:chOff x="4579" y="2234"/>
            <a:chExt cx="4601" cy="1966"/>
          </a:xfrm>
        </p:grpSpPr>
        <p:sp>
          <p:nvSpPr>
            <p:cNvPr id="16" name="Rectangle 15"/>
            <p:cNvSpPr/>
            <p:nvPr/>
          </p:nvSpPr>
          <p:spPr>
            <a:xfrm>
              <a:off x="5498" y="2234"/>
              <a:ext cx="2433" cy="1432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ea typeface="Droid Sans Fallback" panose="020B0502000000000001" charset="-122"/>
                  <a:sym typeface="+mn-ea"/>
                </a:rPr>
                <a:t>Participant </a:t>
              </a:r>
              <a:r>
                <a:rPr lang="en-US">
                  <a:ea typeface="Droid Sans Fallback" panose="020B0502000000000001" charset="-122"/>
                </a:rPr>
                <a:t>3</a:t>
              </a:r>
              <a:endParaRPr lang="en-US">
                <a:ea typeface="Droid Sans Fallback" panose="020B0502000000000001" charset="-122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98" y="3480"/>
              <a:ext cx="1782" cy="72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Browser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9" y="3480"/>
              <a:ext cx="2541" cy="72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Desktop App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7950" y="3276600"/>
            <a:ext cx="2171065" cy="2451789"/>
            <a:chOff x="5382" y="6940"/>
            <a:chExt cx="3419" cy="3561"/>
          </a:xfrm>
        </p:grpSpPr>
        <p:sp>
          <p:nvSpPr>
            <p:cNvPr id="5" name="Round Single Corner Rectangle 4"/>
            <p:cNvSpPr/>
            <p:nvPr/>
          </p:nvSpPr>
          <p:spPr>
            <a:xfrm>
              <a:off x="5382" y="8740"/>
              <a:ext cx="3419" cy="1761"/>
            </a:xfrm>
            <a:prstGeom prst="round1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Server</a:t>
              </a:r>
              <a:endParaRPr kumimoji="0" lang="en-US" altLang="zh-CN" sz="3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98" y="7720"/>
              <a:ext cx="1727" cy="102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UDP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26" y="7720"/>
              <a:ext cx="1375" cy="102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TCP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25" y="6940"/>
              <a:ext cx="1360" cy="78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HTTP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</p:grp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6681470" y="2578100"/>
            <a:ext cx="398780" cy="123571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 flipH="1">
            <a:off x="8060055" y="2578100"/>
            <a:ext cx="170180" cy="6985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grpSp>
        <p:nvGrpSpPr>
          <p:cNvPr id="38" name="Group 37"/>
          <p:cNvGrpSpPr/>
          <p:nvPr/>
        </p:nvGrpSpPr>
        <p:grpSpPr>
          <a:xfrm>
            <a:off x="339090" y="1686560"/>
            <a:ext cx="4796155" cy="4416425"/>
            <a:chOff x="534" y="2656"/>
            <a:chExt cx="7553" cy="6955"/>
          </a:xfrm>
        </p:grpSpPr>
        <p:sp>
          <p:nvSpPr>
            <p:cNvPr id="15" name="Rectangle 14"/>
            <p:cNvSpPr/>
            <p:nvPr/>
          </p:nvSpPr>
          <p:spPr>
            <a:xfrm>
              <a:off x="534" y="3992"/>
              <a:ext cx="2034" cy="1076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ea typeface="Droid Sans Fallback" panose="020B0502000000000001" charset="-122"/>
                </a:rPr>
                <a:t>Participant 2</a:t>
              </a:r>
              <a:endParaRPr lang="en-US" altLang="en-US">
                <a:ea typeface="Droid Sans Fallback" panose="020B0502000000000001" charset="-122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94" y="2656"/>
              <a:ext cx="2034" cy="1076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ea typeface="Droid Sans Fallback" panose="020B0502000000000001" charset="-122"/>
                  <a:sym typeface="+mn-ea"/>
                </a:rPr>
                <a:t>Participant </a:t>
              </a:r>
              <a:r>
                <a:rPr lang="en-US" altLang="en-US">
                  <a:ea typeface="Droid Sans Fallback" panose="020B0502000000000001" charset="-122"/>
                </a:rPr>
                <a:t>1</a:t>
              </a:r>
              <a:endParaRPr lang="en-US" altLang="en-US">
                <a:ea typeface="Droid Sans Fallback" panose="020B0502000000000001" charset="-122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45" y="4060"/>
              <a:ext cx="2242" cy="1143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ea typeface="Droid Sans Fallback" panose="020B0502000000000001" charset="-122"/>
                  <a:sym typeface="+mn-ea"/>
                </a:rPr>
                <a:t>Participant </a:t>
              </a:r>
              <a:r>
                <a:rPr lang="en-US" altLang="en-US">
                  <a:ea typeface="Droid Sans Fallback" panose="020B0502000000000001" charset="-122"/>
                </a:rPr>
                <a:t>3</a:t>
              </a:r>
              <a:endParaRPr lang="en-US" altLang="en-US">
                <a:ea typeface="Droid Sans Fallback" panose="020B0502000000000001" charset="-122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23" y="7570"/>
              <a:ext cx="2034" cy="1076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ea typeface="Droid Sans Fallback" panose="020B0502000000000001" charset="-122"/>
                  <a:sym typeface="+mn-ea"/>
                </a:rPr>
                <a:t>Participant </a:t>
              </a:r>
              <a:r>
                <a:rPr lang="en-US" altLang="en-US">
                  <a:ea typeface="Droid Sans Fallback" panose="020B0502000000000001" charset="-122"/>
                </a:rPr>
                <a:t>n</a:t>
              </a:r>
              <a:endParaRPr lang="en-US" altLang="en-US">
                <a:ea typeface="Droid Sans Fallback" panose="020B0502000000000001" charset="-122"/>
              </a:endParaRPr>
            </a:p>
          </p:txBody>
        </p:sp>
        <p:sp>
          <p:nvSpPr>
            <p:cNvPr id="32" name="Round Single Corner Rectangle 31"/>
            <p:cNvSpPr/>
            <p:nvPr/>
          </p:nvSpPr>
          <p:spPr>
            <a:xfrm>
              <a:off x="3489" y="5636"/>
              <a:ext cx="2140" cy="1089"/>
            </a:xfrm>
            <a:prstGeom prst="round1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Server</a:t>
              </a:r>
              <a:endParaRPr kumimoji="0" lang="en-US" altLang="zh-CN" sz="3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345" y="5010"/>
              <a:ext cx="1140" cy="74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34" name="Straight Arrow Connector 33"/>
            <p:cNvCxnSpPr>
              <a:stCxn id="29" idx="2"/>
            </p:cNvCxnSpPr>
            <p:nvPr/>
          </p:nvCxnSpPr>
          <p:spPr>
            <a:xfrm>
              <a:off x="4111" y="3732"/>
              <a:ext cx="114" cy="1918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35" name="Straight Arrow Connector 34"/>
            <p:cNvCxnSpPr>
              <a:endCxn id="32" idx="0"/>
            </p:cNvCxnSpPr>
            <p:nvPr/>
          </p:nvCxnSpPr>
          <p:spPr>
            <a:xfrm flipH="1">
              <a:off x="4559" y="4810"/>
              <a:ext cx="1286" cy="826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36" name="Straight Arrow Connector 35"/>
            <p:cNvCxnSpPr>
              <a:stCxn id="32" idx="2"/>
              <a:endCxn id="31" idx="0"/>
            </p:cNvCxnSpPr>
            <p:nvPr/>
          </p:nvCxnSpPr>
          <p:spPr>
            <a:xfrm flipH="1">
              <a:off x="3940" y="6725"/>
              <a:ext cx="619" cy="84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sp>
          <p:nvSpPr>
            <p:cNvPr id="37" name="Text Box 36"/>
            <p:cNvSpPr txBox="1"/>
            <p:nvPr/>
          </p:nvSpPr>
          <p:spPr>
            <a:xfrm>
              <a:off x="534" y="8886"/>
              <a:ext cx="6219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400" b="1">
                  <a:ea typeface="Droid Sans Fallback" panose="020B0502000000000001" charset="-122"/>
                  <a:sym typeface="+mn-ea"/>
                </a:rPr>
                <a:t>Server-Client Architecture</a:t>
              </a:r>
              <a:endParaRPr lang="en-US" sz="2400" b="1">
                <a:ea typeface="Droid Sans Fallback" panose="020B0502000000000001" charset="-122"/>
                <a:sym typeface="+mn-ea"/>
              </a:endParaRPr>
            </a:p>
          </p:txBody>
        </p:sp>
      </p:grpSp>
      <p:sp>
        <p:nvSpPr>
          <p:cNvPr id="39" name="Text Box 38"/>
          <p:cNvSpPr txBox="1"/>
          <p:nvPr/>
        </p:nvSpPr>
        <p:spPr>
          <a:xfrm>
            <a:off x="5734685" y="5845810"/>
            <a:ext cx="324675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>
                <a:ea typeface="Droid Sans Fallback" panose="020B0502000000000001" charset="-122"/>
                <a:sym typeface="+mn-ea"/>
              </a:rPr>
              <a:t>Connection between </a:t>
            </a:r>
            <a:endParaRPr lang="en-US" sz="2400" b="1">
              <a:ea typeface="Droid Sans Fallback" panose="020B0502000000000001" charset="-122"/>
              <a:sym typeface="+mn-ea"/>
            </a:endParaRPr>
          </a:p>
          <a:p>
            <a:r>
              <a:rPr lang="en-US" sz="2400" b="1">
                <a:ea typeface="Droid Sans Fallback" panose="020B0502000000000001" charset="-122"/>
                <a:sym typeface="+mn-ea"/>
              </a:rPr>
              <a:t>1 client and server</a:t>
            </a:r>
            <a:endParaRPr lang="en-US" sz="2400" b="1">
              <a:ea typeface="Droid Sans Fallback" panose="020B0502000000000001" charset="-122"/>
              <a:sym typeface="+mn-ea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308475" y="3467100"/>
            <a:ext cx="2149475" cy="1016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2875" y="2698115"/>
            <a:ext cx="1462405" cy="14624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5890" y="2387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  <a:endParaRPr lang="en-US" altLang="en-US" sz="2000" b="1">
              <a:ea typeface="Droid Sans Fallback" panose="020B0502000000000001" charset="-122"/>
            </a:endParaRP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FUNCTIONS OF CONNECTIONS</a:t>
            </a:r>
            <a:endParaRPr lang="en-US" altLang="en-US" sz="2000">
              <a:ea typeface="Droid Sans Fallback" panose="020B0502000000000001" charset="-122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117215" y="1583690"/>
            <a:ext cx="2921635" cy="1248410"/>
            <a:chOff x="4579" y="2234"/>
            <a:chExt cx="4601" cy="1966"/>
          </a:xfrm>
        </p:grpSpPr>
        <p:sp>
          <p:nvSpPr>
            <p:cNvPr id="16" name="Rectangle 15"/>
            <p:cNvSpPr/>
            <p:nvPr/>
          </p:nvSpPr>
          <p:spPr>
            <a:xfrm>
              <a:off x="5498" y="2234"/>
              <a:ext cx="2433" cy="1432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ea typeface="Droid Sans Fallback" panose="020B0502000000000001" charset="-122"/>
                  <a:sym typeface="+mn-ea"/>
                </a:rPr>
                <a:t>Participant </a:t>
              </a:r>
              <a:endParaRPr lang="en-US" altLang="en-US">
                <a:ea typeface="Droid Sans Fallback" panose="020B0502000000000001" charset="-122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98" y="3480"/>
              <a:ext cx="1782" cy="72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Browser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9" y="3480"/>
              <a:ext cx="2541" cy="72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Desktop App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00780" y="3530600"/>
            <a:ext cx="2171065" cy="2451789"/>
            <a:chOff x="5382" y="6940"/>
            <a:chExt cx="3419" cy="3561"/>
          </a:xfrm>
        </p:grpSpPr>
        <p:sp>
          <p:nvSpPr>
            <p:cNvPr id="5" name="Round Single Corner Rectangle 4"/>
            <p:cNvSpPr/>
            <p:nvPr/>
          </p:nvSpPr>
          <p:spPr>
            <a:xfrm>
              <a:off x="5382" y="8740"/>
              <a:ext cx="3419" cy="1761"/>
            </a:xfrm>
            <a:prstGeom prst="round1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Server</a:t>
              </a:r>
              <a:endParaRPr kumimoji="0" lang="en-US" altLang="zh-CN" sz="3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98" y="7720"/>
              <a:ext cx="1726" cy="102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UDP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26" y="7720"/>
              <a:ext cx="1375" cy="102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TCP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25" y="6940"/>
              <a:ext cx="1360" cy="78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HTTP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endParaRPr>
            </a:p>
          </p:txBody>
        </p:sp>
      </p:grpSp>
      <p:cxnSp>
        <p:nvCxnSpPr>
          <p:cNvPr id="12" name="Straight Arrow Connector 11"/>
          <p:cNvCxnSpPr>
            <a:stCxn id="9" idx="2"/>
            <a:endCxn id="11" idx="0"/>
          </p:cNvCxnSpPr>
          <p:nvPr/>
        </p:nvCxnSpPr>
        <p:spPr>
          <a:xfrm flipH="1">
            <a:off x="5302885" y="2832100"/>
            <a:ext cx="170180" cy="6985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14" name="Straight Arrow Connector 13"/>
          <p:cNvCxnSpPr>
            <a:stCxn id="10" idx="2"/>
            <a:endCxn id="6" idx="0"/>
          </p:cNvCxnSpPr>
          <p:nvPr/>
        </p:nvCxnSpPr>
        <p:spPr>
          <a:xfrm>
            <a:off x="3924300" y="2832100"/>
            <a:ext cx="398145" cy="123571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2" name="Line Callout 1 1"/>
          <p:cNvSpPr/>
          <p:nvPr/>
        </p:nvSpPr>
        <p:spPr>
          <a:xfrm>
            <a:off x="6530975" y="2374900"/>
            <a:ext cx="2487930" cy="2900045"/>
          </a:xfrm>
          <a:prstGeom prst="borderCallout1">
            <a:avLst>
              <a:gd name="adj1" fmla="val 31338"/>
              <a:gd name="adj2" fmla="val -2589"/>
              <a:gd name="adj3" fmla="val 30917"/>
              <a:gd name="adj4" fmla="val -45610"/>
            </a:avLst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HTTP Connection: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- Admin: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   + Config, start/stop/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monitor server.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   + Create participant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accounts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   + Hold a conference.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- Participant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   + Download config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file, secure key...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" name="Line Callout 1 2"/>
          <p:cNvSpPr/>
          <p:nvPr/>
        </p:nvSpPr>
        <p:spPr>
          <a:xfrm>
            <a:off x="135890" y="2493010"/>
            <a:ext cx="2715260" cy="3530600"/>
          </a:xfrm>
          <a:prstGeom prst="borderCallout1">
            <a:avLst>
              <a:gd name="adj1" fmla="val 41312"/>
              <a:gd name="adj2" fmla="val 99515"/>
              <a:gd name="adj3" fmla="val 27122"/>
              <a:gd name="adj4" fmla="val 146024"/>
            </a:avLst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UDP connection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: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-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Transfer images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and audio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- Control the transmisson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(transmission mode,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quality, speed)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47675" y="737235"/>
            <a:ext cx="5943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>
                <a:ea typeface="Droid Sans Fallback" panose="020B0502000000000001" charset="-122"/>
              </a:rPr>
              <a:t>How a conference is held?</a:t>
            </a:r>
            <a:endParaRPr lang="en-US" altLang="en-US" sz="2400" b="1">
              <a:ea typeface="Droid Sans Fallback" panose="020B0502000000000001" charset="-122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752475" y="2908300"/>
            <a:ext cx="2324735" cy="1955800"/>
          </a:xfrm>
          <a:prstGeom prst="homePlate">
            <a:avLst>
              <a:gd name="adj" fmla="val 14935"/>
            </a:avLst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(1)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Admin login into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webpage and create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 conference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3077210" y="2908300"/>
            <a:ext cx="2413635" cy="1955800"/>
          </a:xfrm>
          <a:prstGeom prst="homePlate">
            <a:avLst>
              <a:gd name="adj" fmla="val 18181"/>
            </a:avLst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(2)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Participate login 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into webpage 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and download the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config file for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created conference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5490845" y="2908300"/>
            <a:ext cx="2934335" cy="1955800"/>
          </a:xfrm>
          <a:prstGeom prst="homePlate">
            <a:avLst>
              <a:gd name="adj" fmla="val 18181"/>
            </a:avLst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(3)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Participate import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config file into desktop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application and join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the conference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  <a:endParaRPr lang="en-US" altLang="en-US" sz="2000" b="1">
              <a:ea typeface="Droid Sans Fallback" panose="020B05020000000000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5772</Words>
  <Application>WPS Presentation</Application>
  <PresentationFormat>On-screen Show (4:3)</PresentationFormat>
  <Paragraphs>476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SimSun</vt:lpstr>
      <vt:lpstr>Wingdings</vt:lpstr>
      <vt:lpstr>Droid Sans Fallback</vt:lpstr>
      <vt:lpstr>微软雅黑</vt:lpstr>
      <vt:lpstr>Arial Unicode MS</vt:lpstr>
      <vt:lpstr>Webdings</vt:lpstr>
      <vt:lpstr>Times New Roman</vt:lpstr>
      <vt:lpstr>Gear Drives</vt:lpstr>
      <vt:lpstr>PowerPoint 演示文稿</vt:lpstr>
      <vt:lpstr>OBJECTIVES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wps</dc:creator>
  <cp:lastModifiedBy>tuan</cp:lastModifiedBy>
  <cp:revision>333</cp:revision>
  <dcterms:created xsi:type="dcterms:W3CDTF">2019-06-04T02:51:58Z</dcterms:created>
  <dcterms:modified xsi:type="dcterms:W3CDTF">2019-06-04T02:51:58Z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