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6" r:id="rId12"/>
    <p:sldId id="277" r:id="rId13"/>
    <p:sldId id="278" r:id="rId14"/>
    <p:sldId id="279" r:id="rId15"/>
    <p:sldId id="280" r:id="rId16"/>
    <p:sldId id="282" r:id="rId17"/>
    <p:sldId id="283" r:id="rId18"/>
    <p:sldId id="260" r:id="rId19"/>
    <p:sldId id="281" r:id="rId20"/>
    <p:sldId id="265" r:id="rId21"/>
    <p:sldId id="26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R171ph4HkoJhd3hc2hpHE9cQM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h Viet" userId="6cff01a605a485af" providerId="LiveId" clId="{7EA612BD-A1D1-48E2-9AAD-FA154D096766}"/>
    <pc:docChg chg="undo custSel modSld">
      <pc:chgData name="Anh Viet" userId="6cff01a605a485af" providerId="LiveId" clId="{7EA612BD-A1D1-48E2-9AAD-FA154D096766}" dt="2022-05-20T11:45:52.798" v="30" actId="20577"/>
      <pc:docMkLst>
        <pc:docMk/>
      </pc:docMkLst>
      <pc:sldChg chg="modSp mod">
        <pc:chgData name="Anh Viet" userId="6cff01a605a485af" providerId="LiveId" clId="{7EA612BD-A1D1-48E2-9AAD-FA154D096766}" dt="2022-05-20T11:45:52.798" v="30" actId="20577"/>
        <pc:sldMkLst>
          <pc:docMk/>
          <pc:sldMk cId="2928083169" sldId="273"/>
        </pc:sldMkLst>
        <pc:graphicFrameChg chg="mod modGraphic">
          <ac:chgData name="Anh Viet" userId="6cff01a605a485af" providerId="LiveId" clId="{7EA612BD-A1D1-48E2-9AAD-FA154D096766}" dt="2022-05-20T11:45:52.798" v="30" actId="20577"/>
          <ac:graphicFrameMkLst>
            <pc:docMk/>
            <pc:sldMk cId="2928083169" sldId="273"/>
            <ac:graphicFrameMk id="5" creationId="{6974BC0C-BECF-E417-033E-85316211ADE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466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2410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731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0788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378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638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18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2692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8533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0530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6913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0858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757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7297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2055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366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462116" y="1905000"/>
            <a:ext cx="11238271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BẢO VỆ ĐỒ ÁN SEM </a:t>
            </a:r>
            <a:r>
              <a:rPr lang="en-US" sz="32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3200" b="1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62115" y="2616201"/>
            <a:ext cx="11238271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700"/>
            </a:pPr>
            <a:r>
              <a:rPr lang="en-US" sz="2800" b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bán điện thoại di động</a:t>
            </a:r>
            <a:endParaRPr sz="2800" b="1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819400" y="3361431"/>
            <a:ext cx="6400800" cy="266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Lớp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  C</a:t>
            </a: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2103-LM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  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Nhóm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01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1.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Nguyễn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b="1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2. L</a:t>
            </a: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 </a:t>
            </a:r>
            <a:r>
              <a:rPr lang="en-US" sz="2000" b="1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3. </a:t>
            </a:r>
            <a:r>
              <a:rPr lang="en-US" sz="2000" b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 </a:t>
            </a:r>
            <a:r>
              <a:rPr lang="en-US" sz="2000" b="1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Giảng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viên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hướng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dẫn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Nguyễn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Anh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Lương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+mj-lt"/>
              <a:buAutoNum type="romanUcPeriod" startAt="3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DỮ LIỆU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953875" cy="542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r>
              <a:rPr lang="en-US" sz="2000" smtClean="0">
                <a:latin typeface="Times New Roman"/>
                <a:ea typeface="Times New Roman"/>
                <a:cs typeface="Times New Roman"/>
                <a:sym typeface="Times New Roman"/>
              </a:rPr>
              <a:t>(1)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smtClean="0">
                <a:latin typeface="Times New Roman"/>
                <a:ea typeface="Times New Roman"/>
                <a:cs typeface="Times New Roman"/>
                <a:sym typeface="Times New Roman"/>
              </a:rPr>
              <a:t>dữ liệu : 2, Bảng product          </a:t>
            </a:r>
            <a:endParaRPr lang="en-US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74BC0C-BECF-E417-033E-85316211A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14246"/>
              </p:ext>
            </p:extLst>
          </p:nvPr>
        </p:nvGraphicFramePr>
        <p:xfrm>
          <a:off x="1524328" y="1459524"/>
          <a:ext cx="9501226" cy="49389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83798">
                  <a:extLst>
                    <a:ext uri="{9D8B030D-6E8A-4147-A177-3AD203B41FA5}">
                      <a16:colId xmlns:a16="http://schemas.microsoft.com/office/drawing/2014/main" val="3516713966"/>
                    </a:ext>
                  </a:extLst>
                </a:gridCol>
                <a:gridCol w="1287391">
                  <a:extLst>
                    <a:ext uri="{9D8B030D-6E8A-4147-A177-3AD203B41FA5}">
                      <a16:colId xmlns:a16="http://schemas.microsoft.com/office/drawing/2014/main" val="1758480735"/>
                    </a:ext>
                  </a:extLst>
                </a:gridCol>
                <a:gridCol w="1285186">
                  <a:extLst>
                    <a:ext uri="{9D8B030D-6E8A-4147-A177-3AD203B41FA5}">
                      <a16:colId xmlns:a16="http://schemas.microsoft.com/office/drawing/2014/main" val="2822756133"/>
                    </a:ext>
                  </a:extLst>
                </a:gridCol>
                <a:gridCol w="1949938">
                  <a:extLst>
                    <a:ext uri="{9D8B030D-6E8A-4147-A177-3AD203B41FA5}">
                      <a16:colId xmlns:a16="http://schemas.microsoft.com/office/drawing/2014/main" val="2794222515"/>
                    </a:ext>
                  </a:extLst>
                </a:gridCol>
                <a:gridCol w="3194913">
                  <a:extLst>
                    <a:ext uri="{9D8B030D-6E8A-4147-A177-3AD203B41FA5}">
                      <a16:colId xmlns:a16="http://schemas.microsoft.com/office/drawing/2014/main" val="2817734669"/>
                    </a:ext>
                  </a:extLst>
                </a:gridCol>
              </a:tblGrid>
              <a:tr h="344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 cột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Kiểu dữ liệu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 dài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Ràng buộc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Mô tả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5679095"/>
                  </a:ext>
                </a:extLst>
              </a:tr>
              <a:tr h="4315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Auto_increment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Khoá chính, tự động tăng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8069364"/>
                  </a:ext>
                </a:extLst>
              </a:tr>
              <a:tr h="507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category_id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null, primary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rỗng, khoá ngoại bảng category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9700810"/>
                  </a:ext>
                </a:extLst>
              </a:tr>
              <a:tr h="2984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null, unique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2891327"/>
                  </a:ext>
                </a:extLst>
              </a:tr>
              <a:tr h="2984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6560479"/>
                  </a:ext>
                </a:extLst>
              </a:tr>
              <a:tr h="2984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sale_price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1815266"/>
                  </a:ext>
                </a:extLst>
              </a:tr>
              <a:tr h="2984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7579526"/>
                  </a:ext>
                </a:extLst>
              </a:tr>
              <a:tr h="4315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8722229"/>
                  </a:ext>
                </a:extLst>
              </a:tr>
              <a:tr h="507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tinyint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null, default(0)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rỗng, mặc định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7600719"/>
                  </a:ext>
                </a:extLst>
              </a:tr>
              <a:tr h="507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deleted_at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timestamp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null, default Current_timestamp()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rỗng, mặc định ngày hiện tại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613308"/>
                  </a:ext>
                </a:extLst>
              </a:tr>
              <a:tr h="507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created_at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timestamp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null, default Current_timestamp()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rỗng, mặc định ngày hiện tại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269504"/>
                  </a:ext>
                </a:extLst>
              </a:tr>
              <a:tr h="507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updated_at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timestamp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null, default Current_timestamp()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rỗng, mặc định ngày hiện tại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217051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936EBCAD-652E-B4EA-9689-897308B67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77" y="19860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08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+mj-lt"/>
              <a:buAutoNum type="romanUcPeriod" startAt="3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DỮ LIỆU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953875" cy="542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r>
              <a:rPr lang="en-US" sz="2000" smtClean="0">
                <a:latin typeface="Times New Roman"/>
                <a:ea typeface="Times New Roman"/>
                <a:cs typeface="Times New Roman"/>
                <a:sym typeface="Times New Roman"/>
              </a:rPr>
              <a:t>(1)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smtClean="0">
                <a:latin typeface="Times New Roman"/>
                <a:ea typeface="Times New Roman"/>
                <a:cs typeface="Times New Roman"/>
                <a:sym typeface="Times New Roman"/>
              </a:rPr>
              <a:t>dữ liệu : 3, Bảng customer         </a:t>
            </a:r>
            <a:endParaRPr lang="en-US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74BC0C-BECF-E417-033E-85316211A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070783"/>
              </p:ext>
            </p:extLst>
          </p:nvPr>
        </p:nvGraphicFramePr>
        <p:xfrm>
          <a:off x="1524328" y="1608993"/>
          <a:ext cx="9536395" cy="443159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90401">
                  <a:extLst>
                    <a:ext uri="{9D8B030D-6E8A-4147-A177-3AD203B41FA5}">
                      <a16:colId xmlns:a16="http://schemas.microsoft.com/office/drawing/2014/main" val="3516713966"/>
                    </a:ext>
                  </a:extLst>
                </a:gridCol>
                <a:gridCol w="1292156">
                  <a:extLst>
                    <a:ext uri="{9D8B030D-6E8A-4147-A177-3AD203B41FA5}">
                      <a16:colId xmlns:a16="http://schemas.microsoft.com/office/drawing/2014/main" val="1758480735"/>
                    </a:ext>
                  </a:extLst>
                </a:gridCol>
                <a:gridCol w="1289943">
                  <a:extLst>
                    <a:ext uri="{9D8B030D-6E8A-4147-A177-3AD203B41FA5}">
                      <a16:colId xmlns:a16="http://schemas.microsoft.com/office/drawing/2014/main" val="2822756133"/>
                    </a:ext>
                  </a:extLst>
                </a:gridCol>
                <a:gridCol w="1957156">
                  <a:extLst>
                    <a:ext uri="{9D8B030D-6E8A-4147-A177-3AD203B41FA5}">
                      <a16:colId xmlns:a16="http://schemas.microsoft.com/office/drawing/2014/main" val="2794222515"/>
                    </a:ext>
                  </a:extLst>
                </a:gridCol>
                <a:gridCol w="3206739">
                  <a:extLst>
                    <a:ext uri="{9D8B030D-6E8A-4147-A177-3AD203B41FA5}">
                      <a16:colId xmlns:a16="http://schemas.microsoft.com/office/drawing/2014/main" val="2817734669"/>
                    </a:ext>
                  </a:extLst>
                </a:gridCol>
              </a:tblGrid>
              <a:tr h="344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 cột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Kiểu dữ liệu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 dài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Ràng buộc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Mô tả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5679095"/>
                  </a:ext>
                </a:extLst>
              </a:tr>
              <a:tr h="4315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Auto_increment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Khoá chính tự động tăng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8069364"/>
                  </a:ext>
                </a:extLst>
              </a:tr>
              <a:tr h="507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9700810"/>
                  </a:ext>
                </a:extLst>
              </a:tr>
              <a:tr h="2984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2891327"/>
                  </a:ext>
                </a:extLst>
              </a:tr>
              <a:tr h="2984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6560479"/>
                  </a:ext>
                </a:extLst>
              </a:tr>
              <a:tr h="2984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1815266"/>
                  </a:ext>
                </a:extLst>
              </a:tr>
              <a:tr h="2984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7579526"/>
                  </a:ext>
                </a:extLst>
              </a:tr>
              <a:tr h="4315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remember_token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8722229"/>
                  </a:ext>
                </a:extLst>
              </a:tr>
              <a:tr h="507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deleted_at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timestamp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null,default Current_timestamp()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rỗng, mặc định ngày hiện tại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7600719"/>
                  </a:ext>
                </a:extLst>
              </a:tr>
              <a:tr h="507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created_at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timestamp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null, default Current_timestamp()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rỗng, mặc định ngày hiện tại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613308"/>
                  </a:ext>
                </a:extLst>
              </a:tr>
              <a:tr h="507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updated_at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timestamp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null, default Current_timestamp()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rỗng, mặc định ngày hiện tại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269504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936EBCAD-652E-B4EA-9689-897308B67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77" y="19860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698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+mj-lt"/>
              <a:buAutoNum type="romanUcPeriod" startAt="3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DỮ LIỆU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953875" cy="542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r>
              <a:rPr lang="en-US" sz="2000" smtClean="0">
                <a:latin typeface="Times New Roman"/>
                <a:ea typeface="Times New Roman"/>
                <a:cs typeface="Times New Roman"/>
                <a:sym typeface="Times New Roman"/>
              </a:rPr>
              <a:t>(1)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smtClean="0">
                <a:latin typeface="Times New Roman"/>
                <a:ea typeface="Times New Roman"/>
                <a:cs typeface="Times New Roman"/>
                <a:sym typeface="Times New Roman"/>
              </a:rPr>
              <a:t>dữ liệu : 4, Bảng favaurite          </a:t>
            </a:r>
            <a:endParaRPr lang="en-US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74BC0C-BECF-E417-033E-85316211A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880201"/>
              </p:ext>
            </p:extLst>
          </p:nvPr>
        </p:nvGraphicFramePr>
        <p:xfrm>
          <a:off x="1462782" y="2813539"/>
          <a:ext cx="9536395" cy="219707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90401">
                  <a:extLst>
                    <a:ext uri="{9D8B030D-6E8A-4147-A177-3AD203B41FA5}">
                      <a16:colId xmlns:a16="http://schemas.microsoft.com/office/drawing/2014/main" val="3516713966"/>
                    </a:ext>
                  </a:extLst>
                </a:gridCol>
                <a:gridCol w="1292156">
                  <a:extLst>
                    <a:ext uri="{9D8B030D-6E8A-4147-A177-3AD203B41FA5}">
                      <a16:colId xmlns:a16="http://schemas.microsoft.com/office/drawing/2014/main" val="1758480735"/>
                    </a:ext>
                  </a:extLst>
                </a:gridCol>
                <a:gridCol w="1289943">
                  <a:extLst>
                    <a:ext uri="{9D8B030D-6E8A-4147-A177-3AD203B41FA5}">
                      <a16:colId xmlns:a16="http://schemas.microsoft.com/office/drawing/2014/main" val="2822756133"/>
                    </a:ext>
                  </a:extLst>
                </a:gridCol>
                <a:gridCol w="1957156">
                  <a:extLst>
                    <a:ext uri="{9D8B030D-6E8A-4147-A177-3AD203B41FA5}">
                      <a16:colId xmlns:a16="http://schemas.microsoft.com/office/drawing/2014/main" val="2794222515"/>
                    </a:ext>
                  </a:extLst>
                </a:gridCol>
                <a:gridCol w="3206739">
                  <a:extLst>
                    <a:ext uri="{9D8B030D-6E8A-4147-A177-3AD203B41FA5}">
                      <a16:colId xmlns:a16="http://schemas.microsoft.com/office/drawing/2014/main" val="2817734669"/>
                    </a:ext>
                  </a:extLst>
                </a:gridCol>
              </a:tblGrid>
              <a:tr h="344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 cột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Kiểu dữ liệu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 dài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Ràng buộc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Mô tả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5679095"/>
                  </a:ext>
                </a:extLst>
              </a:tr>
              <a:tr h="4315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customer_id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Primari_key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rỗng, khoá ngoại bảng Customer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8069364"/>
                  </a:ext>
                </a:extLst>
              </a:tr>
              <a:tr h="507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product_id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Primari_key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rỗng, khoá ngoại bảng Product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9700810"/>
                  </a:ext>
                </a:extLst>
              </a:tr>
              <a:tr h="2984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created_at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timestamp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null, default Current_timestamp()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rỗng, mặc định ngày hiện tại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2891327"/>
                  </a:ext>
                </a:extLst>
              </a:tr>
              <a:tr h="2984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updated_at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timestamp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null, default Current_timestamp()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rỗng, mặc định ngày hiện tại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6560479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936EBCAD-652E-B4EA-9689-897308B67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77" y="19860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01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+mj-lt"/>
              <a:buAutoNum type="romanUcPeriod" startAt="3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DỮ LIỆU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953875" cy="542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r>
              <a:rPr lang="en-US" sz="2000" smtClean="0">
                <a:latin typeface="Times New Roman"/>
                <a:ea typeface="Times New Roman"/>
                <a:cs typeface="Times New Roman"/>
                <a:sym typeface="Times New Roman"/>
              </a:rPr>
              <a:t>(1)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smtClean="0">
                <a:latin typeface="Times New Roman"/>
                <a:ea typeface="Times New Roman"/>
                <a:cs typeface="Times New Roman"/>
                <a:sym typeface="Times New Roman"/>
              </a:rPr>
              <a:t>dữ liệu : 5, Bảng order          </a:t>
            </a:r>
            <a:endParaRPr lang="en-US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74BC0C-BECF-E417-033E-85316211A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21076"/>
              </p:ext>
            </p:extLst>
          </p:nvPr>
        </p:nvGraphicFramePr>
        <p:xfrm>
          <a:off x="1284939" y="1337029"/>
          <a:ext cx="9536395" cy="443159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90401">
                  <a:extLst>
                    <a:ext uri="{9D8B030D-6E8A-4147-A177-3AD203B41FA5}">
                      <a16:colId xmlns:a16="http://schemas.microsoft.com/office/drawing/2014/main" val="3516713966"/>
                    </a:ext>
                  </a:extLst>
                </a:gridCol>
                <a:gridCol w="1292156">
                  <a:extLst>
                    <a:ext uri="{9D8B030D-6E8A-4147-A177-3AD203B41FA5}">
                      <a16:colId xmlns:a16="http://schemas.microsoft.com/office/drawing/2014/main" val="1758480735"/>
                    </a:ext>
                  </a:extLst>
                </a:gridCol>
                <a:gridCol w="1289943">
                  <a:extLst>
                    <a:ext uri="{9D8B030D-6E8A-4147-A177-3AD203B41FA5}">
                      <a16:colId xmlns:a16="http://schemas.microsoft.com/office/drawing/2014/main" val="2822756133"/>
                    </a:ext>
                  </a:extLst>
                </a:gridCol>
                <a:gridCol w="1957156">
                  <a:extLst>
                    <a:ext uri="{9D8B030D-6E8A-4147-A177-3AD203B41FA5}">
                      <a16:colId xmlns:a16="http://schemas.microsoft.com/office/drawing/2014/main" val="2794222515"/>
                    </a:ext>
                  </a:extLst>
                </a:gridCol>
                <a:gridCol w="3206739">
                  <a:extLst>
                    <a:ext uri="{9D8B030D-6E8A-4147-A177-3AD203B41FA5}">
                      <a16:colId xmlns:a16="http://schemas.microsoft.com/office/drawing/2014/main" val="2817734669"/>
                    </a:ext>
                  </a:extLst>
                </a:gridCol>
              </a:tblGrid>
              <a:tr h="344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 cột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Kiểu dữ liệu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 dài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Ràng buộc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Mô tả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5679095"/>
                  </a:ext>
                </a:extLst>
              </a:tr>
              <a:tr h="4315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Auto_increment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Khoá chính, tự động tăng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8069364"/>
                  </a:ext>
                </a:extLst>
              </a:tr>
              <a:tr h="507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null, primary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rỗng, khoá ngoại bảng category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9700810"/>
                  </a:ext>
                </a:extLst>
              </a:tr>
              <a:tr h="2984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null, unique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2891327"/>
                  </a:ext>
                </a:extLst>
              </a:tr>
              <a:tr h="2984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6560479"/>
                  </a:ext>
                </a:extLst>
              </a:tr>
              <a:tr h="2984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sale_price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1815266"/>
                  </a:ext>
                </a:extLst>
              </a:tr>
              <a:tr h="2984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7579526"/>
                  </a:ext>
                </a:extLst>
              </a:tr>
              <a:tr h="4315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8722229"/>
                  </a:ext>
                </a:extLst>
              </a:tr>
              <a:tr h="507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tinyint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null, default(0)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rỗng, mặc định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7600719"/>
                  </a:ext>
                </a:extLst>
              </a:tr>
              <a:tr h="507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deleted_at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timestamp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null, default Current_timestamp()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rỗng, mặc định ngày hiện tại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613308"/>
                  </a:ext>
                </a:extLst>
              </a:tr>
              <a:tr h="507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created_at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timestamp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null, default Current_timestamp()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rỗng, mặc định ngày hiện tại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269504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936EBCAD-652E-B4EA-9689-897308B67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77" y="19860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4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+mj-lt"/>
              <a:buAutoNum type="romanUcPeriod" startAt="3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DỮ LIỆU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953875" cy="542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r>
              <a:rPr lang="en-US" sz="2000" smtClean="0">
                <a:latin typeface="Times New Roman"/>
                <a:ea typeface="Times New Roman"/>
                <a:cs typeface="Times New Roman"/>
                <a:sym typeface="Times New Roman"/>
              </a:rPr>
              <a:t>(1)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smtClean="0">
                <a:latin typeface="Times New Roman"/>
                <a:ea typeface="Times New Roman"/>
                <a:cs typeface="Times New Roman"/>
                <a:sym typeface="Times New Roman"/>
              </a:rPr>
              <a:t>dữ liệu : 6, Bảng order_details          </a:t>
            </a:r>
            <a:endParaRPr lang="en-US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74BC0C-BECF-E417-033E-85316211A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65344"/>
              </p:ext>
            </p:extLst>
          </p:nvPr>
        </p:nvGraphicFramePr>
        <p:xfrm>
          <a:off x="1524329" y="2839916"/>
          <a:ext cx="9536395" cy="188088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90401">
                  <a:extLst>
                    <a:ext uri="{9D8B030D-6E8A-4147-A177-3AD203B41FA5}">
                      <a16:colId xmlns:a16="http://schemas.microsoft.com/office/drawing/2014/main" val="3516713966"/>
                    </a:ext>
                  </a:extLst>
                </a:gridCol>
                <a:gridCol w="1292156">
                  <a:extLst>
                    <a:ext uri="{9D8B030D-6E8A-4147-A177-3AD203B41FA5}">
                      <a16:colId xmlns:a16="http://schemas.microsoft.com/office/drawing/2014/main" val="1758480735"/>
                    </a:ext>
                  </a:extLst>
                </a:gridCol>
                <a:gridCol w="1289943">
                  <a:extLst>
                    <a:ext uri="{9D8B030D-6E8A-4147-A177-3AD203B41FA5}">
                      <a16:colId xmlns:a16="http://schemas.microsoft.com/office/drawing/2014/main" val="2822756133"/>
                    </a:ext>
                  </a:extLst>
                </a:gridCol>
                <a:gridCol w="1957156">
                  <a:extLst>
                    <a:ext uri="{9D8B030D-6E8A-4147-A177-3AD203B41FA5}">
                      <a16:colId xmlns:a16="http://schemas.microsoft.com/office/drawing/2014/main" val="2794222515"/>
                    </a:ext>
                  </a:extLst>
                </a:gridCol>
                <a:gridCol w="3206739">
                  <a:extLst>
                    <a:ext uri="{9D8B030D-6E8A-4147-A177-3AD203B41FA5}">
                      <a16:colId xmlns:a16="http://schemas.microsoft.com/office/drawing/2014/main" val="2817734669"/>
                    </a:ext>
                  </a:extLst>
                </a:gridCol>
              </a:tblGrid>
              <a:tr h="344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 cột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Kiểu dữ liệu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 dài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Ràng buộc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Mô tả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5679095"/>
                  </a:ext>
                </a:extLst>
              </a:tr>
              <a:tr h="4315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order_id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null, primary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rỗng, khoá ngoại bảng order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8069364"/>
                  </a:ext>
                </a:extLst>
              </a:tr>
              <a:tr h="507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product_id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null, primary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rỗng, khoá ngoại bảng product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9700810"/>
                  </a:ext>
                </a:extLst>
              </a:tr>
              <a:tr h="2984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quantity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2891327"/>
                  </a:ext>
                </a:extLst>
              </a:tr>
              <a:tr h="2984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price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6560479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936EBCAD-652E-B4EA-9689-897308B67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77" y="19860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15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+mj-lt"/>
              <a:buAutoNum type="romanUcPeriod" startAt="3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DỮ LIỆU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953875" cy="542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r>
              <a:rPr lang="en-US" sz="2000" smtClean="0">
                <a:latin typeface="Times New Roman"/>
                <a:ea typeface="Times New Roman"/>
                <a:cs typeface="Times New Roman"/>
                <a:sym typeface="Times New Roman"/>
              </a:rPr>
              <a:t>(1)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smtClean="0">
                <a:latin typeface="Times New Roman"/>
                <a:ea typeface="Times New Roman"/>
                <a:cs typeface="Times New Roman"/>
                <a:sym typeface="Times New Roman"/>
              </a:rPr>
              <a:t>dữ liệu : 7, Bảng user          </a:t>
            </a:r>
            <a:endParaRPr lang="en-US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74BC0C-BECF-E417-033E-85316211A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286715"/>
              </p:ext>
            </p:extLst>
          </p:nvPr>
        </p:nvGraphicFramePr>
        <p:xfrm>
          <a:off x="1673798" y="1415562"/>
          <a:ext cx="9536395" cy="362754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90401">
                  <a:extLst>
                    <a:ext uri="{9D8B030D-6E8A-4147-A177-3AD203B41FA5}">
                      <a16:colId xmlns:a16="http://schemas.microsoft.com/office/drawing/2014/main" val="3516713966"/>
                    </a:ext>
                  </a:extLst>
                </a:gridCol>
                <a:gridCol w="1292156">
                  <a:extLst>
                    <a:ext uri="{9D8B030D-6E8A-4147-A177-3AD203B41FA5}">
                      <a16:colId xmlns:a16="http://schemas.microsoft.com/office/drawing/2014/main" val="1758480735"/>
                    </a:ext>
                  </a:extLst>
                </a:gridCol>
                <a:gridCol w="1289943">
                  <a:extLst>
                    <a:ext uri="{9D8B030D-6E8A-4147-A177-3AD203B41FA5}">
                      <a16:colId xmlns:a16="http://schemas.microsoft.com/office/drawing/2014/main" val="2822756133"/>
                    </a:ext>
                  </a:extLst>
                </a:gridCol>
                <a:gridCol w="1957156">
                  <a:extLst>
                    <a:ext uri="{9D8B030D-6E8A-4147-A177-3AD203B41FA5}">
                      <a16:colId xmlns:a16="http://schemas.microsoft.com/office/drawing/2014/main" val="2794222515"/>
                    </a:ext>
                  </a:extLst>
                </a:gridCol>
                <a:gridCol w="3206739">
                  <a:extLst>
                    <a:ext uri="{9D8B030D-6E8A-4147-A177-3AD203B41FA5}">
                      <a16:colId xmlns:a16="http://schemas.microsoft.com/office/drawing/2014/main" val="2817734669"/>
                    </a:ext>
                  </a:extLst>
                </a:gridCol>
              </a:tblGrid>
              <a:tr h="344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 cột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Kiểu dữ liệu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 dài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Ràng buộc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Mô tả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5679095"/>
                  </a:ext>
                </a:extLst>
              </a:tr>
              <a:tr h="4315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Auto_increment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Khoá chính tự động tăng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8069364"/>
                  </a:ext>
                </a:extLst>
              </a:tr>
              <a:tr h="507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9700810"/>
                  </a:ext>
                </a:extLst>
              </a:tr>
              <a:tr h="2984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2891327"/>
                  </a:ext>
                </a:extLst>
              </a:tr>
              <a:tr h="2984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email_verified_at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timestamp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Rỗng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6560479"/>
                  </a:ext>
                </a:extLst>
              </a:tr>
              <a:tr h="2984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1815266"/>
                  </a:ext>
                </a:extLst>
              </a:tr>
              <a:tr h="2984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remember_token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Rỗng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7579526"/>
                  </a:ext>
                </a:extLst>
              </a:tr>
              <a:tr h="4315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deleted_at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timestamp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null, default Current_timestamp()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rỗng, mặc định ngày hiện tại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8722229"/>
                  </a:ext>
                </a:extLst>
              </a:tr>
              <a:tr h="507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created_at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timestamp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null, default Current_timestamp()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rỗng, mặc định ngày hiện tại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7600719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936EBCAD-652E-B4EA-9689-897308B67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77" y="19860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69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+mj-lt"/>
              <a:buAutoNum type="romanUcPeriod" startAt="3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DỮ LIỆU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953875" cy="542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r>
              <a:rPr lang="en-US" sz="2000" smtClean="0">
                <a:latin typeface="Times New Roman"/>
                <a:ea typeface="Times New Roman"/>
                <a:cs typeface="Times New Roman"/>
                <a:sym typeface="Times New Roman"/>
              </a:rPr>
              <a:t>(1)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smtClean="0">
                <a:latin typeface="Times New Roman"/>
                <a:ea typeface="Times New Roman"/>
                <a:cs typeface="Times New Roman"/>
                <a:sym typeface="Times New Roman"/>
              </a:rPr>
              <a:t>dữ liệu : 8, Bảng product_image          </a:t>
            </a:r>
            <a:endParaRPr lang="en-US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74BC0C-BECF-E417-033E-85316211A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04600"/>
              </p:ext>
            </p:extLst>
          </p:nvPr>
        </p:nvGraphicFramePr>
        <p:xfrm>
          <a:off x="1673798" y="1415562"/>
          <a:ext cx="9536395" cy="25463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90401">
                  <a:extLst>
                    <a:ext uri="{9D8B030D-6E8A-4147-A177-3AD203B41FA5}">
                      <a16:colId xmlns:a16="http://schemas.microsoft.com/office/drawing/2014/main" val="3516713966"/>
                    </a:ext>
                  </a:extLst>
                </a:gridCol>
                <a:gridCol w="1292156">
                  <a:extLst>
                    <a:ext uri="{9D8B030D-6E8A-4147-A177-3AD203B41FA5}">
                      <a16:colId xmlns:a16="http://schemas.microsoft.com/office/drawing/2014/main" val="1758480735"/>
                    </a:ext>
                  </a:extLst>
                </a:gridCol>
                <a:gridCol w="1289943">
                  <a:extLst>
                    <a:ext uri="{9D8B030D-6E8A-4147-A177-3AD203B41FA5}">
                      <a16:colId xmlns:a16="http://schemas.microsoft.com/office/drawing/2014/main" val="2822756133"/>
                    </a:ext>
                  </a:extLst>
                </a:gridCol>
                <a:gridCol w="1957156">
                  <a:extLst>
                    <a:ext uri="{9D8B030D-6E8A-4147-A177-3AD203B41FA5}">
                      <a16:colId xmlns:a16="http://schemas.microsoft.com/office/drawing/2014/main" val="2794222515"/>
                    </a:ext>
                  </a:extLst>
                </a:gridCol>
                <a:gridCol w="3206739">
                  <a:extLst>
                    <a:ext uri="{9D8B030D-6E8A-4147-A177-3AD203B41FA5}">
                      <a16:colId xmlns:a16="http://schemas.microsoft.com/office/drawing/2014/main" val="2817734669"/>
                    </a:ext>
                  </a:extLst>
                </a:gridCol>
              </a:tblGrid>
              <a:tr h="344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 </a:t>
                      </a:r>
                      <a:r>
                        <a:rPr lang="en-US" sz="14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cột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Kiểu dữ liệu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 dài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Ràng buộc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Mô tả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5679095"/>
                  </a:ext>
                </a:extLst>
              </a:tr>
              <a:tr h="4315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Auto_increment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Khoá chính tự động tăng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8069364"/>
                  </a:ext>
                </a:extLst>
              </a:tr>
              <a:tr h="507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image_name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9700810"/>
                  </a:ext>
                </a:extLst>
              </a:tr>
              <a:tr h="2984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product_id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</a:t>
                      </a:r>
                      <a:r>
                        <a:rPr lang="en-US" sz="14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null, primary 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2891327"/>
                  </a:ext>
                </a:extLst>
              </a:tr>
              <a:tr h="4315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created_at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timestamp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null, default Current_timestamp()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rỗng, mặc định ngày hiện tại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8722229"/>
                  </a:ext>
                </a:extLst>
              </a:tr>
              <a:tr h="507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updated_at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timestamp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null, default Current_timestamp()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rỗng, mặc định ngày hiện tại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7600719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936EBCAD-652E-B4EA-9689-897308B67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77" y="19860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33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+mj-lt"/>
              <a:buAutoNum type="romanUcPeriod" startAt="3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DỮ LIỆU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953875" cy="542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r>
              <a:rPr lang="en-US" sz="2000" smtClean="0">
                <a:latin typeface="Times New Roman"/>
                <a:ea typeface="Times New Roman"/>
                <a:cs typeface="Times New Roman"/>
                <a:sym typeface="Times New Roman"/>
              </a:rPr>
              <a:t>(1)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smtClean="0">
                <a:latin typeface="Times New Roman"/>
                <a:ea typeface="Times New Roman"/>
                <a:cs typeface="Times New Roman"/>
                <a:sym typeface="Times New Roman"/>
              </a:rPr>
              <a:t>dữ liệu 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-US" sz="2000" smtClean="0">
                <a:latin typeface="Times New Roman"/>
                <a:ea typeface="Times New Roman"/>
                <a:cs typeface="Times New Roman"/>
                <a:sym typeface="Times New Roman"/>
              </a:rPr>
              <a:t>, Bảng migrations          </a:t>
            </a:r>
            <a:endParaRPr lang="en-US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74BC0C-BECF-E417-033E-85316211A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16670"/>
              </p:ext>
            </p:extLst>
          </p:nvPr>
        </p:nvGraphicFramePr>
        <p:xfrm>
          <a:off x="1673798" y="1415562"/>
          <a:ext cx="9536395" cy="15824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90401">
                  <a:extLst>
                    <a:ext uri="{9D8B030D-6E8A-4147-A177-3AD203B41FA5}">
                      <a16:colId xmlns:a16="http://schemas.microsoft.com/office/drawing/2014/main" val="3516713966"/>
                    </a:ext>
                  </a:extLst>
                </a:gridCol>
                <a:gridCol w="1292156">
                  <a:extLst>
                    <a:ext uri="{9D8B030D-6E8A-4147-A177-3AD203B41FA5}">
                      <a16:colId xmlns:a16="http://schemas.microsoft.com/office/drawing/2014/main" val="1758480735"/>
                    </a:ext>
                  </a:extLst>
                </a:gridCol>
                <a:gridCol w="1289943">
                  <a:extLst>
                    <a:ext uri="{9D8B030D-6E8A-4147-A177-3AD203B41FA5}">
                      <a16:colId xmlns:a16="http://schemas.microsoft.com/office/drawing/2014/main" val="2822756133"/>
                    </a:ext>
                  </a:extLst>
                </a:gridCol>
                <a:gridCol w="1957156">
                  <a:extLst>
                    <a:ext uri="{9D8B030D-6E8A-4147-A177-3AD203B41FA5}">
                      <a16:colId xmlns:a16="http://schemas.microsoft.com/office/drawing/2014/main" val="2794222515"/>
                    </a:ext>
                  </a:extLst>
                </a:gridCol>
                <a:gridCol w="3206739">
                  <a:extLst>
                    <a:ext uri="{9D8B030D-6E8A-4147-A177-3AD203B41FA5}">
                      <a16:colId xmlns:a16="http://schemas.microsoft.com/office/drawing/2014/main" val="2817734669"/>
                    </a:ext>
                  </a:extLst>
                </a:gridCol>
              </a:tblGrid>
              <a:tr h="344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 </a:t>
                      </a:r>
                      <a:r>
                        <a:rPr lang="en-US" sz="14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cột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Kiểu dữ liệu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 dài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Ràng buộc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Mô tả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5679095"/>
                  </a:ext>
                </a:extLst>
              </a:tr>
              <a:tr h="4315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Auto_increment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Khoá chính tự động tăng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8069364"/>
                  </a:ext>
                </a:extLst>
              </a:tr>
              <a:tr h="507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migration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9700810"/>
                  </a:ext>
                </a:extLst>
              </a:tr>
              <a:tr h="2984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batch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</a:t>
                      </a:r>
                      <a:r>
                        <a:rPr lang="en-US" sz="14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null, primary 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 rỗng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2891327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936EBCAD-652E-B4EA-9689-897308B67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77" y="19860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990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SƠ ĐỒ </a:t>
            </a:r>
            <a:r>
              <a:rPr lang="en-US" sz="3000" b="1" smtClean="0">
                <a:solidFill>
                  <a:srgbClr val="832C8B"/>
                </a:solidFill>
              </a:rPr>
              <a:t>CHỨC PHÂN RÃ </a:t>
            </a:r>
            <a:r>
              <a:rPr lang="en-US" sz="3000" b="1">
                <a:solidFill>
                  <a:srgbClr val="832C8B"/>
                </a:solidFill>
              </a:rPr>
              <a:t>NĂNG ỨNG DỤNG</a:t>
            </a:r>
            <a:endParaRPr sz="3000"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Vẽ sơ đồ chức năng </a:t>
            </a:r>
            <a:r>
              <a:rPr lang="en-US" smtClean="0"/>
              <a:t>:</a:t>
            </a:r>
            <a:br>
              <a:rPr lang="en-US" smtClean="0"/>
            </a:br>
            <a:r>
              <a:rPr lang="en-US" smtClean="0"/>
              <a:t>1, BackEnd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32" y="1659425"/>
            <a:ext cx="7974622" cy="422262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SƠ ĐỒ </a:t>
            </a:r>
            <a:r>
              <a:rPr lang="en-US" sz="3000" b="1" smtClean="0">
                <a:solidFill>
                  <a:srgbClr val="832C8B"/>
                </a:solidFill>
              </a:rPr>
              <a:t>CHỨC PHÂN RÃ </a:t>
            </a:r>
            <a:r>
              <a:rPr lang="en-US" sz="3000" b="1">
                <a:solidFill>
                  <a:srgbClr val="832C8B"/>
                </a:solidFill>
              </a:rPr>
              <a:t>NĂNG ỨNG DỤNG</a:t>
            </a:r>
            <a:endParaRPr sz="3000"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Vẽ sơ đồ chức năng </a:t>
            </a:r>
            <a:r>
              <a:rPr lang="en-US" smtClean="0"/>
              <a:t>:</a:t>
            </a:r>
            <a:br>
              <a:rPr lang="en-US" smtClean="0"/>
            </a:br>
            <a:r>
              <a:rPr lang="en-US" smtClean="0"/>
              <a:t>1, FontEnd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85" y="1758827"/>
            <a:ext cx="8220808" cy="41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3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PHÂN CÔNG CÔNG VIỆC</a:t>
            </a:r>
            <a:endParaRPr sz="3000"/>
          </a:p>
        </p:txBody>
      </p:sp>
      <p:sp>
        <p:nvSpPr>
          <p:cNvPr id="129" name="Google Shape;129;p8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793278"/>
              </p:ext>
            </p:extLst>
          </p:nvPr>
        </p:nvGraphicFramePr>
        <p:xfrm>
          <a:off x="1397978" y="1629508"/>
          <a:ext cx="8765929" cy="23906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1329">
                  <a:extLst>
                    <a:ext uri="{9D8B030D-6E8A-4147-A177-3AD203B41FA5}">
                      <a16:colId xmlns:a16="http://schemas.microsoft.com/office/drawing/2014/main" val="435774323"/>
                    </a:ext>
                  </a:extLst>
                </a:gridCol>
                <a:gridCol w="2922300">
                  <a:extLst>
                    <a:ext uri="{9D8B030D-6E8A-4147-A177-3AD203B41FA5}">
                      <a16:colId xmlns:a16="http://schemas.microsoft.com/office/drawing/2014/main" val="1000307348"/>
                    </a:ext>
                  </a:extLst>
                </a:gridCol>
                <a:gridCol w="2922300">
                  <a:extLst>
                    <a:ext uri="{9D8B030D-6E8A-4147-A177-3AD203B41FA5}">
                      <a16:colId xmlns:a16="http://schemas.microsoft.com/office/drawing/2014/main" val="1539951360"/>
                    </a:ext>
                  </a:extLst>
                </a:gridCol>
              </a:tblGrid>
              <a:tr h="5070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thành viên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công việc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 độ hoàn thành (%)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351497"/>
                  </a:ext>
                </a:extLst>
              </a:tr>
              <a:tr h="6012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Việt Anh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 ý tưởng, thiết kế giao diện và chức năng trang người dùng 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923270"/>
                  </a:ext>
                </a:extLst>
              </a:tr>
              <a:tr h="6012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 Hoàng Anh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giao diện và chức năng trang quản trị viên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284394"/>
                  </a:ext>
                </a:extLst>
              </a:tr>
              <a:tr h="6012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Xuân Việt Hoàng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cơ sở dữ liệu và PowerPoint thuyết trình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7141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ứng dụng </a:t>
            </a:r>
            <a:endParaRPr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>
            <a:off x="3387741" y="1855800"/>
            <a:ext cx="550118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Arial"/>
              <a:buNone/>
            </a:pPr>
            <a:r>
              <a:rPr lang="en-US" sz="4000" b="1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THANK FOR WATCH!</a:t>
            </a:r>
            <a:endParaRPr sz="4000" b="1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TỔNG QUAN ĐỀ TÀI</a:t>
            </a:r>
            <a:endParaRPr sz="3000"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114300" y="440635"/>
            <a:ext cx="12077700" cy="558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indent="0" algn="ctr">
              <a:spcBef>
                <a:spcPts val="0"/>
              </a:spcBef>
              <a:buNone/>
            </a:pPr>
            <a:r>
              <a:rPr 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endParaRPr lang="en-US" sz="1800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080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WEBSITE BÁN ĐIỆN THOẠI DI ĐỘNG</a:t>
            </a:r>
          </a:p>
          <a:p>
            <a:pPr marL="5080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vi-VN" sz="1200" b="0" smtClean="0">
              <a:effectLst/>
            </a:endParaRPr>
          </a:p>
          <a:p>
            <a:pPr marL="50800" indent="0" algn="just" rtl="0">
              <a:spcBef>
                <a:spcPts val="0"/>
              </a:spcBef>
              <a:spcAft>
                <a:spcPts val="500"/>
              </a:spcAft>
              <a:buNone/>
            </a:pPr>
            <a:r>
              <a:rPr lang="vi-VN" sz="1800" smtClean="0">
                <a:solidFill>
                  <a:srgbClr val="000000"/>
                </a:solidFill>
                <a:latin typeface="Times New Roman" panose="02020603050405020304" pitchFamily="18" charset="0"/>
              </a:rPr>
              <a:t>MỤC </a:t>
            </a:r>
            <a:r>
              <a:rPr lang="vi-VN" sz="1800">
                <a:solidFill>
                  <a:srgbClr val="000000"/>
                </a:solidFill>
                <a:latin typeface="Times New Roman" panose="02020603050405020304" pitchFamily="18" charset="0"/>
              </a:rPr>
              <a:t>LỤC </a:t>
            </a:r>
            <a:endParaRPr lang="vi-VN" sz="1200" b="0">
              <a:effectLst/>
            </a:endParaRPr>
          </a:p>
          <a:p>
            <a:pPr marL="450850" indent="-400050" algn="just" rtl="0">
              <a:spcBef>
                <a:spcPts val="0"/>
              </a:spcBef>
              <a:spcAft>
                <a:spcPts val="500"/>
              </a:spcAft>
              <a:buAutoNum type="romanUcPeriod"/>
            </a:pPr>
            <a:r>
              <a:rPr lang="vi-VN" sz="1800" smtClean="0">
                <a:solidFill>
                  <a:srgbClr val="000000"/>
                </a:solidFill>
                <a:latin typeface="Times New Roman" panose="02020603050405020304" pitchFamily="18" charset="0"/>
              </a:rPr>
              <a:t>TỔNG </a:t>
            </a:r>
            <a:r>
              <a:rPr lang="vi-VN" sz="1800">
                <a:solidFill>
                  <a:srgbClr val="000000"/>
                </a:solidFill>
                <a:latin typeface="Times New Roman" panose="02020603050405020304" pitchFamily="18" charset="0"/>
              </a:rPr>
              <a:t>QUAN HỆ THỐNG </a:t>
            </a:r>
            <a:endParaRPr lang="en-US" sz="18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36550" indent="-285750" algn="just" rtl="0">
              <a:spcBef>
                <a:spcPts val="0"/>
              </a:spcBef>
              <a:spcAft>
                <a:spcPts val="500"/>
              </a:spcAft>
              <a:buAutoNum type="romanUcPeriod"/>
            </a:pPr>
            <a:endParaRPr lang="vi-VN" sz="1200" b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vi-VN" sz="1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vi-VN" sz="180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vi-V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Phát biểu bài </a:t>
            </a:r>
            <a:r>
              <a:rPr lang="vi-VN" sz="1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toán</a:t>
            </a:r>
            <a:endParaRPr lang="vi-VN" sz="1200" b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vi-VN" sz="1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vi-VN" sz="180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vi-V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Yêu cầu phần cứng và phần mềm </a:t>
            </a:r>
            <a:endParaRPr lang="en-US" sz="1800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 rtl="0">
              <a:spcBef>
                <a:spcPts val="0"/>
              </a:spcBef>
              <a:spcAft>
                <a:spcPts val="500"/>
              </a:spcAft>
              <a:buNone/>
            </a:pPr>
            <a:endParaRPr lang="vi-VN" sz="1200" b="0">
              <a:effectLst/>
            </a:endParaRPr>
          </a:p>
          <a:p>
            <a:pPr marL="50800" indent="0" algn="just" rtl="0">
              <a:spcBef>
                <a:spcPts val="0"/>
              </a:spcBef>
              <a:spcAft>
                <a:spcPts val="500"/>
              </a:spcAft>
              <a:buNone/>
            </a:pPr>
            <a:r>
              <a:rPr lang="vi-VN" sz="1800">
                <a:solidFill>
                  <a:srgbClr val="000000"/>
                </a:solidFill>
                <a:latin typeface="Times New Roman" panose="02020603050405020304" pitchFamily="18" charset="0"/>
              </a:rPr>
              <a:t>II.</a:t>
            </a:r>
            <a:r>
              <a:rPr lang="vi-VN" sz="18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vi-VN" sz="1800">
                <a:solidFill>
                  <a:srgbClr val="000000"/>
                </a:solidFill>
                <a:latin typeface="Times New Roman" panose="02020603050405020304" pitchFamily="18" charset="0"/>
              </a:rPr>
              <a:t>PHÂN TÍCH ĐẶC TẢ YÊU CẦU HỆ THỐNG </a:t>
            </a:r>
            <a:endParaRPr lang="en-US" sz="18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0800" indent="0" algn="just" rtl="0">
              <a:spcBef>
                <a:spcPts val="0"/>
              </a:spcBef>
              <a:spcAft>
                <a:spcPts val="500"/>
              </a:spcAft>
              <a:buNone/>
            </a:pPr>
            <a:endParaRPr lang="vi-VN" sz="1200" b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vi-VN" sz="1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vi-VN" sz="180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vi-V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Biểu đồ luồng dữ liệu mức ngữ cảnh </a:t>
            </a:r>
            <a:endParaRPr lang="vi-VN" sz="1200" b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vi-VN" sz="1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vi-VN" sz="180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vi-V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Sơ đồ quan hệ thực thể </a:t>
            </a:r>
            <a:endParaRPr lang="vi-VN" sz="1200" b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vi-VN" sz="1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vi-VN" sz="180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Sơ đồ thiết kế cơ sở dữ liệu</a:t>
            </a:r>
            <a:endParaRPr lang="vi-VN" sz="1200" b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vi-VN" sz="1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vi-VN" sz="180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vi-V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Mô tả chức năng hệ thống </a:t>
            </a:r>
            <a:endParaRPr lang="en-US" sz="1800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 rtl="0">
              <a:spcBef>
                <a:spcPts val="0"/>
              </a:spcBef>
              <a:spcAft>
                <a:spcPts val="500"/>
              </a:spcAft>
              <a:buNone/>
            </a:pPr>
            <a:endParaRPr lang="vi-VN" sz="1200" b="0">
              <a:effectLst/>
            </a:endParaRPr>
          </a:p>
          <a:p>
            <a:pPr marL="50800" indent="0" algn="just" rtl="0">
              <a:spcBef>
                <a:spcPts val="0"/>
              </a:spcBef>
              <a:spcAft>
                <a:spcPts val="500"/>
              </a:spcAft>
              <a:buNone/>
            </a:pPr>
            <a:r>
              <a:rPr lang="vi-VN" sz="1800">
                <a:solidFill>
                  <a:srgbClr val="000000"/>
                </a:solidFill>
                <a:latin typeface="Times New Roman" panose="02020603050405020304" pitchFamily="18" charset="0"/>
              </a:rPr>
              <a:t>III.</a:t>
            </a:r>
            <a:r>
              <a:rPr lang="vi-VN" sz="18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vi-VN" sz="1800">
                <a:solidFill>
                  <a:srgbClr val="000000"/>
                </a:solidFill>
                <a:latin typeface="Times New Roman" panose="02020603050405020304" pitchFamily="18" charset="0"/>
              </a:rPr>
              <a:t>THIẾT KẾ DỮ LIỆU </a:t>
            </a:r>
            <a:endParaRPr lang="en-US" sz="18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0800" indent="0" algn="just" rtl="0">
              <a:spcBef>
                <a:spcPts val="0"/>
              </a:spcBef>
              <a:spcAft>
                <a:spcPts val="500"/>
              </a:spcAft>
              <a:buNone/>
            </a:pPr>
            <a:endParaRPr lang="vi-VN" sz="1200" b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vi-VN" sz="1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vi-VN" sz="180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vi-V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Thiết kế bảng dữ liệu </a:t>
            </a:r>
            <a:endParaRPr lang="vi-VN" sz="1200" b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vi-VN" sz="1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vi-VN" sz="180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vi-V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Sơ đồ quan hệ giữa các bảng </a:t>
            </a:r>
            <a:endParaRPr lang="vi-VN" sz="1200" b="0">
              <a:effectLst/>
            </a:endParaRPr>
          </a:p>
          <a:p>
            <a:pPr marL="50800" indent="0">
              <a:buNone/>
            </a:pPr>
            <a:r>
              <a:rPr lang="vi-VN" sz="1200"/>
              <a:t/>
            </a:r>
            <a:br>
              <a:rPr lang="vi-VN" sz="1200"/>
            </a:br>
            <a:endParaRPr lang="en-US" sz="1800" b="1" i="0" u="none" strike="noStrik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200025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+mj-lt"/>
              <a:buAutoNum type="romanUcPeriod"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HỆ THỐNG</a:t>
            </a:r>
            <a:endParaRPr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23FB14-C597-CF44-096F-A8580D40B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3304401"/>
            <a:ext cx="18659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2863B-7DF0-DDB8-2D9A-4C74D851DCE4}"/>
              </a:ext>
            </a:extLst>
          </p:cNvPr>
          <p:cNvSpPr txBox="1"/>
          <p:nvPr/>
        </p:nvSpPr>
        <p:spPr>
          <a:xfrm>
            <a:off x="76200" y="923925"/>
            <a:ext cx="672464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16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TỔNG QUAN HỆ </a:t>
            </a:r>
            <a:r>
              <a:rPr lang="vi-VN" sz="1600" b="1" i="0" u="none" strike="noStrike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THỐNG</a:t>
            </a:r>
            <a:endParaRPr lang="en-US" sz="1600" b="1" i="0" u="none" strike="noStrike" smtClean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vi-VN" sz="1600" b="1" i="0" u="none" strike="noStrike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1, </a:t>
            </a:r>
            <a:r>
              <a:rPr lang="vi-VN" sz="1400" b="1" i="0" u="none" strike="noStrike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Phát </a:t>
            </a:r>
            <a:r>
              <a:rPr lang="vi-VN" sz="14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biểu bài toán</a:t>
            </a:r>
            <a:r>
              <a:rPr lang="vi-VN" sz="1400" b="1" i="0" u="none" strike="noStrike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en-US" sz="1400" b="1" i="0" u="none" strike="noStrike" smtClean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vi-VN" sz="1400" b="1" i="0" u="none" strike="noStrike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400" b="0" i="0" u="none" strike="noStrike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Ứng </a:t>
            </a:r>
            <a:r>
              <a:rPr lang="vi-VN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dụng website bán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điện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thoại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di </a:t>
            </a:r>
            <a:r>
              <a:rPr lang="en-US" sz="14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động</a:t>
            </a:r>
            <a:r>
              <a:rPr lang="vi-VN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giúp cho cửa </a:t>
            </a:r>
            <a:r>
              <a:rPr lang="en-US" err="1">
                <a:latin typeface="Times New Roman" panose="02020603050405020304" pitchFamily="18" charset="0"/>
              </a:rPr>
              <a:t>hàng</a:t>
            </a:r>
            <a:r>
              <a:rPr lang="vi-VN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có thể tổ chức giới </a:t>
            </a:r>
            <a:r>
              <a:rPr lang="en-US" sz="14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thiệu</a:t>
            </a:r>
            <a:r>
              <a:rPr lang="vi-VN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vi-VN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ác mặt h</a:t>
            </a:r>
            <a:r>
              <a:rPr lang="en-US" err="1">
                <a:latin typeface="Times New Roman" panose="02020603050405020304" pitchFamily="18" charset="0"/>
              </a:rPr>
              <a:t>àng</a:t>
            </a:r>
            <a:r>
              <a:rPr lang="vi-VN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đến người d</a:t>
            </a:r>
            <a:r>
              <a:rPr lang="en-US" err="1">
                <a:latin typeface="Times New Roman" panose="02020603050405020304" pitchFamily="18" charset="0"/>
              </a:rPr>
              <a:t>ùng</a:t>
            </a:r>
            <a:r>
              <a:rPr lang="vi-VN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một cách nhanh chóng và h</a:t>
            </a:r>
            <a:r>
              <a:rPr lang="en-US" sz="14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iệu</a:t>
            </a:r>
            <a:r>
              <a:rPr lang="vi-VN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quả thông qua bán h</a:t>
            </a:r>
            <a:r>
              <a:rPr lang="en-US" err="1">
                <a:latin typeface="Times New Roman" panose="02020603050405020304" pitchFamily="18" charset="0"/>
              </a:rPr>
              <a:t>àng</a:t>
            </a:r>
            <a:r>
              <a:rPr lang="vi-VN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400" b="0" i="0" u="none" strike="noStrike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online</a:t>
            </a:r>
            <a:r>
              <a:rPr lang="en-US" sz="1400" b="0" i="0" u="none" strike="noStrike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vi-VN" sz="1400" b="0" i="0" u="none" strike="noStrike">
              <a:solidFill>
                <a:srgbClr val="000000"/>
              </a:solidFill>
              <a:effectLst/>
              <a:latin typeface="Noto Sans Symbols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400" b="0" i="0" u="none" strike="noStrike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Về </a:t>
            </a:r>
            <a:r>
              <a:rPr lang="vi-VN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phía khách h</a:t>
            </a:r>
            <a:r>
              <a:rPr lang="en-US" err="1">
                <a:latin typeface="Times New Roman" panose="02020603050405020304" pitchFamily="18" charset="0"/>
              </a:rPr>
              <a:t>àng</a:t>
            </a:r>
            <a:r>
              <a:rPr lang="vi-VN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thì có thể  giúp khách h</a:t>
            </a:r>
            <a:r>
              <a:rPr lang="en-US" err="1">
                <a:latin typeface="Times New Roman" panose="02020603050405020304" pitchFamily="18" charset="0"/>
              </a:rPr>
              <a:t>àng</a:t>
            </a:r>
            <a:r>
              <a:rPr lang="vi-VN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tiếp cận nhanh tới một </a:t>
            </a:r>
            <a:r>
              <a:rPr lang="en-US" err="1">
                <a:latin typeface="Times New Roman" panose="02020603050405020304" pitchFamily="18" charset="0"/>
              </a:rPr>
              <a:t>sản</a:t>
            </a:r>
            <a:r>
              <a:rPr lang="vi-VN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phẩm của thương </a:t>
            </a:r>
            <a:r>
              <a:rPr lang="vi-VN" sz="1400" b="0" i="0" u="none" strike="noStrike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hiệu</a:t>
            </a:r>
            <a:endParaRPr lang="en-US" sz="1400" b="0" i="0" u="none" strike="noStrike" smtClean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vi-VN" sz="1400" b="0" i="0" u="none" strike="noStrike">
              <a:solidFill>
                <a:srgbClr val="000000"/>
              </a:solidFill>
              <a:effectLst/>
              <a:latin typeface="Noto Sans Symbols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400" b="0" i="0" u="none" strike="noStrike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Về </a:t>
            </a:r>
            <a:r>
              <a:rPr lang="vi-VN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phí quạn trị viên có thể quản lý các mặt h</a:t>
            </a:r>
            <a:r>
              <a:rPr lang="en-US" err="1">
                <a:latin typeface="Times New Roman" panose="02020603050405020304" pitchFamily="18" charset="0"/>
              </a:rPr>
              <a:t>àng</a:t>
            </a:r>
            <a:r>
              <a:rPr lang="vi-VN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, đơn h</a:t>
            </a:r>
            <a:r>
              <a:rPr lang="en-US" err="1">
                <a:latin typeface="Times New Roman" panose="02020603050405020304" pitchFamily="18" charset="0"/>
              </a:rPr>
              <a:t>àng</a:t>
            </a:r>
            <a:r>
              <a:rPr lang="vi-VN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, thông tin khách h</a:t>
            </a:r>
            <a:r>
              <a:rPr lang="en-US" err="1">
                <a:latin typeface="Times New Roman" panose="02020603050405020304" pitchFamily="18" charset="0"/>
              </a:rPr>
              <a:t>àng</a:t>
            </a:r>
            <a:r>
              <a:rPr lang="vi-VN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, thống kê báo cáo doanh thu nhanh chóng và hiệu </a:t>
            </a:r>
            <a:r>
              <a:rPr lang="vi-VN" sz="1400" b="0" i="0" u="none" strike="noStrike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quả</a:t>
            </a:r>
            <a:endParaRPr lang="en-US" sz="1400" b="0" i="0" u="none" strike="noStrike" smtClean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vi-VN" sz="1400" b="0" i="0" u="none" strike="noStrike">
              <a:solidFill>
                <a:srgbClr val="000000"/>
              </a:solidFill>
              <a:effectLst/>
              <a:latin typeface="Noto Sans Symbols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400" b="0" i="0" u="none" strike="noStrike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Một </a:t>
            </a:r>
            <a:r>
              <a:rPr lang="vi-VN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số </a:t>
            </a:r>
            <a:r>
              <a:rPr lang="en-US" sz="14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chức</a:t>
            </a:r>
            <a:r>
              <a:rPr lang="vi-VN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năng tổng quan</a:t>
            </a:r>
            <a:endParaRPr lang="vi-VN" sz="1400" b="0" i="0" u="none" strike="noStrike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Quản lý danh mục sản phẩm</a:t>
            </a:r>
            <a:endParaRPr lang="vi-VN" sz="1400" b="0" i="0" u="none" strike="noStrike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Quản lý sản phẩm</a:t>
            </a:r>
            <a:endParaRPr lang="vi-VN" sz="1400" b="0" i="0" u="none" strike="noStrike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Quản lý khách h</a:t>
            </a:r>
            <a:r>
              <a:rPr lang="en-US" err="1">
                <a:latin typeface="Times New Roman" panose="02020603050405020304" pitchFamily="18" charset="0"/>
              </a:rPr>
              <a:t>àng</a:t>
            </a:r>
            <a:r>
              <a:rPr lang="vi-VN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vi-VN" sz="1400" b="0" i="0" u="none" strike="noStrike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Quản lý đơn h</a:t>
            </a:r>
            <a:r>
              <a:rPr lang="en-US" err="1">
                <a:latin typeface="Times New Roman" panose="02020603050405020304" pitchFamily="18" charset="0"/>
              </a:rPr>
              <a:t>àng</a:t>
            </a:r>
            <a:r>
              <a:rPr lang="vi-VN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vi-VN" sz="1400" b="0" i="0" u="none" strike="noStrike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3FFF77-6BAE-2F50-0BD0-2EEB04E55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011936"/>
              </p:ext>
            </p:extLst>
          </p:nvPr>
        </p:nvGraphicFramePr>
        <p:xfrm>
          <a:off x="7085417" y="2319515"/>
          <a:ext cx="4744633" cy="2133600"/>
        </p:xfrm>
        <a:graphic>
          <a:graphicData uri="http://schemas.openxmlformats.org/drawingml/2006/table">
            <a:tbl>
              <a:tblPr/>
              <a:tblGrid>
                <a:gridCol w="947348">
                  <a:extLst>
                    <a:ext uri="{9D8B030D-6E8A-4147-A177-3AD203B41FA5}">
                      <a16:colId xmlns:a16="http://schemas.microsoft.com/office/drawing/2014/main" val="4161809052"/>
                    </a:ext>
                  </a:extLst>
                </a:gridCol>
                <a:gridCol w="1878906">
                  <a:extLst>
                    <a:ext uri="{9D8B030D-6E8A-4147-A177-3AD203B41FA5}">
                      <a16:colId xmlns:a16="http://schemas.microsoft.com/office/drawing/2014/main" val="486268120"/>
                    </a:ext>
                  </a:extLst>
                </a:gridCol>
                <a:gridCol w="1918379">
                  <a:extLst>
                    <a:ext uri="{9D8B030D-6E8A-4147-A177-3AD203B41FA5}">
                      <a16:colId xmlns:a16="http://schemas.microsoft.com/office/drawing/2014/main" val="2890202045"/>
                    </a:ext>
                  </a:extLst>
                </a:gridCol>
              </a:tblGrid>
              <a:tr h="48012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/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73025" marR="730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26695" algn="ctr" rtl="0" font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Máy chủ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26695" algn="ctr" rtl="0" font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Máy khách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528526"/>
                  </a:ext>
                </a:extLst>
              </a:tr>
              <a:tr h="748433">
                <a:tc>
                  <a:txBody>
                    <a:bodyPr/>
                    <a:lstStyle/>
                    <a:p>
                      <a:pPr indent="-226695" rtl="0" font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Phần cứng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CPU I3 </a:t>
                      </a:r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trở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lên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RAM 8GB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Ổ </a:t>
                      </a:r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cứng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1TB</a:t>
                      </a:r>
                      <a:endParaRPr lang="en-US">
                        <a:effectLst/>
                      </a:endParaRPr>
                    </a:p>
                  </a:txBody>
                  <a:tcPr marL="73025" marR="730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0" rtl="0" fontAlgn="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Cpu U3</a:t>
                      </a:r>
                      <a:endParaRPr lang="en-US">
                        <a:effectLst/>
                      </a:endParaRPr>
                    </a:p>
                    <a:p>
                      <a:pPr indent="-12700" rtl="0" fontAlgn="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RAM 2GB</a:t>
                      </a:r>
                      <a:endParaRPr lang="en-US">
                        <a:effectLst/>
                      </a:endParaRPr>
                    </a:p>
                  </a:txBody>
                  <a:tcPr marL="73025" marR="730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892483"/>
                  </a:ext>
                </a:extLst>
              </a:tr>
              <a:tr h="748433">
                <a:tc>
                  <a:txBody>
                    <a:bodyPr/>
                    <a:lstStyle/>
                    <a:p>
                      <a:pPr indent="-226695" rtl="0" font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Phần mềm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905" rtl="0" fontAlgn="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HĐH Windows</a:t>
                      </a:r>
                      <a:endParaRPr lang="en-US">
                        <a:effectLst/>
                      </a:endParaRPr>
                    </a:p>
                    <a:p>
                      <a:pPr indent="1905" rtl="0" fontAlgn="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CSDL MySQL</a:t>
                      </a:r>
                      <a:endParaRPr lang="en-US">
                        <a:effectLst/>
                      </a:endParaRPr>
                    </a:p>
                    <a:p>
                      <a:pPr indent="1905" rtl="0" fontAlgn="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Apache Server</a:t>
                      </a:r>
                      <a:endParaRPr lang="en-US">
                        <a:effectLst/>
                      </a:endParaRPr>
                    </a:p>
                  </a:txBody>
                  <a:tcPr marL="73025" marR="730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905" rtl="0" fontAlgn="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Trình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duyệt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web</a:t>
                      </a:r>
                      <a:endParaRPr lang="en-US">
                        <a:effectLst/>
                      </a:endParaRPr>
                    </a:p>
                  </a:txBody>
                  <a:tcPr marL="73025" marR="730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72569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E962F70B-5980-B10D-2E8A-F86507FD7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417" y="1423917"/>
            <a:ext cx="310486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i="0" u="none" strike="noStrike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2,  </a:t>
            </a:r>
            <a:r>
              <a:rPr kumimoji="0" lang="en-US" altLang="en-US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kumimoji="0" lang="en-US" altLang="en-US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1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89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+mj-lt"/>
              <a:buAutoNum type="romanUcPeriod" startAt="2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ĐẶC TẢ YÊU CẦU HỆ THÔNG 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953875" cy="542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smtClean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2000" smtClean="0">
                <a:latin typeface="Times New Roman"/>
                <a:ea typeface="Times New Roman"/>
                <a:cs typeface="Times New Roman"/>
                <a:sym typeface="Times New Roman"/>
              </a:rPr>
              <a:t>  Biểu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luồng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mức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ngữ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cảnh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4" y="2162907"/>
            <a:ext cx="68675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2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+mj-lt"/>
              <a:buAutoNum type="romanUcPeriod" startAt="2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ĐẶC TẢ YÊU CẦU HỆ THÔNG 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953875" cy="542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smtClean="0">
                <a:latin typeface="Times New Roman"/>
                <a:ea typeface="Times New Roman"/>
                <a:cs typeface="Times New Roman"/>
                <a:sym typeface="Times New Roman"/>
              </a:rPr>
              <a:t>2,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Sơ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02" y="1389184"/>
            <a:ext cx="7503869" cy="487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8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+mj-lt"/>
              <a:buAutoNum type="romanUcPeriod" startAt="2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ĐẶC TẢ YÊU CẦU HỆ THÔNG 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953875" cy="542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smtClean="0">
                <a:latin typeface="Times New Roman"/>
                <a:ea typeface="Times New Roman"/>
                <a:cs typeface="Times New Roman"/>
                <a:sym typeface="Times New Roman"/>
              </a:rPr>
              <a:t>3,  Sơ đồ thiết kế cơ sở dữ liệu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8" y="1389185"/>
            <a:ext cx="11060724" cy="480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7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+mj-lt"/>
              <a:buAutoNum type="romanUcPeriod" startAt="2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ĐẶC TẢ YÊU CẦU HỆ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 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953875" cy="542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smtClean="0">
                <a:latin typeface="Times New Roman"/>
                <a:ea typeface="Times New Roman"/>
                <a:cs typeface="Times New Roman"/>
                <a:sym typeface="Times New Roman"/>
              </a:rPr>
              <a:t>4, </a:t>
            </a:r>
            <a:r>
              <a:rPr lang="en-US" sz="2000" smtClean="0">
                <a:latin typeface="Times New Roman"/>
                <a:ea typeface="Times New Roman"/>
                <a:cs typeface="Times New Roman"/>
                <a:sym typeface="Times New Roman"/>
              </a:rPr>
              <a:t>Sơ đồ phân tích đặc tả yêu cầu </a:t>
            </a:r>
            <a:r>
              <a:rPr lang="en-US" sz="2000" smtClean="0">
                <a:latin typeface="Times New Roman"/>
                <a:ea typeface="Times New Roman"/>
                <a:cs typeface="Times New Roman"/>
                <a:sym typeface="Times New Roman"/>
              </a:rPr>
              <a:t>hệ thống</a:t>
            </a:r>
            <a:endParaRPr lang="en-US" sz="200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5" y="1450731"/>
            <a:ext cx="10981592" cy="481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6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+mj-lt"/>
              <a:buAutoNum type="romanUcPeriod" startAt="3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DỮ LIỆU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953875" cy="542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smtClean="0">
                <a:latin typeface="Times New Roman"/>
                <a:ea typeface="Times New Roman"/>
                <a:cs typeface="Times New Roman"/>
                <a:sym typeface="Times New Roman"/>
              </a:rPr>
              <a:t>(1)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err="1"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smtClean="0">
                <a:latin typeface="Times New Roman"/>
                <a:ea typeface="Times New Roman"/>
                <a:cs typeface="Times New Roman"/>
                <a:sym typeface="Times New Roman"/>
              </a:rPr>
              <a:t>dữ liệu : 1, Bảng category</a:t>
            </a:r>
            <a:endParaRPr lang="en-US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74BC0C-BECF-E417-033E-85316211A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620950"/>
              </p:ext>
            </p:extLst>
          </p:nvPr>
        </p:nvGraphicFramePr>
        <p:xfrm>
          <a:off x="1136516" y="2168576"/>
          <a:ext cx="9833241" cy="366664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49512">
                  <a:extLst>
                    <a:ext uri="{9D8B030D-6E8A-4147-A177-3AD203B41FA5}">
                      <a16:colId xmlns:a16="http://schemas.microsoft.com/office/drawing/2014/main" val="3516713966"/>
                    </a:ext>
                  </a:extLst>
                </a:gridCol>
                <a:gridCol w="1849512">
                  <a:extLst>
                    <a:ext uri="{9D8B030D-6E8A-4147-A177-3AD203B41FA5}">
                      <a16:colId xmlns:a16="http://schemas.microsoft.com/office/drawing/2014/main" val="1758480735"/>
                    </a:ext>
                  </a:extLst>
                </a:gridCol>
                <a:gridCol w="1140533">
                  <a:extLst>
                    <a:ext uri="{9D8B030D-6E8A-4147-A177-3AD203B41FA5}">
                      <a16:colId xmlns:a16="http://schemas.microsoft.com/office/drawing/2014/main" val="2822756133"/>
                    </a:ext>
                  </a:extLst>
                </a:gridCol>
                <a:gridCol w="2388954">
                  <a:extLst>
                    <a:ext uri="{9D8B030D-6E8A-4147-A177-3AD203B41FA5}">
                      <a16:colId xmlns:a16="http://schemas.microsoft.com/office/drawing/2014/main" val="2794222515"/>
                    </a:ext>
                  </a:extLst>
                </a:gridCol>
                <a:gridCol w="2604730">
                  <a:extLst>
                    <a:ext uri="{9D8B030D-6E8A-4147-A177-3AD203B41FA5}">
                      <a16:colId xmlns:a16="http://schemas.microsoft.com/office/drawing/2014/main" val="2817734669"/>
                    </a:ext>
                  </a:extLst>
                </a:gridCol>
              </a:tblGrid>
              <a:tr h="6601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err="1">
                          <a:solidFill>
                            <a:srgbClr val="000000"/>
                          </a:solidFill>
                          <a:effectLst/>
                        </a:rPr>
                        <a:t>Tên</a:t>
                      </a: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b="1" u="none" strike="noStrike" err="1">
                          <a:solidFill>
                            <a:srgbClr val="000000"/>
                          </a:solidFill>
                          <a:effectLst/>
                        </a:rPr>
                        <a:t>cột</a:t>
                      </a:r>
                      <a:endParaRPr lang="en-US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Field</a:t>
                      </a: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err="1">
                          <a:solidFill>
                            <a:srgbClr val="000000"/>
                          </a:solidFill>
                          <a:effectLst/>
                        </a:rPr>
                        <a:t>Kiểu</a:t>
                      </a: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b="1" u="none" strike="noStrike" err="1">
                          <a:solidFill>
                            <a:srgbClr val="000000"/>
                          </a:solidFill>
                          <a:effectLst/>
                        </a:rPr>
                        <a:t>dữ</a:t>
                      </a: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b="1" u="none" strike="noStrike" err="1">
                          <a:solidFill>
                            <a:srgbClr val="000000"/>
                          </a:solidFill>
                          <a:effectLst/>
                        </a:rPr>
                        <a:t>liệu</a:t>
                      </a:r>
                      <a:endParaRPr lang="en-US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err="1">
                          <a:solidFill>
                            <a:srgbClr val="000000"/>
                          </a:solidFill>
                          <a:effectLst/>
                        </a:rPr>
                        <a:t>DataType</a:t>
                      </a: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Độ dài (Length)</a:t>
                      </a: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Rằng buộc</a:t>
                      </a:r>
                      <a:endParaRPr lang="en-US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Constraint</a:t>
                      </a: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Mô tả</a:t>
                      </a:r>
                      <a:endParaRPr lang="en-US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Content</a:t>
                      </a: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5679095"/>
                  </a:ext>
                </a:extLst>
              </a:tr>
              <a:tr h="415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mtClean="0">
                          <a:effectLst/>
                        </a:rPr>
                        <a:t>id</a:t>
                      </a:r>
                      <a:r>
                        <a:rPr lang="en-US">
                          <a:effectLst/>
                        </a:rPr>
                        <a:t/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i</a:t>
                      </a:r>
                      <a:r>
                        <a:rPr lang="en-US" smtClean="0">
                          <a:effectLst/>
                        </a:rPr>
                        <a:t>nt</a:t>
                      </a:r>
                      <a:r>
                        <a:rPr lang="en-US">
                          <a:effectLst/>
                        </a:rPr>
                        <a:t/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10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Auto_increment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err="1">
                          <a:effectLst/>
                        </a:rPr>
                        <a:t>Khoá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chính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tự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động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smtClean="0">
                          <a:effectLst/>
                        </a:rPr>
                        <a:t>tăng</a:t>
                      </a: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8069364"/>
                  </a:ext>
                </a:extLst>
              </a:tr>
              <a:tr h="415666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n</a:t>
                      </a:r>
                      <a:r>
                        <a:rPr lang="en-US" smtClean="0">
                          <a:effectLst/>
                        </a:rPr>
                        <a:t>ame </a:t>
                      </a:r>
                      <a:r>
                        <a:rPr lang="en-US">
                          <a:effectLst/>
                        </a:rPr>
                        <a:t/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v</a:t>
                      </a:r>
                      <a:r>
                        <a:rPr lang="en-US" smtClean="0">
                          <a:effectLst/>
                        </a:rPr>
                        <a:t>archar</a:t>
                      </a: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120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effectLst/>
                        </a:rPr>
                        <a:t>Not</a:t>
                      </a:r>
                      <a:r>
                        <a:rPr lang="en-US" baseline="0" smtClean="0">
                          <a:effectLst/>
                        </a:rPr>
                        <a:t> null, unique</a:t>
                      </a:r>
                      <a:endParaRPr lang="en-US">
                        <a:effectLst/>
                      </a:endParaRP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không </a:t>
                      </a:r>
                      <a:r>
                        <a:rPr lang="en-US" sz="14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rỗng</a:t>
                      </a: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2891327"/>
                  </a:ext>
                </a:extLst>
              </a:tr>
              <a:tr h="415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mtClean="0">
                          <a:effectLst/>
                        </a:rPr>
                        <a:t>status</a:t>
                      </a: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err="1">
                          <a:effectLst/>
                        </a:rPr>
                        <a:t>t</a:t>
                      </a:r>
                      <a:r>
                        <a:rPr lang="en-US" smtClean="0">
                          <a:effectLst/>
                        </a:rPr>
                        <a:t>inyint</a:t>
                      </a: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null, default</a:t>
                      </a:r>
                      <a:r>
                        <a:rPr lang="en-US" sz="1400" b="0" i="0" u="none" strike="noStrike" cap="none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(0)</a:t>
                      </a: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err="1">
                          <a:effectLst/>
                        </a:rPr>
                        <a:t>Mặc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định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giá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trị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bằng</a:t>
                      </a:r>
                      <a:r>
                        <a:rPr lang="en-US">
                          <a:effectLst/>
                        </a:rPr>
                        <a:t> 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7600719"/>
                  </a:ext>
                </a:extLst>
              </a:tr>
              <a:tr h="415666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/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 smtClean="0">
                          <a:effectLst/>
                        </a:rPr>
                        <a:t>delete_at</a:t>
                      </a: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/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timestamp</a:t>
                      </a: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date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null, default</a:t>
                      </a:r>
                      <a:r>
                        <a:rPr lang="en-US" sz="1400" b="0" i="0" u="none" strike="noStrike" cap="none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(0)</a:t>
                      </a:r>
                      <a:endParaRPr lang="en-US" smtClean="0">
                        <a:effectLst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current_timestamp</a:t>
                      </a:r>
                      <a:r>
                        <a:rPr lang="en-US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err="1">
                          <a:effectLst/>
                        </a:rPr>
                        <a:t>Không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smtClean="0">
                          <a:effectLst/>
                        </a:rPr>
                        <a:t>rỗng 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 err="1">
                          <a:effectLst/>
                        </a:rPr>
                        <a:t>Mặc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định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giá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trị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ngày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hiện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tại</a:t>
                      </a: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613308"/>
                  </a:ext>
                </a:extLst>
              </a:tr>
              <a:tr h="415666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/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 smtClean="0">
                          <a:effectLst/>
                        </a:rPr>
                        <a:t>create_at</a:t>
                      </a: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/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timestamp</a:t>
                      </a: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date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null, default</a:t>
                      </a:r>
                      <a:endParaRPr lang="en-US" smtClean="0">
                        <a:effectLst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current_timestamp</a:t>
                      </a:r>
                      <a:r>
                        <a:rPr lang="en-US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err="1">
                          <a:effectLst/>
                        </a:rPr>
                        <a:t>Không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smtClean="0">
                          <a:effectLst/>
                        </a:rPr>
                        <a:t>rỗng 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 err="1">
                          <a:effectLst/>
                        </a:rPr>
                        <a:t>Mặc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định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giá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trị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ngày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hiện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tại</a:t>
                      </a: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269504"/>
                  </a:ext>
                </a:extLst>
              </a:tr>
              <a:tr h="415666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/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 err="1">
                          <a:effectLst/>
                        </a:rPr>
                        <a:t>u</a:t>
                      </a:r>
                      <a:r>
                        <a:rPr lang="en-US" smtClean="0">
                          <a:effectLst/>
                        </a:rPr>
                        <a:t>pdated_at</a:t>
                      </a: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/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timestamp</a:t>
                      </a: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/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date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null, default</a:t>
                      </a:r>
                      <a:endParaRPr lang="en-US" smtClean="0">
                        <a:effectLst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current_timestamp</a:t>
                      </a:r>
                      <a:r>
                        <a:rPr lang="en-US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err="1">
                          <a:effectLst/>
                        </a:rPr>
                        <a:t>Không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smtClean="0">
                          <a:effectLst/>
                        </a:rPr>
                        <a:t>rỗng 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 err="1">
                          <a:effectLst/>
                        </a:rPr>
                        <a:t>Mặc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định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giá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trị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ngày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hiện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tại</a:t>
                      </a: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217051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936EBCAD-652E-B4EA-9689-897308B67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77" y="19860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1222</Words>
  <Application>Microsoft Office PowerPoint</Application>
  <PresentationFormat>Widescreen</PresentationFormat>
  <Paragraphs>467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Noto Sans Symbols</vt:lpstr>
      <vt:lpstr>Times New Roman</vt:lpstr>
      <vt:lpstr>Office Theme</vt:lpstr>
      <vt:lpstr>PowerPoint Presentation</vt:lpstr>
      <vt:lpstr>PHÂN CÔNG CÔNG VIỆC</vt:lpstr>
      <vt:lpstr>TỔNG QUAN ĐỀ TÀI</vt:lpstr>
      <vt:lpstr>TỔNG QUAN HỆ THỐNG</vt:lpstr>
      <vt:lpstr>PHÂN TÍCH ĐẶC TẢ YÊU CẦU HỆ THÔNG </vt:lpstr>
      <vt:lpstr>PHÂN TÍCH ĐẶC TẢ YÊU CẦU HỆ THÔNG </vt:lpstr>
      <vt:lpstr>PHÂN TÍCH ĐẶC TẢ YÊU CẦU HỆ THÔNG </vt:lpstr>
      <vt:lpstr>PHÂN TÍCH ĐẶC TẢ YÊU CẦU HỆ THỐNG </vt:lpstr>
      <vt:lpstr>THIẾT KẾ DỮ LIỆU</vt:lpstr>
      <vt:lpstr>THIẾT KẾ DỮ LIỆU</vt:lpstr>
      <vt:lpstr>THIẾT KẾ DỮ LIỆU</vt:lpstr>
      <vt:lpstr>THIẾT KẾ DỮ LIỆU</vt:lpstr>
      <vt:lpstr>THIẾT KẾ DỮ LIỆU</vt:lpstr>
      <vt:lpstr>THIẾT KẾ DỮ LIỆU</vt:lpstr>
      <vt:lpstr>THIẾT KẾ DỮ LIỆU</vt:lpstr>
      <vt:lpstr>THIẾT KẾ DỮ LIỆU</vt:lpstr>
      <vt:lpstr>THIẾT KẾ DỮ LIỆU</vt:lpstr>
      <vt:lpstr>SƠ ĐỒ CHỨC PHÂN RÃ NĂNG ỨNG DỤNG</vt:lpstr>
      <vt:lpstr>SƠ ĐỒ CHỨC PHÂN RÃ NĂNG ỨNG DỤNG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32</cp:revision>
  <dcterms:modified xsi:type="dcterms:W3CDTF">2022-06-17T15:24:23Z</dcterms:modified>
</cp:coreProperties>
</file>