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AA99BF0-C440-4ACA-80F2-9321CA4525E2}">
  <a:tblStyle styleId="{7AA99BF0-C440-4ACA-80F2-9321CA4525E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68af5eecd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68af5eecd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68af5eec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68af5eec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68af5eecd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68af5eecd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68af5eecd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68af5eecd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68af5eec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68af5eec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68af5eec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68af5eec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site was designed to raise user awareness on privacy and personal data protection.</a:t>
            </a:r>
            <a:endParaRPr/>
          </a:p>
          <a:p>
            <a:pPr indent="0" lvl="0" marL="0" rtl="0" algn="l">
              <a:spcBef>
                <a:spcPts val="0"/>
              </a:spcBef>
              <a:spcAft>
                <a:spcPts val="0"/>
              </a:spcAft>
              <a:buNone/>
            </a:pPr>
            <a:r>
              <a:rPr lang="en"/>
              <a:t>We inform users of passive data collection that occurs at popular websites and guide them to make better use of web surfing.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68af5eec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68af5eec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Quite many users are aware of privacy features and know how to use them, but they do not take initiative to protect their information (see e.g. Acquisti &amp; Gross, 2006; Dwyer, 2007; Govani &amp; Pashley, 2005; Gross &amp; Acquisti, 2005; Jones &amp; Soltren, 2005). For example Acquisti and Gross (2006) show in their study that the majority of Facebook members claim to know about ways to control the visibility and searchability of their profiles, but only a significant minority (30% of students in their sample), are unaware of those tools and options. Jones and Soltren (2005) put the figures for students in their sample at 74% being familiar with the privacy feature, of which only 62% actually using the features to some degree.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68af5eec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68af5eec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68af5eec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68af5eec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68af5eec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68af5eec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68af5eec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68af5eec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68af5eec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68af5eec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68af5eec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68af5eec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hyperlink" Target="https://cs-ethics.herokuapp.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CS 489</a:t>
            </a:r>
            <a:endParaRPr/>
          </a:p>
          <a:p>
            <a:pPr indent="0" lvl="0" marL="0" rtl="0" algn="ctr">
              <a:spcBef>
                <a:spcPts val="0"/>
              </a:spcBef>
              <a:spcAft>
                <a:spcPts val="0"/>
              </a:spcAft>
              <a:buNone/>
            </a:pPr>
            <a:r>
              <a:rPr lang="en"/>
              <a:t>Final Presentation</a:t>
            </a:r>
            <a:endParaRPr/>
          </a:p>
        </p:txBody>
      </p:sp>
      <p:sp>
        <p:nvSpPr>
          <p:cNvPr id="55" name="Google Shape;55;p13"/>
          <p:cNvSpPr txBox="1"/>
          <p:nvPr>
            <p:ph idx="1" type="subTitle"/>
          </p:nvPr>
        </p:nvSpPr>
        <p:spPr>
          <a:xfrm>
            <a:off x="311700" y="3998475"/>
            <a:ext cx="8520600" cy="7926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lang="en">
                <a:solidFill>
                  <a:schemeClr val="dk1"/>
                </a:solidFill>
              </a:rPr>
              <a:t>Team 9</a:t>
            </a:r>
            <a:endParaRPr>
              <a:solidFill>
                <a:schemeClr val="dk1"/>
              </a:solidFill>
            </a:endParaRPr>
          </a:p>
          <a:p>
            <a:pPr indent="0" lvl="0" marL="0" rtl="0" algn="ctr">
              <a:spcBef>
                <a:spcPts val="1000"/>
              </a:spcBef>
              <a:spcAft>
                <a:spcPts val="0"/>
              </a:spcAft>
              <a:buNone/>
            </a:pPr>
            <a:r>
              <a:rPr lang="en">
                <a:solidFill>
                  <a:schemeClr val="dk1"/>
                </a:solidFill>
              </a:rPr>
              <a:t>Jinhyuk, Jaejun, Hyunsoo, Viet</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152900" y="259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t>
            </a:r>
            <a:endParaRPr/>
          </a:p>
        </p:txBody>
      </p:sp>
      <p:pic>
        <p:nvPicPr>
          <p:cNvPr id="121" name="Google Shape;121;p22"/>
          <p:cNvPicPr preferRelativeResize="0"/>
          <p:nvPr/>
        </p:nvPicPr>
        <p:blipFill>
          <a:blip r:embed="rId3">
            <a:alphaModFix/>
          </a:blip>
          <a:stretch>
            <a:fillRect/>
          </a:stretch>
        </p:blipFill>
        <p:spPr>
          <a:xfrm>
            <a:off x="643563" y="1055425"/>
            <a:ext cx="7856880"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t>
            </a:r>
            <a:endParaRPr/>
          </a:p>
        </p:txBody>
      </p:sp>
      <p:pic>
        <p:nvPicPr>
          <p:cNvPr id="127" name="Google Shape;127;p23"/>
          <p:cNvPicPr preferRelativeResize="0"/>
          <p:nvPr/>
        </p:nvPicPr>
        <p:blipFill>
          <a:blip r:embed="rId3">
            <a:alphaModFix/>
          </a:blip>
          <a:stretch>
            <a:fillRect/>
          </a:stretch>
        </p:blipFill>
        <p:spPr>
          <a:xfrm>
            <a:off x="601075" y="1090825"/>
            <a:ext cx="7941852"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t>
            </a:r>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Pre-survey results</a:t>
            </a:r>
            <a:endParaRPr>
              <a:solidFill>
                <a:schemeClr val="dk1"/>
              </a:solidFill>
            </a:endParaRPr>
          </a:p>
          <a:p>
            <a:pPr indent="-330200" lvl="1" marL="914400" rtl="0" algn="l">
              <a:spcBef>
                <a:spcPts val="1000"/>
              </a:spcBef>
              <a:spcAft>
                <a:spcPts val="0"/>
              </a:spcAft>
              <a:buClr>
                <a:schemeClr val="dk1"/>
              </a:buClr>
              <a:buSzPts val="1600"/>
              <a:buChar char="○"/>
            </a:pPr>
            <a:r>
              <a:rPr lang="en" sz="1600">
                <a:solidFill>
                  <a:schemeClr val="dk1"/>
                </a:solidFill>
              </a:rPr>
              <a:t>We can check that only 16% of participants check policy / aware of collected data types</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Worries related to privacy data are generally about 50%</a:t>
            </a:r>
            <a:endParaRPr sz="1600">
              <a:solidFill>
                <a:schemeClr val="dk1"/>
              </a:solidFill>
            </a:endParaRPr>
          </a:p>
        </p:txBody>
      </p:sp>
      <p:pic>
        <p:nvPicPr>
          <p:cNvPr id="134" name="Google Shape;134;p24"/>
          <p:cNvPicPr preferRelativeResize="0"/>
          <p:nvPr/>
        </p:nvPicPr>
        <p:blipFill>
          <a:blip r:embed="rId3">
            <a:alphaModFix/>
          </a:blip>
          <a:stretch>
            <a:fillRect/>
          </a:stretch>
        </p:blipFill>
        <p:spPr>
          <a:xfrm>
            <a:off x="4572000" y="2743200"/>
            <a:ext cx="3817621" cy="1371600"/>
          </a:xfrm>
          <a:prstGeom prst="rect">
            <a:avLst/>
          </a:prstGeom>
          <a:noFill/>
          <a:ln>
            <a:noFill/>
          </a:ln>
        </p:spPr>
      </p:pic>
      <p:pic>
        <p:nvPicPr>
          <p:cNvPr id="135" name="Google Shape;135;p24"/>
          <p:cNvPicPr preferRelativeResize="0"/>
          <p:nvPr/>
        </p:nvPicPr>
        <p:blipFill>
          <a:blip r:embed="rId4">
            <a:alphaModFix/>
          </a:blip>
          <a:stretch>
            <a:fillRect/>
          </a:stretch>
        </p:blipFill>
        <p:spPr>
          <a:xfrm>
            <a:off x="457200" y="2743200"/>
            <a:ext cx="3575956" cy="1371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41" name="Google Shape;14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Survey result after website visit (not done yet)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 About 60% of participants changed their perception</a:t>
            </a:r>
            <a:endParaRPr>
              <a:solidFill>
                <a:schemeClr val="dk1"/>
              </a:solidFill>
            </a:endParaRPr>
          </a:p>
          <a:p>
            <a:pPr indent="-317500" lvl="1" marL="914400" rtl="0" algn="l">
              <a:spcBef>
                <a:spcPts val="0"/>
              </a:spcBef>
              <a:spcAft>
                <a:spcPts val="0"/>
              </a:spcAft>
              <a:buSzPts val="1400"/>
              <a:buChar char="○"/>
            </a:pPr>
            <a:r>
              <a:rPr lang="en" sz="1600">
                <a:solidFill>
                  <a:schemeClr val="dk1"/>
                </a:solidFill>
              </a:rPr>
              <a:t>Worries generally increased (except worries about easy-to-access private information)</a:t>
            </a:r>
            <a:endParaRPr>
              <a:solidFill>
                <a:schemeClr val="dk1"/>
              </a:solidFill>
            </a:endParaRPr>
          </a:p>
        </p:txBody>
      </p:sp>
      <p:pic>
        <p:nvPicPr>
          <p:cNvPr id="142" name="Google Shape;142;p25"/>
          <p:cNvPicPr preferRelativeResize="0"/>
          <p:nvPr/>
        </p:nvPicPr>
        <p:blipFill>
          <a:blip r:embed="rId3">
            <a:alphaModFix/>
          </a:blip>
          <a:stretch>
            <a:fillRect/>
          </a:stretch>
        </p:blipFill>
        <p:spPr>
          <a:xfrm>
            <a:off x="457200" y="2743200"/>
            <a:ext cx="3592706" cy="1371600"/>
          </a:xfrm>
          <a:prstGeom prst="rect">
            <a:avLst/>
          </a:prstGeom>
          <a:noFill/>
          <a:ln>
            <a:noFill/>
          </a:ln>
        </p:spPr>
      </p:pic>
      <p:pic>
        <p:nvPicPr>
          <p:cNvPr id="143" name="Google Shape;143;p25"/>
          <p:cNvPicPr preferRelativeResize="0"/>
          <p:nvPr/>
        </p:nvPicPr>
        <p:blipFill>
          <a:blip r:embed="rId4">
            <a:alphaModFix/>
          </a:blip>
          <a:stretch>
            <a:fillRect/>
          </a:stretch>
        </p:blipFill>
        <p:spPr>
          <a:xfrm>
            <a:off x="4572000" y="2743200"/>
            <a:ext cx="3607307" cy="1371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49" name="Google Shape;14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People are generally unaware of privacy policy and types of data being collected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Through our study, a simple guidance/support helps users better shape their </a:t>
            </a:r>
            <a:r>
              <a:rPr lang="en">
                <a:solidFill>
                  <a:schemeClr val="dk1"/>
                </a:solidFill>
              </a:rPr>
              <a:t>understanding</a:t>
            </a:r>
            <a:r>
              <a:rPr lang="en">
                <a:solidFill>
                  <a:schemeClr val="dk1"/>
                </a:solidFill>
              </a:rPr>
              <a:t> of data collection and raise their awareness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We believe providing our service will help people raise their data privacy awareness and lead to proactive management of their privacy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our research</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chemeClr val="dk1"/>
              </a:buClr>
              <a:buSzPts val="2100"/>
              <a:buChar char="●"/>
            </a:pPr>
            <a:r>
              <a:rPr lang="en" sz="2100">
                <a:solidFill>
                  <a:schemeClr val="dk1"/>
                </a:solidFill>
              </a:rPr>
              <a:t>Research Topic</a:t>
            </a:r>
            <a:endParaRPr sz="2100">
              <a:solidFill>
                <a:schemeClr val="dk1"/>
              </a:solidFill>
            </a:endParaRPr>
          </a:p>
          <a:p>
            <a:pPr indent="-349250" lvl="1" marL="914400" rtl="0" algn="l">
              <a:spcBef>
                <a:spcPts val="1000"/>
              </a:spcBef>
              <a:spcAft>
                <a:spcPts val="0"/>
              </a:spcAft>
              <a:buClr>
                <a:schemeClr val="dk1"/>
              </a:buClr>
              <a:buSzPts val="1900"/>
              <a:buChar char="○"/>
            </a:pPr>
            <a:r>
              <a:rPr lang="en" sz="1900">
                <a:solidFill>
                  <a:schemeClr val="dk1"/>
                </a:solidFill>
              </a:rPr>
              <a:t>A user-centered guidance for proactive personal data management and privacy-sensitive user awareness </a:t>
            </a:r>
            <a:endParaRPr sz="1900">
              <a:solidFill>
                <a:schemeClr val="dk1"/>
              </a:solidFill>
            </a:endParaRPr>
          </a:p>
          <a:p>
            <a:pPr indent="-361950" lvl="0" marL="457200" rtl="0" algn="l">
              <a:spcBef>
                <a:spcPts val="1000"/>
              </a:spcBef>
              <a:spcAft>
                <a:spcPts val="0"/>
              </a:spcAft>
              <a:buClr>
                <a:schemeClr val="dk1"/>
              </a:buClr>
              <a:buSzPts val="2100"/>
              <a:buChar char="●"/>
            </a:pPr>
            <a:r>
              <a:rPr lang="en" sz="2100">
                <a:solidFill>
                  <a:schemeClr val="dk1"/>
                </a:solidFill>
              </a:rPr>
              <a:t>Research Method</a:t>
            </a:r>
            <a:endParaRPr sz="2100">
              <a:solidFill>
                <a:schemeClr val="dk1"/>
              </a:solidFill>
            </a:endParaRPr>
          </a:p>
          <a:p>
            <a:pPr indent="-349250" lvl="1" marL="914400" rtl="0" algn="l">
              <a:spcBef>
                <a:spcPts val="1000"/>
              </a:spcBef>
              <a:spcAft>
                <a:spcPts val="0"/>
              </a:spcAft>
              <a:buClr>
                <a:schemeClr val="dk1"/>
              </a:buClr>
              <a:buSzPts val="1900"/>
              <a:buChar char="○"/>
            </a:pPr>
            <a:r>
              <a:rPr lang="en" sz="1900">
                <a:solidFill>
                  <a:schemeClr val="dk1"/>
                </a:solidFill>
              </a:rPr>
              <a:t>A user study w/implementation and qualitative analysis (e.g., survey) </a:t>
            </a:r>
            <a:endParaRPr sz="1900">
              <a:solidFill>
                <a:schemeClr val="dk1"/>
              </a:solidFill>
            </a:endParaRPr>
          </a:p>
          <a:p>
            <a:pPr indent="0" lvl="0" marL="0" rtl="0" algn="l">
              <a:spcBef>
                <a:spcPts val="1000"/>
              </a:spcBef>
              <a:spcAft>
                <a:spcPts val="1200"/>
              </a:spcAft>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Motivation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A lot of people do not read the private policy of websites and proceed to use them with no worries</a:t>
            </a:r>
            <a:endParaRPr>
              <a:solidFill>
                <a:schemeClr val="dk1"/>
              </a:solidFill>
            </a:endParaRPr>
          </a:p>
          <a:p>
            <a:pPr indent="-342900" lvl="0" marL="457200" rtl="0" algn="l">
              <a:spcBef>
                <a:spcPts val="1000"/>
              </a:spcBef>
              <a:spcAft>
                <a:spcPts val="0"/>
              </a:spcAft>
              <a:buClr>
                <a:schemeClr val="dk1"/>
              </a:buClr>
              <a:buSzPts val="1800"/>
              <a:buChar char="●"/>
            </a:pPr>
            <a:r>
              <a:rPr lang="en">
                <a:solidFill>
                  <a:schemeClr val="dk1"/>
                </a:solidFill>
              </a:rPr>
              <a:t>They do not have detailed information about what sort of private information websites take when they use them </a:t>
            </a:r>
            <a:endParaRPr>
              <a:solidFill>
                <a:schemeClr val="dk1"/>
              </a:solidFill>
            </a:endParaRPr>
          </a:p>
          <a:p>
            <a:pPr indent="-342900" lvl="0" marL="457200" rtl="0" algn="l">
              <a:spcBef>
                <a:spcPts val="1000"/>
              </a:spcBef>
              <a:spcAft>
                <a:spcPts val="0"/>
              </a:spcAft>
              <a:buClr>
                <a:schemeClr val="dk1"/>
              </a:buClr>
              <a:buSzPts val="1800"/>
              <a:buChar char="●"/>
            </a:pPr>
            <a:r>
              <a:rPr lang="en">
                <a:solidFill>
                  <a:schemeClr val="dk1"/>
                </a:solidFill>
              </a:rPr>
              <a:t>Some websites exploited the user information they took without consent.(ex. Facebook)</a:t>
            </a:r>
            <a:endParaRPr>
              <a:solidFill>
                <a:schemeClr val="dk1"/>
              </a:solidFill>
            </a:endParaRPr>
          </a:p>
          <a:p>
            <a:pPr indent="-342900" lvl="0" marL="457200" rtl="0" algn="l">
              <a:spcBef>
                <a:spcPts val="1000"/>
              </a:spcBef>
              <a:spcAft>
                <a:spcPts val="0"/>
              </a:spcAft>
              <a:buClr>
                <a:schemeClr val="dk1"/>
              </a:buClr>
              <a:buSzPts val="1800"/>
              <a:buChar char="●"/>
            </a:pPr>
            <a:r>
              <a:rPr lang="en">
                <a:solidFill>
                  <a:schemeClr val="dk1"/>
                </a:solidFill>
              </a:rPr>
              <a:t>However, little to no effort existed to keep people safe from such exploitations</a:t>
            </a:r>
            <a:endParaRPr>
              <a:solidFill>
                <a:schemeClr val="dk1"/>
              </a:solidFill>
            </a:endParaRPr>
          </a:p>
          <a:p>
            <a:pPr indent="0" lvl="0" marL="0" rtl="0" algn="l">
              <a:spcBef>
                <a:spcPts val="1000"/>
              </a:spcBef>
              <a:spcAft>
                <a:spcPts val="1000"/>
              </a:spcAft>
              <a:buNone/>
            </a:pPr>
            <a:r>
              <a:t/>
            </a:r>
            <a:endParaRPr>
              <a:solidFill>
                <a:schemeClr val="accent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Previous Research</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Clr>
                <a:schemeClr val="dk1"/>
              </a:buClr>
              <a:buSzPts val="2300"/>
              <a:buChar char="●"/>
            </a:pPr>
            <a:r>
              <a:rPr lang="en" sz="1600">
                <a:solidFill>
                  <a:schemeClr val="dk1"/>
                </a:solidFill>
              </a:rPr>
              <a:t>M</a:t>
            </a:r>
            <a:r>
              <a:rPr lang="en" sz="1600">
                <a:solidFill>
                  <a:schemeClr val="dk1"/>
                </a:solidFill>
              </a:rPr>
              <a:t>ajority of Facebook members claim to know about ways to control the visibility and searchability of their profiles, but only a significant minority (30% of students in their sample), are unaware of those tools and option</a:t>
            </a:r>
            <a:r>
              <a:rPr lang="en" sz="2300">
                <a:solidFill>
                  <a:schemeClr val="dk1"/>
                </a:solidFill>
              </a:rPr>
              <a:t> </a:t>
            </a:r>
            <a:r>
              <a:rPr lang="en" sz="1400">
                <a:solidFill>
                  <a:schemeClr val="dk1"/>
                </a:solidFill>
              </a:rPr>
              <a:t>(</a:t>
            </a:r>
            <a:r>
              <a:rPr lang="en" sz="1100">
                <a:solidFill>
                  <a:schemeClr val="dk1"/>
                </a:solidFill>
              </a:rPr>
              <a:t>Acquisti &amp; Gross, 2006; Dwyer, 2007; Govani &amp; Pashley, 2005; Gross &amp; Acquisti, 2005; Jones &amp; Soltren, 2005)</a:t>
            </a:r>
            <a:endParaRPr sz="1100">
              <a:solidFill>
                <a:schemeClr val="dk1"/>
              </a:solidFill>
            </a:endParaRPr>
          </a:p>
          <a:p>
            <a:pPr indent="-330200" lvl="0" marL="457200" rtl="0" algn="l">
              <a:spcBef>
                <a:spcPts val="1000"/>
              </a:spcBef>
              <a:spcAft>
                <a:spcPts val="0"/>
              </a:spcAft>
              <a:buClr>
                <a:schemeClr val="dk1"/>
              </a:buClr>
              <a:buSzPts val="1600"/>
              <a:buChar char="●"/>
            </a:pPr>
            <a:r>
              <a:rPr lang="en" sz="1600">
                <a:solidFill>
                  <a:schemeClr val="dk1"/>
                </a:solidFill>
              </a:rPr>
              <a:t>People lack attention and knowledge in going through privacy policies in Android permissions </a:t>
            </a:r>
            <a:r>
              <a:rPr lang="en" sz="1400">
                <a:solidFill>
                  <a:schemeClr val="dk1"/>
                </a:solidFill>
              </a:rPr>
              <a:t>(Soups 2012)</a:t>
            </a:r>
            <a:endParaRPr sz="1400">
              <a:solidFill>
                <a:schemeClr val="dk1"/>
              </a:solidFill>
            </a:endParaRPr>
          </a:p>
        </p:txBody>
      </p:sp>
      <p:pic>
        <p:nvPicPr>
          <p:cNvPr id="74" name="Google Shape;74;p16"/>
          <p:cNvPicPr preferRelativeResize="0"/>
          <p:nvPr/>
        </p:nvPicPr>
        <p:blipFill rotWithShape="1">
          <a:blip r:embed="rId3">
            <a:alphaModFix/>
          </a:blip>
          <a:srcRect b="0" l="2922" r="0" t="0"/>
          <a:stretch/>
        </p:blipFill>
        <p:spPr>
          <a:xfrm>
            <a:off x="6129150" y="3160375"/>
            <a:ext cx="2626275" cy="1803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a:t>
            </a:r>
            <a:r>
              <a:rPr lang="en"/>
              <a:t> Goal </a:t>
            </a:r>
            <a:endParaRPr/>
          </a:p>
        </p:txBody>
      </p:sp>
      <p:sp>
        <p:nvSpPr>
          <p:cNvPr id="80" name="Google Shape;80;p17"/>
          <p:cNvSpPr txBox="1"/>
          <p:nvPr/>
        </p:nvSpPr>
        <p:spPr>
          <a:xfrm>
            <a:off x="371700" y="1627400"/>
            <a:ext cx="7926000" cy="1762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2500">
                <a:solidFill>
                  <a:schemeClr val="accent6"/>
                </a:solidFill>
              </a:rPr>
              <a:t>Let as many people as we can know about the </a:t>
            </a:r>
            <a:endParaRPr sz="2500">
              <a:solidFill>
                <a:schemeClr val="accent6"/>
              </a:solidFill>
            </a:endParaRPr>
          </a:p>
          <a:p>
            <a:pPr indent="0" lvl="0" marL="0" rtl="0" algn="ctr">
              <a:lnSpc>
                <a:spcPct val="115000"/>
              </a:lnSpc>
              <a:spcBef>
                <a:spcPts val="1200"/>
              </a:spcBef>
              <a:spcAft>
                <a:spcPts val="0"/>
              </a:spcAft>
              <a:buNone/>
            </a:pPr>
            <a:r>
              <a:rPr lang="en" sz="2500">
                <a:solidFill>
                  <a:schemeClr val="accent6"/>
                </a:solidFill>
              </a:rPr>
              <a:t>reality of how much personal information </a:t>
            </a:r>
            <a:endParaRPr sz="2500">
              <a:solidFill>
                <a:schemeClr val="accent6"/>
              </a:solidFill>
            </a:endParaRPr>
          </a:p>
          <a:p>
            <a:pPr indent="0" lvl="0" marL="0" rtl="0" algn="ctr">
              <a:lnSpc>
                <a:spcPct val="115000"/>
              </a:lnSpc>
              <a:spcBef>
                <a:spcPts val="1200"/>
              </a:spcBef>
              <a:spcAft>
                <a:spcPts val="1200"/>
              </a:spcAft>
              <a:buNone/>
            </a:pPr>
            <a:r>
              <a:rPr lang="en" sz="2500">
                <a:solidFill>
                  <a:schemeClr val="accent6"/>
                </a:solidFill>
              </a:rPr>
              <a:t>is taken from web services they are using</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Procedure </a:t>
            </a:r>
            <a:endParaRPr/>
          </a:p>
        </p:txBody>
      </p:sp>
      <p:sp>
        <p:nvSpPr>
          <p:cNvPr id="86" name="Google Shape;86;p18"/>
          <p:cNvSpPr txBox="1"/>
          <p:nvPr>
            <p:ph idx="1" type="body"/>
          </p:nvPr>
        </p:nvSpPr>
        <p:spPr>
          <a:xfrm>
            <a:off x="311700" y="11213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AutoNum type="arabicPeriod"/>
            </a:pPr>
            <a:r>
              <a:rPr lang="en">
                <a:solidFill>
                  <a:schemeClr val="dk1"/>
                </a:solidFill>
              </a:rPr>
              <a:t>Pre-</a:t>
            </a:r>
            <a:r>
              <a:rPr lang="en">
                <a:solidFill>
                  <a:schemeClr val="dk1"/>
                </a:solidFill>
              </a:rPr>
              <a:t>Survey (N = 24) </a:t>
            </a:r>
            <a:endParaRPr>
              <a:solidFill>
                <a:schemeClr val="dk1"/>
              </a:solidFill>
            </a:endParaRPr>
          </a:p>
          <a:p>
            <a:pPr indent="-330200" lvl="1" marL="914400" rtl="0" algn="l">
              <a:spcBef>
                <a:spcPts val="1000"/>
              </a:spcBef>
              <a:spcAft>
                <a:spcPts val="0"/>
              </a:spcAft>
              <a:buClr>
                <a:schemeClr val="dk1"/>
              </a:buClr>
              <a:buSzPts val="1600"/>
              <a:buChar char="○"/>
            </a:pPr>
            <a:r>
              <a:rPr lang="en" sz="1600">
                <a:solidFill>
                  <a:schemeClr val="dk1"/>
                </a:solidFill>
              </a:rPr>
              <a:t>A survey was conducted to explore people’s general perception and level of concern in data collection</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A well-known survey was contextualized for our survey (IUIPC scale, Malhotra et al., 2004) </a:t>
            </a:r>
            <a:endParaRPr sz="1600">
              <a:solidFill>
                <a:schemeClr val="dk1"/>
              </a:solidFill>
            </a:endParaRPr>
          </a:p>
          <a:p>
            <a:pPr indent="-342900" lvl="0" marL="457200" rtl="0" algn="l">
              <a:spcBef>
                <a:spcPts val="1000"/>
              </a:spcBef>
              <a:spcAft>
                <a:spcPts val="0"/>
              </a:spcAft>
              <a:buClr>
                <a:schemeClr val="dk1"/>
              </a:buClr>
              <a:buSzPts val="1800"/>
              <a:buAutoNum type="arabicPeriod"/>
            </a:pPr>
            <a:r>
              <a:rPr lang="en">
                <a:solidFill>
                  <a:schemeClr val="dk1"/>
                </a:solidFill>
              </a:rPr>
              <a:t>Website selection and data browsing</a:t>
            </a:r>
            <a:endParaRPr>
              <a:solidFill>
                <a:schemeClr val="dk1"/>
              </a:solidFill>
            </a:endParaRPr>
          </a:p>
          <a:p>
            <a:pPr indent="-330200" lvl="1" marL="914400" rtl="0" algn="l">
              <a:spcBef>
                <a:spcPts val="1000"/>
              </a:spcBef>
              <a:spcAft>
                <a:spcPts val="0"/>
              </a:spcAft>
              <a:buClr>
                <a:schemeClr val="dk1"/>
              </a:buClr>
              <a:buSzPts val="1600"/>
              <a:buChar char="○"/>
            </a:pPr>
            <a:r>
              <a:rPr lang="en" sz="1600">
                <a:solidFill>
                  <a:schemeClr val="dk1"/>
                </a:solidFill>
              </a:rPr>
              <a:t>We selected popular websites commonly cited from people and scraped privacy policy information </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List of websites: </a:t>
            </a:r>
            <a:r>
              <a:rPr i="1" lang="en" sz="1600">
                <a:solidFill>
                  <a:schemeClr val="dk1"/>
                </a:solidFill>
              </a:rPr>
              <a:t>Stackoverflow, Naver, Google, Amazon, Facebook/Instagram, Slack, IEEE, Github</a:t>
            </a:r>
            <a:endParaRPr i="1" sz="1600">
              <a:solidFill>
                <a:schemeClr val="dk1"/>
              </a:solidFill>
            </a:endParaRPr>
          </a:p>
          <a:p>
            <a:pPr indent="0" lvl="0" marL="0" rtl="0" algn="l">
              <a:spcBef>
                <a:spcPts val="1200"/>
              </a:spcBef>
              <a:spcAft>
                <a:spcPts val="1200"/>
              </a:spcAft>
              <a:buNone/>
            </a:pPr>
            <a:r>
              <a:t/>
            </a:r>
            <a:endParaRPr sz="16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idx="1" type="body"/>
          </p:nvPr>
        </p:nvSpPr>
        <p:spPr>
          <a:xfrm>
            <a:off x="311700" y="11213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3.  Data categorization </a:t>
            </a:r>
            <a:endParaRPr>
              <a:solidFill>
                <a:schemeClr val="dk1"/>
              </a:solidFill>
            </a:endParaRPr>
          </a:p>
          <a:p>
            <a:pPr indent="-330200" lvl="0" marL="457200" rtl="0" algn="l">
              <a:spcBef>
                <a:spcPts val="1200"/>
              </a:spcBef>
              <a:spcAft>
                <a:spcPts val="0"/>
              </a:spcAft>
              <a:buClr>
                <a:schemeClr val="dk1"/>
              </a:buClr>
              <a:buSzPts val="1600"/>
              <a:buChar char="●"/>
            </a:pPr>
            <a:r>
              <a:rPr lang="en" sz="1600">
                <a:solidFill>
                  <a:schemeClr val="dk1"/>
                </a:solidFill>
              </a:rPr>
              <a:t>After listing up data from each websites, we thematically coded and classified data</a:t>
            </a:r>
            <a:endParaRPr sz="1600">
              <a:solidFill>
                <a:schemeClr val="dk1"/>
              </a:solidFill>
            </a:endParaRPr>
          </a:p>
          <a:p>
            <a:pPr indent="0" lvl="0" marL="0" rtl="0" algn="l">
              <a:spcBef>
                <a:spcPts val="1200"/>
              </a:spcBef>
              <a:spcAft>
                <a:spcPts val="1200"/>
              </a:spcAft>
              <a:buNone/>
            </a:pPr>
            <a:r>
              <a:rPr lang="en" sz="1600">
                <a:solidFill>
                  <a:schemeClr val="dk1"/>
                </a:solidFill>
              </a:rPr>
              <a:t> </a:t>
            </a:r>
            <a:endParaRPr sz="1600">
              <a:solidFill>
                <a:schemeClr val="dk1"/>
              </a:solidFill>
            </a:endParaRPr>
          </a:p>
        </p:txBody>
      </p:sp>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Procedure </a:t>
            </a:r>
            <a:endParaRPr/>
          </a:p>
        </p:txBody>
      </p:sp>
      <p:graphicFrame>
        <p:nvGraphicFramePr>
          <p:cNvPr id="93" name="Google Shape;93;p19"/>
          <p:cNvGraphicFramePr/>
          <p:nvPr/>
        </p:nvGraphicFramePr>
        <p:xfrm>
          <a:off x="992675" y="2190750"/>
          <a:ext cx="3000000" cy="3000000"/>
        </p:xfrm>
        <a:graphic>
          <a:graphicData uri="http://schemas.openxmlformats.org/drawingml/2006/table">
            <a:tbl>
              <a:tblPr>
                <a:noFill/>
                <a:tableStyleId>{7AA99BF0-C440-4ACA-80F2-9321CA4525E2}</a:tableStyleId>
              </a:tblPr>
              <a:tblGrid>
                <a:gridCol w="1679650"/>
                <a:gridCol w="1899675"/>
                <a:gridCol w="3619500"/>
              </a:tblGrid>
              <a:tr h="381000">
                <a:tc>
                  <a:txBody>
                    <a:bodyPr/>
                    <a:lstStyle/>
                    <a:p>
                      <a:pPr indent="0" lvl="0" marL="0" rtl="0" algn="l">
                        <a:spcBef>
                          <a:spcPts val="0"/>
                        </a:spcBef>
                        <a:spcAft>
                          <a:spcPts val="0"/>
                        </a:spcAft>
                        <a:buNone/>
                      </a:pPr>
                      <a:r>
                        <a:rPr lang="en" sz="1700">
                          <a:solidFill>
                            <a:schemeClr val="dk1"/>
                          </a:solidFill>
                        </a:rPr>
                        <a:t>Category</a:t>
                      </a:r>
                      <a:endParaRPr sz="1700">
                        <a:solidFill>
                          <a:schemeClr val="dk1"/>
                        </a:solidFill>
                      </a:endParaRPr>
                    </a:p>
                  </a:txBody>
                  <a:tcPr marT="91425" marB="91425" marR="91425" marL="91425"/>
                </a:tc>
                <a:tc>
                  <a:txBody>
                    <a:bodyPr/>
                    <a:lstStyle/>
                    <a:p>
                      <a:pPr indent="0" lvl="0" marL="0" rtl="0" algn="l">
                        <a:spcBef>
                          <a:spcPts val="0"/>
                        </a:spcBef>
                        <a:spcAft>
                          <a:spcPts val="0"/>
                        </a:spcAft>
                        <a:buNone/>
                      </a:pPr>
                      <a:r>
                        <a:rPr lang="en" sz="1700">
                          <a:solidFill>
                            <a:schemeClr val="dk1"/>
                          </a:solidFill>
                        </a:rPr>
                        <a:t>Sub-Category</a:t>
                      </a:r>
                      <a:endParaRPr sz="1700">
                        <a:solidFill>
                          <a:schemeClr val="dk1"/>
                        </a:solidFill>
                      </a:endParaRPr>
                    </a:p>
                  </a:txBody>
                  <a:tcPr marT="91425" marB="91425" marR="91425" marL="91425">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1700">
                          <a:solidFill>
                            <a:schemeClr val="dk1"/>
                          </a:solidFill>
                        </a:rPr>
                        <a:t>Types</a:t>
                      </a:r>
                      <a:endParaRPr sz="1700">
                        <a:solidFill>
                          <a:schemeClr val="dk1"/>
                        </a:solidFill>
                      </a:endParaRPr>
                    </a:p>
                  </a:txBody>
                  <a:tcPr marT="91425" marB="91425" marR="91425" marL="91425">
                    <a:lnB cap="flat" cmpd="sng" w="9525">
                      <a:solidFill>
                        <a:srgbClr val="CCCCCC"/>
                      </a:solidFill>
                      <a:prstDash val="solid"/>
                      <a:round/>
                      <a:headEnd len="sm" w="sm" type="none"/>
                      <a:tailEnd len="sm" w="sm" type="none"/>
                    </a:lnB>
                  </a:tcPr>
                </a:tc>
              </a:tr>
              <a:tr h="381000">
                <a:tc rowSpan="4">
                  <a:txBody>
                    <a:bodyPr/>
                    <a:lstStyle/>
                    <a:p>
                      <a:pPr indent="0" lvl="0" marL="0" rtl="0" algn="l">
                        <a:spcBef>
                          <a:spcPts val="0"/>
                        </a:spcBef>
                        <a:spcAft>
                          <a:spcPts val="0"/>
                        </a:spcAft>
                        <a:buNone/>
                      </a:pPr>
                      <a:r>
                        <a:rPr lang="en">
                          <a:solidFill>
                            <a:schemeClr val="dk1"/>
                          </a:solidFill>
                        </a:rPr>
                        <a:t>Privacy-Sensitive</a:t>
                      </a:r>
                      <a:endParaRPr>
                        <a:solidFill>
                          <a:schemeClr val="dk1"/>
                        </a:solidFill>
                      </a:endParaRPr>
                    </a:p>
                  </a:txBody>
                  <a:tcPr marT="91425" marB="91425" marR="91425" marL="91425" anchor="ctr">
                    <a:lnR cap="flat" cmpd="sng" w="9525">
                      <a:solidFill>
                        <a:srgbClr val="CCCCCC"/>
                      </a:solidFill>
                      <a:prstDash val="solid"/>
                      <a:round/>
                      <a:headEnd len="sm" w="sm" type="none"/>
                      <a:tailEnd len="sm" w="sm" type="none"/>
                    </a:lnR>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rPr>
                        <a:t>Personal info</a:t>
                      </a:r>
                      <a:endParaRPr>
                        <a:solidFill>
                          <a:schemeClr val="dk1"/>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rPr>
                        <a:t>age, gender, email address, phone number, financial info</a:t>
                      </a:r>
                      <a:endParaRPr>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vMerge="1"/>
                <a:tc>
                  <a:txBody>
                    <a:bodyPr/>
                    <a:lstStyle/>
                    <a:p>
                      <a:pPr indent="0" lvl="0" marL="0" rtl="0" algn="l">
                        <a:lnSpc>
                          <a:spcPct val="115000"/>
                        </a:lnSpc>
                        <a:spcBef>
                          <a:spcPts val="0"/>
                        </a:spcBef>
                        <a:spcAft>
                          <a:spcPts val="0"/>
                        </a:spcAft>
                        <a:buNone/>
                      </a:pPr>
                      <a:r>
                        <a:rPr lang="en">
                          <a:solidFill>
                            <a:schemeClr val="dk1"/>
                          </a:solidFill>
                        </a:rPr>
                        <a:t>User activity</a:t>
                      </a:r>
                      <a:endParaRPr>
                        <a:solidFill>
                          <a:schemeClr val="dk1"/>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rPr>
                        <a:t>browsing history, views</a:t>
                      </a:r>
                      <a:endParaRPr>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vMerge="1"/>
                <a:tc>
                  <a:txBody>
                    <a:bodyPr/>
                    <a:lstStyle/>
                    <a:p>
                      <a:pPr indent="0" lvl="0" marL="0" rtl="0" algn="l">
                        <a:lnSpc>
                          <a:spcPct val="115000"/>
                        </a:lnSpc>
                        <a:spcBef>
                          <a:spcPts val="0"/>
                        </a:spcBef>
                        <a:spcAft>
                          <a:spcPts val="0"/>
                        </a:spcAft>
                        <a:buNone/>
                      </a:pPr>
                      <a:r>
                        <a:rPr lang="en">
                          <a:solidFill>
                            <a:schemeClr val="dk1"/>
                          </a:solidFill>
                        </a:rPr>
                        <a:t>Location info</a:t>
                      </a:r>
                      <a:endParaRPr>
                        <a:solidFill>
                          <a:schemeClr val="dk1"/>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rPr>
                        <a:t>delivery address, GPS,</a:t>
                      </a:r>
                      <a:endParaRPr>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vMerge="1"/>
                <a:tc>
                  <a:txBody>
                    <a:bodyPr/>
                    <a:lstStyle/>
                    <a:p>
                      <a:pPr indent="0" lvl="0" marL="0" rtl="0" algn="l">
                        <a:lnSpc>
                          <a:spcPct val="115000"/>
                        </a:lnSpc>
                        <a:spcBef>
                          <a:spcPts val="0"/>
                        </a:spcBef>
                        <a:spcAft>
                          <a:spcPts val="0"/>
                        </a:spcAft>
                        <a:buNone/>
                      </a:pPr>
                      <a:r>
                        <a:rPr lang="en">
                          <a:solidFill>
                            <a:schemeClr val="dk1"/>
                          </a:solidFill>
                        </a:rPr>
                        <a:t>Private life</a:t>
                      </a:r>
                      <a:endParaRPr>
                        <a:solidFill>
                          <a:schemeClr val="dk1"/>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rPr>
                        <a:t>audio, conversation recording</a:t>
                      </a:r>
                      <a:endParaRPr>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
                          <a:solidFill>
                            <a:schemeClr val="dk1"/>
                          </a:solidFill>
                        </a:rPr>
                        <a:t> </a:t>
                      </a:r>
                      <a:r>
                        <a:rPr lang="en">
                          <a:solidFill>
                            <a:schemeClr val="dk1"/>
                          </a:solidFill>
                        </a:rPr>
                        <a:t>Non-sensitive</a:t>
                      </a:r>
                      <a:endParaRPr>
                        <a:solidFill>
                          <a:schemeClr val="dk1"/>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rPr>
                        <a:t>Technical info</a:t>
                      </a:r>
                      <a:endParaRPr>
                        <a:solidFill>
                          <a:schemeClr val="dk1"/>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rPr>
                        <a:t>IP address, crash reports, date/time visits, device type, device activity</a:t>
                      </a:r>
                      <a:endParaRPr>
                        <a:solidFill>
                          <a:schemeClr val="dk1"/>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Procedure </a:t>
            </a:r>
            <a:endParaRPr/>
          </a:p>
          <a:p>
            <a:pPr indent="0" lvl="0" marL="0" rtl="0" algn="l">
              <a:spcBef>
                <a:spcPts val="0"/>
              </a:spcBef>
              <a:spcAft>
                <a:spcPts val="0"/>
              </a:spcAft>
              <a:buNone/>
            </a:pPr>
            <a:r>
              <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4. Web app implementation, user experience and post-survey</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100" name="Google Shape;100;p20"/>
          <p:cNvPicPr preferRelativeResize="0"/>
          <p:nvPr/>
        </p:nvPicPr>
        <p:blipFill>
          <a:blip r:embed="rId3">
            <a:alphaModFix/>
          </a:blip>
          <a:stretch>
            <a:fillRect/>
          </a:stretch>
        </p:blipFill>
        <p:spPr>
          <a:xfrm>
            <a:off x="874000" y="1609100"/>
            <a:ext cx="6851300" cy="33736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Website Implementation</a:t>
            </a:r>
            <a:endParaRPr/>
          </a:p>
        </p:txBody>
      </p:sp>
      <p:pic>
        <p:nvPicPr>
          <p:cNvPr id="106" name="Google Shape;106;p21"/>
          <p:cNvPicPr preferRelativeResize="0"/>
          <p:nvPr/>
        </p:nvPicPr>
        <p:blipFill>
          <a:blip r:embed="rId3">
            <a:alphaModFix/>
          </a:blip>
          <a:stretch>
            <a:fillRect/>
          </a:stretch>
        </p:blipFill>
        <p:spPr>
          <a:xfrm>
            <a:off x="3728413" y="1761625"/>
            <a:ext cx="1620225" cy="1620225"/>
          </a:xfrm>
          <a:prstGeom prst="rect">
            <a:avLst/>
          </a:prstGeom>
          <a:noFill/>
          <a:ln>
            <a:noFill/>
          </a:ln>
        </p:spPr>
      </p:pic>
      <p:pic>
        <p:nvPicPr>
          <p:cNvPr id="107" name="Google Shape;107;p21"/>
          <p:cNvPicPr preferRelativeResize="0"/>
          <p:nvPr/>
        </p:nvPicPr>
        <p:blipFill>
          <a:blip r:embed="rId4">
            <a:alphaModFix/>
          </a:blip>
          <a:stretch>
            <a:fillRect/>
          </a:stretch>
        </p:blipFill>
        <p:spPr>
          <a:xfrm>
            <a:off x="692050" y="1761625"/>
            <a:ext cx="1620225" cy="1620225"/>
          </a:xfrm>
          <a:prstGeom prst="rect">
            <a:avLst/>
          </a:prstGeom>
          <a:noFill/>
          <a:ln>
            <a:noFill/>
          </a:ln>
        </p:spPr>
      </p:pic>
      <p:pic>
        <p:nvPicPr>
          <p:cNvPr id="108" name="Google Shape;108;p21"/>
          <p:cNvPicPr preferRelativeResize="0"/>
          <p:nvPr/>
        </p:nvPicPr>
        <p:blipFill>
          <a:blip r:embed="rId5">
            <a:alphaModFix/>
          </a:blip>
          <a:stretch>
            <a:fillRect/>
          </a:stretch>
        </p:blipFill>
        <p:spPr>
          <a:xfrm>
            <a:off x="6764763" y="1761637"/>
            <a:ext cx="1620225" cy="1620225"/>
          </a:xfrm>
          <a:prstGeom prst="rect">
            <a:avLst/>
          </a:prstGeom>
          <a:noFill/>
          <a:ln>
            <a:noFill/>
          </a:ln>
        </p:spPr>
      </p:pic>
      <p:sp>
        <p:nvSpPr>
          <p:cNvPr id="109" name="Google Shape;109;p21"/>
          <p:cNvSpPr/>
          <p:nvPr/>
        </p:nvSpPr>
        <p:spPr>
          <a:xfrm>
            <a:off x="2693350" y="2285400"/>
            <a:ext cx="654000" cy="572700"/>
          </a:xfrm>
          <a:prstGeom prst="mathPlus">
            <a:avLst>
              <a:gd fmla="val 23520" name="adj1"/>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1"/>
          <p:cNvSpPr/>
          <p:nvPr/>
        </p:nvSpPr>
        <p:spPr>
          <a:xfrm>
            <a:off x="5838700" y="2285400"/>
            <a:ext cx="654000" cy="572700"/>
          </a:xfrm>
          <a:prstGeom prst="mathPlus">
            <a:avLst>
              <a:gd fmla="val 23520" name="adj1"/>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txBox="1"/>
          <p:nvPr/>
        </p:nvSpPr>
        <p:spPr>
          <a:xfrm>
            <a:off x="756663" y="3555475"/>
            <a:ext cx="1491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rPr>
              <a:t>React Native</a:t>
            </a:r>
            <a:endParaRPr b="1">
              <a:solidFill>
                <a:schemeClr val="dk1"/>
              </a:solidFill>
            </a:endParaRPr>
          </a:p>
        </p:txBody>
      </p:sp>
      <p:sp>
        <p:nvSpPr>
          <p:cNvPr id="112" name="Google Shape;112;p21"/>
          <p:cNvSpPr txBox="1"/>
          <p:nvPr/>
        </p:nvSpPr>
        <p:spPr>
          <a:xfrm>
            <a:off x="3794251" y="3555475"/>
            <a:ext cx="155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rPr>
              <a:t>Cloud Firestore</a:t>
            </a:r>
            <a:endParaRPr b="1">
              <a:solidFill>
                <a:schemeClr val="dk1"/>
              </a:solidFill>
            </a:endParaRPr>
          </a:p>
        </p:txBody>
      </p:sp>
      <p:sp>
        <p:nvSpPr>
          <p:cNvPr id="113" name="Google Shape;113;p21"/>
          <p:cNvSpPr txBox="1"/>
          <p:nvPr/>
        </p:nvSpPr>
        <p:spPr>
          <a:xfrm>
            <a:off x="6829413" y="3555475"/>
            <a:ext cx="1491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rPr>
              <a:t>Heroku</a:t>
            </a:r>
            <a:endParaRPr b="1">
              <a:solidFill>
                <a:schemeClr val="dk1"/>
              </a:solidFill>
            </a:endParaRPr>
          </a:p>
        </p:txBody>
      </p:sp>
      <p:sp>
        <p:nvSpPr>
          <p:cNvPr id="114" name="Google Shape;114;p21"/>
          <p:cNvSpPr txBox="1"/>
          <p:nvPr/>
        </p:nvSpPr>
        <p:spPr>
          <a:xfrm>
            <a:off x="390150" y="4587475"/>
            <a:ext cx="8363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We collect users’ opinions from our survey without collecting any other information from users</a:t>
            </a:r>
            <a:endParaRPr>
              <a:solidFill>
                <a:schemeClr val="dk1"/>
              </a:solidFill>
            </a:endParaRPr>
          </a:p>
        </p:txBody>
      </p:sp>
      <p:sp>
        <p:nvSpPr>
          <p:cNvPr id="115" name="Google Shape;115;p21"/>
          <p:cNvSpPr txBox="1"/>
          <p:nvPr/>
        </p:nvSpPr>
        <p:spPr>
          <a:xfrm>
            <a:off x="390150" y="4187275"/>
            <a:ext cx="64140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Please visit</a:t>
            </a:r>
            <a:r>
              <a:rPr lang="en">
                <a:solidFill>
                  <a:schemeClr val="dk1"/>
                </a:solidFill>
              </a:rPr>
              <a:t> our website: </a:t>
            </a:r>
            <a:r>
              <a:rPr lang="en" u="sng">
                <a:solidFill>
                  <a:schemeClr val="dk1"/>
                </a:solidFill>
                <a:hlinkClick r:id="rId6">
                  <a:extLst>
                    <a:ext uri="{A12FA001-AC4F-418D-AE19-62706E023703}">
                      <ahyp:hlinkClr val="tx"/>
                    </a:ext>
                  </a:extLst>
                </a:hlinkClick>
              </a:rPr>
              <a:t>https://cs-ethics.herokuapp.com/</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