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390F-5DA5-E0BF-E44E-E07D863E1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52585-D620-2D32-0528-F743223CA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62CB8-60D2-FFB6-A918-784AC44F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9FA1-1971-6D4B-A7B5-821A13EE7269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1F045-0491-9E4F-5010-C777AE18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F6698-53C7-107F-801F-FF0BBF8B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82E-0FD2-9A4B-8C0E-911AD036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6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464C-8E81-DCBA-161F-77E561AD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880B8-E2DF-81AC-5FC4-62DBECE7F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6296D-20D8-31BF-D977-994E402B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9FA1-1971-6D4B-A7B5-821A13EE7269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CBEA1-18C6-F8AB-C4A5-54C3268D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5447-3DB5-D87E-5608-D76A5A29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82E-0FD2-9A4B-8C0E-911AD036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42BB1-9417-049C-FABE-3201C3335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0DDB1-2330-D1F4-AE17-10BC60066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0C1FC-7651-B2A9-5BF5-25CC06E8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9FA1-1971-6D4B-A7B5-821A13EE7269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4FC8-7470-F065-DE38-B30BB307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6F8DD-EBEE-7D96-0EA8-03C879BF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82E-0FD2-9A4B-8C0E-911AD036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7799-E063-24AD-B082-C404A33D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B330-E971-99B9-1C6F-8E15EE6D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85D4-8BAF-0839-B74D-9941B65E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9FA1-1971-6D4B-A7B5-821A13EE7269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ED988-7FE0-3EAA-1BEB-3956E8F5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7FFD7-C5DB-352F-440F-E66E135D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82E-0FD2-9A4B-8C0E-911AD036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14C6-55D1-DE33-8062-B620EEC5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5F02-72F4-F905-177E-DCFC3CB99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0B8B-0A99-E290-008A-56B11DE9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9FA1-1971-6D4B-A7B5-821A13EE7269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DCB5-53AE-1B4E-1BF2-EB73A8C4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348C7-55DC-CB48-9AD6-1DA3936A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82E-0FD2-9A4B-8C0E-911AD036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7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B620-ED32-E70D-E4BF-386ED8E4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E544-F711-736F-30E8-E53B20E62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60236-E9BC-8E6C-E7FE-87C930A92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B5489-5ECD-C6E2-F944-4DCC722C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9FA1-1971-6D4B-A7B5-821A13EE7269}" type="datetimeFigureOut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58167-04C4-F299-9A55-6E2592FB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4446C-38D8-BE15-E179-A21126D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82E-0FD2-9A4B-8C0E-911AD036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C9C-D62F-2F69-00C7-5B74DF60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92AB5-BFC2-DD90-7BEE-20D074472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30346-6EF6-F190-E4A3-85EDA1E3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E03BF-25FF-5027-6356-DCE1E3B9F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705AA-CD47-270A-3D80-A6AD16AC7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22CE3-C12E-4F31-5350-1B011E02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9FA1-1971-6D4B-A7B5-821A13EE7269}" type="datetimeFigureOut">
              <a:rPr lang="en-US" smtClean="0"/>
              <a:t>8/11/24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7B727-73F0-6B9C-42A5-A384D13F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057A7-5C8E-0FFF-D4F0-711CB263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82E-0FD2-9A4B-8C0E-911AD036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E410-A9FD-8458-EF34-D5474D6A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90D70-73D1-0280-87E1-8F1CAC85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9FA1-1971-6D4B-A7B5-821A13EE7269}" type="datetimeFigureOut">
              <a:rPr lang="en-US" smtClean="0"/>
              <a:t>8/11/24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51779-9E64-8DF8-99F1-27FDB41A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903A6-BCFD-7553-A9C3-F0A1F76C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82E-0FD2-9A4B-8C0E-911AD036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C6E68-376F-D82A-23B1-50D3D262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9FA1-1971-6D4B-A7B5-821A13EE7269}" type="datetimeFigureOut">
              <a:rPr lang="en-US" smtClean="0"/>
              <a:t>8/11/24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2AD5A-8177-E954-E338-16DC579F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2237E-94DE-6123-CCD3-31EEB7BD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82E-0FD2-9A4B-8C0E-911AD036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A3FC-A7EA-2A0E-2260-2685C989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36FE-9F66-028A-043B-B2AE88CE0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E1CD3-B946-25F1-356C-3083BF8DE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2C222-4CB8-8DB3-6AA9-391F0454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9FA1-1971-6D4B-A7B5-821A13EE7269}" type="datetimeFigureOut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F54A-766E-A230-348C-1DAEAB1E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46AF2-2095-A14E-BA9F-AAEBD335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82E-0FD2-9A4B-8C0E-911AD036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6239-251B-4C94-71AF-F2C8DE32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113E4-E2C1-4BD4-2AA0-A8CAADCB1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D4A03-F539-E016-ED41-9452B24E4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A3077-E656-B035-116F-1B0B3A4F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9FA1-1971-6D4B-A7B5-821A13EE7269}" type="datetimeFigureOut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AA8F7-9E79-483B-A759-09A9FBDA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BBB6D-9832-4C7A-6E10-AAC0BC14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F82E-0FD2-9A4B-8C0E-911AD036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3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8BD30-7762-A4B6-45BC-6F459F9C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64C8-C935-5495-52C5-3ED7FECE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45A40-9460-9A1C-03AF-88B5E366C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E9FA1-1971-6D4B-A7B5-821A13EE7269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833C-E919-DF80-71FA-A7335F0F4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7138C-A468-4F8F-4CBE-F69F77A1A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5F82E-0FD2-9A4B-8C0E-911AD036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0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A352-7B93-511C-A1F6-B7273C40D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Breast Cancer Survival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9F42C-E7D0-69F6-3362-E89C20325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92413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8DB2-45C3-BE6C-9E3D-D6666B2C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750C-7959-F484-2782-844E24F63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2500" cy="4351338"/>
          </a:xfrm>
        </p:spPr>
        <p:txBody>
          <a:bodyPr/>
          <a:lstStyle/>
          <a:p>
            <a:r>
              <a:rPr lang="en-US" dirty="0"/>
              <a:t>Random Forest is the highest performing based on recall and f1.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F93CD-601A-D14A-AEAA-209FEC44E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0" y="871538"/>
            <a:ext cx="35941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2EBB0D-DD2E-1BCF-1311-89BCC781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0" y="3749675"/>
            <a:ext cx="3594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6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15FB-7861-B5A8-A87B-D648FCBC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9246-D553-9903-505F-89501B32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is highest performing</a:t>
            </a:r>
          </a:p>
          <a:p>
            <a:r>
              <a:rPr lang="en-US" dirty="0"/>
              <a:t>Important clinical features to patient survival: </a:t>
            </a:r>
            <a:r>
              <a:rPr lang="en-US" dirty="0">
                <a:effectLst/>
                <a:latin typeface=".SF NS"/>
              </a:rPr>
              <a:t>Age, Metastasis status, tumor stage, ER, PR status, and menopausal status</a:t>
            </a:r>
          </a:p>
          <a:p>
            <a:r>
              <a:rPr lang="en-US" dirty="0">
                <a:latin typeface=".SF NS"/>
              </a:rPr>
              <a:t>Drawback: low precision due to class imbalance (1:6)</a:t>
            </a:r>
          </a:p>
          <a:p>
            <a:r>
              <a:rPr lang="en-US" dirty="0">
                <a:effectLst/>
                <a:latin typeface=".SF NS"/>
              </a:rPr>
              <a:t>Future improvements: up-sampling or down-s</a:t>
            </a:r>
            <a:r>
              <a:rPr lang="en-US" dirty="0">
                <a:latin typeface=".SF NS"/>
              </a:rPr>
              <a:t>ampling data for better data balance</a:t>
            </a:r>
            <a:endParaRPr lang="en-US" dirty="0">
              <a:effectLst/>
              <a:latin typeface=".SF NS"/>
            </a:endParaRPr>
          </a:p>
          <a:p>
            <a:endParaRPr lang="en-US" dirty="0">
              <a:effectLst/>
              <a:latin typeface=".SF 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0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58D5-9540-134C-EEEF-B44CC64B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5DA7-A6B3-D4D0-DE13-0D6C487BA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breast cancer survival status with clinical data</a:t>
            </a:r>
          </a:p>
          <a:p>
            <a:r>
              <a:rPr lang="en-US" dirty="0"/>
              <a:t>Binary classification problem</a:t>
            </a:r>
          </a:p>
          <a:p>
            <a:r>
              <a:rPr lang="en-US" dirty="0"/>
              <a:t>Help identify patients at risk of death</a:t>
            </a:r>
          </a:p>
          <a:p>
            <a:r>
              <a:rPr lang="en-US" dirty="0"/>
              <a:t>Find clinical data that is important to patient survival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7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08D6-22BF-DB15-33D9-830B91EF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2B30-938C-D8C8-9786-18DAA2CC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Cancer Genome Atlas data on Breast Cancer</a:t>
            </a:r>
          </a:p>
          <a:p>
            <a:r>
              <a:rPr lang="en-US" b="0" i="0" dirty="0">
                <a:effectLst/>
                <a:latin typeface="-apple-system"/>
              </a:rPr>
              <a:t>111 columns and 1097 different patients</a:t>
            </a:r>
          </a:p>
          <a:p>
            <a:r>
              <a:rPr lang="en-US" dirty="0">
                <a:latin typeface="-apple-system"/>
              </a:rPr>
              <a:t>Select 14 relevant columns to my project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B5733A-630D-5918-E649-DEDCAC58E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94" y="3775286"/>
            <a:ext cx="10264406" cy="27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6F74-7AB2-46D6-F4F3-6857C46A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4473A-B22C-DE02-F241-F7D3BC24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Impute missing values:</a:t>
            </a:r>
          </a:p>
          <a:p>
            <a:pPr lvl="1"/>
            <a:r>
              <a:rPr lang="en-US" dirty="0"/>
              <a:t>For Categorical data: most common value</a:t>
            </a:r>
          </a:p>
          <a:p>
            <a:pPr lvl="1"/>
            <a:r>
              <a:rPr lang="en-US" dirty="0"/>
              <a:t>For Numerical data: median</a:t>
            </a:r>
          </a:p>
          <a:p>
            <a:endParaRPr lang="en-US" dirty="0"/>
          </a:p>
        </p:txBody>
      </p:sp>
      <p:pic>
        <p:nvPicPr>
          <p:cNvPr id="5" name="Picture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F36103FC-4185-7004-AA3F-136F80EC3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3137431"/>
            <a:ext cx="4965516" cy="3355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E5EAA6-3971-1FB3-7B3F-882EE4968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28" y="3959322"/>
            <a:ext cx="6035859" cy="17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3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CE85-E577-D047-DDED-DB587AC1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808E-6249-D9BB-6FB3-A075F176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7809" cy="4351338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OS status correlates with metastasis status, tumor stage, survival month, 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62F02-C433-A82E-9F24-D7362492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993" y="1727229"/>
            <a:ext cx="5652669" cy="5130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BDF21-0348-6F94-2639-C5EA0AC93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38" y="3673548"/>
            <a:ext cx="35687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5E04F9-E408-E03A-7598-1277FE010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038" y="3777511"/>
            <a:ext cx="3017649" cy="2535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F33864-4417-1D13-E276-EE09404EF803}"/>
              </a:ext>
            </a:extLst>
          </p:cNvPr>
          <p:cNvSpPr txBox="1"/>
          <p:nvPr/>
        </p:nvSpPr>
        <p:spPr>
          <a:xfrm>
            <a:off x="1677582" y="6416748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8181C-5D89-7937-E56A-25E4F8F240AE}"/>
              </a:ext>
            </a:extLst>
          </p:cNvPr>
          <p:cNvSpPr txBox="1"/>
          <p:nvPr/>
        </p:nvSpPr>
        <p:spPr>
          <a:xfrm>
            <a:off x="4461449" y="6420587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Metastasis</a:t>
            </a:r>
          </a:p>
        </p:txBody>
      </p:sp>
    </p:spTree>
    <p:extLst>
      <p:ext uri="{BB962C8B-B14F-4D97-AF65-F5344CB8AC3E}">
        <p14:creationId xmlns:p14="http://schemas.microsoft.com/office/powerpoint/2010/main" val="27003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FB5F-92AC-DAFB-AFE3-E7C5E7F0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2678-0C88-9B4F-26C8-6820505E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months</a:t>
            </a:r>
          </a:p>
          <a:p>
            <a:r>
              <a:rPr lang="en-US" dirty="0"/>
              <a:t>Tumor stage</a:t>
            </a:r>
          </a:p>
          <a:p>
            <a:r>
              <a:rPr lang="en-US" dirty="0"/>
              <a:t>Metastasis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Estrogen response and Progesterone response</a:t>
            </a:r>
          </a:p>
          <a:p>
            <a:r>
              <a:rPr lang="en-US" dirty="0"/>
              <a:t>Menopausal status</a:t>
            </a:r>
          </a:p>
          <a:p>
            <a:r>
              <a:rPr lang="en-US" dirty="0"/>
              <a:t>Some others</a:t>
            </a:r>
          </a:p>
        </p:txBody>
      </p:sp>
    </p:spTree>
    <p:extLst>
      <p:ext uri="{BB962C8B-B14F-4D97-AF65-F5344CB8AC3E}">
        <p14:creationId xmlns:p14="http://schemas.microsoft.com/office/powerpoint/2010/main" val="250341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8D6B-23A0-BBF0-79D2-FC605292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D4DA-AC9A-689E-7591-0B24AE567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5259"/>
          </a:xfrm>
        </p:spPr>
        <p:txBody>
          <a:bodyPr/>
          <a:lstStyle/>
          <a:p>
            <a:r>
              <a:rPr lang="en-US" dirty="0"/>
              <a:t>Binary Logistic Regression with balanced class weight</a:t>
            </a:r>
          </a:p>
          <a:p>
            <a:r>
              <a:rPr lang="en-US" dirty="0"/>
              <a:t>Accuracy: 0.655</a:t>
            </a:r>
          </a:p>
          <a:p>
            <a:r>
              <a:rPr lang="en-US" dirty="0"/>
              <a:t>Recall: 0.605</a:t>
            </a:r>
          </a:p>
          <a:p>
            <a:r>
              <a:rPr lang="en-US" dirty="0"/>
              <a:t>F1: 0.326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45809-A46F-7403-0165-7E149A54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80884"/>
            <a:ext cx="32131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1BB572-7159-DF17-B0D3-BEFAB02FE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2" y="3817384"/>
            <a:ext cx="359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9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2995-64B7-FED8-EE39-50ADFF3F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9D0B-DC02-52C4-6D33-D10CA33C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70084" cy="4351338"/>
          </a:xfrm>
        </p:spPr>
        <p:txBody>
          <a:bodyPr/>
          <a:lstStyle/>
          <a:p>
            <a:r>
              <a:rPr lang="en-US" dirty="0"/>
              <a:t>5-Fold Cross validation to find best hyperparameters</a:t>
            </a:r>
          </a:p>
          <a:p>
            <a:r>
              <a:rPr lang="en-US" dirty="0"/>
              <a:t>Accuracy: 0.818</a:t>
            </a:r>
          </a:p>
          <a:p>
            <a:r>
              <a:rPr lang="en-US" dirty="0"/>
              <a:t>Recall: 0.632</a:t>
            </a:r>
          </a:p>
          <a:p>
            <a:r>
              <a:rPr lang="en-US" dirty="0"/>
              <a:t>F1: 0.490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08B1A-21A7-215C-1132-EF2ED9A4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387475"/>
            <a:ext cx="36576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F8D810-B37F-E321-BB8E-C1107E5F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1" y="4001294"/>
            <a:ext cx="3213100" cy="276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98669-D5A2-1CCB-8A22-704814209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284" y="4214813"/>
            <a:ext cx="3309832" cy="26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01DB-D8DE-799F-B236-D6CF956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7F6A-A886-4A6B-3CCB-D492A6F3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8550" cy="4351338"/>
          </a:xfrm>
        </p:spPr>
        <p:txBody>
          <a:bodyPr/>
          <a:lstStyle/>
          <a:p>
            <a:r>
              <a:rPr lang="en-US" dirty="0"/>
              <a:t>5-fold Cross validation to find best hyperparameters</a:t>
            </a:r>
          </a:p>
          <a:p>
            <a:r>
              <a:rPr lang="en-US" dirty="0"/>
              <a:t>Accuracy: 0.829</a:t>
            </a:r>
          </a:p>
          <a:p>
            <a:r>
              <a:rPr lang="en-US" dirty="0"/>
              <a:t>Recall: 0.263</a:t>
            </a:r>
          </a:p>
          <a:p>
            <a:r>
              <a:rPr lang="en-US" dirty="0"/>
              <a:t>F1: 0.299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1FAD1-2104-4933-0583-10A1168D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927894"/>
            <a:ext cx="36576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C72E31-DF7A-B0D0-68FE-EF717C3C0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675" y="4001294"/>
            <a:ext cx="32131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143E1-FF44-7DE4-ACD4-DB45FED84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900" y="3874294"/>
            <a:ext cx="359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1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233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.SF NS</vt:lpstr>
      <vt:lpstr>Arial</vt:lpstr>
      <vt:lpstr>Calibri</vt:lpstr>
      <vt:lpstr>Calibri Light</vt:lpstr>
      <vt:lpstr>Office Theme</vt:lpstr>
      <vt:lpstr>Breast Cancer Survival Prediction</vt:lpstr>
      <vt:lpstr>Project Goals</vt:lpstr>
      <vt:lpstr>Data import</vt:lpstr>
      <vt:lpstr>Data cleaning</vt:lpstr>
      <vt:lpstr>Correlation Matrix</vt:lpstr>
      <vt:lpstr>Select important features</vt:lpstr>
      <vt:lpstr>Logistic Regression Model</vt:lpstr>
      <vt:lpstr>Random Forest</vt:lpstr>
      <vt:lpstr>AdaBoost Classifier</vt:lpstr>
      <vt:lpstr>Compare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Survival Prediction</dc:title>
  <dc:creator>Bach Tran</dc:creator>
  <cp:lastModifiedBy>Bach Tran</cp:lastModifiedBy>
  <cp:revision>1</cp:revision>
  <dcterms:created xsi:type="dcterms:W3CDTF">2024-08-11T20:15:05Z</dcterms:created>
  <dcterms:modified xsi:type="dcterms:W3CDTF">2024-08-11T21:11:25Z</dcterms:modified>
</cp:coreProperties>
</file>