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60" r:id="rId2"/>
    <p:sldId id="259" r:id="rId3"/>
    <p:sldId id="257" r:id="rId4"/>
    <p:sldId id="280" r:id="rId5"/>
    <p:sldId id="281" r:id="rId6"/>
    <p:sldId id="284" r:id="rId7"/>
    <p:sldId id="283" r:id="rId8"/>
    <p:sldId id="263" r:id="rId9"/>
    <p:sldId id="264" r:id="rId10"/>
    <p:sldId id="279" r:id="rId11"/>
    <p:sldId id="266" r:id="rId12"/>
  </p:sldIdLst>
  <p:sldSz cx="9144000" cy="5143500" type="screen16x9"/>
  <p:notesSz cx="6858000" cy="9144000"/>
  <p:embeddedFontLst>
    <p:embeddedFont>
      <p:font typeface="Barlow" panose="00000500000000000000" pitchFamily="2" charset="0"/>
      <p:regular r:id="rId14"/>
      <p:bold r:id="rId15"/>
      <p:italic r:id="rId16"/>
      <p:boldItalic r:id="rId17"/>
    </p:embeddedFont>
    <p:embeddedFont>
      <p:font typeface="Barlow Light" panose="00000400000000000000" pitchFamily="2"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Miriam Libre" panose="00000500000000000000" pitchFamily="2" charset="-79"/>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EAF1D8-AE45-4FA8-B10C-4479F72C028C}">
  <a:tblStyle styleId="{DFEAF1D8-AE45-4FA8-B10C-4479F72C028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44639D-C5D2-4A01-B881-84B86014522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84" d="100"/>
          <a:sy n="8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018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1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370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764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376575" y="549404"/>
            <a:ext cx="5329237"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i="1" u="sng" dirty="0" err="1"/>
              <a:t>Giới</a:t>
            </a:r>
            <a:r>
              <a:rPr lang="en-GB" sz="3600" i="1" u="sng" dirty="0"/>
              <a:t> </a:t>
            </a:r>
            <a:r>
              <a:rPr lang="en-GB" sz="3600" i="1" u="sng" dirty="0" err="1"/>
              <a:t>Thiệu</a:t>
            </a:r>
            <a:r>
              <a:rPr lang="en-GB" sz="3600" i="1" u="sng" dirty="0"/>
              <a:t> REACTJS</a:t>
            </a:r>
            <a:endParaRPr sz="3600" i="1" u="sng" dirty="0"/>
          </a:p>
        </p:txBody>
      </p:sp>
      <p:sp>
        <p:nvSpPr>
          <p:cNvPr id="269" name="Google Shape;269;p17"/>
          <p:cNvSpPr txBox="1">
            <a:spLocks noGrp="1"/>
          </p:cNvSpPr>
          <p:nvPr>
            <p:ph type="subTitle" idx="1"/>
          </p:nvPr>
        </p:nvSpPr>
        <p:spPr>
          <a:xfrm>
            <a:off x="2288044" y="223060"/>
            <a:ext cx="38913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err="1"/>
              <a:t>Mã</a:t>
            </a:r>
            <a:r>
              <a:rPr lang="en-GB" sz="3600" dirty="0"/>
              <a:t> </a:t>
            </a:r>
            <a:r>
              <a:rPr lang="en-GB" sz="3600" dirty="0" err="1"/>
              <a:t>Nguồn</a:t>
            </a:r>
            <a:r>
              <a:rPr lang="en-GB" sz="3600" dirty="0"/>
              <a:t> </a:t>
            </a:r>
            <a:r>
              <a:rPr lang="en-GB" sz="3600" dirty="0" err="1"/>
              <a:t>Mở</a:t>
            </a:r>
            <a:endParaRPr sz="3600" dirty="0"/>
          </a:p>
        </p:txBody>
      </p:sp>
      <p:sp>
        <p:nvSpPr>
          <p:cNvPr id="2" name="Google Shape;240;p13">
            <a:extLst>
              <a:ext uri="{FF2B5EF4-FFF2-40B4-BE49-F238E27FC236}">
                <a16:creationId xmlns:a16="http://schemas.microsoft.com/office/drawing/2014/main" id="{68DD0EDD-05FC-9994-31F6-C5F9AF4832C7}"/>
              </a:ext>
            </a:extLst>
          </p:cNvPr>
          <p:cNvSpPr txBox="1">
            <a:spLocks/>
          </p:cNvSpPr>
          <p:nvPr/>
        </p:nvSpPr>
        <p:spPr>
          <a:xfrm>
            <a:off x="3247249" y="1985963"/>
            <a:ext cx="5364125" cy="2202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000"/>
              <a:buFont typeface="Miriam Libre"/>
              <a:buNone/>
              <a:defRPr sz="4000" b="0" i="0" u="none" strike="noStrike" cap="none">
                <a:solidFill>
                  <a:srgbClr val="FFFFFF"/>
                </a:solidFill>
                <a:latin typeface="Miriam Libre"/>
                <a:ea typeface="Miriam Libre"/>
                <a:cs typeface="Miriam Libre"/>
                <a:sym typeface="Miriam Libre"/>
              </a:defRPr>
            </a:lvl1pPr>
            <a:lvl2pPr marR="0" lvl="1" algn="ctr" rtl="0">
              <a:lnSpc>
                <a:spcPct val="100000"/>
              </a:lnSpc>
              <a:spcBef>
                <a:spcPts val="0"/>
              </a:spcBef>
              <a:spcAft>
                <a:spcPts val="0"/>
              </a:spcAft>
              <a:buClr>
                <a:srgbClr val="FFFFFF"/>
              </a:buClr>
              <a:buSzPts val="4000"/>
              <a:buFont typeface="Miriam Libre"/>
              <a:buNone/>
              <a:defRPr sz="4000" b="0" i="0" u="none" strike="noStrike" cap="none">
                <a:solidFill>
                  <a:srgbClr val="FFFFFF"/>
                </a:solidFill>
                <a:latin typeface="Miriam Libre"/>
                <a:ea typeface="Miriam Libre"/>
                <a:cs typeface="Miriam Libre"/>
                <a:sym typeface="Miriam Libre"/>
              </a:defRPr>
            </a:lvl2pPr>
            <a:lvl3pPr marR="0" lvl="2" algn="ctr" rtl="0">
              <a:lnSpc>
                <a:spcPct val="100000"/>
              </a:lnSpc>
              <a:spcBef>
                <a:spcPts val="0"/>
              </a:spcBef>
              <a:spcAft>
                <a:spcPts val="0"/>
              </a:spcAft>
              <a:buClr>
                <a:srgbClr val="FFFFFF"/>
              </a:buClr>
              <a:buSzPts val="4000"/>
              <a:buFont typeface="Miriam Libre"/>
              <a:buNone/>
              <a:defRPr sz="4000" b="0" i="0" u="none" strike="noStrike" cap="none">
                <a:solidFill>
                  <a:srgbClr val="FFFFFF"/>
                </a:solidFill>
                <a:latin typeface="Miriam Libre"/>
                <a:ea typeface="Miriam Libre"/>
                <a:cs typeface="Miriam Libre"/>
                <a:sym typeface="Miriam Libre"/>
              </a:defRPr>
            </a:lvl3pPr>
            <a:lvl4pPr marR="0" lvl="3" algn="ctr" rtl="0">
              <a:lnSpc>
                <a:spcPct val="100000"/>
              </a:lnSpc>
              <a:spcBef>
                <a:spcPts val="0"/>
              </a:spcBef>
              <a:spcAft>
                <a:spcPts val="0"/>
              </a:spcAft>
              <a:buClr>
                <a:srgbClr val="FFFFFF"/>
              </a:buClr>
              <a:buSzPts val="4000"/>
              <a:buFont typeface="Miriam Libre"/>
              <a:buNone/>
              <a:defRPr sz="4000" b="0" i="0" u="none" strike="noStrike" cap="none">
                <a:solidFill>
                  <a:srgbClr val="FFFFFF"/>
                </a:solidFill>
                <a:latin typeface="Miriam Libre"/>
                <a:ea typeface="Miriam Libre"/>
                <a:cs typeface="Miriam Libre"/>
                <a:sym typeface="Miriam Libre"/>
              </a:defRPr>
            </a:lvl4pPr>
            <a:lvl5pPr marR="0" lvl="4" algn="ctr" rtl="0">
              <a:lnSpc>
                <a:spcPct val="100000"/>
              </a:lnSpc>
              <a:spcBef>
                <a:spcPts val="0"/>
              </a:spcBef>
              <a:spcAft>
                <a:spcPts val="0"/>
              </a:spcAft>
              <a:buClr>
                <a:srgbClr val="FFFFFF"/>
              </a:buClr>
              <a:buSzPts val="4000"/>
              <a:buFont typeface="Miriam Libre"/>
              <a:buNone/>
              <a:defRPr sz="4000" b="0" i="0" u="none" strike="noStrike" cap="none">
                <a:solidFill>
                  <a:srgbClr val="FFFFFF"/>
                </a:solidFill>
                <a:latin typeface="Miriam Libre"/>
                <a:ea typeface="Miriam Libre"/>
                <a:cs typeface="Miriam Libre"/>
                <a:sym typeface="Miriam Libre"/>
              </a:defRPr>
            </a:lvl5pPr>
            <a:lvl6pPr marR="0" lvl="5" algn="ctr" rtl="0">
              <a:lnSpc>
                <a:spcPct val="100000"/>
              </a:lnSpc>
              <a:spcBef>
                <a:spcPts val="0"/>
              </a:spcBef>
              <a:spcAft>
                <a:spcPts val="0"/>
              </a:spcAft>
              <a:buClr>
                <a:srgbClr val="FFFFFF"/>
              </a:buClr>
              <a:buSzPts val="4000"/>
              <a:buFont typeface="Miriam Libre"/>
              <a:buNone/>
              <a:defRPr sz="4000" b="0" i="0" u="none" strike="noStrike" cap="none">
                <a:solidFill>
                  <a:srgbClr val="FFFFFF"/>
                </a:solidFill>
                <a:latin typeface="Miriam Libre"/>
                <a:ea typeface="Miriam Libre"/>
                <a:cs typeface="Miriam Libre"/>
                <a:sym typeface="Miriam Libre"/>
              </a:defRPr>
            </a:lvl6pPr>
            <a:lvl7pPr marR="0" lvl="6" algn="ctr" rtl="0">
              <a:lnSpc>
                <a:spcPct val="100000"/>
              </a:lnSpc>
              <a:spcBef>
                <a:spcPts val="0"/>
              </a:spcBef>
              <a:spcAft>
                <a:spcPts val="0"/>
              </a:spcAft>
              <a:buClr>
                <a:srgbClr val="FFFFFF"/>
              </a:buClr>
              <a:buSzPts val="4000"/>
              <a:buFont typeface="Miriam Libre"/>
              <a:buNone/>
              <a:defRPr sz="4000" b="0" i="0" u="none" strike="noStrike" cap="none">
                <a:solidFill>
                  <a:srgbClr val="FFFFFF"/>
                </a:solidFill>
                <a:latin typeface="Miriam Libre"/>
                <a:ea typeface="Miriam Libre"/>
                <a:cs typeface="Miriam Libre"/>
                <a:sym typeface="Miriam Libre"/>
              </a:defRPr>
            </a:lvl7pPr>
            <a:lvl8pPr marR="0" lvl="7" algn="ctr" rtl="0">
              <a:lnSpc>
                <a:spcPct val="100000"/>
              </a:lnSpc>
              <a:spcBef>
                <a:spcPts val="0"/>
              </a:spcBef>
              <a:spcAft>
                <a:spcPts val="0"/>
              </a:spcAft>
              <a:buClr>
                <a:srgbClr val="FFFFFF"/>
              </a:buClr>
              <a:buSzPts val="4000"/>
              <a:buFont typeface="Miriam Libre"/>
              <a:buNone/>
              <a:defRPr sz="4000" b="0" i="0" u="none" strike="noStrike" cap="none">
                <a:solidFill>
                  <a:srgbClr val="FFFFFF"/>
                </a:solidFill>
                <a:latin typeface="Miriam Libre"/>
                <a:ea typeface="Miriam Libre"/>
                <a:cs typeface="Miriam Libre"/>
                <a:sym typeface="Miriam Libre"/>
              </a:defRPr>
            </a:lvl8pPr>
            <a:lvl9pPr marR="0" lvl="8" algn="ctr" rtl="0">
              <a:lnSpc>
                <a:spcPct val="100000"/>
              </a:lnSpc>
              <a:spcBef>
                <a:spcPts val="0"/>
              </a:spcBef>
              <a:spcAft>
                <a:spcPts val="0"/>
              </a:spcAft>
              <a:buClr>
                <a:srgbClr val="FFFFFF"/>
              </a:buClr>
              <a:buSzPts val="4000"/>
              <a:buFont typeface="Miriam Libre"/>
              <a:buNone/>
              <a:defRPr sz="4000" b="0" i="0" u="none" strike="noStrike" cap="none">
                <a:solidFill>
                  <a:srgbClr val="FFFFFF"/>
                </a:solidFill>
                <a:latin typeface="Miriam Libre"/>
                <a:ea typeface="Miriam Libre"/>
                <a:cs typeface="Miriam Libre"/>
                <a:sym typeface="Miriam Libre"/>
              </a:defRPr>
            </a:lvl9pPr>
          </a:lstStyle>
          <a:p>
            <a:pPr algn="just"/>
            <a:r>
              <a:rPr lang="en-GB" sz="3200" dirty="0" err="1"/>
              <a:t>Gv</a:t>
            </a:r>
            <a:r>
              <a:rPr lang="en-GB" sz="3200" dirty="0"/>
              <a:t> </a:t>
            </a:r>
            <a:r>
              <a:rPr lang="en-GB" sz="3200" dirty="0" err="1"/>
              <a:t>Hướng</a:t>
            </a:r>
            <a:r>
              <a:rPr lang="en-GB" sz="3200" dirty="0"/>
              <a:t> </a:t>
            </a:r>
            <a:r>
              <a:rPr lang="en-GB" sz="3200" dirty="0" err="1"/>
              <a:t>dẫn</a:t>
            </a:r>
            <a:r>
              <a:rPr lang="en-GB" sz="3200" dirty="0"/>
              <a:t> :</a:t>
            </a:r>
          </a:p>
          <a:p>
            <a:pPr algn="just"/>
            <a:r>
              <a:rPr lang="en-GB" sz="2400" dirty="0" err="1"/>
              <a:t>Nhóm</a:t>
            </a:r>
            <a:r>
              <a:rPr lang="en-GB" sz="2400" dirty="0"/>
              <a:t> 2:</a:t>
            </a:r>
          </a:p>
          <a:p>
            <a:pPr algn="just"/>
            <a:r>
              <a:rPr lang="en-GB" sz="2400" dirty="0" err="1"/>
              <a:t>Hoàng</a:t>
            </a:r>
            <a:r>
              <a:rPr lang="en-GB" sz="2400" dirty="0"/>
              <a:t> </a:t>
            </a:r>
            <a:r>
              <a:rPr lang="en-GB" sz="2400" dirty="0" err="1"/>
              <a:t>Việt</a:t>
            </a:r>
            <a:r>
              <a:rPr lang="en-GB" sz="2400" dirty="0"/>
              <a:t> </a:t>
            </a:r>
            <a:r>
              <a:rPr lang="en-GB" sz="2400" dirty="0" err="1"/>
              <a:t>Tuấn</a:t>
            </a:r>
            <a:endParaRPr lang="en-GB" sz="2400" dirty="0"/>
          </a:p>
          <a:p>
            <a:pPr algn="just"/>
            <a:r>
              <a:rPr lang="en-GB" sz="2400" dirty="0" err="1"/>
              <a:t>Trương</a:t>
            </a:r>
            <a:r>
              <a:rPr lang="en-GB" sz="2400" dirty="0"/>
              <a:t> </a:t>
            </a:r>
            <a:r>
              <a:rPr lang="en-GB" sz="2400" dirty="0" err="1"/>
              <a:t>Huy</a:t>
            </a:r>
            <a:r>
              <a:rPr lang="en-GB" sz="2400" dirty="0"/>
              <a:t> </a:t>
            </a:r>
            <a:r>
              <a:rPr lang="en-GB" sz="2400" dirty="0" err="1"/>
              <a:t>Quốc</a:t>
            </a:r>
            <a:r>
              <a:rPr lang="en-GB" sz="2400" dirty="0"/>
              <a:t> </a:t>
            </a:r>
            <a:r>
              <a:rPr lang="en-GB" sz="2400" dirty="0" err="1"/>
              <a:t>Hiệp</a:t>
            </a:r>
            <a:endParaRPr lang="en-GB" sz="2400" dirty="0"/>
          </a:p>
          <a:p>
            <a:pPr algn="just"/>
            <a:r>
              <a:rPr lang="en-GB" sz="2400" dirty="0" err="1"/>
              <a:t>Nguyễn</a:t>
            </a:r>
            <a:r>
              <a:rPr lang="en-GB" sz="2400" dirty="0"/>
              <a:t> </a:t>
            </a:r>
            <a:r>
              <a:rPr lang="en-GB" sz="2400" dirty="0" err="1"/>
              <a:t>Phương</a:t>
            </a:r>
            <a:r>
              <a:rPr lang="en-GB" sz="2400" dirty="0"/>
              <a:t> </a:t>
            </a:r>
            <a:r>
              <a:rPr lang="en-GB" sz="2400" dirty="0" err="1"/>
              <a:t>Duy</a:t>
            </a:r>
            <a:endParaRPr lang="en-GB" sz="2400" dirty="0"/>
          </a:p>
          <a:p>
            <a:pPr algn="just"/>
            <a:r>
              <a:rPr lang="en-GB" sz="2400" dirty="0" err="1"/>
              <a:t>Dường</a:t>
            </a:r>
            <a:r>
              <a:rPr lang="en-GB" sz="2400" dirty="0"/>
              <a:t> </a:t>
            </a:r>
            <a:r>
              <a:rPr lang="en-GB" sz="2400" dirty="0" err="1"/>
              <a:t>Đình</a:t>
            </a:r>
            <a:r>
              <a:rPr lang="en-GB" sz="2400" dirty="0"/>
              <a:t> </a:t>
            </a:r>
            <a:r>
              <a:rPr lang="en-GB" sz="2400" dirty="0" err="1"/>
              <a:t>Tiến</a:t>
            </a:r>
            <a:endParaRPr lang="en-GB" sz="2400" dirty="0"/>
          </a:p>
          <a:p>
            <a:pPr algn="just"/>
            <a:r>
              <a:rPr lang="en-GB" sz="2400" dirty="0" err="1"/>
              <a:t>Ngô</a:t>
            </a:r>
            <a:r>
              <a:rPr lang="en-GB" sz="2400" dirty="0"/>
              <a:t> </a:t>
            </a:r>
            <a:r>
              <a:rPr lang="en-GB" sz="2400" dirty="0" err="1"/>
              <a:t>Quốc</a:t>
            </a:r>
            <a:r>
              <a:rPr lang="en-GB" sz="2400" dirty="0"/>
              <a:t> </a:t>
            </a:r>
            <a:r>
              <a:rPr lang="en-GB" sz="2400" dirty="0" err="1"/>
              <a:t>Việt</a:t>
            </a:r>
            <a:endParaRPr lang="en-GB"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6" name="Google Shape;506;p3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Google Shape;307;p21">
            <a:extLst>
              <a:ext uri="{FF2B5EF4-FFF2-40B4-BE49-F238E27FC236}">
                <a16:creationId xmlns:a16="http://schemas.microsoft.com/office/drawing/2014/main" id="{2177F165-6B10-0CDE-FE55-A11D321C92C8}"/>
              </a:ext>
            </a:extLst>
          </p:cNvPr>
          <p:cNvSpPr txBox="1">
            <a:spLocks noGrp="1"/>
          </p:cNvSpPr>
          <p:nvPr>
            <p:ph type="title"/>
          </p:nvPr>
        </p:nvSpPr>
        <p:spPr>
          <a:xfrm>
            <a:off x="250031" y="448156"/>
            <a:ext cx="6350794"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0" i="0" dirty="0">
                <a:solidFill>
                  <a:srgbClr val="333333"/>
                </a:solidFill>
                <a:effectLst/>
                <a:latin typeface="Arial" panose="020B0604020202020204" pitchFamily="34" charset="0"/>
              </a:rPr>
              <a:t>INSTALL CREATE-REACT-APP</a:t>
            </a:r>
            <a:br>
              <a:rPr lang="en-GB" dirty="0"/>
            </a:br>
            <a:endParaRPr dirty="0"/>
          </a:p>
        </p:txBody>
      </p:sp>
      <p:pic>
        <p:nvPicPr>
          <p:cNvPr id="8" name="Picture 7">
            <a:extLst>
              <a:ext uri="{FF2B5EF4-FFF2-40B4-BE49-F238E27FC236}">
                <a16:creationId xmlns:a16="http://schemas.microsoft.com/office/drawing/2014/main" id="{27697F91-6B86-1BF5-806C-5DED297422D3}"/>
              </a:ext>
            </a:extLst>
          </p:cNvPr>
          <p:cNvPicPr>
            <a:picLocks noChangeAspect="1"/>
          </p:cNvPicPr>
          <p:nvPr/>
        </p:nvPicPr>
        <p:blipFill>
          <a:blip r:embed="rId3"/>
          <a:stretch>
            <a:fillRect/>
          </a:stretch>
        </p:blipFill>
        <p:spPr>
          <a:xfrm>
            <a:off x="0" y="859944"/>
            <a:ext cx="6036469" cy="3835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2"/>
        <p:cNvGrpSpPr/>
        <p:nvPr/>
      </p:nvGrpSpPr>
      <p:grpSpPr>
        <a:xfrm>
          <a:off x="0" y="0"/>
          <a:ext cx="0" cy="0"/>
          <a:chOff x="0" y="0"/>
          <a:chExt cx="0" cy="0"/>
        </a:xfrm>
      </p:grpSpPr>
      <p:sp>
        <p:nvSpPr>
          <p:cNvPr id="323" name="Google Shape;323;p23"/>
          <p:cNvSpPr txBox="1">
            <a:spLocks noGrp="1"/>
          </p:cNvSpPr>
          <p:nvPr>
            <p:ph type="title" idx="4294967295"/>
          </p:nvPr>
        </p:nvSpPr>
        <p:spPr>
          <a:xfrm>
            <a:off x="500400" y="510775"/>
            <a:ext cx="81432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a:solidFill>
                  <a:srgbClr val="FFFFFF"/>
                </a:solidFill>
              </a:rPr>
              <a:t>Thanks you for your listening !</a:t>
            </a:r>
          </a:p>
        </p:txBody>
      </p:sp>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498840"/>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Giới Thiệu NODEJS, REACTJS</a:t>
            </a:r>
            <a:endParaRPr dirty="0"/>
          </a:p>
        </p:txBody>
      </p:sp>
      <p:sp>
        <p:nvSpPr>
          <p:cNvPr id="262" name="Google Shape;262;p16"/>
          <p:cNvSpPr txBox="1">
            <a:spLocks noGrp="1"/>
          </p:cNvSpPr>
          <p:nvPr>
            <p:ph type="body" idx="1"/>
          </p:nvPr>
        </p:nvSpPr>
        <p:spPr>
          <a:xfrm>
            <a:off x="457200" y="1459047"/>
            <a:ext cx="5138700" cy="3180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dirty="0"/>
              <a:t>Tổng Quan NODEJS, REACTJS</a:t>
            </a:r>
          </a:p>
          <a:p>
            <a:pPr marL="457200" lvl="0" indent="-381000" algn="l" rtl="0">
              <a:spcBef>
                <a:spcPts val="600"/>
              </a:spcBef>
              <a:spcAft>
                <a:spcPts val="0"/>
              </a:spcAft>
              <a:buSzPts val="2400"/>
              <a:buChar char="▹"/>
            </a:pPr>
            <a:endParaRPr lang="en" dirty="0"/>
          </a:p>
          <a:p>
            <a:pPr marL="457200" lvl="0" indent="-381000" algn="l" rtl="0">
              <a:spcBef>
                <a:spcPts val="600"/>
              </a:spcBef>
              <a:spcAft>
                <a:spcPts val="0"/>
              </a:spcAft>
              <a:buSzPts val="2400"/>
              <a:buChar char="▹"/>
            </a:pPr>
            <a:r>
              <a:rPr lang="en" dirty="0"/>
              <a:t>Đặc điểm NODEJS, REACTJS</a:t>
            </a:r>
          </a:p>
          <a:p>
            <a:pPr marL="457200" lvl="0" indent="-381000" algn="l" rtl="0">
              <a:spcBef>
                <a:spcPts val="600"/>
              </a:spcBef>
              <a:spcAft>
                <a:spcPts val="0"/>
              </a:spcAft>
              <a:buSzPts val="2400"/>
              <a:buChar char="▹"/>
            </a:pPr>
            <a:endParaRPr lang="en" dirty="0"/>
          </a:p>
          <a:p>
            <a:pPr marL="457200" lvl="0" indent="-381000" algn="l" rtl="0">
              <a:spcBef>
                <a:spcPts val="600"/>
              </a:spcBef>
              <a:spcAft>
                <a:spcPts val="0"/>
              </a:spcAft>
              <a:buSzPts val="2400"/>
              <a:buChar char="▹"/>
            </a:pPr>
            <a:r>
              <a:rPr lang="en" dirty="0"/>
              <a:t> Ưu điểm, nhược điểm </a:t>
            </a:r>
          </a:p>
          <a:p>
            <a:pPr marL="457200" lvl="0" indent="-381000" algn="l" rtl="0">
              <a:spcBef>
                <a:spcPts val="600"/>
              </a:spcBef>
              <a:spcAft>
                <a:spcPts val="0"/>
              </a:spcAft>
              <a:buSzPts val="2400"/>
              <a:buChar char="▹"/>
            </a:pPr>
            <a:endParaRPr lang="en" dirty="0"/>
          </a:p>
          <a:p>
            <a:pPr marL="457200" lvl="0" indent="-381000" algn="l" rtl="0">
              <a:spcBef>
                <a:spcPts val="600"/>
              </a:spcBef>
              <a:spcAft>
                <a:spcPts val="0"/>
              </a:spcAft>
              <a:buSzPts val="2400"/>
              <a:buChar char="▹"/>
            </a:pPr>
            <a:r>
              <a:rPr lang="en" dirty="0"/>
              <a:t> </a:t>
            </a:r>
            <a:r>
              <a:rPr lang="en-GB" dirty="0" err="1"/>
              <a:t>Cài</a:t>
            </a:r>
            <a:r>
              <a:rPr lang="en-GB" dirty="0"/>
              <a:t> </a:t>
            </a:r>
            <a:r>
              <a:rPr lang="en-GB" dirty="0" err="1"/>
              <a:t>đặt</a:t>
            </a:r>
            <a:r>
              <a:rPr lang="en-GB" dirty="0"/>
              <a:t> </a:t>
            </a:r>
            <a:r>
              <a:rPr lang="en-GB" dirty="0" err="1"/>
              <a:t>Reactjs</a:t>
            </a:r>
            <a:endParaRPr lang="en-GB" dirty="0"/>
          </a:p>
          <a:p>
            <a:pPr marL="457200" lvl="0" indent="-381000" algn="l" rtl="0">
              <a:spcBef>
                <a:spcPts val="600"/>
              </a:spcBef>
              <a:spcAft>
                <a:spcPts val="0"/>
              </a:spcAft>
              <a:buSzPts val="2400"/>
              <a:buChar char="▹"/>
            </a:pPr>
            <a:endParaRPr lang="en-GB" dirty="0"/>
          </a:p>
          <a:p>
            <a:pPr marL="457200" lvl="0" indent="-381000" algn="l" rtl="0">
              <a:spcBef>
                <a:spcPts val="600"/>
              </a:spcBef>
              <a:spcAft>
                <a:spcPts val="0"/>
              </a:spcAft>
              <a:buSzPts val="2400"/>
              <a:buChar char="▹"/>
            </a:pPr>
            <a:endParaRPr lang="en-GB" dirty="0"/>
          </a:p>
          <a:p>
            <a:pPr marL="76200" lvl="0" indent="0" algn="l" rtl="0">
              <a:spcBef>
                <a:spcPts val="600"/>
              </a:spcBef>
              <a:spcAft>
                <a:spcPts val="0"/>
              </a:spcAft>
              <a:buSzPts val="2400"/>
              <a:buNone/>
            </a:pPr>
            <a:endParaRPr lang="en-GB" dirty="0"/>
          </a:p>
          <a:p>
            <a:pPr marL="457200" lvl="0" indent="-381000" algn="l" rtl="0">
              <a:spcBef>
                <a:spcPts val="600"/>
              </a:spcBef>
              <a:spcAft>
                <a:spcPts val="0"/>
              </a:spcAft>
              <a:buSzPts val="2400"/>
              <a:buChar char="▹"/>
            </a:pPr>
            <a:endParaRPr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86975"/>
            <a:ext cx="5414790" cy="878268"/>
          </a:xfrm>
          <a:prstGeom prst="rect">
            <a:avLst/>
          </a:prstGeom>
        </p:spPr>
        <p:txBody>
          <a:bodyPr spcFirstLastPara="1" wrap="square" lIns="91425" tIns="91425" rIns="91425" bIns="91425" anchor="b" anchorCtr="0">
            <a:noAutofit/>
          </a:bodyPr>
          <a:lstStyle/>
          <a:p>
            <a:pPr lvl="0"/>
            <a:r>
              <a:rPr lang="en" dirty="0"/>
              <a:t>I</a:t>
            </a:r>
            <a:r>
              <a:rPr lang="en"/>
              <a:t>. Tổng quan REACTJS </a:t>
            </a:r>
            <a:endParaRPr dirty="0"/>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3" name="Text Placeholder 2">
            <a:extLst>
              <a:ext uri="{FF2B5EF4-FFF2-40B4-BE49-F238E27FC236}">
                <a16:creationId xmlns:a16="http://schemas.microsoft.com/office/drawing/2014/main" id="{B6261425-9DF8-0BAD-8C31-205359EDC175}"/>
              </a:ext>
            </a:extLst>
          </p:cNvPr>
          <p:cNvSpPr>
            <a:spLocks noGrp="1"/>
          </p:cNvSpPr>
          <p:nvPr>
            <p:ph type="body" idx="2"/>
          </p:nvPr>
        </p:nvSpPr>
        <p:spPr>
          <a:xfrm>
            <a:off x="207169" y="1584165"/>
            <a:ext cx="5388683" cy="3155100"/>
          </a:xfrm>
        </p:spPr>
        <p:txBody>
          <a:bodyPr/>
          <a:lstStyle/>
          <a:p>
            <a:pPr algn="just">
              <a:buFont typeface="Courier New" panose="02070309020205020404" pitchFamily="49" charset="0"/>
              <a:buChar char="o"/>
            </a:pPr>
            <a:r>
              <a:rPr lang="vi-VN" b="0" i="0">
                <a:solidFill>
                  <a:srgbClr val="333333"/>
                </a:solidFill>
                <a:effectLst/>
                <a:latin typeface="Arial" panose="020B0604020202020204" pitchFamily="34" charset="0"/>
              </a:rPr>
              <a:t>React </a:t>
            </a:r>
            <a:r>
              <a:rPr lang="vi-VN" b="0" i="0" dirty="0">
                <a:solidFill>
                  <a:srgbClr val="333333"/>
                </a:solidFill>
                <a:effectLst/>
                <a:latin typeface="Arial" panose="020B0604020202020204" pitchFamily="34" charset="0"/>
              </a:rPr>
              <a:t>(hay còn gọi là ReactJS) là bộ thư </a:t>
            </a:r>
            <a:r>
              <a:rPr lang="vi-VN" b="0" i="0">
                <a:solidFill>
                  <a:srgbClr val="333333"/>
                </a:solidFill>
                <a:effectLst/>
                <a:latin typeface="Arial" panose="020B0604020202020204" pitchFamily="34" charset="0"/>
              </a:rPr>
              <a:t>viện viết</a:t>
            </a:r>
            <a:r>
              <a:rPr lang="en-US" b="0" i="0">
                <a:solidFill>
                  <a:srgbClr val="333333"/>
                </a:solidFill>
                <a:effectLst/>
                <a:latin typeface="Arial" panose="020B0604020202020204" pitchFamily="34" charset="0"/>
              </a:rPr>
              <a:t> </a:t>
            </a:r>
            <a:r>
              <a:rPr lang="vi-VN" b="0" i="0">
                <a:solidFill>
                  <a:srgbClr val="333333"/>
                </a:solidFill>
                <a:effectLst/>
                <a:latin typeface="Arial" panose="020B0604020202020204" pitchFamily="34" charset="0"/>
              </a:rPr>
              <a:t>bằng </a:t>
            </a:r>
            <a:r>
              <a:rPr lang="vi-VN" b="0" i="0" dirty="0">
                <a:solidFill>
                  <a:srgbClr val="333333"/>
                </a:solidFill>
                <a:effectLst/>
                <a:latin typeface="Arial" panose="020B0604020202020204" pitchFamily="34" charset="0"/>
              </a:rPr>
              <a:t>ngôn ngữ JavaScript dùng để </a:t>
            </a:r>
            <a:r>
              <a:rPr lang="vi-VN" b="0" i="0">
                <a:solidFill>
                  <a:srgbClr val="333333"/>
                </a:solidFill>
                <a:effectLst/>
                <a:latin typeface="Arial" panose="020B0604020202020204" pitchFamily="34" charset="0"/>
              </a:rPr>
              <a:t>phát triển</a:t>
            </a:r>
            <a:r>
              <a:rPr lang="en-US" b="0" i="0">
                <a:solidFill>
                  <a:srgbClr val="333333"/>
                </a:solidFill>
                <a:effectLst/>
                <a:latin typeface="Arial" panose="020B0604020202020204" pitchFamily="34" charset="0"/>
              </a:rPr>
              <a:t> </a:t>
            </a:r>
            <a:r>
              <a:rPr lang="vi-VN" b="0" i="0">
                <a:solidFill>
                  <a:srgbClr val="333333"/>
                </a:solidFill>
                <a:effectLst/>
                <a:latin typeface="Arial" panose="020B0604020202020204" pitchFamily="34" charset="0"/>
              </a:rPr>
              <a:t>các </a:t>
            </a:r>
            <a:r>
              <a:rPr lang="vi-VN" b="0" i="0" dirty="0">
                <a:solidFill>
                  <a:srgbClr val="333333"/>
                </a:solidFill>
                <a:effectLst/>
                <a:latin typeface="Arial" panose="020B0604020202020204" pitchFamily="34" charset="0"/>
              </a:rPr>
              <a:t>ứng dụng UI (User Interface) được </a:t>
            </a:r>
            <a:r>
              <a:rPr lang="vi-VN" b="0" i="0">
                <a:solidFill>
                  <a:srgbClr val="333333"/>
                </a:solidFill>
                <a:effectLst/>
                <a:latin typeface="Arial" panose="020B0604020202020204" pitchFamily="34" charset="0"/>
              </a:rPr>
              <a:t>phát triển</a:t>
            </a:r>
            <a:r>
              <a:rPr lang="en-US" b="0" i="0">
                <a:solidFill>
                  <a:srgbClr val="333333"/>
                </a:solidFill>
                <a:effectLst/>
                <a:latin typeface="Arial" panose="020B0604020202020204" pitchFamily="34" charset="0"/>
              </a:rPr>
              <a:t> </a:t>
            </a:r>
            <a:r>
              <a:rPr lang="vi-VN" b="0" i="0">
                <a:solidFill>
                  <a:srgbClr val="333333"/>
                </a:solidFill>
                <a:effectLst/>
                <a:latin typeface="Arial" panose="020B0604020202020204" pitchFamily="34" charset="0"/>
              </a:rPr>
              <a:t>bởi </a:t>
            </a:r>
            <a:r>
              <a:rPr lang="vi-VN" b="0" i="0" dirty="0">
                <a:solidFill>
                  <a:srgbClr val="333333"/>
                </a:solidFill>
                <a:effectLst/>
                <a:latin typeface="Arial" panose="020B0604020202020204" pitchFamily="34" charset="0"/>
              </a:rPr>
              <a:t>các lập trình viên làm </a:t>
            </a:r>
            <a:r>
              <a:rPr lang="vi-VN" b="0" i="0">
                <a:solidFill>
                  <a:srgbClr val="333333"/>
                </a:solidFill>
                <a:effectLst/>
                <a:latin typeface="Arial" panose="020B0604020202020204" pitchFamily="34" charset="0"/>
              </a:rPr>
              <a:t>việc t</a:t>
            </a:r>
            <a:r>
              <a:rPr lang="en-US">
                <a:solidFill>
                  <a:srgbClr val="333333"/>
                </a:solidFill>
                <a:latin typeface="Arial" panose="020B0604020202020204" pitchFamily="34" charset="0"/>
              </a:rPr>
              <a:t>ạ</a:t>
            </a:r>
            <a:r>
              <a:rPr lang="vi-VN" b="0" i="0">
                <a:solidFill>
                  <a:srgbClr val="333333"/>
                </a:solidFill>
                <a:effectLst/>
                <a:latin typeface="Arial" panose="020B0604020202020204" pitchFamily="34" charset="0"/>
              </a:rPr>
              <a:t>i Facebook.</a:t>
            </a:r>
            <a:r>
              <a:rPr lang="en-US" b="0" i="0">
                <a:solidFill>
                  <a:srgbClr val="333333"/>
                </a:solidFill>
                <a:effectLst/>
                <a:latin typeface="Arial" panose="020B0604020202020204" pitchFamily="34" charset="0"/>
              </a:rPr>
              <a:t> </a:t>
            </a:r>
          </a:p>
          <a:p>
            <a:pPr algn="just">
              <a:buFont typeface="Courier New" panose="02070309020205020404" pitchFamily="49" charset="0"/>
              <a:buChar char="o"/>
            </a:pPr>
            <a:r>
              <a:rPr lang="en-US" b="0" i="0">
                <a:solidFill>
                  <a:srgbClr val="333333"/>
                </a:solidFill>
                <a:effectLst/>
                <a:latin typeface="Arial" panose="020B0604020202020204" pitchFamily="34" charset="0"/>
              </a:rPr>
              <a:t>NodeJS và NPMNodeJS là nền tảng cần thiết để phát triển ReactJS.</a:t>
            </a:r>
          </a:p>
          <a:p>
            <a:pPr>
              <a:buFont typeface="Wingdings" panose="05000000000000000000" pitchFamily="2" charset="2"/>
              <a:buChar char="v"/>
            </a:pPr>
            <a:endParaRPr lang="en-GB" b="0" i="0" dirty="0">
              <a:solidFill>
                <a:srgbClr val="333333"/>
              </a:solidFill>
              <a:effectLst/>
              <a:latin typeface="Arial" panose="020B0604020202020204" pitchFamily="34" charset="0"/>
            </a:endParaRPr>
          </a:p>
          <a:p>
            <a:pPr marL="114300" indent="0">
              <a:buNone/>
            </a:pPr>
            <a:br>
              <a:rPr lang="vi-VN" dirty="0"/>
            </a:br>
            <a:br>
              <a:rPr lang="vi-VN" dirty="0"/>
            </a:b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152" y="478391"/>
            <a:ext cx="5458906" cy="788549"/>
          </a:xfrm>
          <a:prstGeom prst="rect">
            <a:avLst/>
          </a:prstGeom>
        </p:spPr>
        <p:txBody>
          <a:bodyPr spcFirstLastPara="1" wrap="square" lIns="91425" tIns="91425" rIns="91425" bIns="91425" anchor="b" anchorCtr="0">
            <a:noAutofit/>
          </a:bodyPr>
          <a:lstStyle/>
          <a:p>
            <a:pPr lvl="0"/>
            <a:r>
              <a:rPr lang="en" dirty="0"/>
              <a:t>I. Tổng </a:t>
            </a:r>
            <a:r>
              <a:rPr lang="en"/>
              <a:t>quan NODEJS</a:t>
            </a:r>
            <a:endParaRPr dirty="0"/>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3" name="Text Placeholder 2">
            <a:extLst>
              <a:ext uri="{FF2B5EF4-FFF2-40B4-BE49-F238E27FC236}">
                <a16:creationId xmlns:a16="http://schemas.microsoft.com/office/drawing/2014/main" id="{B6261425-9DF8-0BAD-8C31-205359EDC175}"/>
              </a:ext>
            </a:extLst>
          </p:cNvPr>
          <p:cNvSpPr>
            <a:spLocks noGrp="1"/>
          </p:cNvSpPr>
          <p:nvPr>
            <p:ph type="body" idx="2"/>
          </p:nvPr>
        </p:nvSpPr>
        <p:spPr>
          <a:xfrm>
            <a:off x="207169" y="1357825"/>
            <a:ext cx="5388683" cy="3155100"/>
          </a:xfrm>
        </p:spPr>
        <p:txBody>
          <a:bodyPr/>
          <a:lstStyle/>
          <a:p>
            <a:pPr algn="just">
              <a:buFont typeface="Courier New" panose="02070309020205020404" pitchFamily="49" charset="0"/>
              <a:buChar char="o"/>
            </a:pPr>
            <a:r>
              <a:rPr lang="vi-VN">
                <a:latin typeface="+mn-lt"/>
              </a:rPr>
              <a:t>NodeJS là một nền tảng (platform) phía Server side được xây dựng, vận hành trên V8 JavaScript runtime của Chrome giúp xây dựng và phát triển các ứng dụng mạng một cách nhanh chóng và có khả năng mở rộng dễ dàng.</a:t>
            </a:r>
          </a:p>
          <a:p>
            <a:pPr algn="just">
              <a:buFont typeface="Courier New" panose="02070309020205020404" pitchFamily="49" charset="0"/>
              <a:buChar char="o"/>
            </a:pPr>
            <a:r>
              <a:rPr lang="vi-VN">
                <a:latin typeface="+mn-lt"/>
              </a:rPr>
              <a:t>Phần core bên dưới của Node.js hầu hết được viết bằng C++. Chính vì thế mà tốc độ xử lý và hiệu năng khá cao.</a:t>
            </a:r>
          </a:p>
          <a:p>
            <a:pPr algn="just">
              <a:buFont typeface="Courier New" panose="02070309020205020404" pitchFamily="49" charset="0"/>
              <a:buChar char="o"/>
            </a:pPr>
            <a:r>
              <a:rPr lang="vi-VN">
                <a:latin typeface="+mn-lt"/>
              </a:rPr>
              <a:t>Bên cạnh đó, Node.js còn tạo ra ứng dụng có tốc độ xử l</a:t>
            </a:r>
            <a:r>
              <a:rPr lang="en-US">
                <a:latin typeface="+mn-lt"/>
              </a:rPr>
              <a:t>ý</a:t>
            </a:r>
            <a:r>
              <a:rPr lang="vi-VN">
                <a:latin typeface="+mn-lt"/>
              </a:rPr>
              <a:t> nhanh với thời gian thực (real-time).</a:t>
            </a:r>
          </a:p>
        </p:txBody>
      </p:sp>
    </p:spTree>
    <p:extLst>
      <p:ext uri="{BB962C8B-B14F-4D97-AF65-F5344CB8AC3E}">
        <p14:creationId xmlns:p14="http://schemas.microsoft.com/office/powerpoint/2010/main" val="2504509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152" y="478391"/>
            <a:ext cx="5458906" cy="788549"/>
          </a:xfrm>
          <a:prstGeom prst="rect">
            <a:avLst/>
          </a:prstGeom>
        </p:spPr>
        <p:txBody>
          <a:bodyPr spcFirstLastPara="1" wrap="square" lIns="91425" tIns="91425" rIns="91425" bIns="91425" anchor="b" anchorCtr="0">
            <a:noAutofit/>
          </a:bodyPr>
          <a:lstStyle/>
          <a:p>
            <a:pPr lvl="0"/>
            <a:r>
              <a:rPr lang="en"/>
              <a:t>II. Đặc điểm NODEJS, REACTJS </a:t>
            </a:r>
            <a:endParaRPr dirty="0"/>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3" name="Text Placeholder 2">
            <a:extLst>
              <a:ext uri="{FF2B5EF4-FFF2-40B4-BE49-F238E27FC236}">
                <a16:creationId xmlns:a16="http://schemas.microsoft.com/office/drawing/2014/main" id="{B6261425-9DF8-0BAD-8C31-205359EDC175}"/>
              </a:ext>
            </a:extLst>
          </p:cNvPr>
          <p:cNvSpPr>
            <a:spLocks noGrp="1"/>
          </p:cNvSpPr>
          <p:nvPr>
            <p:ph type="body" idx="2"/>
          </p:nvPr>
        </p:nvSpPr>
        <p:spPr>
          <a:xfrm>
            <a:off x="207169" y="1357825"/>
            <a:ext cx="5388683" cy="3155100"/>
          </a:xfrm>
        </p:spPr>
        <p:txBody>
          <a:bodyPr/>
          <a:lstStyle/>
          <a:p>
            <a:pPr algn="just">
              <a:buFont typeface="Courier New" panose="02070309020205020404" pitchFamily="49" charset="0"/>
              <a:buChar char="o"/>
            </a:pPr>
            <a:r>
              <a:rPr lang="en-US">
                <a:latin typeface="+mn-lt"/>
              </a:rPr>
              <a:t>Bất đồng bộ: Tất cả các API đều bất đồng bộ (non-blocking).</a:t>
            </a:r>
            <a:endParaRPr lang="vi-VN">
              <a:latin typeface="+mn-lt"/>
            </a:endParaRPr>
          </a:p>
          <a:p>
            <a:pPr algn="just">
              <a:buFont typeface="Courier New" panose="02070309020205020404" pitchFamily="49" charset="0"/>
              <a:buChar char="o"/>
            </a:pPr>
            <a:r>
              <a:rPr lang="en-US">
                <a:latin typeface="+mn-lt"/>
              </a:rPr>
              <a:t>Tốc độ xử lý nhanh, nhưng vẫn đảm bảo tính chuẩn xác</a:t>
            </a:r>
            <a:r>
              <a:rPr lang="vi-VN">
                <a:latin typeface="+mn-lt"/>
              </a:rPr>
              <a:t>.</a:t>
            </a:r>
          </a:p>
          <a:p>
            <a:pPr algn="just">
              <a:buFont typeface="Courier New" panose="02070309020205020404" pitchFamily="49" charset="0"/>
              <a:buChar char="o"/>
            </a:pPr>
            <a:r>
              <a:rPr lang="en-US">
                <a:latin typeface="+mn-lt"/>
              </a:rPr>
              <a:t>Đơn giản, hiệu năng cao: NodeJS, ReactJS sử dụng một mô hình đơn luồng (single thread) và các sự kiện lặp (event loop). Cơ chế sự kiện cho phép Server trả về phản hồi theo non-blocking.</a:t>
            </a:r>
            <a:endParaRPr lang="vi-VN">
              <a:latin typeface="+mn-lt"/>
            </a:endParaRPr>
          </a:p>
        </p:txBody>
      </p:sp>
    </p:spTree>
    <p:extLst>
      <p:ext uri="{BB962C8B-B14F-4D97-AF65-F5344CB8AC3E}">
        <p14:creationId xmlns:p14="http://schemas.microsoft.com/office/powerpoint/2010/main" val="243498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0" y="368222"/>
            <a:ext cx="6197036" cy="788549"/>
          </a:xfrm>
          <a:prstGeom prst="rect">
            <a:avLst/>
          </a:prstGeom>
        </p:spPr>
        <p:txBody>
          <a:bodyPr spcFirstLastPara="1" wrap="square" lIns="91425" tIns="91425" rIns="91425" bIns="91425" anchor="b" anchorCtr="0">
            <a:noAutofit/>
          </a:bodyPr>
          <a:lstStyle/>
          <a:p>
            <a:pPr lvl="0"/>
            <a:r>
              <a:rPr lang="en" dirty="0"/>
              <a:t>II. Ưu điểm, nhược điểm NODEJS </a:t>
            </a:r>
            <a:endParaRPr dirty="0"/>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6" name="Google Shape;299;p20">
            <a:extLst>
              <a:ext uri="{FF2B5EF4-FFF2-40B4-BE49-F238E27FC236}">
                <a16:creationId xmlns:a16="http://schemas.microsoft.com/office/drawing/2014/main" id="{A101D894-2CC8-3511-E366-C16013CAC700}"/>
              </a:ext>
            </a:extLst>
          </p:cNvPr>
          <p:cNvSpPr txBox="1">
            <a:spLocks/>
          </p:cNvSpPr>
          <p:nvPr/>
        </p:nvSpPr>
        <p:spPr>
          <a:xfrm>
            <a:off x="284664" y="1156771"/>
            <a:ext cx="5411058" cy="33612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Wingdings" panose="05000000000000000000" pitchFamily="2" charset="2"/>
              <a:buChar char="q"/>
            </a:pPr>
            <a:r>
              <a:rPr lang="en-US" sz="1700" b="1" dirty="0" err="1">
                <a:latin typeface="+mn-lt"/>
              </a:rPr>
              <a:t>Ưu</a:t>
            </a:r>
            <a:r>
              <a:rPr lang="en-US" sz="1700" b="1" dirty="0">
                <a:latin typeface="+mn-lt"/>
              </a:rPr>
              <a:t> </a:t>
            </a:r>
            <a:r>
              <a:rPr lang="en-US" sz="1700" b="1" dirty="0" err="1">
                <a:latin typeface="+mn-lt"/>
              </a:rPr>
              <a:t>điểm</a:t>
            </a:r>
            <a:r>
              <a:rPr lang="en-US" sz="1700" b="1" dirty="0">
                <a:latin typeface="+mn-lt"/>
              </a:rPr>
              <a:t>:</a:t>
            </a:r>
          </a:p>
          <a:p>
            <a:pPr marL="285750" indent="-285750" algn="just">
              <a:buFont typeface="Courier New" panose="02070309020205020404" pitchFamily="49" charset="0"/>
              <a:buChar char="o"/>
            </a:pPr>
            <a:r>
              <a:rPr lang="vi-VN" sz="1700" dirty="0">
                <a:latin typeface="+mn-lt"/>
              </a:rPr>
              <a:t>Có tốc độ xử lý nhanh nhờ cơ chế xử lý bất đồng bộ (non-blocking). </a:t>
            </a:r>
            <a:endParaRPr lang="en-US" sz="1700" dirty="0">
              <a:latin typeface="+mn-lt"/>
            </a:endParaRPr>
          </a:p>
          <a:p>
            <a:pPr marL="285750" indent="-285750" algn="just">
              <a:buFont typeface="Courier New" panose="02070309020205020404" pitchFamily="49" charset="0"/>
              <a:buChar char="o"/>
            </a:pPr>
            <a:r>
              <a:rPr lang="vi-VN" sz="1700" dirty="0">
                <a:latin typeface="+mn-lt"/>
              </a:rPr>
              <a:t>Giúp bạn dễ dàng mở rộng khi có nhu cầu phát triển website.</a:t>
            </a:r>
          </a:p>
          <a:p>
            <a:pPr marL="285750" indent="-285750" algn="just">
              <a:buFont typeface="Courier New" panose="02070309020205020404" pitchFamily="49" charset="0"/>
              <a:buChar char="o"/>
            </a:pPr>
            <a:r>
              <a:rPr lang="vi-VN" sz="1700" dirty="0">
                <a:latin typeface="+mn-lt"/>
              </a:rPr>
              <a:t>Nhận và xử lý nhiều kết nối chỉ với một single-thread. Nhờ đó, hệ thống xử lý sẽ sử dụng ít lượng RAM nhất và giúp quá trình xử Nodejs lý nhanh hơn rất nhiều.</a:t>
            </a:r>
          </a:p>
          <a:p>
            <a:pPr marL="285750" indent="-285750" algn="just">
              <a:lnSpc>
                <a:spcPct val="200000"/>
              </a:lnSpc>
              <a:buFont typeface="Wingdings" panose="05000000000000000000" pitchFamily="2" charset="2"/>
              <a:buChar char="q"/>
            </a:pPr>
            <a:r>
              <a:rPr lang="en-US" sz="1700" b="1" dirty="0" err="1">
                <a:latin typeface="+mn-lt"/>
              </a:rPr>
              <a:t>Nhược</a:t>
            </a:r>
            <a:r>
              <a:rPr lang="en-US" sz="1700" b="1" dirty="0">
                <a:latin typeface="+mn-lt"/>
              </a:rPr>
              <a:t> </a:t>
            </a:r>
            <a:r>
              <a:rPr lang="en-US" sz="1700" b="1" dirty="0" err="1">
                <a:latin typeface="+mn-lt"/>
              </a:rPr>
              <a:t>điểm</a:t>
            </a:r>
            <a:r>
              <a:rPr lang="en-US" sz="1700" b="1" dirty="0">
                <a:latin typeface="+mn-lt"/>
              </a:rPr>
              <a:t>:</a:t>
            </a:r>
          </a:p>
          <a:p>
            <a:pPr marL="285750" indent="-285750" algn="just">
              <a:buFont typeface="Courier New" panose="02070309020205020404" pitchFamily="49" charset="0"/>
              <a:buChar char="o"/>
            </a:pPr>
            <a:r>
              <a:rPr lang="en-US" sz="1700" dirty="0">
                <a:latin typeface="+mn-lt"/>
              </a:rPr>
              <a:t>Nodejs </a:t>
            </a:r>
            <a:r>
              <a:rPr lang="en-US" sz="1700" dirty="0" err="1">
                <a:latin typeface="+mn-lt"/>
              </a:rPr>
              <a:t>gây</a:t>
            </a:r>
            <a:r>
              <a:rPr lang="en-US" sz="1700" dirty="0">
                <a:latin typeface="+mn-lt"/>
              </a:rPr>
              <a:t> hao </a:t>
            </a:r>
            <a:r>
              <a:rPr lang="en-US" sz="1700" dirty="0" err="1">
                <a:latin typeface="+mn-lt"/>
              </a:rPr>
              <a:t>tốn</a:t>
            </a:r>
            <a:r>
              <a:rPr lang="en-US" sz="1700" dirty="0">
                <a:latin typeface="+mn-lt"/>
              </a:rPr>
              <a:t> </a:t>
            </a:r>
            <a:r>
              <a:rPr lang="en-US" sz="1700" dirty="0" err="1">
                <a:latin typeface="+mn-lt"/>
              </a:rPr>
              <a:t>tài</a:t>
            </a:r>
            <a:r>
              <a:rPr lang="en-US" sz="1700" dirty="0">
                <a:latin typeface="+mn-lt"/>
              </a:rPr>
              <a:t> </a:t>
            </a:r>
            <a:r>
              <a:rPr lang="en-US" sz="1700" dirty="0" err="1">
                <a:latin typeface="+mn-lt"/>
              </a:rPr>
              <a:t>nguyên</a:t>
            </a:r>
            <a:r>
              <a:rPr lang="en-US" sz="1700" dirty="0">
                <a:latin typeface="+mn-lt"/>
              </a:rPr>
              <a:t> </a:t>
            </a:r>
            <a:r>
              <a:rPr lang="en-US" sz="1700" dirty="0" err="1">
                <a:latin typeface="+mn-lt"/>
              </a:rPr>
              <a:t>và</a:t>
            </a:r>
            <a:r>
              <a:rPr lang="en-US" sz="1700" dirty="0">
                <a:latin typeface="+mn-lt"/>
              </a:rPr>
              <a:t> </a:t>
            </a:r>
            <a:r>
              <a:rPr lang="en-US" sz="1700" dirty="0" err="1">
                <a:latin typeface="+mn-lt"/>
              </a:rPr>
              <a:t>thời</a:t>
            </a:r>
            <a:r>
              <a:rPr lang="en-US" sz="1700" dirty="0">
                <a:latin typeface="+mn-lt"/>
              </a:rPr>
              <a:t> </a:t>
            </a:r>
            <a:r>
              <a:rPr lang="en-US" sz="1700" dirty="0" err="1">
                <a:latin typeface="+mn-lt"/>
              </a:rPr>
              <a:t>gian</a:t>
            </a:r>
            <a:r>
              <a:rPr lang="en-US" sz="1700" dirty="0">
                <a:latin typeface="+mn-lt"/>
              </a:rPr>
              <a:t> </a:t>
            </a:r>
            <a:r>
              <a:rPr lang="en-US" sz="1700" dirty="0" err="1">
                <a:latin typeface="+mn-lt"/>
              </a:rPr>
              <a:t>vì</a:t>
            </a:r>
            <a:r>
              <a:rPr lang="en-US" sz="1700" dirty="0">
                <a:latin typeface="+mn-lt"/>
              </a:rPr>
              <a:t> </a:t>
            </a:r>
            <a:r>
              <a:rPr lang="en-US" sz="1700" dirty="0" err="1">
                <a:latin typeface="+mn-lt"/>
              </a:rPr>
              <a:t>khi</a:t>
            </a:r>
            <a:r>
              <a:rPr lang="en-US" sz="1700" dirty="0">
                <a:latin typeface="+mn-lt"/>
              </a:rPr>
              <a:t> </a:t>
            </a:r>
            <a:r>
              <a:rPr lang="en-US" sz="1700" dirty="0" err="1">
                <a:latin typeface="+mn-lt"/>
              </a:rPr>
              <a:t>xử</a:t>
            </a:r>
            <a:r>
              <a:rPr lang="en-US" sz="1700" dirty="0">
                <a:latin typeface="+mn-lt"/>
              </a:rPr>
              <a:t> </a:t>
            </a:r>
            <a:r>
              <a:rPr lang="en-US" sz="1700" dirty="0" err="1">
                <a:latin typeface="+mn-lt"/>
              </a:rPr>
              <a:t>lí</a:t>
            </a:r>
            <a:r>
              <a:rPr lang="en-US" sz="1700" dirty="0">
                <a:latin typeface="+mn-lt"/>
              </a:rPr>
              <a:t> </a:t>
            </a:r>
            <a:r>
              <a:rPr lang="en-US" sz="1700" dirty="0" err="1">
                <a:latin typeface="+mn-lt"/>
              </a:rPr>
              <a:t>cần</a:t>
            </a:r>
            <a:r>
              <a:rPr lang="en-US" sz="1700" dirty="0">
                <a:latin typeface="+mn-lt"/>
              </a:rPr>
              <a:t> </a:t>
            </a:r>
            <a:r>
              <a:rPr lang="en-US" sz="1700" dirty="0" err="1">
                <a:latin typeface="+mn-lt"/>
              </a:rPr>
              <a:t>trải</a:t>
            </a:r>
            <a:r>
              <a:rPr lang="en-US" sz="1700" dirty="0">
                <a:latin typeface="+mn-lt"/>
              </a:rPr>
              <a:t> qua </a:t>
            </a:r>
            <a:r>
              <a:rPr lang="en-US" sz="1700" dirty="0" err="1">
                <a:latin typeface="+mn-lt"/>
              </a:rPr>
              <a:t>quá</a:t>
            </a:r>
            <a:r>
              <a:rPr lang="en-US" sz="1700" dirty="0">
                <a:latin typeface="+mn-lt"/>
              </a:rPr>
              <a:t> </a:t>
            </a:r>
            <a:r>
              <a:rPr lang="en-US" sz="1700" dirty="0" err="1">
                <a:latin typeface="+mn-lt"/>
              </a:rPr>
              <a:t>trình</a:t>
            </a:r>
            <a:r>
              <a:rPr lang="en-US" sz="1700" dirty="0">
                <a:latin typeface="+mn-lt"/>
              </a:rPr>
              <a:t> </a:t>
            </a:r>
            <a:r>
              <a:rPr lang="en-US" sz="1700" dirty="0" err="1">
                <a:latin typeface="+mn-lt"/>
              </a:rPr>
              <a:t>biên</a:t>
            </a:r>
            <a:r>
              <a:rPr lang="en-US" sz="1700" dirty="0">
                <a:latin typeface="+mn-lt"/>
              </a:rPr>
              <a:t> </a:t>
            </a:r>
            <a:r>
              <a:rPr lang="en-US" sz="1700">
                <a:latin typeface="+mn-lt"/>
              </a:rPr>
              <a:t>dịch.</a:t>
            </a:r>
            <a:endParaRPr lang="en-US" sz="1700" dirty="0">
              <a:latin typeface="+mn-lt"/>
            </a:endParaRPr>
          </a:p>
          <a:p>
            <a:pPr marL="285750" indent="-285750" algn="just">
              <a:lnSpc>
                <a:spcPct val="150000"/>
              </a:lnSpc>
              <a:buFont typeface="Courier New" panose="02070309020205020404" pitchFamily="49" charset="0"/>
              <a:buChar char="o"/>
            </a:pPr>
            <a:endParaRPr lang="en-US" sz="1600" dirty="0"/>
          </a:p>
          <a:p>
            <a:pPr marL="285750" indent="-285750" algn="just">
              <a:lnSpc>
                <a:spcPct val="150000"/>
              </a:lnSpc>
              <a:buFont typeface="Courier New" panose="02070309020205020404" pitchFamily="49" charset="0"/>
              <a:buChar char="o"/>
            </a:pPr>
            <a:endParaRPr lang="en-US" sz="1600" dirty="0"/>
          </a:p>
          <a:p>
            <a:pPr marL="285750" indent="-285750" algn="just">
              <a:lnSpc>
                <a:spcPct val="150000"/>
              </a:lnSpc>
              <a:buFont typeface="Courier New" panose="02070309020205020404" pitchFamily="49" charset="0"/>
              <a:buChar char="o"/>
            </a:pPr>
            <a:endParaRPr lang="en-US" sz="1600" dirty="0"/>
          </a:p>
          <a:p>
            <a:pPr marL="285750" indent="-285750" algn="just">
              <a:lnSpc>
                <a:spcPct val="150000"/>
              </a:lnSpc>
              <a:buFont typeface="Courier New" panose="02070309020205020404" pitchFamily="49" charset="0"/>
              <a:buChar char="o"/>
            </a:pPr>
            <a:endParaRPr lang="vi-VN" sz="1600" dirty="0"/>
          </a:p>
          <a:p>
            <a:pPr marL="285750" indent="-285750" algn="just">
              <a:spcBef>
                <a:spcPts val="600"/>
              </a:spcBef>
              <a:buFontTx/>
              <a:buChar char="-"/>
            </a:pPr>
            <a:endParaRPr lang="en-GB" dirty="0">
              <a:solidFill>
                <a:srgbClr val="333333"/>
              </a:solidFill>
              <a:latin typeface="Arial" panose="020B0604020202020204" pitchFamily="34" charset="0"/>
            </a:endParaRPr>
          </a:p>
        </p:txBody>
      </p:sp>
    </p:spTree>
    <p:extLst>
      <p:ext uri="{BB962C8B-B14F-4D97-AF65-F5344CB8AC3E}">
        <p14:creationId xmlns:p14="http://schemas.microsoft.com/office/powerpoint/2010/main" val="399720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0" y="368222"/>
            <a:ext cx="6197036" cy="788549"/>
          </a:xfrm>
          <a:prstGeom prst="rect">
            <a:avLst/>
          </a:prstGeom>
        </p:spPr>
        <p:txBody>
          <a:bodyPr spcFirstLastPara="1" wrap="square" lIns="91425" tIns="91425" rIns="91425" bIns="91425" anchor="b" anchorCtr="0">
            <a:noAutofit/>
          </a:bodyPr>
          <a:lstStyle/>
          <a:p>
            <a:pPr lvl="0"/>
            <a:r>
              <a:rPr lang="en"/>
              <a:t>II. Ưu điểm, nhược điểm REACTJS </a:t>
            </a:r>
            <a:endParaRPr dirty="0"/>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6" name="Google Shape;299;p20">
            <a:extLst>
              <a:ext uri="{FF2B5EF4-FFF2-40B4-BE49-F238E27FC236}">
                <a16:creationId xmlns:a16="http://schemas.microsoft.com/office/drawing/2014/main" id="{A101D894-2CC8-3511-E366-C16013CAC700}"/>
              </a:ext>
            </a:extLst>
          </p:cNvPr>
          <p:cNvSpPr txBox="1">
            <a:spLocks/>
          </p:cNvSpPr>
          <p:nvPr/>
        </p:nvSpPr>
        <p:spPr>
          <a:xfrm>
            <a:off x="284664" y="1156771"/>
            <a:ext cx="5411058" cy="33612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Wingdings" panose="05000000000000000000" pitchFamily="2" charset="2"/>
              <a:buChar char="q"/>
            </a:pPr>
            <a:r>
              <a:rPr lang="en-US" sz="1700" b="1">
                <a:latin typeface="+mn-lt"/>
              </a:rPr>
              <a:t>Ưu điểm:</a:t>
            </a:r>
          </a:p>
          <a:p>
            <a:pPr marL="285750" indent="-285750" algn="just">
              <a:buFont typeface="Courier New" panose="02070309020205020404" pitchFamily="49" charset="0"/>
              <a:buChar char="o"/>
            </a:pPr>
            <a:r>
              <a:rPr lang="en-US" sz="1700">
                <a:latin typeface="+mn-lt"/>
              </a:rPr>
              <a:t>Hiệu suất: </a:t>
            </a:r>
            <a:r>
              <a:rPr lang="vi-VN" sz="1700">
                <a:latin typeface="+mn-lt"/>
              </a:rPr>
              <a:t>Sử dụng DOM ảo là một đối tượng JavaScript. Điều này sẽ cải thiện hiệu suất ứng dụng</a:t>
            </a:r>
            <a:r>
              <a:rPr lang="en-US" sz="1700">
                <a:latin typeface="+mn-lt"/>
              </a:rPr>
              <a:t>.</a:t>
            </a:r>
            <a:endParaRPr lang="vi-VN" sz="1700">
              <a:latin typeface="+mn-lt"/>
            </a:endParaRPr>
          </a:p>
          <a:p>
            <a:pPr marL="285750" indent="-285750" algn="just">
              <a:buFont typeface="Courier New" panose="02070309020205020404" pitchFamily="49" charset="0"/>
              <a:buChar char="o"/>
            </a:pPr>
            <a:r>
              <a:rPr lang="en-US" sz="1700">
                <a:latin typeface="+mn-lt"/>
              </a:rPr>
              <a:t>Linh hoạt: </a:t>
            </a:r>
            <a:r>
              <a:rPr lang="vi-VN" sz="1700">
                <a:latin typeface="+mn-lt"/>
              </a:rPr>
              <a:t>React</a:t>
            </a:r>
            <a:r>
              <a:rPr lang="en-US" sz="1700">
                <a:latin typeface="+mn-lt"/>
              </a:rPr>
              <a:t>JS</a:t>
            </a:r>
            <a:r>
              <a:rPr lang="vi-VN" sz="1700">
                <a:latin typeface="+mn-lt"/>
              </a:rPr>
              <a:t> dễ bảo trì hơn và linh hoạt hơn do cấu trúc mô-đun của nó. </a:t>
            </a:r>
            <a:endParaRPr lang="en-US" sz="1700">
              <a:latin typeface="+mn-lt"/>
            </a:endParaRPr>
          </a:p>
          <a:p>
            <a:pPr marL="285750" indent="-285750" algn="just">
              <a:buFont typeface="Courier New" panose="02070309020205020404" pitchFamily="49" charset="0"/>
              <a:buChar char="o"/>
            </a:pPr>
            <a:r>
              <a:rPr lang="en-US" sz="1700">
                <a:latin typeface="+mn-lt"/>
              </a:rPr>
              <a:t>Tốc độ: </a:t>
            </a:r>
            <a:r>
              <a:rPr lang="vi-VN" sz="1700">
                <a:latin typeface="+mn-lt"/>
              </a:rPr>
              <a:t>Về cơ bản, React cho phép các nhà phát triển sử dụng các phần riêng lẻ của ứng dụng của họ ở cả phía máy khách và phía máy chủ, điều này cuối cùng giúp tăng tốc độ của quá trình phát triển.</a:t>
            </a:r>
            <a:endParaRPr lang="en-US" sz="1700">
              <a:latin typeface="+mn-lt"/>
            </a:endParaRPr>
          </a:p>
          <a:p>
            <a:pPr marL="285750" indent="-285750" algn="just">
              <a:lnSpc>
                <a:spcPct val="200000"/>
              </a:lnSpc>
              <a:buFont typeface="Wingdings" panose="05000000000000000000" pitchFamily="2" charset="2"/>
              <a:buChar char="q"/>
            </a:pPr>
            <a:r>
              <a:rPr lang="en-US" sz="1700" b="1">
                <a:latin typeface="+mn-lt"/>
              </a:rPr>
              <a:t>Nhược điểm:</a:t>
            </a:r>
          </a:p>
          <a:p>
            <a:pPr marL="285750" indent="-285750" algn="just">
              <a:buFont typeface="Courier New" panose="02070309020205020404" pitchFamily="49" charset="0"/>
              <a:buChar char="o"/>
            </a:pPr>
            <a:r>
              <a:rPr lang="en-US" sz="1700">
                <a:latin typeface="+mn-lt"/>
              </a:rPr>
              <a:t>Cấu trúc khó hơn các loại ngôn ngữ đồng bộ.</a:t>
            </a:r>
          </a:p>
          <a:p>
            <a:pPr marL="285750" indent="-285750" algn="just">
              <a:lnSpc>
                <a:spcPct val="150000"/>
              </a:lnSpc>
              <a:buFont typeface="Courier New" panose="02070309020205020404" pitchFamily="49" charset="0"/>
              <a:buChar char="o"/>
            </a:pPr>
            <a:endParaRPr lang="en-US" sz="1600"/>
          </a:p>
          <a:p>
            <a:pPr marL="285750" indent="-285750" algn="just">
              <a:lnSpc>
                <a:spcPct val="150000"/>
              </a:lnSpc>
              <a:buFont typeface="Courier New" panose="02070309020205020404" pitchFamily="49" charset="0"/>
              <a:buChar char="o"/>
            </a:pPr>
            <a:endParaRPr lang="en-US" sz="1600"/>
          </a:p>
          <a:p>
            <a:pPr marL="285750" indent="-285750" algn="just">
              <a:lnSpc>
                <a:spcPct val="150000"/>
              </a:lnSpc>
              <a:buFont typeface="Courier New" panose="02070309020205020404" pitchFamily="49" charset="0"/>
              <a:buChar char="o"/>
            </a:pPr>
            <a:endParaRPr lang="en-US" sz="1600"/>
          </a:p>
          <a:p>
            <a:pPr marL="285750" indent="-285750" algn="just">
              <a:lnSpc>
                <a:spcPct val="150000"/>
              </a:lnSpc>
              <a:buFont typeface="Courier New" panose="02070309020205020404" pitchFamily="49" charset="0"/>
              <a:buChar char="o"/>
            </a:pPr>
            <a:endParaRPr lang="vi-VN" sz="1600"/>
          </a:p>
          <a:p>
            <a:pPr marL="285750" indent="-285750" algn="just">
              <a:spcBef>
                <a:spcPts val="600"/>
              </a:spcBef>
              <a:buFontTx/>
              <a:buChar char="-"/>
            </a:pPr>
            <a:endParaRPr lang="en-GB" dirty="0">
              <a:solidFill>
                <a:srgbClr val="333333"/>
              </a:solidFill>
              <a:latin typeface="Arial" panose="020B0604020202020204" pitchFamily="34" charset="0"/>
            </a:endParaRPr>
          </a:p>
        </p:txBody>
      </p:sp>
    </p:spTree>
    <p:extLst>
      <p:ext uri="{BB962C8B-B14F-4D97-AF65-F5344CB8AC3E}">
        <p14:creationId xmlns:p14="http://schemas.microsoft.com/office/powerpoint/2010/main" val="210093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2" name="Google Shape;240;p13">
            <a:extLst>
              <a:ext uri="{FF2B5EF4-FFF2-40B4-BE49-F238E27FC236}">
                <a16:creationId xmlns:a16="http://schemas.microsoft.com/office/drawing/2014/main" id="{423B8572-FBE1-A0F9-5957-3DE2161AFC99}"/>
              </a:ext>
            </a:extLst>
          </p:cNvPr>
          <p:cNvSpPr txBox="1">
            <a:spLocks/>
          </p:cNvSpPr>
          <p:nvPr/>
        </p:nvSpPr>
        <p:spPr>
          <a:xfrm>
            <a:off x="-80429" y="0"/>
            <a:ext cx="5364125"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n-GB" sz="3200"/>
              <a:t>IV. </a:t>
            </a:r>
            <a:r>
              <a:rPr lang="en-GB" sz="3200" dirty="0" err="1"/>
              <a:t>Cài</a:t>
            </a:r>
            <a:r>
              <a:rPr lang="en-GB" sz="3200" dirty="0"/>
              <a:t> </a:t>
            </a:r>
            <a:r>
              <a:rPr lang="en-GB" sz="3200" dirty="0" err="1"/>
              <a:t>đặt</a:t>
            </a:r>
            <a:r>
              <a:rPr lang="en-GB" sz="3200" dirty="0"/>
              <a:t> REACTJS</a:t>
            </a:r>
          </a:p>
        </p:txBody>
      </p:sp>
      <p:pic>
        <p:nvPicPr>
          <p:cNvPr id="10" name="Picture 9">
            <a:extLst>
              <a:ext uri="{FF2B5EF4-FFF2-40B4-BE49-F238E27FC236}">
                <a16:creationId xmlns:a16="http://schemas.microsoft.com/office/drawing/2014/main" id="{30423474-332D-AFDB-EA36-C7C63D2269C8}"/>
              </a:ext>
            </a:extLst>
          </p:cNvPr>
          <p:cNvPicPr>
            <a:picLocks noChangeAspect="1"/>
          </p:cNvPicPr>
          <p:nvPr/>
        </p:nvPicPr>
        <p:blipFill>
          <a:blip r:embed="rId3"/>
          <a:stretch>
            <a:fillRect/>
          </a:stretch>
        </p:blipFill>
        <p:spPr>
          <a:xfrm>
            <a:off x="224073" y="1082828"/>
            <a:ext cx="4755122" cy="2991200"/>
          </a:xfrm>
          <a:prstGeom prst="rect">
            <a:avLst/>
          </a:prstGeom>
        </p:spPr>
      </p:pic>
      <p:sp>
        <p:nvSpPr>
          <p:cNvPr id="12" name="Google Shape;323;p23">
            <a:extLst>
              <a:ext uri="{FF2B5EF4-FFF2-40B4-BE49-F238E27FC236}">
                <a16:creationId xmlns:a16="http://schemas.microsoft.com/office/drawing/2014/main" id="{B7468F05-BEA4-F152-A900-189E7E230280}"/>
              </a:ext>
            </a:extLst>
          </p:cNvPr>
          <p:cNvSpPr txBox="1">
            <a:spLocks/>
          </p:cNvSpPr>
          <p:nvPr/>
        </p:nvSpPr>
        <p:spPr>
          <a:xfrm>
            <a:off x="338374" y="3645328"/>
            <a:ext cx="8143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n-GB" sz="1600" i="1" dirty="0">
                <a:solidFill>
                  <a:schemeClr val="tx1"/>
                </a:solidFill>
              </a:rPr>
              <a:t>Hello world</a:t>
            </a:r>
            <a:endParaRPr lang="vi-VN" sz="1600" i="1"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0" y="426725"/>
            <a:ext cx="6350794"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0" i="0" dirty="0">
                <a:solidFill>
                  <a:srgbClr val="333333"/>
                </a:solidFill>
                <a:effectLst/>
                <a:latin typeface="Arial" panose="020B0604020202020204" pitchFamily="34" charset="0"/>
              </a:rPr>
              <a:t>INSTALL CREATE-REACT-APP</a:t>
            </a:r>
            <a:br>
              <a:rPr lang="en-GB" dirty="0"/>
            </a:br>
            <a:endParaRPr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9" name="Picture 8">
            <a:extLst>
              <a:ext uri="{FF2B5EF4-FFF2-40B4-BE49-F238E27FC236}">
                <a16:creationId xmlns:a16="http://schemas.microsoft.com/office/drawing/2014/main" id="{610A14A8-C147-62EA-081F-1393D75141F0}"/>
              </a:ext>
            </a:extLst>
          </p:cNvPr>
          <p:cNvPicPr>
            <a:picLocks noChangeAspect="1"/>
          </p:cNvPicPr>
          <p:nvPr/>
        </p:nvPicPr>
        <p:blipFill>
          <a:blip r:embed="rId3"/>
          <a:stretch>
            <a:fillRect/>
          </a:stretch>
        </p:blipFill>
        <p:spPr>
          <a:xfrm>
            <a:off x="655574" y="815346"/>
            <a:ext cx="4637946" cy="4213854"/>
          </a:xfrm>
          <a:prstGeom prst="rect">
            <a:avLst/>
          </a:prstGeom>
        </p:spPr>
      </p:pic>
    </p:spTree>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555</Words>
  <Application>Microsoft Office PowerPoint</Application>
  <PresentationFormat>On-screen Show (16:9)</PresentationFormat>
  <Paragraphs>67</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Miriam Libre</vt:lpstr>
      <vt:lpstr>Arial</vt:lpstr>
      <vt:lpstr>Wingdings</vt:lpstr>
      <vt:lpstr>Barlow Light</vt:lpstr>
      <vt:lpstr>Courier New</vt:lpstr>
      <vt:lpstr>Barlow</vt:lpstr>
      <vt:lpstr>Roderigo template</vt:lpstr>
      <vt:lpstr>Giới Thiệu REACTJS</vt:lpstr>
      <vt:lpstr> Giới Thiệu NODEJS, REACTJS</vt:lpstr>
      <vt:lpstr>I. Tổng quan REACTJS </vt:lpstr>
      <vt:lpstr>I. Tổng quan NODEJS</vt:lpstr>
      <vt:lpstr>II. Đặc điểm NODEJS, REACTJS </vt:lpstr>
      <vt:lpstr>II. Ưu điểm, nhược điểm NODEJS </vt:lpstr>
      <vt:lpstr>II. Ưu điểm, nhược điểm REACTJS </vt:lpstr>
      <vt:lpstr>PowerPoint Presentation</vt:lpstr>
      <vt:lpstr>INSTALL CREATE-REACT-APP </vt:lpstr>
      <vt:lpstr>INSTALL CREATE-REACT-APP </vt:lpstr>
      <vt:lpstr>Thanks you for your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REACTJS</dc:title>
  <cp:lastModifiedBy>Quốc Việt Ngô</cp:lastModifiedBy>
  <cp:revision>14</cp:revision>
  <dcterms:modified xsi:type="dcterms:W3CDTF">2022-11-15T06:46:57Z</dcterms:modified>
</cp:coreProperties>
</file>