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8" r:id="rId2"/>
    <p:sldId id="264" r:id="rId3"/>
    <p:sldId id="265" r:id="rId4"/>
    <p:sldId id="266" r:id="rId5"/>
    <p:sldId id="267" r:id="rId6"/>
    <p:sldId id="268" r:id="rId7"/>
    <p:sldId id="269" r:id="rId8"/>
    <p:sldId id="270" r:id="rId9"/>
    <p:sldId id="271" r:id="rId10"/>
    <p:sldId id="272" r:id="rId11"/>
    <p:sldId id="273" r:id="rId12"/>
    <p:sldId id="274" r:id="rId13"/>
    <p:sldId id="276" r:id="rId14"/>
    <p:sldId id="275"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917"/>
    <a:srgbClr val="DC550A"/>
    <a:srgbClr val="BF5227"/>
    <a:srgbClr val="05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32" autoAdjust="0"/>
    <p:restoredTop sz="72428" autoAdjust="0"/>
  </p:normalViewPr>
  <p:slideViewPr>
    <p:cSldViewPr>
      <p:cViewPr varScale="1">
        <p:scale>
          <a:sx n="90" d="100"/>
          <a:sy n="90" d="100"/>
        </p:scale>
        <p:origin x="448" y="19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B18F8-EB5B-F845-ADFD-9F6B6C6F5B71}" type="doc">
      <dgm:prSet loTypeId="urn:microsoft.com/office/officeart/2009/layout/ReverseList" loCatId="" qsTypeId="urn:microsoft.com/office/officeart/2005/8/quickstyle/simple1" qsCatId="simple" csTypeId="urn:microsoft.com/office/officeart/2005/8/colors/accent1_2" csCatId="accent1" phldr="1"/>
      <dgm:spPr/>
      <dgm:t>
        <a:bodyPr/>
        <a:lstStyle/>
        <a:p>
          <a:endParaRPr lang="en-US"/>
        </a:p>
      </dgm:t>
    </dgm:pt>
    <dgm:pt modelId="{2AB59A89-60D7-E648-A9D1-E75653842B2B}">
      <dgm:prSet phldrT="[Text]"/>
      <dgm:spPr/>
      <dgm:t>
        <a:bodyPr/>
        <a:lstStyle/>
        <a:p>
          <a:r>
            <a:rPr lang="en-US" dirty="0" err="1"/>
            <a:t>Sản</a:t>
          </a:r>
          <a:r>
            <a:rPr lang="en-US" dirty="0"/>
            <a:t> </a:t>
          </a:r>
          <a:r>
            <a:rPr lang="en-US" dirty="0" err="1"/>
            <a:t>xuất</a:t>
          </a:r>
          <a:endParaRPr lang="en-US" dirty="0"/>
        </a:p>
      </dgm:t>
    </dgm:pt>
    <dgm:pt modelId="{C2767795-C2FD-D740-AF90-8F191EA8D374}" type="parTrans" cxnId="{8EDB62CB-B81E-1141-84B1-2B91D3FF2668}">
      <dgm:prSet/>
      <dgm:spPr/>
      <dgm:t>
        <a:bodyPr/>
        <a:lstStyle/>
        <a:p>
          <a:endParaRPr lang="en-US"/>
        </a:p>
      </dgm:t>
    </dgm:pt>
    <dgm:pt modelId="{DAB43813-6FC6-A244-9A42-A230EAF161F1}" type="sibTrans" cxnId="{8EDB62CB-B81E-1141-84B1-2B91D3FF2668}">
      <dgm:prSet/>
      <dgm:spPr/>
      <dgm:t>
        <a:bodyPr/>
        <a:lstStyle/>
        <a:p>
          <a:endParaRPr lang="en-US"/>
        </a:p>
      </dgm:t>
    </dgm:pt>
    <dgm:pt modelId="{AA6ECC25-17E5-C847-8DFE-4483D03DA68D}">
      <dgm:prSet phldrT="[Text]"/>
      <dgm:spPr/>
      <dgm:t>
        <a:bodyPr/>
        <a:lstStyle/>
        <a:p>
          <a:r>
            <a:rPr lang="en-US" dirty="0" err="1"/>
            <a:t>Tiêu</a:t>
          </a:r>
          <a:r>
            <a:rPr lang="en-US" dirty="0"/>
            <a:t> </a:t>
          </a:r>
          <a:r>
            <a:rPr lang="en-US" dirty="0" err="1"/>
            <a:t>dùng</a:t>
          </a:r>
          <a:endParaRPr lang="en-US" dirty="0"/>
        </a:p>
      </dgm:t>
    </dgm:pt>
    <dgm:pt modelId="{CBC68EF4-5FFD-9040-A371-BB7617E9119F}" type="parTrans" cxnId="{CE763512-7F5A-AD48-995E-CB1B2FE1511B}">
      <dgm:prSet/>
      <dgm:spPr/>
      <dgm:t>
        <a:bodyPr/>
        <a:lstStyle/>
        <a:p>
          <a:endParaRPr lang="en-US"/>
        </a:p>
      </dgm:t>
    </dgm:pt>
    <dgm:pt modelId="{92A95DED-1379-8447-B3CC-D486001CA62A}" type="sibTrans" cxnId="{CE763512-7F5A-AD48-995E-CB1B2FE1511B}">
      <dgm:prSet/>
      <dgm:spPr/>
      <dgm:t>
        <a:bodyPr/>
        <a:lstStyle/>
        <a:p>
          <a:endParaRPr lang="en-US"/>
        </a:p>
      </dgm:t>
    </dgm:pt>
    <dgm:pt modelId="{5585AD67-C949-3B4D-88A2-299C9B69D08B}" type="pres">
      <dgm:prSet presAssocID="{FAEB18F8-EB5B-F845-ADFD-9F6B6C6F5B71}" presName="Name0" presStyleCnt="0">
        <dgm:presLayoutVars>
          <dgm:chMax val="2"/>
          <dgm:chPref val="2"/>
          <dgm:animLvl val="lvl"/>
        </dgm:presLayoutVars>
      </dgm:prSet>
      <dgm:spPr/>
    </dgm:pt>
    <dgm:pt modelId="{CF9ADBD6-6F9C-7B40-A618-945B2FBB7494}" type="pres">
      <dgm:prSet presAssocID="{FAEB18F8-EB5B-F845-ADFD-9F6B6C6F5B71}" presName="LeftText" presStyleLbl="revTx" presStyleIdx="0" presStyleCnt="0">
        <dgm:presLayoutVars>
          <dgm:bulletEnabled val="1"/>
        </dgm:presLayoutVars>
      </dgm:prSet>
      <dgm:spPr/>
    </dgm:pt>
    <dgm:pt modelId="{E196725B-F4C0-F54D-AA3E-E10E8F0BB852}" type="pres">
      <dgm:prSet presAssocID="{FAEB18F8-EB5B-F845-ADFD-9F6B6C6F5B71}" presName="LeftNode" presStyleLbl="bgImgPlace1" presStyleIdx="0" presStyleCnt="2">
        <dgm:presLayoutVars>
          <dgm:chMax val="2"/>
          <dgm:chPref val="2"/>
        </dgm:presLayoutVars>
      </dgm:prSet>
      <dgm:spPr/>
    </dgm:pt>
    <dgm:pt modelId="{A1F60D7E-ECF7-5741-B857-5CB46D248DAE}" type="pres">
      <dgm:prSet presAssocID="{FAEB18F8-EB5B-F845-ADFD-9F6B6C6F5B71}" presName="RightText" presStyleLbl="revTx" presStyleIdx="0" presStyleCnt="0">
        <dgm:presLayoutVars>
          <dgm:bulletEnabled val="1"/>
        </dgm:presLayoutVars>
      </dgm:prSet>
      <dgm:spPr/>
    </dgm:pt>
    <dgm:pt modelId="{E87C7DB2-1689-7A4F-9299-24573FB08FF6}" type="pres">
      <dgm:prSet presAssocID="{FAEB18F8-EB5B-F845-ADFD-9F6B6C6F5B71}" presName="RightNode" presStyleLbl="bgImgPlace1" presStyleIdx="1" presStyleCnt="2">
        <dgm:presLayoutVars>
          <dgm:chMax val="0"/>
          <dgm:chPref val="0"/>
        </dgm:presLayoutVars>
      </dgm:prSet>
      <dgm:spPr/>
    </dgm:pt>
    <dgm:pt modelId="{2C1132A4-DBAD-3844-90C5-E02FAC8F2D84}" type="pres">
      <dgm:prSet presAssocID="{FAEB18F8-EB5B-F845-ADFD-9F6B6C6F5B71}" presName="TopArrow" presStyleLbl="node1" presStyleIdx="0" presStyleCnt="2"/>
      <dgm:spPr/>
    </dgm:pt>
    <dgm:pt modelId="{8C971472-6DD0-ED42-8401-5DE768D09919}" type="pres">
      <dgm:prSet presAssocID="{FAEB18F8-EB5B-F845-ADFD-9F6B6C6F5B71}" presName="BottomArrow" presStyleLbl="node1" presStyleIdx="1" presStyleCnt="2"/>
      <dgm:spPr/>
    </dgm:pt>
  </dgm:ptLst>
  <dgm:cxnLst>
    <dgm:cxn modelId="{CE763512-7F5A-AD48-995E-CB1B2FE1511B}" srcId="{FAEB18F8-EB5B-F845-ADFD-9F6B6C6F5B71}" destId="{AA6ECC25-17E5-C847-8DFE-4483D03DA68D}" srcOrd="1" destOrd="0" parTransId="{CBC68EF4-5FFD-9040-A371-BB7617E9119F}" sibTransId="{92A95DED-1379-8447-B3CC-D486001CA62A}"/>
    <dgm:cxn modelId="{81B6B05D-A5DC-9543-B434-7542FB56459C}" type="presOf" srcId="{2AB59A89-60D7-E648-A9D1-E75653842B2B}" destId="{CF9ADBD6-6F9C-7B40-A618-945B2FBB7494}" srcOrd="0" destOrd="0" presId="urn:microsoft.com/office/officeart/2009/layout/ReverseList"/>
    <dgm:cxn modelId="{83CE077A-5109-0746-9D69-64F26C5C30E8}" type="presOf" srcId="{FAEB18F8-EB5B-F845-ADFD-9F6B6C6F5B71}" destId="{5585AD67-C949-3B4D-88A2-299C9B69D08B}" srcOrd="0" destOrd="0" presId="urn:microsoft.com/office/officeart/2009/layout/ReverseList"/>
    <dgm:cxn modelId="{3CA26E80-087C-3040-B066-5C1EF9CC7968}" type="presOf" srcId="{2AB59A89-60D7-E648-A9D1-E75653842B2B}" destId="{E196725B-F4C0-F54D-AA3E-E10E8F0BB852}" srcOrd="1" destOrd="0" presId="urn:microsoft.com/office/officeart/2009/layout/ReverseList"/>
    <dgm:cxn modelId="{344A5A9D-B180-704D-B6D0-40DAE6BD2413}" type="presOf" srcId="{AA6ECC25-17E5-C847-8DFE-4483D03DA68D}" destId="{A1F60D7E-ECF7-5741-B857-5CB46D248DAE}" srcOrd="0" destOrd="0" presId="urn:microsoft.com/office/officeart/2009/layout/ReverseList"/>
    <dgm:cxn modelId="{C0E69B9D-A623-F847-9101-B21DC90E5DF3}" type="presOf" srcId="{AA6ECC25-17E5-C847-8DFE-4483D03DA68D}" destId="{E87C7DB2-1689-7A4F-9299-24573FB08FF6}" srcOrd="1" destOrd="0" presId="urn:microsoft.com/office/officeart/2009/layout/ReverseList"/>
    <dgm:cxn modelId="{8EDB62CB-B81E-1141-84B1-2B91D3FF2668}" srcId="{FAEB18F8-EB5B-F845-ADFD-9F6B6C6F5B71}" destId="{2AB59A89-60D7-E648-A9D1-E75653842B2B}" srcOrd="0" destOrd="0" parTransId="{C2767795-C2FD-D740-AF90-8F191EA8D374}" sibTransId="{DAB43813-6FC6-A244-9A42-A230EAF161F1}"/>
    <dgm:cxn modelId="{6B97C269-0157-7C4A-BAA9-CB948E1982CD}" type="presParOf" srcId="{5585AD67-C949-3B4D-88A2-299C9B69D08B}" destId="{CF9ADBD6-6F9C-7B40-A618-945B2FBB7494}" srcOrd="0" destOrd="0" presId="urn:microsoft.com/office/officeart/2009/layout/ReverseList"/>
    <dgm:cxn modelId="{20FD01CF-DFC5-E34E-9790-06AC813E72EE}" type="presParOf" srcId="{5585AD67-C949-3B4D-88A2-299C9B69D08B}" destId="{E196725B-F4C0-F54D-AA3E-E10E8F0BB852}" srcOrd="1" destOrd="0" presId="urn:microsoft.com/office/officeart/2009/layout/ReverseList"/>
    <dgm:cxn modelId="{73F76191-8B44-BB40-AFFA-1C1B92D5ED94}" type="presParOf" srcId="{5585AD67-C949-3B4D-88A2-299C9B69D08B}" destId="{A1F60D7E-ECF7-5741-B857-5CB46D248DAE}" srcOrd="2" destOrd="0" presId="urn:microsoft.com/office/officeart/2009/layout/ReverseList"/>
    <dgm:cxn modelId="{6B20E694-0CA7-054B-A25B-1E8B81710BA7}" type="presParOf" srcId="{5585AD67-C949-3B4D-88A2-299C9B69D08B}" destId="{E87C7DB2-1689-7A4F-9299-24573FB08FF6}" srcOrd="3" destOrd="0" presId="urn:microsoft.com/office/officeart/2009/layout/ReverseList"/>
    <dgm:cxn modelId="{F8EE83BF-D9EB-0549-A17E-050E76ACA943}" type="presParOf" srcId="{5585AD67-C949-3B4D-88A2-299C9B69D08B}" destId="{2C1132A4-DBAD-3844-90C5-E02FAC8F2D84}" srcOrd="4" destOrd="0" presId="urn:microsoft.com/office/officeart/2009/layout/ReverseList"/>
    <dgm:cxn modelId="{F666BA38-BA7E-5D4D-BA74-B01E288A2F65}" type="presParOf" srcId="{5585AD67-C949-3B4D-88A2-299C9B69D08B}" destId="{8C971472-6DD0-ED42-8401-5DE768D0991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6725B-F4C0-F54D-AA3E-E10E8F0BB852}">
      <dsp:nvSpPr>
        <dsp:cNvPr id="0" name=""/>
        <dsp:cNvSpPr/>
      </dsp:nvSpPr>
      <dsp:spPr>
        <a:xfrm rot="16200000">
          <a:off x="1209392" y="1645161"/>
          <a:ext cx="3483661" cy="2128886"/>
        </a:xfrm>
        <a:prstGeom prst="round2SameRect">
          <a:avLst>
            <a:gd name="adj1" fmla="val 16670"/>
            <a:gd name="adj2" fmla="val 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342900" rIns="308610" bIns="342900" numCol="1" spcCol="1270" anchor="t" anchorCtr="0">
          <a:noAutofit/>
        </a:bodyPr>
        <a:lstStyle/>
        <a:p>
          <a:pPr marL="0" lvl="0" indent="0" algn="l" defTabSz="2400300">
            <a:lnSpc>
              <a:spcPct val="90000"/>
            </a:lnSpc>
            <a:spcBef>
              <a:spcPct val="0"/>
            </a:spcBef>
            <a:spcAft>
              <a:spcPct val="35000"/>
            </a:spcAft>
            <a:buNone/>
          </a:pPr>
          <a:r>
            <a:rPr lang="en-US" sz="5400" kern="1200" dirty="0" err="1"/>
            <a:t>Sản</a:t>
          </a:r>
          <a:r>
            <a:rPr lang="en-US" sz="5400" kern="1200" dirty="0"/>
            <a:t> </a:t>
          </a:r>
          <a:r>
            <a:rPr lang="en-US" sz="5400" kern="1200" dirty="0" err="1"/>
            <a:t>xuất</a:t>
          </a:r>
          <a:endParaRPr lang="en-US" sz="5400" kern="1200" dirty="0"/>
        </a:p>
      </dsp:txBody>
      <dsp:txXfrm rot="5400000">
        <a:off x="1990721" y="1071716"/>
        <a:ext cx="2024944" cy="3275777"/>
      </dsp:txXfrm>
    </dsp:sp>
    <dsp:sp modelId="{E87C7DB2-1689-7A4F-9299-24573FB08FF6}">
      <dsp:nvSpPr>
        <dsp:cNvPr id="0" name=""/>
        <dsp:cNvSpPr/>
      </dsp:nvSpPr>
      <dsp:spPr>
        <a:xfrm rot="5400000">
          <a:off x="3434946" y="1645161"/>
          <a:ext cx="3483661" cy="2128886"/>
        </a:xfrm>
        <a:prstGeom prst="round2SameRect">
          <a:avLst>
            <a:gd name="adj1" fmla="val 16670"/>
            <a:gd name="adj2" fmla="val 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8610" tIns="342900" rIns="205740" bIns="342900" numCol="1" spcCol="1270" anchor="t" anchorCtr="0">
          <a:noAutofit/>
        </a:bodyPr>
        <a:lstStyle/>
        <a:p>
          <a:pPr marL="0" lvl="0" indent="0" algn="l" defTabSz="2400300">
            <a:lnSpc>
              <a:spcPct val="90000"/>
            </a:lnSpc>
            <a:spcBef>
              <a:spcPct val="0"/>
            </a:spcBef>
            <a:spcAft>
              <a:spcPct val="35000"/>
            </a:spcAft>
            <a:buNone/>
          </a:pPr>
          <a:r>
            <a:rPr lang="en-US" sz="5400" kern="1200" dirty="0" err="1"/>
            <a:t>Tiêu</a:t>
          </a:r>
          <a:r>
            <a:rPr lang="en-US" sz="5400" kern="1200" dirty="0"/>
            <a:t> </a:t>
          </a:r>
          <a:r>
            <a:rPr lang="en-US" sz="5400" kern="1200" dirty="0" err="1"/>
            <a:t>dùng</a:t>
          </a:r>
          <a:endParaRPr lang="en-US" sz="5400" kern="1200" dirty="0"/>
        </a:p>
      </dsp:txBody>
      <dsp:txXfrm rot="-5400000">
        <a:off x="4112333" y="1071716"/>
        <a:ext cx="2024944" cy="3275777"/>
      </dsp:txXfrm>
    </dsp:sp>
    <dsp:sp modelId="{2C1132A4-DBAD-3844-90C5-E02FAC8F2D84}">
      <dsp:nvSpPr>
        <dsp:cNvPr id="0" name=""/>
        <dsp:cNvSpPr/>
      </dsp:nvSpPr>
      <dsp:spPr>
        <a:xfrm>
          <a:off x="2951004" y="0"/>
          <a:ext cx="2225554" cy="222544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971472-6DD0-ED42-8401-5DE768D09919}">
      <dsp:nvSpPr>
        <dsp:cNvPr id="0" name=""/>
        <dsp:cNvSpPr/>
      </dsp:nvSpPr>
      <dsp:spPr>
        <a:xfrm rot="10800000">
          <a:off x="2951004" y="3193220"/>
          <a:ext cx="2225554" cy="222544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6/14/21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6/14/21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OPEC: oganization of the Petroleum Exporting Countries</a:t>
            </a:r>
          </a:p>
        </p:txBody>
      </p:sp>
      <p:sp>
        <p:nvSpPr>
          <p:cNvPr id="4" name="Slide Number Placeholder 3"/>
          <p:cNvSpPr>
            <a:spLocks noGrp="1"/>
          </p:cNvSpPr>
          <p:nvPr>
            <p:ph type="sldNum" sz="quarter" idx="5"/>
          </p:nvPr>
        </p:nvSpPr>
        <p:spPr/>
        <p:txBody>
          <a:bodyPr/>
          <a:lstStyle/>
          <a:p>
            <a:fld id="{37C61505-D8F2-4F27-A457-77A62F7374FF}" type="slidenum">
              <a:rPr lang="en-US" smtClean="0"/>
              <a:pPr/>
              <a:t>11</a:t>
            </a:fld>
            <a:endParaRPr lang="en-US"/>
          </a:p>
        </p:txBody>
      </p:sp>
    </p:spTree>
    <p:extLst>
      <p:ext uri="{BB962C8B-B14F-4D97-AF65-F5344CB8AC3E}">
        <p14:creationId xmlns:p14="http://schemas.microsoft.com/office/powerpoint/2010/main" val="115321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6/14/21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6/14/21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6/14/21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6/14/21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98" y="3953930"/>
            <a:ext cx="10515600"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1.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học</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và</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nền</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18EEC9-E66A-0F46-BE43-9E2FED72B912}"/>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1">
            <a:extLst>
              <a:ext uri="{FF2B5EF4-FFF2-40B4-BE49-F238E27FC236}">
                <a16:creationId xmlns:a16="http://schemas.microsoft.com/office/drawing/2014/main" id="{F883B24C-9482-BD4B-8516-3545BD9C7A6D}"/>
              </a:ext>
            </a:extLst>
          </p:cNvPr>
          <p:cNvSpPr txBox="1">
            <a:spLocks/>
          </p:cNvSpPr>
          <p:nvPr/>
        </p:nvSpPr>
        <p:spPr>
          <a:xfrm>
            <a:off x="432816" y="914400"/>
            <a:ext cx="5663184" cy="1252728"/>
          </a:xfrm>
          <a:prstGeom prst="rect">
            <a:avLst/>
          </a:prstGeom>
        </p:spPr>
        <p:txBody>
          <a:bodyPr anchor="b">
            <a:normAutofit fontScale="9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Vấn đề cơ bản của kinh tế học</a:t>
            </a:r>
            <a:endParaRPr lang="en-VN" sz="4800" b="1" dirty="0">
              <a:solidFill>
                <a:schemeClr val="tx1"/>
              </a:solidFill>
            </a:endParaRPr>
          </a:p>
        </p:txBody>
      </p:sp>
      <p:sp>
        <p:nvSpPr>
          <p:cNvPr id="4" name="Rectangle 3">
            <a:extLst>
              <a:ext uri="{FF2B5EF4-FFF2-40B4-BE49-F238E27FC236}">
                <a16:creationId xmlns:a16="http://schemas.microsoft.com/office/drawing/2014/main" id="{BF015B9F-9881-7E4F-A96E-EDD30E1B06C6}"/>
              </a:ext>
            </a:extLst>
          </p:cNvPr>
          <p:cNvSpPr/>
          <p:nvPr/>
        </p:nvSpPr>
        <p:spPr>
          <a:xfrm>
            <a:off x="838200" y="2167128"/>
            <a:ext cx="5663184" cy="4442948"/>
          </a:xfrm>
          <a:prstGeom prst="rect">
            <a:avLst/>
          </a:prstGeom>
        </p:spPr>
        <p:txBody>
          <a:bodyPr wrap="square">
            <a:spAutoFit/>
          </a:bodyPr>
          <a:lstStyle/>
          <a:p>
            <a:pPr algn="just">
              <a:lnSpc>
                <a:spcPct val="150000"/>
              </a:lnSpc>
              <a:spcAft>
                <a:spcPts val="800"/>
              </a:spcAft>
            </a:pPr>
            <a:r>
              <a:rPr lang="vi-VN" sz="3200" dirty="0"/>
              <a:t>+ Làm thế nào để dung hoà mẫu thuẫn giữa nhu cầu gần như vô hạn của con người với khả năng có hạn của xã hội để sản xuất hàng hoá và dịch vụ đáp ứng nhu cầu đó.</a:t>
            </a:r>
            <a:endParaRPr lang="en-VN" sz="3200" dirty="0"/>
          </a:p>
        </p:txBody>
      </p:sp>
      <p:pic>
        <p:nvPicPr>
          <p:cNvPr id="3076" name="Picture 4" descr="Đảm bảo các nguồn lực cho thực thi chiến lược – Trung tâm Đào tạo và tư vấn  doanh nghiệp">
            <a:extLst>
              <a:ext uri="{FF2B5EF4-FFF2-40B4-BE49-F238E27FC236}">
                <a16:creationId xmlns:a16="http://schemas.microsoft.com/office/drawing/2014/main" id="{65E339E6-5506-CD4F-81F0-96DC4FB2B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664" y="2438400"/>
            <a:ext cx="5295504" cy="296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7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6C6516-F502-904F-81FE-D4E266F1978F}"/>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1">
            <a:extLst>
              <a:ext uri="{FF2B5EF4-FFF2-40B4-BE49-F238E27FC236}">
                <a16:creationId xmlns:a16="http://schemas.microsoft.com/office/drawing/2014/main" id="{1726445F-08F6-EB49-A606-3ABABDB3084A}"/>
              </a:ext>
            </a:extLst>
          </p:cNvPr>
          <p:cNvSpPr txBox="1">
            <a:spLocks/>
          </p:cNvSpPr>
          <p:nvPr/>
        </p:nvSpPr>
        <p:spPr>
          <a:xfrm>
            <a:off x="432816" y="914400"/>
            <a:ext cx="56631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Cú sốc giá dầu</a:t>
            </a:r>
            <a:endParaRPr lang="en-VN" sz="4800" b="1" dirty="0">
              <a:solidFill>
                <a:schemeClr val="tx1"/>
              </a:solidFill>
            </a:endParaRPr>
          </a:p>
        </p:txBody>
      </p:sp>
      <p:pic>
        <p:nvPicPr>
          <p:cNvPr id="4098" name="Picture 2" descr="OPEC và các đồng minh thúc đẩy sản xuất sau cuộc điện đàm Mỹ-Saudi Arabia -  TIN TỨC KINH TẾ NGÀY NAY">
            <a:extLst>
              <a:ext uri="{FF2B5EF4-FFF2-40B4-BE49-F238E27FC236}">
                <a16:creationId xmlns:a16="http://schemas.microsoft.com/office/drawing/2014/main" id="{C8E67156-35E4-5742-A6C8-19A8A8C11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 y="2455304"/>
            <a:ext cx="65024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D13437-FA7B-A440-B0FD-374750294137}"/>
              </a:ext>
            </a:extLst>
          </p:cNvPr>
          <p:cNvSpPr/>
          <p:nvPr/>
        </p:nvSpPr>
        <p:spPr>
          <a:xfrm>
            <a:off x="6899823" y="2455304"/>
            <a:ext cx="5222679" cy="2267287"/>
          </a:xfrm>
          <a:prstGeom prst="rect">
            <a:avLst/>
          </a:prstGeom>
        </p:spPr>
        <p:txBody>
          <a:bodyPr wrap="square">
            <a:spAutoFit/>
          </a:bodyPr>
          <a:lstStyle/>
          <a:p>
            <a:pPr algn="just">
              <a:spcAft>
                <a:spcPts val="800"/>
              </a:spcAft>
            </a:pPr>
            <a:r>
              <a:rPr lang="en-VN" sz="3200" dirty="0"/>
              <a:t>+ Thành lập 1960s</a:t>
            </a:r>
          </a:p>
          <a:p>
            <a:pPr algn="just">
              <a:spcAft>
                <a:spcPts val="800"/>
              </a:spcAft>
            </a:pPr>
            <a:r>
              <a:rPr lang="en-VN" sz="3200" dirty="0"/>
              <a:t>+ Bắt đầu cắt giảm sản lượng từ 1970s</a:t>
            </a:r>
          </a:p>
          <a:p>
            <a:pPr algn="just">
              <a:spcAft>
                <a:spcPts val="800"/>
              </a:spcAft>
            </a:pPr>
            <a:r>
              <a:rPr lang="en-VN" sz="3200" dirty="0"/>
              <a:t>+ Dầu tăng giá</a:t>
            </a:r>
          </a:p>
        </p:txBody>
      </p:sp>
    </p:spTree>
    <p:extLst>
      <p:ext uri="{BB962C8B-B14F-4D97-AF65-F5344CB8AC3E}">
        <p14:creationId xmlns:p14="http://schemas.microsoft.com/office/powerpoint/2010/main" val="93098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852413-BB64-0442-B582-66E5EA4CAA78}"/>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Title 1">
            <a:extLst>
              <a:ext uri="{FF2B5EF4-FFF2-40B4-BE49-F238E27FC236}">
                <a16:creationId xmlns:a16="http://schemas.microsoft.com/office/drawing/2014/main" id="{AE53EA28-ADD3-EE46-A461-5C8B17E7CA9F}"/>
              </a:ext>
            </a:extLst>
          </p:cNvPr>
          <p:cNvSpPr txBox="1">
            <a:spLocks/>
          </p:cNvSpPr>
          <p:nvPr/>
        </p:nvSpPr>
        <p:spPr>
          <a:xfrm>
            <a:off x="432816" y="914400"/>
            <a:ext cx="6958584" cy="1252728"/>
          </a:xfrm>
          <a:prstGeom prst="rect">
            <a:avLst/>
          </a:prstGeom>
        </p:spPr>
        <p:txBody>
          <a:bodyPr anchor="b">
            <a:normAutofit fontScale="92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Cú sốc giá dầu: Hệ quả</a:t>
            </a:r>
            <a:endParaRPr lang="en-VN" sz="4800" b="1" dirty="0">
              <a:solidFill>
                <a:schemeClr val="tx1"/>
              </a:solidFill>
            </a:endParaRPr>
          </a:p>
        </p:txBody>
      </p:sp>
      <p:sp>
        <p:nvSpPr>
          <p:cNvPr id="4" name="Rectangle 3">
            <a:extLst>
              <a:ext uri="{FF2B5EF4-FFF2-40B4-BE49-F238E27FC236}">
                <a16:creationId xmlns:a16="http://schemas.microsoft.com/office/drawing/2014/main" id="{20CEC933-B644-FE4D-B755-03923B5BBE73}"/>
              </a:ext>
            </a:extLst>
          </p:cNvPr>
          <p:cNvSpPr/>
          <p:nvPr/>
        </p:nvSpPr>
        <p:spPr>
          <a:xfrm>
            <a:off x="838200" y="2167128"/>
            <a:ext cx="6061623" cy="2329548"/>
          </a:xfrm>
          <a:prstGeom prst="rect">
            <a:avLst/>
          </a:prstGeom>
        </p:spPr>
        <p:txBody>
          <a:bodyPr wrap="square">
            <a:spAutoFit/>
          </a:bodyPr>
          <a:lstStyle/>
          <a:p>
            <a:pPr algn="just">
              <a:lnSpc>
                <a:spcPct val="150000"/>
              </a:lnSpc>
              <a:spcAft>
                <a:spcPts val="800"/>
              </a:spcAft>
            </a:pPr>
            <a:r>
              <a:rPr lang="vi-VN" sz="3200" dirty="0"/>
              <a:t>+ Giá tăng có lợi cho OPEC</a:t>
            </a:r>
          </a:p>
          <a:p>
            <a:pPr algn="just">
              <a:lnSpc>
                <a:spcPct val="150000"/>
              </a:lnSpc>
              <a:spcAft>
                <a:spcPts val="800"/>
              </a:spcAft>
            </a:pPr>
            <a:r>
              <a:rPr lang="vi-VN" sz="3200" dirty="0"/>
              <a:t>+ Người tiêu dùng tìm cách giảm sự phụ thuộc vào dầu mỏ</a:t>
            </a:r>
            <a:endParaRPr lang="en-VN" sz="3200" dirty="0"/>
          </a:p>
        </p:txBody>
      </p:sp>
      <p:pic>
        <p:nvPicPr>
          <p:cNvPr id="5122" name="Picture 2" descr="NHỮNG NGUỒN NĂNG LƯỢNG SẠCH CÓ THỂ TÁI TẠO">
            <a:extLst>
              <a:ext uri="{FF2B5EF4-FFF2-40B4-BE49-F238E27FC236}">
                <a16:creationId xmlns:a16="http://schemas.microsoft.com/office/drawing/2014/main" id="{BFBC7126-2C10-A74D-82EA-EA3E18706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86" y="3516915"/>
            <a:ext cx="5170714"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1D0CEE-B258-1D4D-B773-5FFF90D8F245}"/>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Title 1">
            <a:extLst>
              <a:ext uri="{FF2B5EF4-FFF2-40B4-BE49-F238E27FC236}">
                <a16:creationId xmlns:a16="http://schemas.microsoft.com/office/drawing/2014/main" id="{FDFB3413-D883-6D4D-A2FC-EF7083C2E650}"/>
              </a:ext>
            </a:extLst>
          </p:cNvPr>
          <p:cNvSpPr txBox="1">
            <a:spLocks/>
          </p:cNvSpPr>
          <p:nvPr/>
        </p:nvSpPr>
        <p:spPr>
          <a:xfrm>
            <a:off x="-300272" y="1337314"/>
            <a:ext cx="11301984" cy="1252728"/>
          </a:xfrm>
          <a:prstGeom prst="rect">
            <a:avLst/>
          </a:prstGeom>
        </p:spPr>
        <p:txBody>
          <a:bodyPr anchor="b">
            <a:normAutofit fontScale="9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Xã hội điều chỉnh việc sử dụng các nguồn lực khan hiếm như thế nào?</a:t>
            </a:r>
            <a:endParaRPr lang="en-VN" sz="4800" b="1" dirty="0">
              <a:solidFill>
                <a:schemeClr val="tx1"/>
              </a:solidFill>
            </a:endParaRPr>
          </a:p>
        </p:txBody>
      </p:sp>
      <p:sp>
        <p:nvSpPr>
          <p:cNvPr id="4" name="Rectangle 3">
            <a:extLst>
              <a:ext uri="{FF2B5EF4-FFF2-40B4-BE49-F238E27FC236}">
                <a16:creationId xmlns:a16="http://schemas.microsoft.com/office/drawing/2014/main" id="{B6870C71-1FC9-2E44-A55D-C34C48F5C052}"/>
              </a:ext>
            </a:extLst>
          </p:cNvPr>
          <p:cNvSpPr/>
          <p:nvPr/>
        </p:nvSpPr>
        <p:spPr>
          <a:xfrm>
            <a:off x="304800" y="3103185"/>
            <a:ext cx="6061623" cy="1595950"/>
          </a:xfrm>
          <a:prstGeom prst="rect">
            <a:avLst/>
          </a:prstGeom>
        </p:spPr>
        <p:txBody>
          <a:bodyPr wrap="square">
            <a:spAutoFit/>
          </a:bodyPr>
          <a:lstStyle/>
          <a:p>
            <a:pPr algn="just">
              <a:lnSpc>
                <a:spcPct val="150000"/>
              </a:lnSpc>
              <a:spcAft>
                <a:spcPts val="800"/>
              </a:spcAft>
            </a:pPr>
            <a:r>
              <a:rPr lang="vi-VN" sz="3200" dirty="0"/>
              <a:t>+ Sử dụng tiết kiệm</a:t>
            </a:r>
          </a:p>
          <a:p>
            <a:pPr algn="just">
              <a:lnSpc>
                <a:spcPct val="150000"/>
              </a:lnSpc>
              <a:spcAft>
                <a:spcPts val="800"/>
              </a:spcAft>
            </a:pPr>
            <a:r>
              <a:rPr lang="vi-VN" sz="3200" dirty="0"/>
              <a:t>+ Tìm cách thay thế</a:t>
            </a:r>
            <a:endParaRPr lang="en-VN" sz="3200" dirty="0"/>
          </a:p>
        </p:txBody>
      </p:sp>
      <p:pic>
        <p:nvPicPr>
          <p:cNvPr id="6146" name="Picture 2" descr="Xu hướng tiêu dùng xanh: Thay thế các sản phẩm từ nhựa bằng các nguyên liệu  thân thiện môi trường - Tạp chí điện tử Môi trường &amp; Cuộc sống">
            <a:extLst>
              <a:ext uri="{FF2B5EF4-FFF2-40B4-BE49-F238E27FC236}">
                <a16:creationId xmlns:a16="http://schemas.microsoft.com/office/drawing/2014/main" id="{D3103ED3-8C06-4848-A859-D1E737C9B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411" y="2653825"/>
            <a:ext cx="7451589" cy="419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61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B0690-0F72-2C47-A80A-7FD7FF1C0CD5}"/>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Title 1">
            <a:extLst>
              <a:ext uri="{FF2B5EF4-FFF2-40B4-BE49-F238E27FC236}">
                <a16:creationId xmlns:a16="http://schemas.microsoft.com/office/drawing/2014/main" id="{126F870C-5515-9C4C-BCCC-C77D605784E1}"/>
              </a:ext>
            </a:extLst>
          </p:cNvPr>
          <p:cNvSpPr txBox="1">
            <a:spLocks/>
          </p:cNvSpPr>
          <p:nvPr/>
        </p:nvSpPr>
        <p:spPr>
          <a:xfrm>
            <a:off x="432816" y="914400"/>
            <a:ext cx="69585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Phân phối thu nhập</a:t>
            </a:r>
            <a:endParaRPr lang="en-VN" sz="4800" b="1" dirty="0">
              <a:solidFill>
                <a:schemeClr val="tx1"/>
              </a:solidFill>
            </a:endParaRPr>
          </a:p>
        </p:txBody>
      </p:sp>
      <p:sp>
        <p:nvSpPr>
          <p:cNvPr id="4" name="Rectangle 3">
            <a:extLst>
              <a:ext uri="{FF2B5EF4-FFF2-40B4-BE49-F238E27FC236}">
                <a16:creationId xmlns:a16="http://schemas.microsoft.com/office/drawing/2014/main" id="{9AA25D2A-3128-104E-9361-D71A61AAF6D2}"/>
              </a:ext>
            </a:extLst>
          </p:cNvPr>
          <p:cNvSpPr/>
          <p:nvPr/>
        </p:nvSpPr>
        <p:spPr>
          <a:xfrm>
            <a:off x="838200" y="2167128"/>
            <a:ext cx="6061623" cy="2207849"/>
          </a:xfrm>
          <a:prstGeom prst="rect">
            <a:avLst/>
          </a:prstGeom>
        </p:spPr>
        <p:txBody>
          <a:bodyPr wrap="square">
            <a:spAutoFit/>
          </a:bodyPr>
          <a:lstStyle/>
          <a:p>
            <a:pPr algn="just">
              <a:lnSpc>
                <a:spcPct val="150000"/>
              </a:lnSpc>
              <a:spcAft>
                <a:spcPts val="800"/>
              </a:spcAft>
            </a:pPr>
            <a:r>
              <a:rPr lang="vi-VN" sz="3200" dirty="0"/>
              <a:t>+ tổng thu nhập được phân chia như thế nào cho các nhóm hay cho các cá nhân khác nhau</a:t>
            </a:r>
          </a:p>
        </p:txBody>
      </p:sp>
      <p:pic>
        <p:nvPicPr>
          <p:cNvPr id="7170" name="Picture 2" descr="Income Inequality Abstract Concept Vector Illustration. Stock Vector -  Illustration of design, metaphor: 183359334">
            <a:extLst>
              <a:ext uri="{FF2B5EF4-FFF2-40B4-BE49-F238E27FC236}">
                <a16:creationId xmlns:a16="http://schemas.microsoft.com/office/drawing/2014/main" id="{8416C927-B310-6642-8A11-6F3998124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823" y="1691588"/>
            <a:ext cx="4690873" cy="469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0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7A1893-25BA-6141-A24C-E963CF470A93}"/>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Title 1">
            <a:extLst>
              <a:ext uri="{FF2B5EF4-FFF2-40B4-BE49-F238E27FC236}">
                <a16:creationId xmlns:a16="http://schemas.microsoft.com/office/drawing/2014/main" id="{00B96A85-1BCD-FE42-AFD0-1F60481B0879}"/>
              </a:ext>
            </a:extLst>
          </p:cNvPr>
          <p:cNvSpPr txBox="1">
            <a:spLocks/>
          </p:cNvSpPr>
          <p:nvPr/>
        </p:nvSpPr>
        <p:spPr>
          <a:xfrm>
            <a:off x="432816" y="914400"/>
            <a:ext cx="10235184" cy="1252728"/>
          </a:xfrm>
          <a:prstGeom prst="rect">
            <a:avLst/>
          </a:prstGeom>
        </p:spPr>
        <p:txBody>
          <a:bodyPr anchor="b">
            <a:normAutofit fontScale="92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Đặc điểm của phân phối thu nhập</a:t>
            </a:r>
            <a:endParaRPr lang="en-VN" sz="4800" b="1" dirty="0">
              <a:solidFill>
                <a:schemeClr val="tx1"/>
              </a:solidFill>
            </a:endParaRPr>
          </a:p>
        </p:txBody>
      </p:sp>
      <p:sp>
        <p:nvSpPr>
          <p:cNvPr id="4" name="Rectangle 3">
            <a:extLst>
              <a:ext uri="{FF2B5EF4-FFF2-40B4-BE49-F238E27FC236}">
                <a16:creationId xmlns:a16="http://schemas.microsoft.com/office/drawing/2014/main" id="{17D4ABF4-D3F8-4649-9E6B-36E35D069385}"/>
              </a:ext>
            </a:extLst>
          </p:cNvPr>
          <p:cNvSpPr/>
          <p:nvPr/>
        </p:nvSpPr>
        <p:spPr>
          <a:xfrm>
            <a:off x="838200" y="2167128"/>
            <a:ext cx="6061623" cy="4526432"/>
          </a:xfrm>
          <a:prstGeom prst="rect">
            <a:avLst/>
          </a:prstGeom>
        </p:spPr>
        <p:txBody>
          <a:bodyPr wrap="square">
            <a:spAutoFit/>
          </a:bodyPr>
          <a:lstStyle/>
          <a:p>
            <a:pPr algn="just">
              <a:lnSpc>
                <a:spcPct val="150000"/>
              </a:lnSpc>
              <a:spcAft>
                <a:spcPts val="800"/>
              </a:spcAft>
            </a:pPr>
            <a:r>
              <a:rPr lang="vi-VN" sz="3200" dirty="0"/>
              <a:t>+ Giàu hay nghèo quyết định hàng hoá và dịch vụ được tiêu thụ</a:t>
            </a:r>
          </a:p>
          <a:p>
            <a:pPr algn="just">
              <a:lnSpc>
                <a:spcPct val="150000"/>
              </a:lnSpc>
              <a:spcAft>
                <a:spcPts val="800"/>
              </a:spcAft>
            </a:pPr>
            <a:r>
              <a:rPr lang="vi-VN" sz="3200" dirty="0"/>
              <a:t>+ Phân cực về sở hữu nguồn lực cũng dẫn tới phân cực về thu nhập</a:t>
            </a:r>
          </a:p>
        </p:txBody>
      </p:sp>
      <p:pic>
        <p:nvPicPr>
          <p:cNvPr id="5" name="Picture 2" descr="Income Inequality Abstract Concept Vector Illustration. Stock Vector -  Illustration of design, metaphor: 183359334">
            <a:extLst>
              <a:ext uri="{FF2B5EF4-FFF2-40B4-BE49-F238E27FC236}">
                <a16:creationId xmlns:a16="http://schemas.microsoft.com/office/drawing/2014/main" id="{9B0ACB03-FE36-A44C-8C01-E26F1D4CF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626" y="2075333"/>
            <a:ext cx="4690873" cy="469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3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990902-C31A-054C-A5D6-68B6A683AB3D}"/>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1">
            <a:extLst>
              <a:ext uri="{FF2B5EF4-FFF2-40B4-BE49-F238E27FC236}">
                <a16:creationId xmlns:a16="http://schemas.microsoft.com/office/drawing/2014/main" id="{80622BE7-C836-D640-949B-903FFA873AE7}"/>
              </a:ext>
            </a:extLst>
          </p:cNvPr>
          <p:cNvSpPr txBox="1">
            <a:spLocks/>
          </p:cNvSpPr>
          <p:nvPr/>
        </p:nvSpPr>
        <p:spPr>
          <a:xfrm>
            <a:off x="378253" y="1293523"/>
            <a:ext cx="11225784" cy="1252728"/>
          </a:xfrm>
          <a:prstGeom prst="rect">
            <a:avLst/>
          </a:prstGeom>
        </p:spPr>
        <p:txBody>
          <a:bodyPr anchor="b">
            <a:normAutofit fontScale="9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Có gì khác biệt giữa nước giàu và nước nghèo khi sản xuất ra hàng hoá?</a:t>
            </a:r>
          </a:p>
        </p:txBody>
      </p:sp>
      <p:sp>
        <p:nvSpPr>
          <p:cNvPr id="5" name="Rectangle 4">
            <a:extLst>
              <a:ext uri="{FF2B5EF4-FFF2-40B4-BE49-F238E27FC236}">
                <a16:creationId xmlns:a16="http://schemas.microsoft.com/office/drawing/2014/main" id="{ED176DD0-0487-E24E-AB27-72751F348CAD}"/>
              </a:ext>
            </a:extLst>
          </p:cNvPr>
          <p:cNvSpPr/>
          <p:nvPr/>
        </p:nvSpPr>
        <p:spPr>
          <a:xfrm>
            <a:off x="454939" y="2698479"/>
            <a:ext cx="10365461" cy="3254289"/>
          </a:xfrm>
          <a:prstGeom prst="rect">
            <a:avLst/>
          </a:prstGeom>
        </p:spPr>
        <p:txBody>
          <a:bodyPr wrap="square">
            <a:spAutoFit/>
          </a:bodyPr>
          <a:lstStyle/>
          <a:p>
            <a:pPr algn="just">
              <a:lnSpc>
                <a:spcPct val="150000"/>
              </a:lnSpc>
              <a:spcAft>
                <a:spcPts val="800"/>
              </a:spcAft>
            </a:pPr>
            <a:r>
              <a:rPr lang="vi-VN" sz="3200" b="1" dirty="0"/>
              <a:t>Ở nước nghèo </a:t>
            </a:r>
          </a:p>
          <a:p>
            <a:pPr algn="just">
              <a:lnSpc>
                <a:spcPct val="150000"/>
              </a:lnSpc>
              <a:spcAft>
                <a:spcPts val="800"/>
              </a:spcAft>
            </a:pPr>
            <a:r>
              <a:rPr lang="vi-VN" sz="3200" dirty="0"/>
              <a:t>+ ít máy móc hiện đại</a:t>
            </a:r>
          </a:p>
          <a:p>
            <a:pPr algn="just">
              <a:lnSpc>
                <a:spcPct val="150000"/>
              </a:lnSpc>
              <a:spcAft>
                <a:spcPts val="800"/>
              </a:spcAft>
            </a:pPr>
            <a:r>
              <a:rPr lang="vi-VN" sz="3200" dirty="0"/>
              <a:t>+ít lao động được đào tạo chuyên nghiệp</a:t>
            </a:r>
          </a:p>
          <a:p>
            <a:pPr algn="just">
              <a:lnSpc>
                <a:spcPct val="150000"/>
              </a:lnSpc>
              <a:spcAft>
                <a:spcPts val="800"/>
              </a:spcAft>
            </a:pPr>
            <a:r>
              <a:rPr lang="vi-VN" sz="3200" dirty="0"/>
              <a:t>+ ít có khả năng cải thiện điều kiện làm việc bất lợi</a:t>
            </a:r>
          </a:p>
        </p:txBody>
      </p:sp>
    </p:spTree>
    <p:extLst>
      <p:ext uri="{BB962C8B-B14F-4D97-AF65-F5344CB8AC3E}">
        <p14:creationId xmlns:p14="http://schemas.microsoft.com/office/powerpoint/2010/main" val="29458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91B3E1-39BB-B447-9AEC-41481E555F91}"/>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1">
            <a:extLst>
              <a:ext uri="{FF2B5EF4-FFF2-40B4-BE49-F238E27FC236}">
                <a16:creationId xmlns:a16="http://schemas.microsoft.com/office/drawing/2014/main" id="{045C78C8-4236-C446-8058-54E7CF86FCFA}"/>
              </a:ext>
            </a:extLst>
          </p:cNvPr>
          <p:cNvSpPr txBox="1">
            <a:spLocks/>
          </p:cNvSpPr>
          <p:nvPr/>
        </p:nvSpPr>
        <p:spPr>
          <a:xfrm>
            <a:off x="432816" y="914400"/>
            <a:ext cx="109209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Quan điểm về Phân phối thu nhập</a:t>
            </a:r>
            <a:endParaRPr lang="en-VN" sz="4800" b="1" dirty="0">
              <a:solidFill>
                <a:schemeClr val="tx1"/>
              </a:solidFill>
            </a:endParaRPr>
          </a:p>
        </p:txBody>
      </p:sp>
      <p:sp>
        <p:nvSpPr>
          <p:cNvPr id="4" name="Rectangle 3">
            <a:extLst>
              <a:ext uri="{FF2B5EF4-FFF2-40B4-BE49-F238E27FC236}">
                <a16:creationId xmlns:a16="http://schemas.microsoft.com/office/drawing/2014/main" id="{AA8D99D3-26C3-B84E-A16B-51E09E0C8676}"/>
              </a:ext>
            </a:extLst>
          </p:cNvPr>
          <p:cNvSpPr/>
          <p:nvPr/>
        </p:nvSpPr>
        <p:spPr>
          <a:xfrm>
            <a:off x="838200" y="2167128"/>
            <a:ext cx="5791200" cy="3787768"/>
          </a:xfrm>
          <a:prstGeom prst="rect">
            <a:avLst/>
          </a:prstGeom>
        </p:spPr>
        <p:txBody>
          <a:bodyPr wrap="square">
            <a:spAutoFit/>
          </a:bodyPr>
          <a:lstStyle/>
          <a:p>
            <a:pPr algn="just">
              <a:lnSpc>
                <a:spcPct val="150000"/>
              </a:lnSpc>
              <a:spcAft>
                <a:spcPts val="800"/>
              </a:spcAft>
            </a:pPr>
            <a:r>
              <a:rPr lang="vi-VN" sz="3200" dirty="0"/>
              <a:t>+ Quan điểm công bằng về thu nhập và tài sản</a:t>
            </a:r>
          </a:p>
          <a:p>
            <a:pPr algn="just">
              <a:lnSpc>
                <a:spcPct val="150000"/>
              </a:lnSpc>
              <a:spcAft>
                <a:spcPts val="800"/>
              </a:spcAft>
            </a:pPr>
            <a:r>
              <a:rPr lang="vi-VN" sz="3200" dirty="0"/>
              <a:t>+ Quan điểm khuyến khích tài sản và quyền lực tập trung vào tay của một số ít người</a:t>
            </a:r>
          </a:p>
        </p:txBody>
      </p:sp>
      <p:pic>
        <p:nvPicPr>
          <p:cNvPr id="10242" name="Picture 2" descr="Resolving conflict remotely amidst pressure - FM">
            <a:extLst>
              <a:ext uri="{FF2B5EF4-FFF2-40B4-BE49-F238E27FC236}">
                <a16:creationId xmlns:a16="http://schemas.microsoft.com/office/drawing/2014/main" id="{FAE03D5D-7653-134E-9D11-ABF629014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05" y="2887104"/>
            <a:ext cx="5293895"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F4D45C-47CD-B543-A020-FAA4E02FFEE8}"/>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Title 1">
            <a:extLst>
              <a:ext uri="{FF2B5EF4-FFF2-40B4-BE49-F238E27FC236}">
                <a16:creationId xmlns:a16="http://schemas.microsoft.com/office/drawing/2014/main" id="{EE8DDC56-B03D-654C-A921-30AC776F4F10}"/>
              </a:ext>
            </a:extLst>
          </p:cNvPr>
          <p:cNvSpPr txBox="1">
            <a:spLocks/>
          </p:cNvSpPr>
          <p:nvPr/>
        </p:nvSpPr>
        <p:spPr>
          <a:xfrm>
            <a:off x="432816" y="914400"/>
            <a:ext cx="109209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Cảm ơn các bạn đã chú ý theo dõi!</a:t>
            </a:r>
            <a:endParaRPr lang="en-VN" sz="4800" b="1" dirty="0">
              <a:solidFill>
                <a:schemeClr val="tx1"/>
              </a:solidFill>
            </a:endParaRPr>
          </a:p>
        </p:txBody>
      </p:sp>
    </p:spTree>
    <p:extLst>
      <p:ext uri="{BB962C8B-B14F-4D97-AF65-F5344CB8AC3E}">
        <p14:creationId xmlns:p14="http://schemas.microsoft.com/office/powerpoint/2010/main" val="115967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C6EC4-CF4E-8340-973E-208F36F22B1E}"/>
              </a:ext>
            </a:extLst>
          </p:cNvPr>
          <p:cNvSpPr>
            <a:spLocks noGrp="1"/>
          </p:cNvSpPr>
          <p:nvPr>
            <p:ph type="sldNum" sz="quarter" idx="12"/>
          </p:nvPr>
        </p:nvSpPr>
        <p:spPr/>
        <p:txBody>
          <a:bodyPr/>
          <a:lstStyle/>
          <a:p>
            <a:fld id="{A098FBE6-540D-41B1-8784-222EA9B62A90}" type="slidenum">
              <a:rPr lang="en-US" smtClean="0"/>
              <a:pPr/>
              <a:t>2</a:t>
            </a:fld>
            <a:endParaRPr lang="en-US"/>
          </a:p>
        </p:txBody>
      </p:sp>
      <p:pic>
        <p:nvPicPr>
          <p:cNvPr id="7" name="Picture 6" descr="A picture containing diagram&#10;&#10;Description automatically generated">
            <a:extLst>
              <a:ext uri="{FF2B5EF4-FFF2-40B4-BE49-F238E27FC236}">
                <a16:creationId xmlns:a16="http://schemas.microsoft.com/office/drawing/2014/main" id="{CE6E8AA7-C8BC-7249-9CC4-D531829BF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 y="99408"/>
            <a:ext cx="8270382" cy="6758592"/>
          </a:xfrm>
          <a:prstGeom prst="rect">
            <a:avLst/>
          </a:prstGeom>
        </p:spPr>
      </p:pic>
      <p:pic>
        <p:nvPicPr>
          <p:cNvPr id="2050" name="Picture 2" descr="Which points are important to select the correct property? | Anka Invest">
            <a:extLst>
              <a:ext uri="{FF2B5EF4-FFF2-40B4-BE49-F238E27FC236}">
                <a16:creationId xmlns:a16="http://schemas.microsoft.com/office/drawing/2014/main" id="{1D1EF41F-E76A-9247-AF6D-01E0A3147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7276" y="2209800"/>
            <a:ext cx="3810000"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5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4CEDBF-E08C-214E-A134-9E2E69AFBAA0}"/>
              </a:ext>
            </a:extLst>
          </p:cNvPr>
          <p:cNvSpPr>
            <a:spLocks noGrp="1"/>
          </p:cNvSpPr>
          <p:nvPr>
            <p:ph type="sldNum" sz="quarter" idx="12"/>
          </p:nvPr>
        </p:nvSpPr>
        <p:spPr/>
        <p:txBody>
          <a:bodyPr/>
          <a:lstStyle/>
          <a:p>
            <a:fld id="{A098FBE6-540D-41B1-8784-222EA9B62A90}" type="slidenum">
              <a:rPr lang="en-US" smtClean="0"/>
              <a:pPr/>
              <a:t>3</a:t>
            </a:fld>
            <a:endParaRPr lang="en-US"/>
          </a:p>
        </p:txBody>
      </p:sp>
      <p:pic>
        <p:nvPicPr>
          <p:cNvPr id="3074" name="Picture 2" descr="Kinh tế học (Economics) là gì? Mục đích nghiên cứu">
            <a:extLst>
              <a:ext uri="{FF2B5EF4-FFF2-40B4-BE49-F238E27FC236}">
                <a16:creationId xmlns:a16="http://schemas.microsoft.com/office/drawing/2014/main" id="{6B6BEC1F-FFC9-724B-BDED-6447297DA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819150"/>
            <a:ext cx="111125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60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4CEDBF-E08C-214E-A134-9E2E69AFBAA0}"/>
              </a:ext>
            </a:extLst>
          </p:cNvPr>
          <p:cNvSpPr>
            <a:spLocks noGrp="1"/>
          </p:cNvSpPr>
          <p:nvPr>
            <p:ph type="sldNum" sz="quarter" idx="12"/>
          </p:nvPr>
        </p:nvSpPr>
        <p:spPr/>
        <p:txBody>
          <a:bodyPr/>
          <a:lstStyle/>
          <a:p>
            <a:fld id="{A098FBE6-540D-41B1-8784-222EA9B62A90}" type="slidenum">
              <a:rPr lang="en-US" smtClean="0"/>
              <a:pPr/>
              <a:t>4</a:t>
            </a:fld>
            <a:endParaRPr lang="en-US"/>
          </a:p>
        </p:txBody>
      </p:sp>
      <p:pic>
        <p:nvPicPr>
          <p:cNvPr id="3074" name="Picture 2" descr="Kinh tế học (Economics) là gì? Mục đích nghiên cứu">
            <a:extLst>
              <a:ext uri="{FF2B5EF4-FFF2-40B4-BE49-F238E27FC236}">
                <a16:creationId xmlns:a16="http://schemas.microsoft.com/office/drawing/2014/main" id="{6B6BEC1F-FFC9-724B-BDED-6447297DA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678" y="819150"/>
            <a:ext cx="5069571"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D10BCDA-B7CE-1844-B2D9-C2769762CCA1}"/>
              </a:ext>
            </a:extLst>
          </p:cNvPr>
          <p:cNvSpPr txBox="1">
            <a:spLocks/>
          </p:cNvSpPr>
          <p:nvPr/>
        </p:nvSpPr>
        <p:spPr>
          <a:xfrm>
            <a:off x="625163" y="1947672"/>
            <a:ext cx="4470400" cy="1252728"/>
          </a:xfrm>
          <a:prstGeom prst="rect">
            <a:avLst/>
          </a:prstGeom>
        </p:spPr>
        <p:txBody>
          <a:bodyPr anchor="b">
            <a:normAutofit fontScale="77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rPr>
              <a:t>K</a:t>
            </a:r>
            <a:r>
              <a:rPr lang="en-VN" sz="4800" b="1" dirty="0">
                <a:solidFill>
                  <a:schemeClr val="tx1"/>
                </a:solidFill>
              </a:rPr>
              <a:t>inh tế học là một môn khoa học xã hội</a:t>
            </a:r>
          </a:p>
        </p:txBody>
      </p:sp>
      <p:sp>
        <p:nvSpPr>
          <p:cNvPr id="5" name="Rectangle 4">
            <a:extLst>
              <a:ext uri="{FF2B5EF4-FFF2-40B4-BE49-F238E27FC236}">
                <a16:creationId xmlns:a16="http://schemas.microsoft.com/office/drawing/2014/main" id="{62EA11B1-9399-C942-8230-1DB09772FCED}"/>
              </a:ext>
            </a:extLst>
          </p:cNvPr>
          <p:cNvSpPr/>
          <p:nvPr/>
        </p:nvSpPr>
        <p:spPr>
          <a:xfrm>
            <a:off x="625163" y="3562885"/>
            <a:ext cx="6595403" cy="2164695"/>
          </a:xfrm>
          <a:prstGeom prst="rect">
            <a:avLst/>
          </a:prstGeom>
        </p:spPr>
        <p:txBody>
          <a:bodyPr wrap="square">
            <a:spAutoFit/>
          </a:bodyPr>
          <a:lstStyle/>
          <a:p>
            <a:pPr algn="just">
              <a:spcAft>
                <a:spcPts val="800"/>
              </a:spcAft>
            </a:pPr>
            <a:r>
              <a:rPr lang="en-VN" sz="3200" dirty="0"/>
              <a:t>+ Nghiên cứu và giải thích về hành vi của con người</a:t>
            </a:r>
          </a:p>
          <a:p>
            <a:pPr algn="just">
              <a:spcAft>
                <a:spcPts val="800"/>
              </a:spcAft>
            </a:pPr>
            <a:r>
              <a:rPr lang="en-VN" sz="3200" dirty="0"/>
              <a:t>+ Hành vi của con người trong lĩnh vực kinh tế</a:t>
            </a:r>
          </a:p>
        </p:txBody>
      </p:sp>
    </p:spTree>
    <p:extLst>
      <p:ext uri="{BB962C8B-B14F-4D97-AF65-F5344CB8AC3E}">
        <p14:creationId xmlns:p14="http://schemas.microsoft.com/office/powerpoint/2010/main" val="35385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3FF5EB-F546-C745-AD34-1F3C11DAFA5A}"/>
              </a:ext>
            </a:extLst>
          </p:cNvPr>
          <p:cNvSpPr>
            <a:spLocks noGrp="1"/>
          </p:cNvSpPr>
          <p:nvPr>
            <p:ph type="sldNum" sz="quarter" idx="12"/>
          </p:nvPr>
        </p:nvSpPr>
        <p:spPr/>
        <p:txBody>
          <a:bodyPr/>
          <a:lstStyle/>
          <a:p>
            <a:fld id="{A098FBE6-540D-41B1-8784-222EA9B62A90}" type="slidenum">
              <a:rPr lang="en-US" smtClean="0"/>
              <a:pPr/>
              <a:t>5</a:t>
            </a:fld>
            <a:endParaRPr lang="en-US"/>
          </a:p>
        </p:txBody>
      </p:sp>
      <p:graphicFrame>
        <p:nvGraphicFramePr>
          <p:cNvPr id="3" name="Diagram 2">
            <a:extLst>
              <a:ext uri="{FF2B5EF4-FFF2-40B4-BE49-F238E27FC236}">
                <a16:creationId xmlns:a16="http://schemas.microsoft.com/office/drawing/2014/main" id="{82F1AA8A-91D5-894A-A03C-D66D9CED5AEA}"/>
              </a:ext>
            </a:extLst>
          </p:cNvPr>
          <p:cNvGraphicFramePr/>
          <p:nvPr>
            <p:extLst>
              <p:ext uri="{D42A27DB-BD31-4B8C-83A1-F6EECF244321}">
                <p14:modId xmlns:p14="http://schemas.microsoft.com/office/powerpoint/2010/main" val="170272568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3B3BC0F8-2421-0544-B020-7AEC7C54C5D4}"/>
              </a:ext>
            </a:extLst>
          </p:cNvPr>
          <p:cNvSpPr/>
          <p:nvPr/>
        </p:nvSpPr>
        <p:spPr>
          <a:xfrm>
            <a:off x="625163" y="2541576"/>
            <a:ext cx="2939434" cy="1774845"/>
          </a:xfrm>
          <a:prstGeom prst="rect">
            <a:avLst/>
          </a:prstGeom>
        </p:spPr>
        <p:txBody>
          <a:bodyPr wrap="square">
            <a:spAutoFit/>
          </a:bodyPr>
          <a:lstStyle/>
          <a:p>
            <a:pPr algn="just">
              <a:spcAft>
                <a:spcPts val="800"/>
              </a:spcAft>
            </a:pPr>
            <a:r>
              <a:rPr lang="en-VN" sz="3200" dirty="0"/>
              <a:t>+ Cái gì?</a:t>
            </a:r>
          </a:p>
          <a:p>
            <a:pPr algn="just">
              <a:spcAft>
                <a:spcPts val="800"/>
              </a:spcAft>
            </a:pPr>
            <a:r>
              <a:rPr lang="en-VN" sz="3200" dirty="0"/>
              <a:t>+ Như thế nào?</a:t>
            </a:r>
          </a:p>
          <a:p>
            <a:pPr algn="just">
              <a:spcAft>
                <a:spcPts val="800"/>
              </a:spcAft>
            </a:pPr>
            <a:r>
              <a:rPr lang="en-VN" sz="3200" dirty="0"/>
              <a:t>+ Cho ai?</a:t>
            </a:r>
          </a:p>
        </p:txBody>
      </p:sp>
      <p:sp>
        <p:nvSpPr>
          <p:cNvPr id="5" name="Rectangle 4">
            <a:extLst>
              <a:ext uri="{FF2B5EF4-FFF2-40B4-BE49-F238E27FC236}">
                <a16:creationId xmlns:a16="http://schemas.microsoft.com/office/drawing/2014/main" id="{5CC65133-B3C3-FF46-9DAD-9CE4FC890A08}"/>
              </a:ext>
            </a:extLst>
          </p:cNvPr>
          <p:cNvSpPr/>
          <p:nvPr/>
        </p:nvSpPr>
        <p:spPr>
          <a:xfrm>
            <a:off x="8609476" y="2541576"/>
            <a:ext cx="3513026" cy="1179810"/>
          </a:xfrm>
          <a:prstGeom prst="rect">
            <a:avLst/>
          </a:prstGeom>
        </p:spPr>
        <p:txBody>
          <a:bodyPr wrap="square">
            <a:spAutoFit/>
          </a:bodyPr>
          <a:lstStyle/>
          <a:p>
            <a:pPr algn="just">
              <a:spcAft>
                <a:spcPts val="800"/>
              </a:spcAft>
            </a:pPr>
            <a:r>
              <a:rPr lang="en-VN" sz="3200" dirty="0"/>
              <a:t>+ Hàng hoá</a:t>
            </a:r>
          </a:p>
          <a:p>
            <a:pPr algn="just">
              <a:spcAft>
                <a:spcPts val="800"/>
              </a:spcAft>
            </a:pPr>
            <a:r>
              <a:rPr lang="en-VN" sz="3200" dirty="0"/>
              <a:t>+ Dịch vụ</a:t>
            </a:r>
          </a:p>
        </p:txBody>
      </p:sp>
    </p:spTree>
    <p:extLst>
      <p:ext uri="{BB962C8B-B14F-4D97-AF65-F5344CB8AC3E}">
        <p14:creationId xmlns:p14="http://schemas.microsoft.com/office/powerpoint/2010/main" val="105513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858640-D6BE-6748-A3CB-F5F376B5D30A}"/>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Title 1">
            <a:extLst>
              <a:ext uri="{FF2B5EF4-FFF2-40B4-BE49-F238E27FC236}">
                <a16:creationId xmlns:a16="http://schemas.microsoft.com/office/drawing/2014/main" id="{DD063109-E01F-144D-8DAD-E3528D325DFC}"/>
              </a:ext>
            </a:extLst>
          </p:cNvPr>
          <p:cNvSpPr txBox="1">
            <a:spLocks/>
          </p:cNvSpPr>
          <p:nvPr/>
        </p:nvSpPr>
        <p:spPr>
          <a:xfrm>
            <a:off x="854920" y="963114"/>
            <a:ext cx="4470400"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Hàng hoá</a:t>
            </a:r>
            <a:endParaRPr lang="en-VN" sz="4800" b="1" dirty="0">
              <a:solidFill>
                <a:schemeClr val="tx1"/>
              </a:solidFill>
            </a:endParaRPr>
          </a:p>
        </p:txBody>
      </p:sp>
      <p:sp>
        <p:nvSpPr>
          <p:cNvPr id="4" name="Rectangle 3">
            <a:extLst>
              <a:ext uri="{FF2B5EF4-FFF2-40B4-BE49-F238E27FC236}">
                <a16:creationId xmlns:a16="http://schemas.microsoft.com/office/drawing/2014/main" id="{A2001C52-7635-7641-BCA7-ADFBC2F2B7A5}"/>
              </a:ext>
            </a:extLst>
          </p:cNvPr>
          <p:cNvSpPr/>
          <p:nvPr/>
        </p:nvSpPr>
        <p:spPr>
          <a:xfrm>
            <a:off x="854920" y="2322356"/>
            <a:ext cx="6595403" cy="584775"/>
          </a:xfrm>
          <a:prstGeom prst="rect">
            <a:avLst/>
          </a:prstGeom>
        </p:spPr>
        <p:txBody>
          <a:bodyPr wrap="square">
            <a:spAutoFit/>
          </a:bodyPr>
          <a:lstStyle/>
          <a:p>
            <a:pPr algn="just">
              <a:spcAft>
                <a:spcPts val="800"/>
              </a:spcAft>
            </a:pPr>
            <a:r>
              <a:rPr lang="en-VN" sz="3200" dirty="0"/>
              <a:t>+ </a:t>
            </a:r>
            <a:r>
              <a:rPr lang="en-US" sz="3200" dirty="0" err="1"/>
              <a:t>Hàng</a:t>
            </a:r>
            <a:r>
              <a:rPr lang="en-US" sz="3200" dirty="0"/>
              <a:t> </a:t>
            </a:r>
            <a:r>
              <a:rPr lang="en-US" sz="3200" dirty="0" err="1"/>
              <a:t>hoá</a:t>
            </a:r>
            <a:r>
              <a:rPr lang="en-US" sz="3200" dirty="0"/>
              <a:t> </a:t>
            </a:r>
            <a:r>
              <a:rPr lang="en-US" sz="3200" dirty="0" err="1"/>
              <a:t>là</a:t>
            </a:r>
            <a:r>
              <a:rPr lang="en-US" sz="3200" dirty="0"/>
              <a:t> </a:t>
            </a:r>
            <a:r>
              <a:rPr lang="en-US" sz="3200" dirty="0" err="1"/>
              <a:t>những</a:t>
            </a:r>
            <a:r>
              <a:rPr lang="en-US" sz="3200" dirty="0"/>
              <a:t> </a:t>
            </a:r>
            <a:r>
              <a:rPr lang="en-US" sz="3200" dirty="0" err="1"/>
              <a:t>vật</a:t>
            </a:r>
            <a:r>
              <a:rPr lang="en-US" sz="3200" dirty="0"/>
              <a:t> </a:t>
            </a:r>
            <a:r>
              <a:rPr lang="en-US" sz="3200" dirty="0" err="1"/>
              <a:t>phẩm</a:t>
            </a:r>
            <a:r>
              <a:rPr lang="en-US" sz="3200" dirty="0"/>
              <a:t> </a:t>
            </a:r>
            <a:endParaRPr lang="en-VN" sz="3200" dirty="0"/>
          </a:p>
        </p:txBody>
      </p:sp>
      <p:pic>
        <p:nvPicPr>
          <p:cNvPr id="6146" name="Picture 2" descr="Car Clipart PNG Images | Vector and PSD Files | Free Download on Pngtree">
            <a:extLst>
              <a:ext uri="{FF2B5EF4-FFF2-40B4-BE49-F238E27FC236}">
                <a16:creationId xmlns:a16="http://schemas.microsoft.com/office/drawing/2014/main" id="{942D8DAB-8CC7-DE43-B6B6-AB2E6F2A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7" y="3867049"/>
            <a:ext cx="2751878" cy="27518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puter Clipart PNG Images | Vector and PSD Files | Free Download on  Pngtree">
            <a:extLst>
              <a:ext uri="{FF2B5EF4-FFF2-40B4-BE49-F238E27FC236}">
                <a16:creationId xmlns:a16="http://schemas.microsoft.com/office/drawing/2014/main" id="{3F11B072-C746-A04D-ABB7-4107F177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3888234"/>
            <a:ext cx="2751878" cy="275187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lipart Coffee Cup Within Coffee Cup Clipart - Tiny Coffee Cup Clipart, HD  Png Download - 1697x2400(#93124) - PngFind">
            <a:extLst>
              <a:ext uri="{FF2B5EF4-FFF2-40B4-BE49-F238E27FC236}">
                <a16:creationId xmlns:a16="http://schemas.microsoft.com/office/drawing/2014/main" id="{6D29DF80-8684-5747-A223-AD3E6DB07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3777" y="4502096"/>
            <a:ext cx="2238626" cy="208154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Jubileum transparent background PNG cliparts free download | HiClipart">
            <a:extLst>
              <a:ext uri="{FF2B5EF4-FFF2-40B4-BE49-F238E27FC236}">
                <a16:creationId xmlns:a16="http://schemas.microsoft.com/office/drawing/2014/main" id="{F319AC00-C3CC-014B-B767-567DC2D8B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840" y="274358"/>
            <a:ext cx="3572126" cy="3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8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ppt_x"/>
                                          </p:val>
                                        </p:tav>
                                        <p:tav tm="100000">
                                          <p:val>
                                            <p:strVal val="#ppt_x"/>
                                          </p:val>
                                        </p:tav>
                                      </p:tavLst>
                                    </p:anim>
                                    <p:anim calcmode="lin" valueType="num">
                                      <p:cBhvr additive="base">
                                        <p:cTn id="26"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52"/>
                                        </p:tgtEl>
                                        <p:attrNameLst>
                                          <p:attrName>style.visibility</p:attrName>
                                        </p:attrNameLst>
                                      </p:cBhvr>
                                      <p:to>
                                        <p:strVal val="visible"/>
                                      </p:to>
                                    </p:set>
                                    <p:anim calcmode="lin" valueType="num">
                                      <p:cBhvr additive="base">
                                        <p:cTn id="31" dur="500" fill="hold"/>
                                        <p:tgtEl>
                                          <p:spTgt spid="6152"/>
                                        </p:tgtEl>
                                        <p:attrNameLst>
                                          <p:attrName>ppt_x</p:attrName>
                                        </p:attrNameLst>
                                      </p:cBhvr>
                                      <p:tavLst>
                                        <p:tav tm="0">
                                          <p:val>
                                            <p:strVal val="#ppt_x"/>
                                          </p:val>
                                        </p:tav>
                                        <p:tav tm="100000">
                                          <p:val>
                                            <p:strVal val="#ppt_x"/>
                                          </p:val>
                                        </p:tav>
                                      </p:tavLst>
                                    </p:anim>
                                    <p:anim calcmode="lin" valueType="num">
                                      <p:cBhvr additive="base">
                                        <p:cTn id="32"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C6810-8223-D549-8F91-7B50F15C1990}"/>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Title 1">
            <a:extLst>
              <a:ext uri="{FF2B5EF4-FFF2-40B4-BE49-F238E27FC236}">
                <a16:creationId xmlns:a16="http://schemas.microsoft.com/office/drawing/2014/main" id="{34BFB9DC-C729-7B41-A782-8D99207C8757}"/>
              </a:ext>
            </a:extLst>
          </p:cNvPr>
          <p:cNvSpPr txBox="1">
            <a:spLocks/>
          </p:cNvSpPr>
          <p:nvPr/>
        </p:nvSpPr>
        <p:spPr>
          <a:xfrm>
            <a:off x="854920" y="963114"/>
            <a:ext cx="4470400"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Dịch vụ</a:t>
            </a:r>
            <a:endParaRPr lang="en-VN" sz="4800" b="1" dirty="0">
              <a:solidFill>
                <a:schemeClr val="tx1"/>
              </a:solidFill>
            </a:endParaRPr>
          </a:p>
        </p:txBody>
      </p:sp>
      <p:sp>
        <p:nvSpPr>
          <p:cNvPr id="4" name="Rectangle 3">
            <a:extLst>
              <a:ext uri="{FF2B5EF4-FFF2-40B4-BE49-F238E27FC236}">
                <a16:creationId xmlns:a16="http://schemas.microsoft.com/office/drawing/2014/main" id="{9B52851F-452E-7044-8DD2-1B9E186E089E}"/>
              </a:ext>
            </a:extLst>
          </p:cNvPr>
          <p:cNvSpPr/>
          <p:nvPr/>
        </p:nvSpPr>
        <p:spPr>
          <a:xfrm>
            <a:off x="854920" y="2322356"/>
            <a:ext cx="6595403" cy="1569660"/>
          </a:xfrm>
          <a:prstGeom prst="rect">
            <a:avLst/>
          </a:prstGeom>
        </p:spPr>
        <p:txBody>
          <a:bodyPr wrap="square">
            <a:spAutoFit/>
          </a:bodyPr>
          <a:lstStyle/>
          <a:p>
            <a:pPr algn="just">
              <a:spcAft>
                <a:spcPts val="800"/>
              </a:spcAft>
            </a:pPr>
            <a:r>
              <a:rPr lang="vi-VN" sz="3200" dirty="0"/>
              <a:t>+ Dịch vụ là những hoạt động được tiêu dùng hoặc sử dụng ngay khi chúng được tạo ra</a:t>
            </a:r>
            <a:endParaRPr lang="en-VN" sz="3200" dirty="0"/>
          </a:p>
        </p:txBody>
      </p:sp>
      <p:pic>
        <p:nvPicPr>
          <p:cNvPr id="7170" name="Picture 2" descr="Images Transparent Free Download - Travel Agency Clipart (#705509) -  PinClipart">
            <a:extLst>
              <a:ext uri="{FF2B5EF4-FFF2-40B4-BE49-F238E27FC236}">
                <a16:creationId xmlns:a16="http://schemas.microsoft.com/office/drawing/2014/main" id="{9FF61E65-12EF-C244-B2A9-3952931D7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 y="3998530"/>
            <a:ext cx="5063168" cy="27962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inema Chair Png, Vector, PSD, and Clipart With Transparent Background for  Free Download | Pngtree">
            <a:extLst>
              <a:ext uri="{FF2B5EF4-FFF2-40B4-BE49-F238E27FC236}">
                <a16:creationId xmlns:a16="http://schemas.microsoft.com/office/drawing/2014/main" id="{43279BB4-93C0-8344-A719-681245317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937" y="3892016"/>
            <a:ext cx="2796250" cy="27962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ar oil filter png - Clip Art Library">
            <a:extLst>
              <a:ext uri="{FF2B5EF4-FFF2-40B4-BE49-F238E27FC236}">
                <a16:creationId xmlns:a16="http://schemas.microsoft.com/office/drawing/2014/main" id="{C1E6A36C-2146-7B46-BC0B-070C09DDF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174034"/>
            <a:ext cx="3886200" cy="353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317C96-40EA-9D46-8E33-33F395DC641B}"/>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Title 1">
            <a:extLst>
              <a:ext uri="{FF2B5EF4-FFF2-40B4-BE49-F238E27FC236}">
                <a16:creationId xmlns:a16="http://schemas.microsoft.com/office/drawing/2014/main" id="{00538082-F357-2E41-8456-87A085939940}"/>
              </a:ext>
            </a:extLst>
          </p:cNvPr>
          <p:cNvSpPr txBox="1">
            <a:spLocks/>
          </p:cNvSpPr>
          <p:nvPr/>
        </p:nvSpPr>
        <p:spPr>
          <a:xfrm>
            <a:off x="432816" y="914400"/>
            <a:ext cx="7112000"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Nguồn lực sản xuất </a:t>
            </a:r>
            <a:endParaRPr lang="en-VN" sz="4800" b="1" dirty="0">
              <a:solidFill>
                <a:schemeClr val="tx1"/>
              </a:solidFill>
            </a:endParaRPr>
          </a:p>
        </p:txBody>
      </p:sp>
      <p:sp>
        <p:nvSpPr>
          <p:cNvPr id="4" name="Rectangle 3">
            <a:extLst>
              <a:ext uri="{FF2B5EF4-FFF2-40B4-BE49-F238E27FC236}">
                <a16:creationId xmlns:a16="http://schemas.microsoft.com/office/drawing/2014/main" id="{26DF93A1-CE7E-5E49-A63C-E88AE46AC136}"/>
              </a:ext>
            </a:extLst>
          </p:cNvPr>
          <p:cNvSpPr/>
          <p:nvPr/>
        </p:nvSpPr>
        <p:spPr>
          <a:xfrm>
            <a:off x="838200" y="2167128"/>
            <a:ext cx="10896600" cy="1672253"/>
          </a:xfrm>
          <a:prstGeom prst="rect">
            <a:avLst/>
          </a:prstGeom>
        </p:spPr>
        <p:txBody>
          <a:bodyPr wrap="square">
            <a:spAutoFit/>
          </a:bodyPr>
          <a:lstStyle/>
          <a:p>
            <a:pPr algn="just">
              <a:spcAft>
                <a:spcPts val="800"/>
              </a:spcAft>
            </a:pPr>
            <a:r>
              <a:rPr lang="vi-VN" sz="3200" dirty="0"/>
              <a:t>+ Để sản xuất hàng hoá và cung ứng dịch vụ, người ta phải tập trung các nguồn lực sản xuất như:</a:t>
            </a:r>
          </a:p>
          <a:p>
            <a:pPr algn="just">
              <a:spcAft>
                <a:spcPts val="800"/>
              </a:spcAft>
            </a:pPr>
            <a:endParaRPr lang="en-VN" sz="3200" dirty="0"/>
          </a:p>
        </p:txBody>
      </p:sp>
      <p:pic>
        <p:nvPicPr>
          <p:cNvPr id="1026" name="Picture 2" descr="Download Free png People , Businessperson , employees transparent  background PNG ... - DLPNG.com">
            <a:extLst>
              <a:ext uri="{FF2B5EF4-FFF2-40B4-BE49-F238E27FC236}">
                <a16:creationId xmlns:a16="http://schemas.microsoft.com/office/drawing/2014/main" id="{6458A222-5DFD-4742-B12E-2A0DF05D5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96" y="3791797"/>
            <a:ext cx="3066204" cy="30662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s Factory, Cartoon, Plant, Machine, Machines - Factory Machine Clip  Art - Free Transparent PNG Clipart Images Download">
            <a:extLst>
              <a:ext uri="{FF2B5EF4-FFF2-40B4-BE49-F238E27FC236}">
                <a16:creationId xmlns:a16="http://schemas.microsoft.com/office/drawing/2014/main" id="{C540DDDD-CC06-2B42-82C2-2AD984248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29" y="3847426"/>
            <a:ext cx="4349047" cy="30186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y trình bảo đảm nguyên vật liệu trong doanh nghiệp">
            <a:extLst>
              <a:ext uri="{FF2B5EF4-FFF2-40B4-BE49-F238E27FC236}">
                <a16:creationId xmlns:a16="http://schemas.microsoft.com/office/drawing/2014/main" id="{F467DF29-51CE-E94E-BB8B-E636C07C2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676" y="3847426"/>
            <a:ext cx="4056239" cy="291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 calcmode="lin" valueType="num">
                                      <p:cBhvr additive="base">
                                        <p:cTn id="21" dur="500" fill="hold"/>
                                        <p:tgtEl>
                                          <p:spTgt spid="1030"/>
                                        </p:tgtEl>
                                        <p:attrNameLst>
                                          <p:attrName>ppt_x</p:attrName>
                                        </p:attrNameLst>
                                      </p:cBhvr>
                                      <p:tavLst>
                                        <p:tav tm="0">
                                          <p:val>
                                            <p:strVal val="#ppt_x"/>
                                          </p:val>
                                        </p:tav>
                                        <p:tav tm="100000">
                                          <p:val>
                                            <p:strVal val="#ppt_x"/>
                                          </p:val>
                                        </p:tav>
                                      </p:tavLst>
                                    </p:anim>
                                    <p:anim calcmode="lin" valueType="num">
                                      <p:cBhvr additive="base">
                                        <p:cTn id="22"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07ABD6-6C62-5543-8D59-950649CDE623}"/>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4" name="Title 1">
            <a:extLst>
              <a:ext uri="{FF2B5EF4-FFF2-40B4-BE49-F238E27FC236}">
                <a16:creationId xmlns:a16="http://schemas.microsoft.com/office/drawing/2014/main" id="{F449B818-8005-7046-B4F1-53875A854A75}"/>
              </a:ext>
            </a:extLst>
          </p:cNvPr>
          <p:cNvSpPr txBox="1">
            <a:spLocks/>
          </p:cNvSpPr>
          <p:nvPr/>
        </p:nvSpPr>
        <p:spPr>
          <a:xfrm>
            <a:off x="432816" y="914400"/>
            <a:ext cx="7112000"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Nguồn lực kham hiếm</a:t>
            </a:r>
            <a:endParaRPr lang="en-VN" sz="4800" b="1" dirty="0">
              <a:solidFill>
                <a:schemeClr val="tx1"/>
              </a:solidFill>
            </a:endParaRPr>
          </a:p>
        </p:txBody>
      </p:sp>
      <p:sp>
        <p:nvSpPr>
          <p:cNvPr id="5" name="Rectangle 4">
            <a:extLst>
              <a:ext uri="{FF2B5EF4-FFF2-40B4-BE49-F238E27FC236}">
                <a16:creationId xmlns:a16="http://schemas.microsoft.com/office/drawing/2014/main" id="{49D55883-BC88-1248-9222-025C198B6B15}"/>
              </a:ext>
            </a:extLst>
          </p:cNvPr>
          <p:cNvSpPr/>
          <p:nvPr/>
        </p:nvSpPr>
        <p:spPr>
          <a:xfrm>
            <a:off x="838200" y="2167128"/>
            <a:ext cx="4512520" cy="2965620"/>
          </a:xfrm>
          <a:prstGeom prst="rect">
            <a:avLst/>
          </a:prstGeom>
        </p:spPr>
        <p:txBody>
          <a:bodyPr wrap="square">
            <a:spAutoFit/>
          </a:bodyPr>
          <a:lstStyle/>
          <a:p>
            <a:pPr algn="just">
              <a:lnSpc>
                <a:spcPct val="150000"/>
              </a:lnSpc>
              <a:spcAft>
                <a:spcPts val="800"/>
              </a:spcAft>
            </a:pPr>
            <a:r>
              <a:rPr lang="vi-VN" sz="3200" dirty="0"/>
              <a:t>+ Một nguồn lực gọi là khan hiếm nến cầu tại mức giá bằng không vượt quá cung sẵn có.</a:t>
            </a:r>
            <a:endParaRPr lang="en-VN" sz="3200" dirty="0"/>
          </a:p>
        </p:txBody>
      </p:sp>
      <p:pic>
        <p:nvPicPr>
          <p:cNvPr id="2050" name="Picture 2" descr="Dầu mỏ Hoa Kỳ Đô-la Tiền hợp đồng tương Lai hàng Hóa - Trân trọng sự khan  hiếm dầu nguồn lực png tải về - Miễn phí trong suốt Phần Cứng png">
            <a:extLst>
              <a:ext uri="{FF2B5EF4-FFF2-40B4-BE49-F238E27FC236}">
                <a16:creationId xmlns:a16="http://schemas.microsoft.com/office/drawing/2014/main" id="{0242144E-A794-A641-A00C-8D4129465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868" y="2196625"/>
            <a:ext cx="64389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13096</TotalTime>
  <Words>471</Words>
  <Application>Microsoft Macintosh PowerPoint</Application>
  <PresentationFormat>Widescreen</PresentationFormat>
  <Paragraphs>66</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Candara</vt:lpstr>
      <vt:lpstr>Symbol</vt:lpstr>
      <vt:lpstr>Tahoma</vt:lpstr>
      <vt:lpstr>Waveform</vt:lpstr>
      <vt:lpstr>KINH TẾ HỌC ĐẠI CƯƠNG Chương 1. Kinh tế học và nền kinh tế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452</cp:revision>
  <cp:lastPrinted>2016-03-16T01:13:27Z</cp:lastPrinted>
  <dcterms:created xsi:type="dcterms:W3CDTF">2011-05-03T03:39:41Z</dcterms:created>
  <dcterms:modified xsi:type="dcterms:W3CDTF">2021-06-14T17:06:26Z</dcterms:modified>
</cp:coreProperties>
</file>