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58"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917"/>
    <a:srgbClr val="DC550A"/>
    <a:srgbClr val="BF5227"/>
    <a:srgbClr val="05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26" autoAdjust="0"/>
    <p:restoredTop sz="72472" autoAdjust="0"/>
  </p:normalViewPr>
  <p:slideViewPr>
    <p:cSldViewPr>
      <p:cViewPr varScale="1">
        <p:scale>
          <a:sx n="88" d="100"/>
          <a:sy n="88" d="100"/>
        </p:scale>
        <p:origin x="848" y="17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E5FD3-C55B-7948-ACEC-5E2D468B0EB6}" type="doc">
      <dgm:prSet loTypeId="urn:microsoft.com/office/officeart/2005/8/layout/process1" loCatId="" qsTypeId="urn:microsoft.com/office/officeart/2005/8/quickstyle/simple1" qsCatId="simple" csTypeId="urn:microsoft.com/office/officeart/2005/8/colors/accent1_2" csCatId="accent1" phldr="1"/>
      <dgm:spPr/>
    </dgm:pt>
    <dgm:pt modelId="{2EF8DAAA-F8D7-EB4E-BE51-1D10C410169A}">
      <dgm:prSet phldrT="[Text]"/>
      <dgm:spPr/>
      <dgm:t>
        <a:bodyPr/>
        <a:lstStyle/>
        <a:p>
          <a:r>
            <a:rPr lang="en-US" dirty="0" err="1">
              <a:solidFill>
                <a:schemeClr val="tx1"/>
              </a:solidFill>
            </a:rPr>
            <a:t>Giá</a:t>
          </a:r>
          <a:r>
            <a:rPr lang="en-US" dirty="0">
              <a:solidFill>
                <a:schemeClr val="tx1"/>
              </a:solidFill>
            </a:rPr>
            <a:t> coffee</a:t>
          </a:r>
        </a:p>
      </dgm:t>
    </dgm:pt>
    <dgm:pt modelId="{036EFC9D-44FC-3549-948B-006A351853A7}" type="parTrans" cxnId="{BAF7D2FA-5DF8-9341-AFEF-97AD3A6EEDBC}">
      <dgm:prSet/>
      <dgm:spPr/>
      <dgm:t>
        <a:bodyPr/>
        <a:lstStyle/>
        <a:p>
          <a:endParaRPr lang="en-US"/>
        </a:p>
      </dgm:t>
    </dgm:pt>
    <dgm:pt modelId="{EB4C69BC-221A-454E-9048-0EB23B4052A4}" type="sibTrans" cxnId="{BAF7D2FA-5DF8-9341-AFEF-97AD3A6EEDBC}">
      <dgm:prSet/>
      <dgm:spPr/>
      <dgm:t>
        <a:bodyPr/>
        <a:lstStyle/>
        <a:p>
          <a:endParaRPr lang="en-US"/>
        </a:p>
      </dgm:t>
    </dgm:pt>
    <dgm:pt modelId="{125AC34D-3496-1548-B589-85FAA04092EF}">
      <dgm:prSet phldrT="[Text]"/>
      <dgm:spPr/>
      <dgm:t>
        <a:bodyPr/>
        <a:lstStyle/>
        <a:p>
          <a:r>
            <a:rPr lang="en-US" dirty="0" err="1">
              <a:solidFill>
                <a:schemeClr val="tx1"/>
              </a:solidFill>
            </a:rPr>
            <a:t>Quyết</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bán</a:t>
          </a:r>
          <a:r>
            <a:rPr lang="en-US" dirty="0">
              <a:solidFill>
                <a:schemeClr val="tx1"/>
              </a:solidFill>
            </a:rPr>
            <a:t>/</a:t>
          </a:r>
          <a:r>
            <a:rPr lang="en-US" dirty="0" err="1">
              <a:solidFill>
                <a:schemeClr val="tx1"/>
              </a:solidFill>
            </a:rPr>
            <a:t>mua</a:t>
          </a:r>
          <a:r>
            <a:rPr lang="en-US" dirty="0">
              <a:solidFill>
                <a:schemeClr val="tx1"/>
              </a:solidFill>
            </a:rPr>
            <a:t> coffee</a:t>
          </a:r>
        </a:p>
      </dgm:t>
    </dgm:pt>
    <dgm:pt modelId="{38C47C90-7A9C-DF46-B933-B4DF57DAE302}" type="parTrans" cxnId="{0C2E9ED8-EEE8-ED4E-858D-7BA02B78D444}">
      <dgm:prSet/>
      <dgm:spPr/>
      <dgm:t>
        <a:bodyPr/>
        <a:lstStyle/>
        <a:p>
          <a:endParaRPr lang="en-US"/>
        </a:p>
      </dgm:t>
    </dgm:pt>
    <dgm:pt modelId="{86D8FB14-59C3-AA47-867D-5C682DF32D34}" type="sibTrans" cxnId="{0C2E9ED8-EEE8-ED4E-858D-7BA02B78D444}">
      <dgm:prSet/>
      <dgm:spPr/>
      <dgm:t>
        <a:bodyPr/>
        <a:lstStyle/>
        <a:p>
          <a:endParaRPr lang="en-US"/>
        </a:p>
      </dgm:t>
    </dgm:pt>
    <dgm:pt modelId="{7E5FDDBA-562E-6E46-8D5B-0567B5E27077}">
      <dgm:prSet phldrT="[Text]"/>
      <dgm:spPr/>
      <dgm:t>
        <a:bodyPr/>
        <a:lstStyle/>
        <a:p>
          <a:r>
            <a:rPr lang="en-US" dirty="0" err="1">
              <a:solidFill>
                <a:schemeClr val="tx1"/>
              </a:solidFill>
            </a:rPr>
            <a:t>Quyết</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sinh</a:t>
          </a:r>
          <a:r>
            <a:rPr lang="en-US" dirty="0">
              <a:solidFill>
                <a:schemeClr val="tx1"/>
              </a:solidFill>
            </a:rPr>
            <a:t> </a:t>
          </a:r>
          <a:r>
            <a:rPr lang="en-US" dirty="0" err="1">
              <a:solidFill>
                <a:schemeClr val="tx1"/>
              </a:solidFill>
            </a:rPr>
            <a:t>viên</a:t>
          </a:r>
          <a:endParaRPr lang="en-US" dirty="0">
            <a:solidFill>
              <a:schemeClr val="tx1"/>
            </a:solidFill>
          </a:endParaRPr>
        </a:p>
      </dgm:t>
    </dgm:pt>
    <dgm:pt modelId="{805898B8-EC00-E240-8F15-5D7BB1A5209A}" type="parTrans" cxnId="{FFB1888F-769C-0B48-A270-595D0E9CBF76}">
      <dgm:prSet/>
      <dgm:spPr/>
      <dgm:t>
        <a:bodyPr/>
        <a:lstStyle/>
        <a:p>
          <a:endParaRPr lang="en-US"/>
        </a:p>
      </dgm:t>
    </dgm:pt>
    <dgm:pt modelId="{EB862C1C-EF8F-114F-BB76-1C4893E8C513}" type="sibTrans" cxnId="{FFB1888F-769C-0B48-A270-595D0E9CBF76}">
      <dgm:prSet/>
      <dgm:spPr/>
      <dgm:t>
        <a:bodyPr/>
        <a:lstStyle/>
        <a:p>
          <a:endParaRPr lang="en-US"/>
        </a:p>
      </dgm:t>
    </dgm:pt>
    <dgm:pt modelId="{E76BEDF2-39A5-ED43-9156-992496E2B987}" type="pres">
      <dgm:prSet presAssocID="{62DE5FD3-C55B-7948-ACEC-5E2D468B0EB6}" presName="Name0" presStyleCnt="0">
        <dgm:presLayoutVars>
          <dgm:dir/>
          <dgm:resizeHandles val="exact"/>
        </dgm:presLayoutVars>
      </dgm:prSet>
      <dgm:spPr/>
    </dgm:pt>
    <dgm:pt modelId="{68B6C569-4EE9-F343-B4CF-432231463EEB}" type="pres">
      <dgm:prSet presAssocID="{2EF8DAAA-F8D7-EB4E-BE51-1D10C410169A}" presName="node" presStyleLbl="node1" presStyleIdx="0" presStyleCnt="3" custScaleY="176411">
        <dgm:presLayoutVars>
          <dgm:bulletEnabled val="1"/>
        </dgm:presLayoutVars>
      </dgm:prSet>
      <dgm:spPr/>
    </dgm:pt>
    <dgm:pt modelId="{423B2644-2C1E-AB4F-841A-4377B0EC5193}" type="pres">
      <dgm:prSet presAssocID="{EB4C69BC-221A-454E-9048-0EB23B4052A4}" presName="sibTrans" presStyleLbl="sibTrans2D1" presStyleIdx="0" presStyleCnt="2"/>
      <dgm:spPr/>
    </dgm:pt>
    <dgm:pt modelId="{4EB0F61B-0E8F-9A48-9990-907D39040430}" type="pres">
      <dgm:prSet presAssocID="{EB4C69BC-221A-454E-9048-0EB23B4052A4}" presName="connectorText" presStyleLbl="sibTrans2D1" presStyleIdx="0" presStyleCnt="2"/>
      <dgm:spPr/>
    </dgm:pt>
    <dgm:pt modelId="{6E85A0F2-19EB-0548-AD41-ADB0CEA993B4}" type="pres">
      <dgm:prSet presAssocID="{125AC34D-3496-1548-B589-85FAA04092EF}" presName="node" presStyleLbl="node1" presStyleIdx="1" presStyleCnt="3" custScaleY="176411">
        <dgm:presLayoutVars>
          <dgm:bulletEnabled val="1"/>
        </dgm:presLayoutVars>
      </dgm:prSet>
      <dgm:spPr/>
    </dgm:pt>
    <dgm:pt modelId="{35B904A3-889D-C74E-ACCD-E21A48D63433}" type="pres">
      <dgm:prSet presAssocID="{86D8FB14-59C3-AA47-867D-5C682DF32D34}" presName="sibTrans" presStyleLbl="sibTrans2D1" presStyleIdx="1" presStyleCnt="2"/>
      <dgm:spPr/>
    </dgm:pt>
    <dgm:pt modelId="{C1057AEC-C79F-A445-B747-1DECDD9A1CE3}" type="pres">
      <dgm:prSet presAssocID="{86D8FB14-59C3-AA47-867D-5C682DF32D34}" presName="connectorText" presStyleLbl="sibTrans2D1" presStyleIdx="1" presStyleCnt="2"/>
      <dgm:spPr/>
    </dgm:pt>
    <dgm:pt modelId="{7D87FCBE-2AAD-5743-8583-1EA594CA4DF4}" type="pres">
      <dgm:prSet presAssocID="{7E5FDDBA-562E-6E46-8D5B-0567B5E27077}" presName="node" presStyleLbl="node1" presStyleIdx="2" presStyleCnt="3" custScaleY="176411">
        <dgm:presLayoutVars>
          <dgm:bulletEnabled val="1"/>
        </dgm:presLayoutVars>
      </dgm:prSet>
      <dgm:spPr/>
    </dgm:pt>
  </dgm:ptLst>
  <dgm:cxnLst>
    <dgm:cxn modelId="{2D626B4A-995B-5D47-B3FC-9D7D26367DBA}" type="presOf" srcId="{EB4C69BC-221A-454E-9048-0EB23B4052A4}" destId="{423B2644-2C1E-AB4F-841A-4377B0EC5193}" srcOrd="0" destOrd="0" presId="urn:microsoft.com/office/officeart/2005/8/layout/process1"/>
    <dgm:cxn modelId="{DB275A7E-07B3-3B4F-9775-808B28DB8296}" type="presOf" srcId="{86D8FB14-59C3-AA47-867D-5C682DF32D34}" destId="{C1057AEC-C79F-A445-B747-1DECDD9A1CE3}" srcOrd="1" destOrd="0" presId="urn:microsoft.com/office/officeart/2005/8/layout/process1"/>
    <dgm:cxn modelId="{70322F85-62ED-BC40-B0AB-16A06AFA7AC5}" type="presOf" srcId="{2EF8DAAA-F8D7-EB4E-BE51-1D10C410169A}" destId="{68B6C569-4EE9-F343-B4CF-432231463EEB}" srcOrd="0" destOrd="0" presId="urn:microsoft.com/office/officeart/2005/8/layout/process1"/>
    <dgm:cxn modelId="{316C4187-5798-AB46-88B4-44035F16E9E3}" type="presOf" srcId="{86D8FB14-59C3-AA47-867D-5C682DF32D34}" destId="{35B904A3-889D-C74E-ACCD-E21A48D63433}" srcOrd="0" destOrd="0" presId="urn:microsoft.com/office/officeart/2005/8/layout/process1"/>
    <dgm:cxn modelId="{0B5F728E-6270-1C43-B84C-5A85BA577472}" type="presOf" srcId="{EB4C69BC-221A-454E-9048-0EB23B4052A4}" destId="{4EB0F61B-0E8F-9A48-9990-907D39040430}" srcOrd="1" destOrd="0" presId="urn:microsoft.com/office/officeart/2005/8/layout/process1"/>
    <dgm:cxn modelId="{FFB1888F-769C-0B48-A270-595D0E9CBF76}" srcId="{62DE5FD3-C55B-7948-ACEC-5E2D468B0EB6}" destId="{7E5FDDBA-562E-6E46-8D5B-0567B5E27077}" srcOrd="2" destOrd="0" parTransId="{805898B8-EC00-E240-8F15-5D7BB1A5209A}" sibTransId="{EB862C1C-EF8F-114F-BB76-1C4893E8C513}"/>
    <dgm:cxn modelId="{A8FAB4B9-660C-B845-8090-4D9FF2F46B97}" type="presOf" srcId="{7E5FDDBA-562E-6E46-8D5B-0567B5E27077}" destId="{7D87FCBE-2AAD-5743-8583-1EA594CA4DF4}" srcOrd="0" destOrd="0" presId="urn:microsoft.com/office/officeart/2005/8/layout/process1"/>
    <dgm:cxn modelId="{700C70C3-28C0-9F4B-8317-7712F9DA0FFF}" type="presOf" srcId="{62DE5FD3-C55B-7948-ACEC-5E2D468B0EB6}" destId="{E76BEDF2-39A5-ED43-9156-992496E2B987}" srcOrd="0" destOrd="0" presId="urn:microsoft.com/office/officeart/2005/8/layout/process1"/>
    <dgm:cxn modelId="{0C2E9ED8-EEE8-ED4E-858D-7BA02B78D444}" srcId="{62DE5FD3-C55B-7948-ACEC-5E2D468B0EB6}" destId="{125AC34D-3496-1548-B589-85FAA04092EF}" srcOrd="1" destOrd="0" parTransId="{38C47C90-7A9C-DF46-B933-B4DF57DAE302}" sibTransId="{86D8FB14-59C3-AA47-867D-5C682DF32D34}"/>
    <dgm:cxn modelId="{BAF7D2FA-5DF8-9341-AFEF-97AD3A6EEDBC}" srcId="{62DE5FD3-C55B-7948-ACEC-5E2D468B0EB6}" destId="{2EF8DAAA-F8D7-EB4E-BE51-1D10C410169A}" srcOrd="0" destOrd="0" parTransId="{036EFC9D-44FC-3549-948B-006A351853A7}" sibTransId="{EB4C69BC-221A-454E-9048-0EB23B4052A4}"/>
    <dgm:cxn modelId="{7033E3FB-D71D-0147-91CC-672671904E94}" type="presOf" srcId="{125AC34D-3496-1548-B589-85FAA04092EF}" destId="{6E85A0F2-19EB-0548-AD41-ADB0CEA993B4}" srcOrd="0" destOrd="0" presId="urn:microsoft.com/office/officeart/2005/8/layout/process1"/>
    <dgm:cxn modelId="{9C228390-1D96-9F46-8F3B-E4F4C9C312C7}" type="presParOf" srcId="{E76BEDF2-39A5-ED43-9156-992496E2B987}" destId="{68B6C569-4EE9-F343-B4CF-432231463EEB}" srcOrd="0" destOrd="0" presId="urn:microsoft.com/office/officeart/2005/8/layout/process1"/>
    <dgm:cxn modelId="{B53D5FA7-A0EA-4F47-BB26-3971F7282471}" type="presParOf" srcId="{E76BEDF2-39A5-ED43-9156-992496E2B987}" destId="{423B2644-2C1E-AB4F-841A-4377B0EC5193}" srcOrd="1" destOrd="0" presId="urn:microsoft.com/office/officeart/2005/8/layout/process1"/>
    <dgm:cxn modelId="{3A8B807B-4A22-D145-B821-454C7925DB03}" type="presParOf" srcId="{423B2644-2C1E-AB4F-841A-4377B0EC5193}" destId="{4EB0F61B-0E8F-9A48-9990-907D39040430}" srcOrd="0" destOrd="0" presId="urn:microsoft.com/office/officeart/2005/8/layout/process1"/>
    <dgm:cxn modelId="{A0B3EE5C-7083-0C4E-97F5-019640569B8E}" type="presParOf" srcId="{E76BEDF2-39A5-ED43-9156-992496E2B987}" destId="{6E85A0F2-19EB-0548-AD41-ADB0CEA993B4}" srcOrd="2" destOrd="0" presId="urn:microsoft.com/office/officeart/2005/8/layout/process1"/>
    <dgm:cxn modelId="{845F1ABA-A8C7-D541-80FC-52A1DFEDD0B8}" type="presParOf" srcId="{E76BEDF2-39A5-ED43-9156-992496E2B987}" destId="{35B904A3-889D-C74E-ACCD-E21A48D63433}" srcOrd="3" destOrd="0" presId="urn:microsoft.com/office/officeart/2005/8/layout/process1"/>
    <dgm:cxn modelId="{F475585A-C63E-5046-B175-743B9F426D06}" type="presParOf" srcId="{35B904A3-889D-C74E-ACCD-E21A48D63433}" destId="{C1057AEC-C79F-A445-B747-1DECDD9A1CE3}" srcOrd="0" destOrd="0" presId="urn:microsoft.com/office/officeart/2005/8/layout/process1"/>
    <dgm:cxn modelId="{E62F6121-C267-3245-BBE0-2E545F642AC3}" type="presParOf" srcId="{E76BEDF2-39A5-ED43-9156-992496E2B987}" destId="{7D87FCBE-2AAD-5743-8583-1EA594CA4DF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6C569-4EE9-F343-B4CF-432231463EEB}">
      <dsp:nvSpPr>
        <dsp:cNvPr id="0" name=""/>
        <dsp:cNvSpPr/>
      </dsp:nvSpPr>
      <dsp:spPr>
        <a:xfrm>
          <a:off x="10313" y="1391815"/>
          <a:ext cx="3082676" cy="32629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solidFill>
                <a:schemeClr val="tx1"/>
              </a:solidFill>
            </a:rPr>
            <a:t>Giá</a:t>
          </a:r>
          <a:r>
            <a:rPr lang="en-US" sz="4400" kern="1200" dirty="0">
              <a:solidFill>
                <a:schemeClr val="tx1"/>
              </a:solidFill>
            </a:rPr>
            <a:t> coffee</a:t>
          </a:r>
        </a:p>
      </dsp:txBody>
      <dsp:txXfrm>
        <a:off x="100601" y="1482103"/>
        <a:ext cx="2902100" cy="3082332"/>
      </dsp:txXfrm>
    </dsp:sp>
    <dsp:sp modelId="{423B2644-2C1E-AB4F-841A-4377B0EC5193}">
      <dsp:nvSpPr>
        <dsp:cNvPr id="0" name=""/>
        <dsp:cNvSpPr/>
      </dsp:nvSpPr>
      <dsp:spPr>
        <a:xfrm>
          <a:off x="3401258" y="2641018"/>
          <a:ext cx="653527" cy="764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3401258" y="2793919"/>
        <a:ext cx="457469" cy="458701"/>
      </dsp:txXfrm>
    </dsp:sp>
    <dsp:sp modelId="{6E85A0F2-19EB-0548-AD41-ADB0CEA993B4}">
      <dsp:nvSpPr>
        <dsp:cNvPr id="0" name=""/>
        <dsp:cNvSpPr/>
      </dsp:nvSpPr>
      <dsp:spPr>
        <a:xfrm>
          <a:off x="4326061" y="1391815"/>
          <a:ext cx="3082676" cy="32629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rPr>
            <a:t>Quyết</a:t>
          </a:r>
          <a:r>
            <a:rPr lang="en-US" sz="4300" kern="1200" dirty="0">
              <a:solidFill>
                <a:schemeClr val="tx1"/>
              </a:solidFill>
            </a:rPr>
            <a:t> </a:t>
          </a:r>
          <a:r>
            <a:rPr lang="en-US" sz="4300" kern="1200" dirty="0" err="1">
              <a:solidFill>
                <a:schemeClr val="tx1"/>
              </a:solidFill>
            </a:rPr>
            <a:t>định</a:t>
          </a:r>
          <a:r>
            <a:rPr lang="en-US" sz="4300" kern="1200" dirty="0">
              <a:solidFill>
                <a:schemeClr val="tx1"/>
              </a:solidFill>
            </a:rPr>
            <a:t> </a:t>
          </a:r>
          <a:r>
            <a:rPr lang="en-US" sz="4300" kern="1200" dirty="0" err="1">
              <a:solidFill>
                <a:schemeClr val="tx1"/>
              </a:solidFill>
            </a:rPr>
            <a:t>bán</a:t>
          </a:r>
          <a:r>
            <a:rPr lang="en-US" sz="4300" kern="1200" dirty="0">
              <a:solidFill>
                <a:schemeClr val="tx1"/>
              </a:solidFill>
            </a:rPr>
            <a:t>/</a:t>
          </a:r>
          <a:r>
            <a:rPr lang="en-US" sz="4300" kern="1200" dirty="0" err="1">
              <a:solidFill>
                <a:schemeClr val="tx1"/>
              </a:solidFill>
            </a:rPr>
            <a:t>mua</a:t>
          </a:r>
          <a:r>
            <a:rPr lang="en-US" sz="4300" kern="1200" dirty="0">
              <a:solidFill>
                <a:schemeClr val="tx1"/>
              </a:solidFill>
            </a:rPr>
            <a:t> coffee</a:t>
          </a:r>
        </a:p>
      </dsp:txBody>
      <dsp:txXfrm>
        <a:off x="4416349" y="1482103"/>
        <a:ext cx="2902100" cy="3082332"/>
      </dsp:txXfrm>
    </dsp:sp>
    <dsp:sp modelId="{35B904A3-889D-C74E-ACCD-E21A48D63433}">
      <dsp:nvSpPr>
        <dsp:cNvPr id="0" name=""/>
        <dsp:cNvSpPr/>
      </dsp:nvSpPr>
      <dsp:spPr>
        <a:xfrm>
          <a:off x="7717006" y="2641018"/>
          <a:ext cx="653527" cy="764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717006" y="2793919"/>
        <a:ext cx="457469" cy="458701"/>
      </dsp:txXfrm>
    </dsp:sp>
    <dsp:sp modelId="{7D87FCBE-2AAD-5743-8583-1EA594CA4DF4}">
      <dsp:nvSpPr>
        <dsp:cNvPr id="0" name=""/>
        <dsp:cNvSpPr/>
      </dsp:nvSpPr>
      <dsp:spPr>
        <a:xfrm>
          <a:off x="8641809" y="1391815"/>
          <a:ext cx="3082676" cy="32629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rPr>
            <a:t>Quyết</a:t>
          </a:r>
          <a:r>
            <a:rPr lang="en-US" sz="4300" kern="1200" dirty="0">
              <a:solidFill>
                <a:schemeClr val="tx1"/>
              </a:solidFill>
            </a:rPr>
            <a:t> </a:t>
          </a:r>
          <a:r>
            <a:rPr lang="en-US" sz="4300" kern="1200" dirty="0" err="1">
              <a:solidFill>
                <a:schemeClr val="tx1"/>
              </a:solidFill>
            </a:rPr>
            <a:t>định</a:t>
          </a:r>
          <a:r>
            <a:rPr lang="en-US" sz="4300" kern="1200" dirty="0">
              <a:solidFill>
                <a:schemeClr val="tx1"/>
              </a:solidFill>
            </a:rPr>
            <a:t> </a:t>
          </a:r>
          <a:r>
            <a:rPr lang="en-US" sz="4300" kern="1200" dirty="0" err="1">
              <a:solidFill>
                <a:schemeClr val="tx1"/>
              </a:solidFill>
            </a:rPr>
            <a:t>làm</a:t>
          </a:r>
          <a:r>
            <a:rPr lang="en-US" sz="4300" kern="1200" dirty="0">
              <a:solidFill>
                <a:schemeClr val="tx1"/>
              </a:solidFill>
            </a:rPr>
            <a:t> </a:t>
          </a:r>
          <a:r>
            <a:rPr lang="en-US" sz="4300" kern="1200" dirty="0" err="1">
              <a:solidFill>
                <a:schemeClr val="tx1"/>
              </a:solidFill>
            </a:rPr>
            <a:t>việc</a:t>
          </a:r>
          <a:r>
            <a:rPr lang="en-US" sz="4300" kern="1200" dirty="0">
              <a:solidFill>
                <a:schemeClr val="tx1"/>
              </a:solidFill>
            </a:rPr>
            <a:t> </a:t>
          </a:r>
          <a:r>
            <a:rPr lang="en-US" sz="4300" kern="1200" dirty="0" err="1">
              <a:solidFill>
                <a:schemeClr val="tx1"/>
              </a:solidFill>
            </a:rPr>
            <a:t>của</a:t>
          </a:r>
          <a:r>
            <a:rPr lang="en-US" sz="4300" kern="1200" dirty="0">
              <a:solidFill>
                <a:schemeClr val="tx1"/>
              </a:solidFill>
            </a:rPr>
            <a:t> </a:t>
          </a:r>
          <a:r>
            <a:rPr lang="en-US" sz="4300" kern="1200" dirty="0" err="1">
              <a:solidFill>
                <a:schemeClr val="tx1"/>
              </a:solidFill>
            </a:rPr>
            <a:t>sinh</a:t>
          </a:r>
          <a:r>
            <a:rPr lang="en-US" sz="4300" kern="1200" dirty="0">
              <a:solidFill>
                <a:schemeClr val="tx1"/>
              </a:solidFill>
            </a:rPr>
            <a:t> </a:t>
          </a:r>
          <a:r>
            <a:rPr lang="en-US" sz="4300" kern="1200" dirty="0" err="1">
              <a:solidFill>
                <a:schemeClr val="tx1"/>
              </a:solidFill>
            </a:rPr>
            <a:t>viên</a:t>
          </a:r>
          <a:endParaRPr lang="en-US" sz="4300" kern="1200" dirty="0">
            <a:solidFill>
              <a:schemeClr val="tx1"/>
            </a:solidFill>
          </a:endParaRPr>
        </a:p>
      </dsp:txBody>
      <dsp:txXfrm>
        <a:off x="8732097" y="1482103"/>
        <a:ext cx="2902100" cy="30823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6/15/21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6/15/21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6/15/21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6/15/21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6/15/21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6/15/21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398" y="3953930"/>
            <a:ext cx="10515600"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1.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học</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và</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nền</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E99AB9-A783-7B4D-9520-3D0F3C563DDF}"/>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Content Placeholder 1">
            <a:extLst>
              <a:ext uri="{FF2B5EF4-FFF2-40B4-BE49-F238E27FC236}">
                <a16:creationId xmlns:a16="http://schemas.microsoft.com/office/drawing/2014/main" id="{824DD93B-863F-1646-BF15-96672EAF009E}"/>
              </a:ext>
            </a:extLst>
          </p:cNvPr>
          <p:cNvSpPr txBox="1">
            <a:spLocks/>
          </p:cNvSpPr>
          <p:nvPr/>
        </p:nvSpPr>
        <p:spPr>
          <a:xfrm>
            <a:off x="506790" y="1142999"/>
            <a:ext cx="484393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Các mô hình kinh tế</a:t>
            </a:r>
          </a:p>
        </p:txBody>
      </p:sp>
      <p:sp>
        <p:nvSpPr>
          <p:cNvPr id="4" name="Content Placeholder 1">
            <a:extLst>
              <a:ext uri="{FF2B5EF4-FFF2-40B4-BE49-F238E27FC236}">
                <a16:creationId xmlns:a16="http://schemas.microsoft.com/office/drawing/2014/main" id="{171D4FE9-1B01-8845-AB21-6010C7CC63DD}"/>
              </a:ext>
            </a:extLst>
          </p:cNvPr>
          <p:cNvSpPr txBox="1">
            <a:spLocks/>
          </p:cNvSpPr>
          <p:nvPr/>
        </p:nvSpPr>
        <p:spPr>
          <a:xfrm>
            <a:off x="402166" y="2095461"/>
            <a:ext cx="6400291" cy="4670745"/>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3600" dirty="0"/>
              <a:t> Kinh tế thị trường</a:t>
            </a:r>
          </a:p>
          <a:p>
            <a:r>
              <a:rPr lang="en-VN" sz="3600" dirty="0"/>
              <a:t> Kinh tế mệnh lệnh</a:t>
            </a:r>
          </a:p>
          <a:p>
            <a:r>
              <a:rPr lang="en-VN" sz="3600" dirty="0"/>
              <a:t> Kinh tế hỗn hợp</a:t>
            </a:r>
          </a:p>
          <a:p>
            <a:pPr marL="0" indent="0">
              <a:buNone/>
            </a:pPr>
            <a:endParaRPr lang="en-VN" sz="3600" dirty="0"/>
          </a:p>
        </p:txBody>
      </p:sp>
      <p:pic>
        <p:nvPicPr>
          <p:cNvPr id="8194" name="Picture 2" descr="Đẩy mạnh chuyển đổi mô hình tăng trưởng, cơ cấu lại nền kinh tế | Sự kiện">
            <a:extLst>
              <a:ext uri="{FF2B5EF4-FFF2-40B4-BE49-F238E27FC236}">
                <a16:creationId xmlns:a16="http://schemas.microsoft.com/office/drawing/2014/main" id="{1BE81C88-D361-534B-AB63-14E78853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777" y="2246433"/>
            <a:ext cx="6350000"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15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36E1C-718C-F744-9810-5FBFD50D9B05}"/>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Content Placeholder 1">
            <a:extLst>
              <a:ext uri="{FF2B5EF4-FFF2-40B4-BE49-F238E27FC236}">
                <a16:creationId xmlns:a16="http://schemas.microsoft.com/office/drawing/2014/main" id="{55650D83-B264-384D-9374-2702F07B95FE}"/>
              </a:ext>
            </a:extLst>
          </p:cNvPr>
          <p:cNvSpPr txBox="1">
            <a:spLocks/>
          </p:cNvSpPr>
          <p:nvPr/>
        </p:nvSpPr>
        <p:spPr>
          <a:xfrm>
            <a:off x="506790" y="1142999"/>
            <a:ext cx="484393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Kinh tế thị trường</a:t>
            </a:r>
          </a:p>
        </p:txBody>
      </p:sp>
      <p:sp>
        <p:nvSpPr>
          <p:cNvPr id="4" name="Content Placeholder 1">
            <a:extLst>
              <a:ext uri="{FF2B5EF4-FFF2-40B4-BE49-F238E27FC236}">
                <a16:creationId xmlns:a16="http://schemas.microsoft.com/office/drawing/2014/main" id="{11C12D61-87EB-874D-A155-E44C9F60C42E}"/>
              </a:ext>
            </a:extLst>
          </p:cNvPr>
          <p:cNvSpPr txBox="1">
            <a:spLocks/>
          </p:cNvSpPr>
          <p:nvPr/>
        </p:nvSpPr>
        <p:spPr>
          <a:xfrm>
            <a:off x="402166" y="2095461"/>
            <a:ext cx="6400291" cy="179073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3600" dirty="0"/>
              <a:t> </a:t>
            </a:r>
            <a:r>
              <a:rPr lang="vi-VN" sz="3600" dirty="0"/>
              <a:t>Thị trường tự do là thị trường mà các chính phủ không can thiệp vào được.</a:t>
            </a:r>
            <a:endParaRPr lang="en-VN" sz="3600" dirty="0"/>
          </a:p>
          <a:p>
            <a:pPr marL="0" indent="0">
              <a:buNone/>
            </a:pPr>
            <a:endParaRPr lang="en-VN" sz="3600" dirty="0"/>
          </a:p>
        </p:txBody>
      </p:sp>
      <p:pic>
        <p:nvPicPr>
          <p:cNvPr id="9220" name="Picture 4" descr="Free Vector | Flea market isometric icons set">
            <a:extLst>
              <a:ext uri="{FF2B5EF4-FFF2-40B4-BE49-F238E27FC236}">
                <a16:creationId xmlns:a16="http://schemas.microsoft.com/office/drawing/2014/main" id="{FC91CAD9-7258-834A-89D5-151B1D366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457" y="1638299"/>
            <a:ext cx="4987377" cy="498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4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D012A-39F5-1D4F-ABCC-6886108927B3}"/>
              </a:ext>
            </a:extLst>
          </p:cNvPr>
          <p:cNvSpPr>
            <a:spLocks noGrp="1"/>
          </p:cNvSpPr>
          <p:nvPr>
            <p:ph type="sldNum" sz="quarter" idx="12"/>
          </p:nvPr>
        </p:nvSpPr>
        <p:spPr/>
        <p:txBody>
          <a:bodyPr/>
          <a:lstStyle/>
          <a:p>
            <a:fld id="{A098FBE6-540D-41B1-8784-222EA9B62A90}" type="slidenum">
              <a:rPr lang="en-US" smtClean="0"/>
              <a:pPr/>
              <a:t>12</a:t>
            </a:fld>
            <a:endParaRPr lang="en-US"/>
          </a:p>
        </p:txBody>
      </p:sp>
      <p:sp>
        <p:nvSpPr>
          <p:cNvPr id="3" name="Content Placeholder 1">
            <a:extLst>
              <a:ext uri="{FF2B5EF4-FFF2-40B4-BE49-F238E27FC236}">
                <a16:creationId xmlns:a16="http://schemas.microsoft.com/office/drawing/2014/main" id="{A7539897-F2D6-594F-B2C8-AF6299B8CD06}"/>
              </a:ext>
            </a:extLst>
          </p:cNvPr>
          <p:cNvSpPr txBox="1">
            <a:spLocks/>
          </p:cNvSpPr>
          <p:nvPr/>
        </p:nvSpPr>
        <p:spPr>
          <a:xfrm>
            <a:off x="506789" y="1142999"/>
            <a:ext cx="8822013"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Bàn tay vô hình (Adam Smith, 1776)</a:t>
            </a:r>
          </a:p>
        </p:txBody>
      </p:sp>
      <p:sp>
        <p:nvSpPr>
          <p:cNvPr id="4" name="Content Placeholder 1">
            <a:extLst>
              <a:ext uri="{FF2B5EF4-FFF2-40B4-BE49-F238E27FC236}">
                <a16:creationId xmlns:a16="http://schemas.microsoft.com/office/drawing/2014/main" id="{568C630B-50C8-6948-AF55-968E09513B31}"/>
              </a:ext>
            </a:extLst>
          </p:cNvPr>
          <p:cNvSpPr txBox="1">
            <a:spLocks/>
          </p:cNvSpPr>
          <p:nvPr/>
        </p:nvSpPr>
        <p:spPr>
          <a:xfrm>
            <a:off x="2895854" y="2386774"/>
            <a:ext cx="6400291" cy="179073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Các cá nhân mưu cầu lợi ích của bản thân mình sẽ được dẫn dắt bằng “bàn tay vô hình” để làm những việc vì lợi ích của toàn xã hội  </a:t>
            </a:r>
            <a:endParaRPr lang="en-VN" sz="3600" dirty="0"/>
          </a:p>
          <a:p>
            <a:pPr marL="0" indent="0">
              <a:buNone/>
            </a:pPr>
            <a:endParaRPr lang="en-VN" sz="3600" dirty="0"/>
          </a:p>
        </p:txBody>
      </p:sp>
      <p:pic>
        <p:nvPicPr>
          <p:cNvPr id="10242" name="Picture 2" descr="Bàn tay vô hình (Invisible hand) là gì? Lợi ích xã hội từ bàn tay vô hình">
            <a:extLst>
              <a:ext uri="{FF2B5EF4-FFF2-40B4-BE49-F238E27FC236}">
                <a16:creationId xmlns:a16="http://schemas.microsoft.com/office/drawing/2014/main" id="{3EF8F4B9-908D-574B-8AD4-BA2ABE0E7599}"/>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2863197" y="508000"/>
            <a:ext cx="7239000" cy="6350000"/>
          </a:xfrm>
          <a:prstGeom prst="rect">
            <a:avLst/>
          </a:prstGeom>
          <a:noFill/>
          <a:effectLst>
            <a:outerShdw dist="50800" sx="1000" sy="1000" algn="ctr" rotWithShape="0">
              <a:srgbClr val="000000"/>
            </a:outerShdw>
            <a:reflection endPos="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4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DF67C8-F403-7A4E-9B05-5B47BF7A9602}"/>
              </a:ext>
            </a:extLst>
          </p:cNvPr>
          <p:cNvSpPr>
            <a:spLocks noGrp="1"/>
          </p:cNvSpPr>
          <p:nvPr>
            <p:ph type="sldNum" sz="quarter" idx="12"/>
          </p:nvPr>
        </p:nvSpPr>
        <p:spPr/>
        <p:txBody>
          <a:bodyPr/>
          <a:lstStyle/>
          <a:p>
            <a:fld id="{A098FBE6-540D-41B1-8784-222EA9B62A90}" type="slidenum">
              <a:rPr lang="en-US" smtClean="0"/>
              <a:pPr/>
              <a:t>13</a:t>
            </a:fld>
            <a:endParaRPr lang="en-US"/>
          </a:p>
        </p:txBody>
      </p:sp>
      <p:sp>
        <p:nvSpPr>
          <p:cNvPr id="3" name="Content Placeholder 1">
            <a:extLst>
              <a:ext uri="{FF2B5EF4-FFF2-40B4-BE49-F238E27FC236}">
                <a16:creationId xmlns:a16="http://schemas.microsoft.com/office/drawing/2014/main" id="{24E2DE18-B5E4-804D-848E-2F9F077219CA}"/>
              </a:ext>
            </a:extLst>
          </p:cNvPr>
          <p:cNvSpPr txBox="1">
            <a:spLocks/>
          </p:cNvSpPr>
          <p:nvPr/>
        </p:nvSpPr>
        <p:spPr>
          <a:xfrm>
            <a:off x="506790" y="1142999"/>
            <a:ext cx="84086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Lợi ích của kinh tế thị trường</a:t>
            </a:r>
          </a:p>
        </p:txBody>
      </p:sp>
      <p:sp>
        <p:nvSpPr>
          <p:cNvPr id="4" name="Content Placeholder 1">
            <a:extLst>
              <a:ext uri="{FF2B5EF4-FFF2-40B4-BE49-F238E27FC236}">
                <a16:creationId xmlns:a16="http://schemas.microsoft.com/office/drawing/2014/main" id="{9E5DF9C5-DA2B-AA46-AE62-06D4929DA210}"/>
              </a:ext>
            </a:extLst>
          </p:cNvPr>
          <p:cNvSpPr txBox="1">
            <a:spLocks/>
          </p:cNvSpPr>
          <p:nvPr/>
        </p:nvSpPr>
        <p:spPr>
          <a:xfrm>
            <a:off x="402166" y="2095461"/>
            <a:ext cx="8208434" cy="209553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Thúc đẩy đổi mới và phát triển</a:t>
            </a:r>
          </a:p>
          <a:p>
            <a:r>
              <a:rPr lang="en-VN" sz="3600" dirty="0"/>
              <a:t> Đảm bảo quá trình tự ra quyết định</a:t>
            </a:r>
          </a:p>
          <a:p>
            <a:r>
              <a:rPr lang="en-VN" sz="3600" dirty="0"/>
              <a:t> Thúc đẩy các biện pháp để đạt hiệu quả</a:t>
            </a:r>
          </a:p>
          <a:p>
            <a:pPr marL="0" indent="0">
              <a:buNone/>
            </a:pPr>
            <a:endParaRPr lang="en-VN" sz="3600" dirty="0"/>
          </a:p>
        </p:txBody>
      </p:sp>
      <p:pic>
        <p:nvPicPr>
          <p:cNvPr id="11266" name="Picture 2" descr="Đổi mới sáng tạo nâng cao năng lực cạnh tranh của doanh nghiệp Việt Nam&amp;#39;">
            <a:extLst>
              <a:ext uri="{FF2B5EF4-FFF2-40B4-BE49-F238E27FC236}">
                <a16:creationId xmlns:a16="http://schemas.microsoft.com/office/drawing/2014/main" id="{ACBD6D59-6D99-6348-984B-BD021B3CA44E}"/>
              </a:ext>
            </a:extLst>
          </p:cNvPr>
          <p:cNvPicPr>
            <a:picLocks noChangeAspect="1" noChangeArrowheads="1"/>
          </p:cNvPicPr>
          <p:nvPr/>
        </p:nvPicPr>
        <p:blipFill>
          <a:blip r:embed="rId2">
            <a:alphaModFix amt="29000"/>
            <a:extLst>
              <a:ext uri="{28A0092B-C50C-407E-A947-70E740481C1C}">
                <a14:useLocalDpi xmlns:a14="http://schemas.microsoft.com/office/drawing/2010/main" val="0"/>
              </a:ext>
            </a:extLst>
          </a:blip>
          <a:srcRect/>
          <a:stretch>
            <a:fillRect/>
          </a:stretch>
        </p:blipFill>
        <p:spPr bwMode="auto">
          <a:xfrm>
            <a:off x="532190" y="1984464"/>
            <a:ext cx="8408610" cy="481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9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407B7-AC97-DC4C-ADB9-319641178D7A}"/>
              </a:ext>
            </a:extLst>
          </p:cNvPr>
          <p:cNvSpPr>
            <a:spLocks noGrp="1"/>
          </p:cNvSpPr>
          <p:nvPr>
            <p:ph type="sldNum" sz="quarter" idx="12"/>
          </p:nvPr>
        </p:nvSpPr>
        <p:spPr/>
        <p:txBody>
          <a:bodyPr/>
          <a:lstStyle/>
          <a:p>
            <a:fld id="{A098FBE6-540D-41B1-8784-222EA9B62A90}" type="slidenum">
              <a:rPr lang="en-US" smtClean="0"/>
              <a:pPr/>
              <a:t>14</a:t>
            </a:fld>
            <a:endParaRPr lang="en-US"/>
          </a:p>
        </p:txBody>
      </p:sp>
      <p:sp>
        <p:nvSpPr>
          <p:cNvPr id="3" name="Content Placeholder 1">
            <a:extLst>
              <a:ext uri="{FF2B5EF4-FFF2-40B4-BE49-F238E27FC236}">
                <a16:creationId xmlns:a16="http://schemas.microsoft.com/office/drawing/2014/main" id="{61D39D58-5CB8-7143-BBD2-420ACAAD4C73}"/>
              </a:ext>
            </a:extLst>
          </p:cNvPr>
          <p:cNvSpPr txBox="1">
            <a:spLocks/>
          </p:cNvSpPr>
          <p:nvPr/>
        </p:nvSpPr>
        <p:spPr>
          <a:xfrm>
            <a:off x="506790" y="1142999"/>
            <a:ext cx="77990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Vai trò của Kinh tế thị trường</a:t>
            </a:r>
          </a:p>
        </p:txBody>
      </p:sp>
      <p:sp>
        <p:nvSpPr>
          <p:cNvPr id="4" name="Content Placeholder 1">
            <a:extLst>
              <a:ext uri="{FF2B5EF4-FFF2-40B4-BE49-F238E27FC236}">
                <a16:creationId xmlns:a16="http://schemas.microsoft.com/office/drawing/2014/main" id="{AB98826D-C5B3-734F-81B8-C92156572500}"/>
              </a:ext>
            </a:extLst>
          </p:cNvPr>
          <p:cNvSpPr txBox="1">
            <a:spLocks/>
          </p:cNvSpPr>
          <p:nvPr/>
        </p:nvSpPr>
        <p:spPr>
          <a:xfrm>
            <a:off x="402166" y="2095461"/>
            <a:ext cx="6400291" cy="179073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Xác định cơ chế phân bổ của thị trường và giá cả</a:t>
            </a:r>
            <a:endParaRPr lang="en-VN" sz="3600" dirty="0"/>
          </a:p>
          <a:p>
            <a:pPr marL="0" indent="0">
              <a:buNone/>
            </a:pPr>
            <a:endParaRPr lang="en-VN" sz="3600" dirty="0"/>
          </a:p>
        </p:txBody>
      </p:sp>
      <p:sp>
        <p:nvSpPr>
          <p:cNvPr id="5" name="Content Placeholder 1">
            <a:extLst>
              <a:ext uri="{FF2B5EF4-FFF2-40B4-BE49-F238E27FC236}">
                <a16:creationId xmlns:a16="http://schemas.microsoft.com/office/drawing/2014/main" id="{A79CEBD3-BA1D-FB48-AA5B-561B6B5FA4AF}"/>
              </a:ext>
            </a:extLst>
          </p:cNvPr>
          <p:cNvSpPr txBox="1">
            <a:spLocks/>
          </p:cNvSpPr>
          <p:nvPr/>
        </p:nvSpPr>
        <p:spPr>
          <a:xfrm>
            <a:off x="6125272" y="3833546"/>
            <a:ext cx="5146854" cy="2414854"/>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Quyết định quá trình lựa chọn và ra quyết định dựa trên quan hệ cung cầu</a:t>
            </a:r>
            <a:endParaRPr lang="en-VN" sz="3600" dirty="0"/>
          </a:p>
          <a:p>
            <a:pPr marL="0" indent="0">
              <a:buNone/>
            </a:pPr>
            <a:endParaRPr lang="en-VN" sz="3600" dirty="0"/>
          </a:p>
        </p:txBody>
      </p:sp>
      <p:pic>
        <p:nvPicPr>
          <p:cNvPr id="12294" name="Picture 6" descr="Nền kinh tế ổn định (Steady-state economy) là gì? Đặc điểm">
            <a:extLst>
              <a:ext uri="{FF2B5EF4-FFF2-40B4-BE49-F238E27FC236}">
                <a16:creationId xmlns:a16="http://schemas.microsoft.com/office/drawing/2014/main" id="{F64B9747-0CC4-1249-A780-B42189344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90" y="3691218"/>
            <a:ext cx="5146854"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4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F8B1DA-8D85-4E41-A343-C2B13ADD869F}"/>
              </a:ext>
            </a:extLst>
          </p:cNvPr>
          <p:cNvSpPr>
            <a:spLocks noGrp="1"/>
          </p:cNvSpPr>
          <p:nvPr>
            <p:ph type="sldNum" sz="quarter" idx="12"/>
          </p:nvPr>
        </p:nvSpPr>
        <p:spPr/>
        <p:txBody>
          <a:bodyPr/>
          <a:lstStyle/>
          <a:p>
            <a:fld id="{A098FBE6-540D-41B1-8784-222EA9B62A90}" type="slidenum">
              <a:rPr lang="en-US" smtClean="0"/>
              <a:pPr/>
              <a:t>15</a:t>
            </a:fld>
            <a:endParaRPr lang="en-US"/>
          </a:p>
        </p:txBody>
      </p:sp>
      <p:sp>
        <p:nvSpPr>
          <p:cNvPr id="3" name="Content Placeholder 1">
            <a:extLst>
              <a:ext uri="{FF2B5EF4-FFF2-40B4-BE49-F238E27FC236}">
                <a16:creationId xmlns:a16="http://schemas.microsoft.com/office/drawing/2014/main" id="{A5E78CA8-FFA4-F44C-91FB-4FAD51D20831}"/>
              </a:ext>
            </a:extLst>
          </p:cNvPr>
          <p:cNvSpPr txBox="1">
            <a:spLocks/>
          </p:cNvSpPr>
          <p:nvPr/>
        </p:nvSpPr>
        <p:spPr>
          <a:xfrm>
            <a:off x="506790" y="1142999"/>
            <a:ext cx="77228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Mặt trái của Kinh tế thị trường</a:t>
            </a:r>
          </a:p>
        </p:txBody>
      </p:sp>
      <p:sp>
        <p:nvSpPr>
          <p:cNvPr id="4" name="Content Placeholder 1">
            <a:extLst>
              <a:ext uri="{FF2B5EF4-FFF2-40B4-BE49-F238E27FC236}">
                <a16:creationId xmlns:a16="http://schemas.microsoft.com/office/drawing/2014/main" id="{139A7676-1940-1845-8FFE-81D739BBDC2B}"/>
              </a:ext>
            </a:extLst>
          </p:cNvPr>
          <p:cNvSpPr txBox="1">
            <a:spLocks/>
          </p:cNvSpPr>
          <p:nvPr/>
        </p:nvSpPr>
        <p:spPr>
          <a:xfrm>
            <a:off x="402166" y="2095461"/>
            <a:ext cx="4770268"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Gia tăng phân hoá giàu nghèo, bất công và ô nhiễm môi trường</a:t>
            </a:r>
            <a:endParaRPr lang="en-VN" sz="3600" dirty="0"/>
          </a:p>
          <a:p>
            <a:pPr marL="0" indent="0">
              <a:buNone/>
            </a:pPr>
            <a:endParaRPr lang="en-VN" sz="3600" dirty="0"/>
          </a:p>
        </p:txBody>
      </p:sp>
      <p:sp>
        <p:nvSpPr>
          <p:cNvPr id="5" name="Content Placeholder 1">
            <a:extLst>
              <a:ext uri="{FF2B5EF4-FFF2-40B4-BE49-F238E27FC236}">
                <a16:creationId xmlns:a16="http://schemas.microsoft.com/office/drawing/2014/main" id="{8E47F3B0-47A1-6D45-8D72-BA2763D86044}"/>
              </a:ext>
            </a:extLst>
          </p:cNvPr>
          <p:cNvSpPr txBox="1">
            <a:spLocks/>
          </p:cNvSpPr>
          <p:nvPr/>
        </p:nvSpPr>
        <p:spPr>
          <a:xfrm>
            <a:off x="402166" y="4685963"/>
            <a:ext cx="3957638" cy="99283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Khó thực hiện các mục tiêu công cộng và an ninh quốc phòng</a:t>
            </a:r>
            <a:endParaRPr lang="en-VN" sz="3600" dirty="0"/>
          </a:p>
          <a:p>
            <a:pPr marL="0" indent="0">
              <a:buNone/>
            </a:pPr>
            <a:endParaRPr lang="en-VN" sz="3600" dirty="0"/>
          </a:p>
        </p:txBody>
      </p:sp>
      <p:pic>
        <p:nvPicPr>
          <p:cNvPr id="13314" name="Picture 2" descr="Review Sách] “Mặt Trái Của Cơ Chế Thị Trường”: Góc Khuất Của Cơ Chế Thị  Trường Thời Đất Nước Ta Bắt Đầu Đổi Mới - YBOX">
            <a:extLst>
              <a:ext uri="{FF2B5EF4-FFF2-40B4-BE49-F238E27FC236}">
                <a16:creationId xmlns:a16="http://schemas.microsoft.com/office/drawing/2014/main" id="{FCE65734-7E4F-E846-B05A-DEF09E108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434" y="2095461"/>
            <a:ext cx="7019566" cy="395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20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8C0D14-56B9-D44B-BB8D-6B3DC79CB718}"/>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Content Placeholder 1">
            <a:extLst>
              <a:ext uri="{FF2B5EF4-FFF2-40B4-BE49-F238E27FC236}">
                <a16:creationId xmlns:a16="http://schemas.microsoft.com/office/drawing/2014/main" id="{4B7DD200-3622-B548-9590-546301FE1D14}"/>
              </a:ext>
            </a:extLst>
          </p:cNvPr>
          <p:cNvSpPr txBox="1">
            <a:spLocks/>
          </p:cNvSpPr>
          <p:nvPr/>
        </p:nvSpPr>
        <p:spPr>
          <a:xfrm>
            <a:off x="506790" y="1142999"/>
            <a:ext cx="77228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Kinh tế mệnh lệnh</a:t>
            </a:r>
          </a:p>
        </p:txBody>
      </p:sp>
      <p:sp>
        <p:nvSpPr>
          <p:cNvPr id="4" name="Content Placeholder 1">
            <a:extLst>
              <a:ext uri="{FF2B5EF4-FFF2-40B4-BE49-F238E27FC236}">
                <a16:creationId xmlns:a16="http://schemas.microsoft.com/office/drawing/2014/main" id="{6B95D6D1-E96B-5949-B289-2D30D0CC08AD}"/>
              </a:ext>
            </a:extLst>
          </p:cNvPr>
          <p:cNvSpPr txBox="1">
            <a:spLocks/>
          </p:cNvSpPr>
          <p:nvPr/>
        </p:nvSpPr>
        <p:spPr>
          <a:xfrm>
            <a:off x="402166" y="2095461"/>
            <a:ext cx="5160434" cy="3619540"/>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Các quyết định kinh tế là sản xuất cái gì, sản xuất như thế nào và sản xuất cho ai đều do nhà nước thực hiện </a:t>
            </a:r>
            <a:endParaRPr lang="en-VN" sz="3600" dirty="0"/>
          </a:p>
        </p:txBody>
      </p:sp>
      <p:pic>
        <p:nvPicPr>
          <p:cNvPr id="14338" name="Picture 2">
            <a:extLst>
              <a:ext uri="{FF2B5EF4-FFF2-40B4-BE49-F238E27FC236}">
                <a16:creationId xmlns:a16="http://schemas.microsoft.com/office/drawing/2014/main" id="{65308B60-7392-A740-9AC5-3582453E0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30813"/>
            <a:ext cx="4770268" cy="477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4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EC8934-B466-7346-BECA-4A3AF5B9522C}"/>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Content Placeholder 1">
            <a:extLst>
              <a:ext uri="{FF2B5EF4-FFF2-40B4-BE49-F238E27FC236}">
                <a16:creationId xmlns:a16="http://schemas.microsoft.com/office/drawing/2014/main" id="{381D5434-E78C-164A-A0FA-D3D4381361E0}"/>
              </a:ext>
            </a:extLst>
          </p:cNvPr>
          <p:cNvSpPr txBox="1">
            <a:spLocks/>
          </p:cNvSpPr>
          <p:nvPr/>
        </p:nvSpPr>
        <p:spPr>
          <a:xfrm>
            <a:off x="506790" y="1142999"/>
            <a:ext cx="77228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Kinh tế hỗn hợp</a:t>
            </a:r>
          </a:p>
        </p:txBody>
      </p:sp>
      <p:sp>
        <p:nvSpPr>
          <p:cNvPr id="4" name="Content Placeholder 1">
            <a:extLst>
              <a:ext uri="{FF2B5EF4-FFF2-40B4-BE49-F238E27FC236}">
                <a16:creationId xmlns:a16="http://schemas.microsoft.com/office/drawing/2014/main" id="{A0A62DE1-CB24-2D4C-89D3-04F5ABF67538}"/>
              </a:ext>
            </a:extLst>
          </p:cNvPr>
          <p:cNvSpPr txBox="1">
            <a:spLocks/>
          </p:cNvSpPr>
          <p:nvPr/>
        </p:nvSpPr>
        <p:spPr>
          <a:xfrm>
            <a:off x="402166" y="2095461"/>
            <a:ext cx="5160434" cy="3619540"/>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Nằm giữa hai thái cực của nền kinh tế thị trường và nền kinh tế mệnh lệnh</a:t>
            </a:r>
            <a:endParaRPr lang="en-VN" sz="3600" dirty="0"/>
          </a:p>
        </p:txBody>
      </p:sp>
      <p:pic>
        <p:nvPicPr>
          <p:cNvPr id="15362" name="Picture 2" descr="Nền kinh tế hỗn hợp (Mixed Economic System) là gì? Sự khác biệt với các nền kinh  tế khác">
            <a:extLst>
              <a:ext uri="{FF2B5EF4-FFF2-40B4-BE49-F238E27FC236}">
                <a16:creationId xmlns:a16="http://schemas.microsoft.com/office/drawing/2014/main" id="{27BB3F9F-DDA8-2A41-8453-2131C80FE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223" y="1953946"/>
            <a:ext cx="5429310" cy="361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32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9182AA-ED4B-FB49-98C1-07B5C2DB7D48}"/>
              </a:ext>
            </a:extLst>
          </p:cNvPr>
          <p:cNvSpPr>
            <a:spLocks noGrp="1"/>
          </p:cNvSpPr>
          <p:nvPr>
            <p:ph type="sldNum" sz="quarter" idx="12"/>
          </p:nvPr>
        </p:nvSpPr>
        <p:spPr/>
        <p:txBody>
          <a:bodyPr/>
          <a:lstStyle/>
          <a:p>
            <a:fld id="{A098FBE6-540D-41B1-8784-222EA9B62A90}" type="slidenum">
              <a:rPr lang="en-US" smtClean="0"/>
              <a:pPr/>
              <a:t>18</a:t>
            </a:fld>
            <a:endParaRPr lang="en-US"/>
          </a:p>
        </p:txBody>
      </p:sp>
      <p:sp>
        <p:nvSpPr>
          <p:cNvPr id="3" name="Content Placeholder 1">
            <a:extLst>
              <a:ext uri="{FF2B5EF4-FFF2-40B4-BE49-F238E27FC236}">
                <a16:creationId xmlns:a16="http://schemas.microsoft.com/office/drawing/2014/main" id="{993AF68C-F3C4-ED49-AC7B-9456E3DBCD19}"/>
              </a:ext>
            </a:extLst>
          </p:cNvPr>
          <p:cNvSpPr txBox="1">
            <a:spLocks/>
          </p:cNvSpPr>
          <p:nvPr/>
        </p:nvSpPr>
        <p:spPr>
          <a:xfrm>
            <a:off x="506790" y="1142999"/>
            <a:ext cx="77228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Đặc điểm của Kinh tế hỗn hợp</a:t>
            </a:r>
          </a:p>
        </p:txBody>
      </p:sp>
      <p:sp>
        <p:nvSpPr>
          <p:cNvPr id="4" name="Content Placeholder 1">
            <a:extLst>
              <a:ext uri="{FF2B5EF4-FFF2-40B4-BE49-F238E27FC236}">
                <a16:creationId xmlns:a16="http://schemas.microsoft.com/office/drawing/2014/main" id="{52F8313E-1EC5-C04F-B85D-8941E26B0FDD}"/>
              </a:ext>
            </a:extLst>
          </p:cNvPr>
          <p:cNvSpPr txBox="1">
            <a:spLocks/>
          </p:cNvSpPr>
          <p:nvPr/>
        </p:nvSpPr>
        <p:spPr>
          <a:xfrm>
            <a:off x="402166" y="2095460"/>
            <a:ext cx="8665634" cy="4670745"/>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Phát triển quan hệ cung – cầu, cạnh tranh</a:t>
            </a:r>
          </a:p>
          <a:p>
            <a:r>
              <a:rPr lang="en-VN" sz="3600" dirty="0"/>
              <a:t> Tôn trọng vai trò giá cả của thị trường</a:t>
            </a:r>
          </a:p>
          <a:p>
            <a:r>
              <a:rPr lang="en-VN" sz="3600" dirty="0"/>
              <a:t> Lấy lợi nhuận làm mục tiêu và động cơ phấn đấu</a:t>
            </a:r>
          </a:p>
          <a:p>
            <a:r>
              <a:rPr lang="en-VN" sz="3600" dirty="0"/>
              <a:t> Đòi hỏi tăng cường vai trò và sự kiểm soát của nhà nước</a:t>
            </a:r>
          </a:p>
        </p:txBody>
      </p:sp>
    </p:spTree>
    <p:extLst>
      <p:ext uri="{BB962C8B-B14F-4D97-AF65-F5344CB8AC3E}">
        <p14:creationId xmlns:p14="http://schemas.microsoft.com/office/powerpoint/2010/main" val="368581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014F0B-6752-224D-8CA9-C3EE16C5615D}"/>
              </a:ext>
            </a:extLst>
          </p:cNvPr>
          <p:cNvSpPr>
            <a:spLocks noGrp="1"/>
          </p:cNvSpPr>
          <p:nvPr>
            <p:ph type="sldNum" sz="quarter" idx="12"/>
          </p:nvPr>
        </p:nvSpPr>
        <p:spPr/>
        <p:txBody>
          <a:bodyPr/>
          <a:lstStyle/>
          <a:p>
            <a:fld id="{A098FBE6-540D-41B1-8784-222EA9B62A90}" type="slidenum">
              <a:rPr lang="en-US" smtClean="0"/>
              <a:pPr/>
              <a:t>19</a:t>
            </a:fld>
            <a:endParaRPr lang="en-US"/>
          </a:p>
        </p:txBody>
      </p:sp>
      <p:sp>
        <p:nvSpPr>
          <p:cNvPr id="4" name="Content Placeholder 1">
            <a:extLst>
              <a:ext uri="{FF2B5EF4-FFF2-40B4-BE49-F238E27FC236}">
                <a16:creationId xmlns:a16="http://schemas.microsoft.com/office/drawing/2014/main" id="{41C0F150-8729-CF42-A161-BC854424CD91}"/>
              </a:ext>
            </a:extLst>
          </p:cNvPr>
          <p:cNvSpPr txBox="1">
            <a:spLocks/>
          </p:cNvSpPr>
          <p:nvPr/>
        </p:nvSpPr>
        <p:spPr>
          <a:xfrm>
            <a:off x="402166" y="1449575"/>
            <a:ext cx="1084701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Mức độ tham gia của chính phủ vào thị trường</a:t>
            </a:r>
          </a:p>
        </p:txBody>
      </p:sp>
      <p:sp>
        <p:nvSpPr>
          <p:cNvPr id="5" name="Content Placeholder 1">
            <a:extLst>
              <a:ext uri="{FF2B5EF4-FFF2-40B4-BE49-F238E27FC236}">
                <a16:creationId xmlns:a16="http://schemas.microsoft.com/office/drawing/2014/main" id="{4BC75DBB-5EC6-0241-854D-F2CF2206109D}"/>
              </a:ext>
            </a:extLst>
          </p:cNvPr>
          <p:cNvSpPr txBox="1">
            <a:spLocks/>
          </p:cNvSpPr>
          <p:nvPr/>
        </p:nvSpPr>
        <p:spPr>
          <a:xfrm>
            <a:off x="402166" y="2095461"/>
            <a:ext cx="5160434" cy="3619540"/>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Tuỳ quan điểm của từng chính phủ</a:t>
            </a:r>
            <a:endParaRPr lang="en-VN" sz="3600" dirty="0"/>
          </a:p>
        </p:txBody>
      </p:sp>
      <p:pic>
        <p:nvPicPr>
          <p:cNvPr id="17410" name="Picture 2" descr="Công cụ chính sách là gì?">
            <a:extLst>
              <a:ext uri="{FF2B5EF4-FFF2-40B4-BE49-F238E27FC236}">
                <a16:creationId xmlns:a16="http://schemas.microsoft.com/office/drawing/2014/main" id="{0EEA2F44-3BEA-9B40-88B3-1724DFF8D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328" y="3103764"/>
            <a:ext cx="5341920" cy="347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7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CB6073-4565-9B4C-94A3-FF6F32CDF252}"/>
              </a:ext>
            </a:extLst>
          </p:cNvPr>
          <p:cNvSpPr>
            <a:spLocks noGrp="1"/>
          </p:cNvSpPr>
          <p:nvPr>
            <p:ph type="sldNum" sz="quarter" idx="12"/>
          </p:nvPr>
        </p:nvSpPr>
        <p:spPr/>
        <p:txBody>
          <a:bodyPr/>
          <a:lstStyle/>
          <a:p>
            <a:fld id="{A098FBE6-540D-41B1-8784-222EA9B62A90}" type="slidenum">
              <a:rPr lang="en-US" smtClean="0"/>
              <a:pPr/>
              <a:t>2</a:t>
            </a:fld>
            <a:endParaRPr lang="en-US"/>
          </a:p>
        </p:txBody>
      </p:sp>
      <p:sp>
        <p:nvSpPr>
          <p:cNvPr id="3" name="Title 3">
            <a:extLst>
              <a:ext uri="{FF2B5EF4-FFF2-40B4-BE49-F238E27FC236}">
                <a16:creationId xmlns:a16="http://schemas.microsoft.com/office/drawing/2014/main" id="{9043A554-AB10-2E4C-B0B6-836E33055710}"/>
              </a:ext>
            </a:extLst>
          </p:cNvPr>
          <p:cNvSpPr txBox="1">
            <a:spLocks/>
          </p:cNvSpPr>
          <p:nvPr/>
        </p:nvSpPr>
        <p:spPr>
          <a:xfrm>
            <a:off x="304800" y="1537118"/>
            <a:ext cx="109728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dirty="0">
                <a:solidFill>
                  <a:schemeClr val="tx1"/>
                </a:solidFill>
              </a:rPr>
              <a:t>Vai trò của thị trường</a:t>
            </a:r>
          </a:p>
        </p:txBody>
      </p:sp>
      <p:sp>
        <p:nvSpPr>
          <p:cNvPr id="4" name="Content Placeholder 1">
            <a:extLst>
              <a:ext uri="{FF2B5EF4-FFF2-40B4-BE49-F238E27FC236}">
                <a16:creationId xmlns:a16="http://schemas.microsoft.com/office/drawing/2014/main" id="{9D85DD5C-251A-5D48-BD52-C4B4242BEE7D}"/>
              </a:ext>
            </a:extLst>
          </p:cNvPr>
          <p:cNvSpPr txBox="1">
            <a:spLocks/>
          </p:cNvSpPr>
          <p:nvPr/>
        </p:nvSpPr>
        <p:spPr>
          <a:xfrm>
            <a:off x="499532" y="2713318"/>
            <a:ext cx="10583335" cy="3687763"/>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600" dirty="0"/>
              <a:t>Thị trường là gì?</a:t>
            </a:r>
          </a:p>
          <a:p>
            <a:r>
              <a:rPr lang="vi-VN" sz="3600" dirty="0"/>
              <a:t>Thị trường có thể tồn tại trong những nền kinh tế nào?</a:t>
            </a:r>
          </a:p>
          <a:p>
            <a:r>
              <a:rPr lang="vi-VN" sz="3600" dirty="0"/>
              <a:t>Thị trường có vai trò như thế nào đối với các vấn đề kinh tế?</a:t>
            </a:r>
          </a:p>
          <a:p>
            <a:endParaRPr lang="en-VN" sz="3600" dirty="0"/>
          </a:p>
        </p:txBody>
      </p:sp>
    </p:spTree>
    <p:extLst>
      <p:ext uri="{BB962C8B-B14F-4D97-AF65-F5344CB8AC3E}">
        <p14:creationId xmlns:p14="http://schemas.microsoft.com/office/powerpoint/2010/main" val="24687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F4D45C-47CD-B543-A020-FAA4E02FFEE8}"/>
              </a:ext>
            </a:extLst>
          </p:cNvPr>
          <p:cNvSpPr>
            <a:spLocks noGrp="1"/>
          </p:cNvSpPr>
          <p:nvPr>
            <p:ph type="sldNum" sz="quarter" idx="12"/>
          </p:nvPr>
        </p:nvSpPr>
        <p:spPr/>
        <p:txBody>
          <a:bodyPr/>
          <a:lstStyle/>
          <a:p>
            <a:fld id="{A098FBE6-540D-41B1-8784-222EA9B62A90}" type="slidenum">
              <a:rPr lang="en-US" smtClean="0"/>
              <a:pPr/>
              <a:t>20</a:t>
            </a:fld>
            <a:endParaRPr lang="en-US"/>
          </a:p>
        </p:txBody>
      </p:sp>
      <p:sp>
        <p:nvSpPr>
          <p:cNvPr id="3" name="Title 1">
            <a:extLst>
              <a:ext uri="{FF2B5EF4-FFF2-40B4-BE49-F238E27FC236}">
                <a16:creationId xmlns:a16="http://schemas.microsoft.com/office/drawing/2014/main" id="{EE8DDC56-B03D-654C-A921-30AC776F4F10}"/>
              </a:ext>
            </a:extLst>
          </p:cNvPr>
          <p:cNvSpPr txBox="1">
            <a:spLocks/>
          </p:cNvSpPr>
          <p:nvPr/>
        </p:nvSpPr>
        <p:spPr>
          <a:xfrm>
            <a:off x="432816" y="914400"/>
            <a:ext cx="10920984"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Cảm ơn các bạn đã chú ý theo dõi!</a:t>
            </a:r>
            <a:endParaRPr lang="en-VN" sz="4800" b="1" dirty="0">
              <a:solidFill>
                <a:schemeClr val="tx1"/>
              </a:solidFill>
            </a:endParaRPr>
          </a:p>
        </p:txBody>
      </p:sp>
    </p:spTree>
    <p:extLst>
      <p:ext uri="{BB962C8B-B14F-4D97-AF65-F5344CB8AC3E}">
        <p14:creationId xmlns:p14="http://schemas.microsoft.com/office/powerpoint/2010/main" val="115967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63DD7-FA83-5A42-8FD4-8A11603EA104}"/>
              </a:ext>
            </a:extLst>
          </p:cNvPr>
          <p:cNvSpPr>
            <a:spLocks noGrp="1"/>
          </p:cNvSpPr>
          <p:nvPr>
            <p:ph type="sldNum" sz="quarter" idx="12"/>
          </p:nvPr>
        </p:nvSpPr>
        <p:spPr/>
        <p:txBody>
          <a:bodyPr/>
          <a:lstStyle/>
          <a:p>
            <a:fld id="{A098FBE6-540D-41B1-8784-222EA9B62A90}" type="slidenum">
              <a:rPr lang="en-US" smtClean="0"/>
              <a:pPr/>
              <a:t>3</a:t>
            </a:fld>
            <a:endParaRPr lang="en-US"/>
          </a:p>
        </p:txBody>
      </p:sp>
      <p:sp>
        <p:nvSpPr>
          <p:cNvPr id="3" name="Content Placeholder 1">
            <a:extLst>
              <a:ext uri="{FF2B5EF4-FFF2-40B4-BE49-F238E27FC236}">
                <a16:creationId xmlns:a16="http://schemas.microsoft.com/office/drawing/2014/main" id="{DE040D63-C1C7-3048-9F3B-5453A979D7DA}"/>
              </a:ext>
            </a:extLst>
          </p:cNvPr>
          <p:cNvSpPr txBox="1">
            <a:spLocks/>
          </p:cNvSpPr>
          <p:nvPr/>
        </p:nvSpPr>
        <p:spPr>
          <a:xfrm>
            <a:off x="506790" y="1143000"/>
            <a:ext cx="3462868" cy="5632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Thị trường</a:t>
            </a:r>
          </a:p>
        </p:txBody>
      </p:sp>
      <p:sp>
        <p:nvSpPr>
          <p:cNvPr id="4" name="Content Placeholder 1">
            <a:extLst>
              <a:ext uri="{FF2B5EF4-FFF2-40B4-BE49-F238E27FC236}">
                <a16:creationId xmlns:a16="http://schemas.microsoft.com/office/drawing/2014/main" id="{9CFFB61D-D1A7-4340-9AE6-BFEA5DEB084C}"/>
              </a:ext>
            </a:extLst>
          </p:cNvPr>
          <p:cNvSpPr txBox="1">
            <a:spLocks/>
          </p:cNvSpPr>
          <p:nvPr/>
        </p:nvSpPr>
        <p:spPr>
          <a:xfrm>
            <a:off x="304800" y="2038123"/>
            <a:ext cx="8153400" cy="382927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2800" dirty="0"/>
              <a:t>Là một quá trình mà qua đó tất cả các quyết định của hộ gia đình về tiêu dùng các hàng hoá khác nhau, các quyết định của doanh nghiệp về sản xuất cái gì, sản xuất như thế nào và các quyết định của người lao động về việc làm cho ai, làm việc bao nhiêu được cân bằng thông qua sự điều chỉnh của giá cả.</a:t>
            </a:r>
            <a:r>
              <a:rPr lang="en-VN" sz="4000" dirty="0"/>
              <a:t> </a:t>
            </a:r>
          </a:p>
        </p:txBody>
      </p:sp>
      <p:pic>
        <p:nvPicPr>
          <p:cNvPr id="1026" name="Picture 2" descr="green_man_shaking_hands - Santa Maria CA Real Estate Blog &amp;amp; Information,  REALTOR® Selling Santa Maria CA Homes">
            <a:extLst>
              <a:ext uri="{FF2B5EF4-FFF2-40B4-BE49-F238E27FC236}">
                <a16:creationId xmlns:a16="http://schemas.microsoft.com/office/drawing/2014/main" id="{A703F011-9129-3F4A-9DB2-E60D1B770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303" y="2286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4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63DD7-FA83-5A42-8FD4-8A11603EA104}"/>
              </a:ext>
            </a:extLst>
          </p:cNvPr>
          <p:cNvSpPr>
            <a:spLocks noGrp="1"/>
          </p:cNvSpPr>
          <p:nvPr>
            <p:ph type="sldNum" sz="quarter" idx="12"/>
          </p:nvPr>
        </p:nvSpPr>
        <p:spPr/>
        <p:txBody>
          <a:bodyPr/>
          <a:lstStyle/>
          <a:p>
            <a:fld id="{A098FBE6-540D-41B1-8784-222EA9B62A90}" type="slidenum">
              <a:rPr lang="en-US" smtClean="0"/>
              <a:pPr/>
              <a:t>4</a:t>
            </a:fld>
            <a:endParaRPr lang="en-US"/>
          </a:p>
        </p:txBody>
      </p:sp>
      <p:sp>
        <p:nvSpPr>
          <p:cNvPr id="3" name="Content Placeholder 1">
            <a:extLst>
              <a:ext uri="{FF2B5EF4-FFF2-40B4-BE49-F238E27FC236}">
                <a16:creationId xmlns:a16="http://schemas.microsoft.com/office/drawing/2014/main" id="{DE040D63-C1C7-3048-9F3B-5453A979D7DA}"/>
              </a:ext>
            </a:extLst>
          </p:cNvPr>
          <p:cNvSpPr txBox="1">
            <a:spLocks/>
          </p:cNvSpPr>
          <p:nvPr/>
        </p:nvSpPr>
        <p:spPr>
          <a:xfrm>
            <a:off x="506790" y="1143000"/>
            <a:ext cx="3462868" cy="5632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Thị trường</a:t>
            </a:r>
          </a:p>
        </p:txBody>
      </p:sp>
      <p:sp>
        <p:nvSpPr>
          <p:cNvPr id="4" name="Content Placeholder 1">
            <a:extLst>
              <a:ext uri="{FF2B5EF4-FFF2-40B4-BE49-F238E27FC236}">
                <a16:creationId xmlns:a16="http://schemas.microsoft.com/office/drawing/2014/main" id="{9CFFB61D-D1A7-4340-9AE6-BFEA5DEB084C}"/>
              </a:ext>
            </a:extLst>
          </p:cNvPr>
          <p:cNvSpPr txBox="1">
            <a:spLocks/>
          </p:cNvSpPr>
          <p:nvPr/>
        </p:nvSpPr>
        <p:spPr>
          <a:xfrm>
            <a:off x="304800" y="2038123"/>
            <a:ext cx="8153400" cy="382927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2800" dirty="0"/>
              <a:t>Là một </a:t>
            </a:r>
            <a:r>
              <a:rPr lang="vi-VN" sz="2800" b="1" dirty="0">
                <a:solidFill>
                  <a:srgbClr val="FF0000"/>
                </a:solidFill>
              </a:rPr>
              <a:t>quá trình </a:t>
            </a:r>
            <a:r>
              <a:rPr lang="vi-VN" sz="2800" dirty="0"/>
              <a:t>mà qua đó tất cả các quyết định của hộ gia đình về tiêu dùng các hàng hoá khác nhau, các quyết định của doanh nghiệp về sản xuất cái gì, sản xuất như thế nào và các quyết định của người lao động về việc làm cho ai, làm việc bao nhiêu được cân bằng thông qua sự điều chỉnh của giá cả.</a:t>
            </a:r>
            <a:r>
              <a:rPr lang="en-VN" sz="4000" dirty="0"/>
              <a:t> </a:t>
            </a:r>
          </a:p>
        </p:txBody>
      </p:sp>
      <p:pic>
        <p:nvPicPr>
          <p:cNvPr id="1026" name="Picture 2" descr="green_man_shaking_hands - Santa Maria CA Real Estate Blog &amp;amp; Information,  REALTOR® Selling Santa Maria CA Homes">
            <a:extLst>
              <a:ext uri="{FF2B5EF4-FFF2-40B4-BE49-F238E27FC236}">
                <a16:creationId xmlns:a16="http://schemas.microsoft.com/office/drawing/2014/main" id="{A703F011-9129-3F4A-9DB2-E60D1B770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303" y="2286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63DD7-FA83-5A42-8FD4-8A11603EA104}"/>
              </a:ext>
            </a:extLst>
          </p:cNvPr>
          <p:cNvSpPr>
            <a:spLocks noGrp="1"/>
          </p:cNvSpPr>
          <p:nvPr>
            <p:ph type="sldNum" sz="quarter" idx="12"/>
          </p:nvPr>
        </p:nvSpPr>
        <p:spPr/>
        <p:txBody>
          <a:bodyPr/>
          <a:lstStyle/>
          <a:p>
            <a:fld id="{A098FBE6-540D-41B1-8784-222EA9B62A90}" type="slidenum">
              <a:rPr lang="en-US" smtClean="0"/>
              <a:pPr/>
              <a:t>5</a:t>
            </a:fld>
            <a:endParaRPr lang="en-US"/>
          </a:p>
        </p:txBody>
      </p:sp>
      <p:sp>
        <p:nvSpPr>
          <p:cNvPr id="3" name="Content Placeholder 1">
            <a:extLst>
              <a:ext uri="{FF2B5EF4-FFF2-40B4-BE49-F238E27FC236}">
                <a16:creationId xmlns:a16="http://schemas.microsoft.com/office/drawing/2014/main" id="{DE040D63-C1C7-3048-9F3B-5453A979D7DA}"/>
              </a:ext>
            </a:extLst>
          </p:cNvPr>
          <p:cNvSpPr txBox="1">
            <a:spLocks/>
          </p:cNvSpPr>
          <p:nvPr/>
        </p:nvSpPr>
        <p:spPr>
          <a:xfrm>
            <a:off x="506790" y="1143000"/>
            <a:ext cx="3462868" cy="5632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Thị trường</a:t>
            </a:r>
          </a:p>
        </p:txBody>
      </p:sp>
      <p:sp>
        <p:nvSpPr>
          <p:cNvPr id="4" name="Content Placeholder 1">
            <a:extLst>
              <a:ext uri="{FF2B5EF4-FFF2-40B4-BE49-F238E27FC236}">
                <a16:creationId xmlns:a16="http://schemas.microsoft.com/office/drawing/2014/main" id="{9CFFB61D-D1A7-4340-9AE6-BFEA5DEB084C}"/>
              </a:ext>
            </a:extLst>
          </p:cNvPr>
          <p:cNvSpPr txBox="1">
            <a:spLocks/>
          </p:cNvSpPr>
          <p:nvPr/>
        </p:nvSpPr>
        <p:spPr>
          <a:xfrm>
            <a:off x="304800" y="2038123"/>
            <a:ext cx="8153400" cy="382927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2800" dirty="0"/>
              <a:t>Là một quá trình mà qua đó tất cả </a:t>
            </a:r>
            <a:r>
              <a:rPr lang="vi-VN" sz="2800" b="1" dirty="0">
                <a:solidFill>
                  <a:srgbClr val="FF0000"/>
                </a:solidFill>
              </a:rPr>
              <a:t>các quyết định</a:t>
            </a:r>
            <a:r>
              <a:rPr lang="vi-VN" sz="2800" dirty="0"/>
              <a:t> của hộ gia đình </a:t>
            </a:r>
            <a:r>
              <a:rPr lang="vi-VN" sz="2800" b="1" dirty="0">
                <a:solidFill>
                  <a:srgbClr val="FF0000"/>
                </a:solidFill>
              </a:rPr>
              <a:t>về tiêu dùng </a:t>
            </a:r>
            <a:r>
              <a:rPr lang="vi-VN" sz="2800" dirty="0"/>
              <a:t>các hàng hoá khác nhau, các quyết định của doanh nghiệp </a:t>
            </a:r>
            <a:r>
              <a:rPr lang="vi-VN" sz="2800" b="1" dirty="0">
                <a:solidFill>
                  <a:srgbClr val="FF0000"/>
                </a:solidFill>
              </a:rPr>
              <a:t>về sản xuất </a:t>
            </a:r>
            <a:r>
              <a:rPr lang="vi-VN" sz="2800" dirty="0"/>
              <a:t>cái gì, sản xuất như thế nào và các quyết định của người lao động về việc làm cho ai, làm việc bao nhiêu được cân bằng thông qua sự điều chỉnh của giá cả.</a:t>
            </a:r>
            <a:r>
              <a:rPr lang="en-VN" sz="4000" dirty="0"/>
              <a:t> </a:t>
            </a:r>
          </a:p>
        </p:txBody>
      </p:sp>
      <p:pic>
        <p:nvPicPr>
          <p:cNvPr id="1026" name="Picture 2" descr="green_man_shaking_hands - Santa Maria CA Real Estate Blog &amp;amp; Information,  REALTOR® Selling Santa Maria CA Homes">
            <a:extLst>
              <a:ext uri="{FF2B5EF4-FFF2-40B4-BE49-F238E27FC236}">
                <a16:creationId xmlns:a16="http://schemas.microsoft.com/office/drawing/2014/main" id="{A703F011-9129-3F4A-9DB2-E60D1B770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303" y="2286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0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63DD7-FA83-5A42-8FD4-8A11603EA104}"/>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Content Placeholder 1">
            <a:extLst>
              <a:ext uri="{FF2B5EF4-FFF2-40B4-BE49-F238E27FC236}">
                <a16:creationId xmlns:a16="http://schemas.microsoft.com/office/drawing/2014/main" id="{DE040D63-C1C7-3048-9F3B-5453A979D7DA}"/>
              </a:ext>
            </a:extLst>
          </p:cNvPr>
          <p:cNvSpPr txBox="1">
            <a:spLocks/>
          </p:cNvSpPr>
          <p:nvPr/>
        </p:nvSpPr>
        <p:spPr>
          <a:xfrm>
            <a:off x="506790" y="1143000"/>
            <a:ext cx="3462868" cy="5632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Thị trường</a:t>
            </a:r>
          </a:p>
        </p:txBody>
      </p:sp>
      <p:sp>
        <p:nvSpPr>
          <p:cNvPr id="4" name="Content Placeholder 1">
            <a:extLst>
              <a:ext uri="{FF2B5EF4-FFF2-40B4-BE49-F238E27FC236}">
                <a16:creationId xmlns:a16="http://schemas.microsoft.com/office/drawing/2014/main" id="{9CFFB61D-D1A7-4340-9AE6-BFEA5DEB084C}"/>
              </a:ext>
            </a:extLst>
          </p:cNvPr>
          <p:cNvSpPr txBox="1">
            <a:spLocks/>
          </p:cNvSpPr>
          <p:nvPr/>
        </p:nvSpPr>
        <p:spPr>
          <a:xfrm>
            <a:off x="304800" y="2038123"/>
            <a:ext cx="8153400" cy="382927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2800" dirty="0"/>
              <a:t>Là một quá trình mà qua đó tất cả </a:t>
            </a:r>
            <a:r>
              <a:rPr lang="vi-VN" sz="2800" b="1" dirty="0">
                <a:solidFill>
                  <a:srgbClr val="FF0000"/>
                </a:solidFill>
              </a:rPr>
              <a:t>các quyết định</a:t>
            </a:r>
            <a:r>
              <a:rPr lang="vi-VN" sz="2800" dirty="0"/>
              <a:t> của hộ gia đình về tiêu dùng các hàng hoá khác nhau, các quyết định của doanh nghiệp về </a:t>
            </a:r>
            <a:r>
              <a:rPr lang="vi-VN" sz="2800" b="1" dirty="0">
                <a:solidFill>
                  <a:srgbClr val="FF0000"/>
                </a:solidFill>
              </a:rPr>
              <a:t>sản xuất cái gì, sản xuất như thế nào</a:t>
            </a:r>
            <a:r>
              <a:rPr lang="vi-VN" sz="2800" dirty="0">
                <a:solidFill>
                  <a:srgbClr val="FF0000"/>
                </a:solidFill>
              </a:rPr>
              <a:t> </a:t>
            </a:r>
            <a:r>
              <a:rPr lang="vi-VN" sz="2800" dirty="0"/>
              <a:t>và các quyết định của người lao động về việc làm cho ai, làm việc bao nhiêu được cân bằng thông qua sự điều chỉnh của giá cả.</a:t>
            </a:r>
            <a:r>
              <a:rPr lang="en-VN" sz="4000" dirty="0"/>
              <a:t> </a:t>
            </a:r>
          </a:p>
        </p:txBody>
      </p:sp>
      <p:pic>
        <p:nvPicPr>
          <p:cNvPr id="1026" name="Picture 2" descr="green_man_shaking_hands - Santa Maria CA Real Estate Blog &amp;amp; Information,  REALTOR® Selling Santa Maria CA Homes">
            <a:extLst>
              <a:ext uri="{FF2B5EF4-FFF2-40B4-BE49-F238E27FC236}">
                <a16:creationId xmlns:a16="http://schemas.microsoft.com/office/drawing/2014/main" id="{A703F011-9129-3F4A-9DB2-E60D1B770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303" y="2286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96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63DD7-FA83-5A42-8FD4-8A11603EA104}"/>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Content Placeholder 1">
            <a:extLst>
              <a:ext uri="{FF2B5EF4-FFF2-40B4-BE49-F238E27FC236}">
                <a16:creationId xmlns:a16="http://schemas.microsoft.com/office/drawing/2014/main" id="{DE040D63-C1C7-3048-9F3B-5453A979D7DA}"/>
              </a:ext>
            </a:extLst>
          </p:cNvPr>
          <p:cNvSpPr txBox="1">
            <a:spLocks/>
          </p:cNvSpPr>
          <p:nvPr/>
        </p:nvSpPr>
        <p:spPr>
          <a:xfrm>
            <a:off x="506790" y="1143000"/>
            <a:ext cx="3462868" cy="5632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Thị trường</a:t>
            </a:r>
          </a:p>
        </p:txBody>
      </p:sp>
      <p:sp>
        <p:nvSpPr>
          <p:cNvPr id="4" name="Content Placeholder 1">
            <a:extLst>
              <a:ext uri="{FF2B5EF4-FFF2-40B4-BE49-F238E27FC236}">
                <a16:creationId xmlns:a16="http://schemas.microsoft.com/office/drawing/2014/main" id="{9CFFB61D-D1A7-4340-9AE6-BFEA5DEB084C}"/>
              </a:ext>
            </a:extLst>
          </p:cNvPr>
          <p:cNvSpPr txBox="1">
            <a:spLocks/>
          </p:cNvSpPr>
          <p:nvPr/>
        </p:nvSpPr>
        <p:spPr>
          <a:xfrm>
            <a:off x="304800" y="2038123"/>
            <a:ext cx="8153400" cy="382927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2800" dirty="0"/>
              <a:t>Là một quá trình mà qua đó tất cả </a:t>
            </a:r>
            <a:r>
              <a:rPr lang="vi-VN" sz="2800" b="1" dirty="0">
                <a:solidFill>
                  <a:srgbClr val="FF0000"/>
                </a:solidFill>
              </a:rPr>
              <a:t>các quyết định</a:t>
            </a:r>
            <a:r>
              <a:rPr lang="vi-VN" sz="2800" b="1" dirty="0"/>
              <a:t> </a:t>
            </a:r>
            <a:r>
              <a:rPr lang="vi-VN" sz="2800" dirty="0"/>
              <a:t>của hộ gia đình về tiêu dùng các hàng hoá khác nhau, các quyết định của doanh nghiệp về sản xuất cái gì, sản xuất như thế nào và các quyết định của người lao động về việc làm cho ai, làm việc bao nhiêu được cân bằng </a:t>
            </a:r>
            <a:r>
              <a:rPr lang="vi-VN" sz="2800" b="1" dirty="0">
                <a:solidFill>
                  <a:srgbClr val="FF0000"/>
                </a:solidFill>
              </a:rPr>
              <a:t>thông qua sự điều chỉnh của giá cả</a:t>
            </a:r>
            <a:r>
              <a:rPr lang="vi-VN" sz="2800" dirty="0"/>
              <a:t>.</a:t>
            </a:r>
            <a:r>
              <a:rPr lang="en-VN" sz="4000" dirty="0"/>
              <a:t> </a:t>
            </a:r>
          </a:p>
        </p:txBody>
      </p:sp>
      <p:pic>
        <p:nvPicPr>
          <p:cNvPr id="1026" name="Picture 2" descr="green_man_shaking_hands - Santa Maria CA Real Estate Blog &amp;amp; Information,  REALTOR® Selling Santa Maria CA Homes">
            <a:extLst>
              <a:ext uri="{FF2B5EF4-FFF2-40B4-BE49-F238E27FC236}">
                <a16:creationId xmlns:a16="http://schemas.microsoft.com/office/drawing/2014/main" id="{A703F011-9129-3F4A-9DB2-E60D1B770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303" y="2286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22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83E47F-C374-0D4A-B3F4-F15FC403F0C1}"/>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Content Placeholder 1">
            <a:extLst>
              <a:ext uri="{FF2B5EF4-FFF2-40B4-BE49-F238E27FC236}">
                <a16:creationId xmlns:a16="http://schemas.microsoft.com/office/drawing/2014/main" id="{713E4F39-F5BE-324D-902F-5D01294E1A2B}"/>
              </a:ext>
            </a:extLst>
          </p:cNvPr>
          <p:cNvSpPr txBox="1">
            <a:spLocks/>
          </p:cNvSpPr>
          <p:nvPr/>
        </p:nvSpPr>
        <p:spPr>
          <a:xfrm>
            <a:off x="506790" y="1142999"/>
            <a:ext cx="4843930"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Giả định của ví dụ</a:t>
            </a:r>
          </a:p>
        </p:txBody>
      </p:sp>
      <p:sp>
        <p:nvSpPr>
          <p:cNvPr id="4" name="Content Placeholder 1">
            <a:extLst>
              <a:ext uri="{FF2B5EF4-FFF2-40B4-BE49-F238E27FC236}">
                <a16:creationId xmlns:a16="http://schemas.microsoft.com/office/drawing/2014/main" id="{1A973034-334D-EB4D-AD87-53BC625E9B24}"/>
              </a:ext>
            </a:extLst>
          </p:cNvPr>
          <p:cNvSpPr txBox="1">
            <a:spLocks/>
          </p:cNvSpPr>
          <p:nvPr/>
        </p:nvSpPr>
        <p:spPr>
          <a:xfrm>
            <a:off x="304800" y="2038123"/>
            <a:ext cx="8153400" cy="382927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VN" sz="4000" dirty="0"/>
          </a:p>
        </p:txBody>
      </p:sp>
      <p:pic>
        <p:nvPicPr>
          <p:cNvPr id="6146" name="Picture 2" descr="Shop Map Coffee Food Fast Vector Cafe Clipart - Coffee Shop Clipart Png -  Free Transparent PNG Download - PNGkey">
            <a:extLst>
              <a:ext uri="{FF2B5EF4-FFF2-40B4-BE49-F238E27FC236}">
                <a16:creationId xmlns:a16="http://schemas.microsoft.com/office/drawing/2014/main" id="{9223B1DC-8163-3940-8F07-333C06E03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823" y="323623"/>
            <a:ext cx="4414044"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AB075C60-3ADF-774B-8AD7-651A688EFFB3}"/>
              </a:ext>
            </a:extLst>
          </p:cNvPr>
          <p:cNvSpPr txBox="1">
            <a:spLocks/>
          </p:cNvSpPr>
          <p:nvPr/>
        </p:nvSpPr>
        <p:spPr>
          <a:xfrm>
            <a:off x="402166" y="2095461"/>
            <a:ext cx="6400291" cy="4670745"/>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3600" dirty="0"/>
              <a:t> Giá đồ uống (coffee) là không đổi nếu các yếu tố đầu vào không đổi:</a:t>
            </a:r>
          </a:p>
          <a:p>
            <a:pPr marL="0" indent="0">
              <a:buNone/>
            </a:pPr>
            <a:r>
              <a:rPr lang="en-VN" sz="3600" dirty="0"/>
              <a:t>	+ Nguyên liệu</a:t>
            </a:r>
          </a:p>
          <a:p>
            <a:pPr marL="0" indent="0">
              <a:buNone/>
            </a:pPr>
            <a:r>
              <a:rPr lang="en-VN" sz="3600" dirty="0"/>
              <a:t>	+ Tiền thuê mặt bằng</a:t>
            </a:r>
          </a:p>
          <a:p>
            <a:pPr marL="0" indent="0">
              <a:buNone/>
            </a:pPr>
            <a:r>
              <a:rPr lang="en-VN" sz="3600" dirty="0"/>
              <a:t>	+ Tiền lương nhân viên</a:t>
            </a:r>
          </a:p>
          <a:p>
            <a:pPr marL="0" indent="0">
              <a:buNone/>
            </a:pPr>
            <a:endParaRPr lang="en-VN" sz="3600" dirty="0"/>
          </a:p>
        </p:txBody>
      </p:sp>
      <p:pic>
        <p:nvPicPr>
          <p:cNvPr id="6148" name="Picture 4" descr="Download Student Icon Png Clipart Computer Icons Student College - School  Students Clipart – Stunning free transparent png clipart images free  download">
            <a:extLst>
              <a:ext uri="{FF2B5EF4-FFF2-40B4-BE49-F238E27FC236}">
                <a16:creationId xmlns:a16="http://schemas.microsoft.com/office/drawing/2014/main" id="{847CC587-B4E8-7D4D-8BC5-7DA232822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367" y="4171110"/>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Back with solid fill">
            <a:extLst>
              <a:ext uri="{FF2B5EF4-FFF2-40B4-BE49-F238E27FC236}">
                <a16:creationId xmlns:a16="http://schemas.microsoft.com/office/drawing/2014/main" id="{10A9C5E4-45CA-D946-8D18-31681CA7D6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0031" y="4695511"/>
            <a:ext cx="1838570" cy="1838570"/>
          </a:xfrm>
          <a:prstGeom prst="rect">
            <a:avLst/>
          </a:prstGeom>
        </p:spPr>
      </p:pic>
    </p:spTree>
    <p:extLst>
      <p:ext uri="{BB962C8B-B14F-4D97-AF65-F5344CB8AC3E}">
        <p14:creationId xmlns:p14="http://schemas.microsoft.com/office/powerpoint/2010/main" val="6051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148"/>
                                        </p:tgtEl>
                                        <p:attrNameLst>
                                          <p:attrName>style.visibility</p:attrName>
                                        </p:attrNameLst>
                                      </p:cBhvr>
                                      <p:to>
                                        <p:strVal val="visible"/>
                                      </p:to>
                                    </p:set>
                                    <p:anim calcmode="lin" valueType="num">
                                      <p:cBhvr additive="base">
                                        <p:cTn id="43" dur="500" fill="hold"/>
                                        <p:tgtEl>
                                          <p:spTgt spid="6148"/>
                                        </p:tgtEl>
                                        <p:attrNameLst>
                                          <p:attrName>ppt_x</p:attrName>
                                        </p:attrNameLst>
                                      </p:cBhvr>
                                      <p:tavLst>
                                        <p:tav tm="0">
                                          <p:val>
                                            <p:strVal val="#ppt_x"/>
                                          </p:val>
                                        </p:tav>
                                        <p:tav tm="100000">
                                          <p:val>
                                            <p:strVal val="#ppt_x"/>
                                          </p:val>
                                        </p:tav>
                                      </p:tavLst>
                                    </p:anim>
                                    <p:anim calcmode="lin" valueType="num">
                                      <p:cBhvr additive="base">
                                        <p:cTn id="4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FDC62-9821-7A47-837E-AD513D03DD70}"/>
              </a:ext>
            </a:extLst>
          </p:cNvPr>
          <p:cNvSpPr>
            <a:spLocks noGrp="1"/>
          </p:cNvSpPr>
          <p:nvPr>
            <p:ph type="sldNum" sz="quarter" idx="12"/>
          </p:nvPr>
        </p:nvSpPr>
        <p:spPr/>
        <p:txBody>
          <a:bodyPr/>
          <a:lstStyle/>
          <a:p>
            <a:fld id="{A098FBE6-540D-41B1-8784-222EA9B62A90}" type="slidenum">
              <a:rPr lang="en-US" smtClean="0"/>
              <a:pPr/>
              <a:t>9</a:t>
            </a:fld>
            <a:endParaRPr lang="en-US"/>
          </a:p>
        </p:txBody>
      </p:sp>
      <p:sp>
        <p:nvSpPr>
          <p:cNvPr id="3" name="Content Placeholder 1">
            <a:extLst>
              <a:ext uri="{FF2B5EF4-FFF2-40B4-BE49-F238E27FC236}">
                <a16:creationId xmlns:a16="http://schemas.microsoft.com/office/drawing/2014/main" id="{58D3C976-B087-424F-B490-3AAC398AC4BC}"/>
              </a:ext>
            </a:extLst>
          </p:cNvPr>
          <p:cNvSpPr txBox="1">
            <a:spLocks/>
          </p:cNvSpPr>
          <p:nvPr/>
        </p:nvSpPr>
        <p:spPr>
          <a:xfrm>
            <a:off x="630765" y="890853"/>
            <a:ext cx="6269057" cy="81094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b="1" dirty="0"/>
              <a:t>Sự chi phối của giá cả</a:t>
            </a:r>
          </a:p>
        </p:txBody>
      </p:sp>
      <p:graphicFrame>
        <p:nvGraphicFramePr>
          <p:cNvPr id="7" name="Diagram 6">
            <a:extLst>
              <a:ext uri="{FF2B5EF4-FFF2-40B4-BE49-F238E27FC236}">
                <a16:creationId xmlns:a16="http://schemas.microsoft.com/office/drawing/2014/main" id="{979AA048-3248-3042-9FDD-E3620CFF91F1}"/>
              </a:ext>
            </a:extLst>
          </p:cNvPr>
          <p:cNvGraphicFramePr/>
          <p:nvPr>
            <p:extLst>
              <p:ext uri="{D42A27DB-BD31-4B8C-83A1-F6EECF244321}">
                <p14:modId xmlns:p14="http://schemas.microsoft.com/office/powerpoint/2010/main" val="4059358339"/>
              </p:ext>
            </p:extLst>
          </p:nvPr>
        </p:nvGraphicFramePr>
        <p:xfrm>
          <a:off x="228600" y="719666"/>
          <a:ext cx="11734800" cy="6046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99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13072</TotalTime>
  <Words>834</Words>
  <Application>Microsoft Macintosh PowerPoint</Application>
  <PresentationFormat>Widescreen</PresentationFormat>
  <Paragraphs>75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Candara</vt:lpstr>
      <vt:lpstr>Symbol</vt:lpstr>
      <vt:lpstr>Tahoma</vt:lpstr>
      <vt:lpstr>Waveform</vt:lpstr>
      <vt:lpstr>KINH TẾ HỌC ĐẠI CƯƠNG Chương 1. Kinh tế học và nền kinh tế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442</cp:revision>
  <cp:lastPrinted>2016-03-16T01:13:27Z</cp:lastPrinted>
  <dcterms:created xsi:type="dcterms:W3CDTF">2011-05-03T03:39:41Z</dcterms:created>
  <dcterms:modified xsi:type="dcterms:W3CDTF">2021-06-14T17:07:15Z</dcterms:modified>
</cp:coreProperties>
</file>