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5" r:id="rId3"/>
    <p:sldId id="266" r:id="rId4"/>
    <p:sldId id="269" r:id="rId5"/>
    <p:sldId id="267" r:id="rId6"/>
    <p:sldId id="271" r:id="rId7"/>
    <p:sldId id="268" r:id="rId8"/>
    <p:sldId id="270" r:id="rId9"/>
    <p:sldId id="272" r:id="rId10"/>
    <p:sldId id="273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2" autoAdjust="0"/>
    <p:restoredTop sz="72472" autoAdjust="0"/>
  </p:normalViewPr>
  <p:slideViewPr>
    <p:cSldViewPr>
      <p:cViewPr varScale="1">
        <p:scale>
          <a:sx n="88" d="100"/>
          <a:sy n="88" d="100"/>
        </p:scale>
        <p:origin x="137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tế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học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nền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tế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EF2135-0799-E640-BF26-897693BC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D0E33A6-CBE7-6244-80F3-93A2540E01F8}"/>
              </a:ext>
            </a:extLst>
          </p:cNvPr>
          <p:cNvSpPr txBox="1">
            <a:spLocks/>
          </p:cNvSpPr>
          <p:nvPr/>
        </p:nvSpPr>
        <p:spPr>
          <a:xfrm>
            <a:off x="-97112" y="1050036"/>
            <a:ext cx="9926912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Sự kết hợp giữa kinh tế học thực chứng và kinh tế học chuẩn tắc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C0057C5-B52F-124C-BEE8-FE19BBDE0595}"/>
              </a:ext>
            </a:extLst>
          </p:cNvPr>
          <p:cNvSpPr txBox="1">
            <a:spLocks/>
          </p:cNvSpPr>
          <p:nvPr/>
        </p:nvSpPr>
        <p:spPr>
          <a:xfrm>
            <a:off x="304801" y="2438119"/>
            <a:ext cx="5791199" cy="44198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600" dirty="0"/>
              <a:t>Kinh tế học thực chứng chỉ ra các danh mục lựa chọn dựa trên bằng chứng</a:t>
            </a:r>
          </a:p>
          <a:p>
            <a:r>
              <a:rPr lang="vi-VN" sz="3600" dirty="0"/>
              <a:t>Xã hội dựa vào đó để đưa ra các lựa chọn chuẩn tắc</a:t>
            </a:r>
            <a:endParaRPr lang="en-VN" sz="3600" dirty="0"/>
          </a:p>
        </p:txBody>
      </p:sp>
      <p:pic>
        <p:nvPicPr>
          <p:cNvPr id="8194" name="Picture 2" descr="Positive Vs Normative Economics: Difference between them with definition,  example &amp;amp; comparison chart - YouTube">
            <a:extLst>
              <a:ext uri="{FF2B5EF4-FFF2-40B4-BE49-F238E27FC236}">
                <a16:creationId xmlns:a16="http://schemas.microsoft.com/office/drawing/2014/main" id="{EF549CDD-BCD2-3E46-B09E-3DE74D820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82281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94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F4D45C-47CD-B543-A020-FAA4E02F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8DDC56-B03D-654C-A921-30AC776F4F10}"/>
              </a:ext>
            </a:extLst>
          </p:cNvPr>
          <p:cNvSpPr txBox="1">
            <a:spLocks/>
          </p:cNvSpPr>
          <p:nvPr/>
        </p:nvSpPr>
        <p:spPr>
          <a:xfrm>
            <a:off x="432816" y="914400"/>
            <a:ext cx="10920984" cy="125272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4800" b="1" dirty="0">
                <a:solidFill>
                  <a:schemeClr val="tx1"/>
                </a:solidFill>
              </a:rPr>
              <a:t>Cảm ơn các bạn đã chú ý theo dõi!</a:t>
            </a:r>
            <a:endParaRPr lang="en-VN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7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CB6073-4565-9B4C-94A3-FF6F32CD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043A554-AB10-2E4C-B0B6-836E33055710}"/>
              </a:ext>
            </a:extLst>
          </p:cNvPr>
          <p:cNvSpPr txBox="1">
            <a:spLocks/>
          </p:cNvSpPr>
          <p:nvPr/>
        </p:nvSpPr>
        <p:spPr>
          <a:xfrm>
            <a:off x="304800" y="1537118"/>
            <a:ext cx="10972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dirty="0">
                <a:solidFill>
                  <a:schemeClr val="tx1"/>
                </a:solidFill>
              </a:rPr>
              <a:t>Thực chứng và chuẩn tắc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D85DD5C-251A-5D48-BD52-C4B4242BEE7D}"/>
              </a:ext>
            </a:extLst>
          </p:cNvPr>
          <p:cNvSpPr txBox="1">
            <a:spLocks/>
          </p:cNvSpPr>
          <p:nvPr/>
        </p:nvSpPr>
        <p:spPr>
          <a:xfrm>
            <a:off x="499532" y="2713318"/>
            <a:ext cx="10583335" cy="368776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600" dirty="0"/>
              <a:t>Thực chứng và chuẩn tắc là gì?</a:t>
            </a:r>
          </a:p>
          <a:p>
            <a:r>
              <a:rPr lang="vi-VN" sz="3600" dirty="0"/>
              <a:t>Làm thế nào để phân biệt một vấn đề là thực chứng hay là </a:t>
            </a:r>
            <a:r>
              <a:rPr lang="vi-VN" sz="3600"/>
              <a:t>chuẩn tắc?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246874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9F768B-5CD1-154E-8170-642E7C41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6D8CFE4-D7C7-1D45-86E0-4BCE41407490}"/>
              </a:ext>
            </a:extLst>
          </p:cNvPr>
          <p:cNvSpPr txBox="1">
            <a:spLocks/>
          </p:cNvSpPr>
          <p:nvPr/>
        </p:nvSpPr>
        <p:spPr>
          <a:xfrm>
            <a:off x="-97112" y="1050036"/>
            <a:ext cx="6595023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dirty="0">
                <a:solidFill>
                  <a:schemeClr val="tx1"/>
                </a:solidFill>
              </a:rPr>
              <a:t>Kinh tế học thực chứng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1E4655B-3B2B-F341-9273-0841E3334635}"/>
              </a:ext>
            </a:extLst>
          </p:cNvPr>
          <p:cNvSpPr txBox="1">
            <a:spLocks/>
          </p:cNvSpPr>
          <p:nvPr/>
        </p:nvSpPr>
        <p:spPr>
          <a:xfrm>
            <a:off x="304800" y="1828800"/>
            <a:ext cx="6595022" cy="45722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600" dirty="0"/>
              <a:t>Kinh tế học thực chứng là phân tích xem xã hội ra quyết định như thế nào về tiêu dùng, sản xuất và trao đổi hàng hoá</a:t>
            </a:r>
            <a:endParaRPr lang="en-VN" sz="3600" dirty="0"/>
          </a:p>
        </p:txBody>
      </p:sp>
      <p:pic>
        <p:nvPicPr>
          <p:cNvPr id="1026" name="Picture 2" descr="What is POSITIVE ECONOMICS? What does POSITIVE ECONOMICS mean? POSITIVE  ECONOMICS meaning - YouTube">
            <a:extLst>
              <a:ext uri="{FF2B5EF4-FFF2-40B4-BE49-F238E27FC236}">
                <a16:creationId xmlns:a16="http://schemas.microsoft.com/office/drawing/2014/main" id="{DF884C64-BA87-734C-A03E-FE596D3FA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822" y="3010368"/>
            <a:ext cx="541866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0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29E9D3-14D0-5942-B239-FB9BC8B1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B336519-3E5F-1241-BC0B-BF4A5BC63280}"/>
              </a:ext>
            </a:extLst>
          </p:cNvPr>
          <p:cNvSpPr txBox="1">
            <a:spLocks/>
          </p:cNvSpPr>
          <p:nvPr/>
        </p:nvSpPr>
        <p:spPr>
          <a:xfrm>
            <a:off x="-97112" y="1050036"/>
            <a:ext cx="6595023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dirty="0">
                <a:solidFill>
                  <a:schemeClr val="tx1"/>
                </a:solidFill>
              </a:rPr>
              <a:t>Kinh tế học thực chứng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8732822-1790-6649-92AE-BADD4BE1A5F3}"/>
              </a:ext>
            </a:extLst>
          </p:cNvPr>
          <p:cNvSpPr txBox="1">
            <a:spLocks/>
          </p:cNvSpPr>
          <p:nvPr/>
        </p:nvSpPr>
        <p:spPr>
          <a:xfrm>
            <a:off x="304800" y="1828800"/>
            <a:ext cx="5414209" cy="45722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600" dirty="0"/>
              <a:t>Sử dụng kinh tế học thực chứng với những diễn biến kinh tế đã và đang xảy ra</a:t>
            </a:r>
            <a:r>
              <a:rPr lang="en-VN" sz="3600" dirty="0"/>
              <a:t> để hình thành cơ sở dự đoán cho tương lai.</a:t>
            </a:r>
            <a:endParaRPr lang="vi-VN" sz="3600" dirty="0"/>
          </a:p>
        </p:txBody>
      </p:sp>
      <p:pic>
        <p:nvPicPr>
          <p:cNvPr id="4098" name="Picture 2" descr="Phân tích và dự đoán tình hình tài chính để đưa ra quyết định sáng suốt">
            <a:extLst>
              <a:ext uri="{FF2B5EF4-FFF2-40B4-BE49-F238E27FC236}">
                <a16:creationId xmlns:a16="http://schemas.microsoft.com/office/drawing/2014/main" id="{178F8CD7-8E96-FA45-8486-B9BB18A77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903" y="1879308"/>
            <a:ext cx="6488000" cy="368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85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F6DDE6-C9D4-4645-B630-5E586E74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959C965-0280-AA4A-BEEA-84FEC2166771}"/>
              </a:ext>
            </a:extLst>
          </p:cNvPr>
          <p:cNvSpPr txBox="1">
            <a:spLocks/>
          </p:cNvSpPr>
          <p:nvPr/>
        </p:nvSpPr>
        <p:spPr>
          <a:xfrm>
            <a:off x="6264" y="1202436"/>
            <a:ext cx="10688912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Đặc điểm nhận biết Kinh tế học thực chứng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E5021DA-C78C-6148-84E4-16679155C039}"/>
              </a:ext>
            </a:extLst>
          </p:cNvPr>
          <p:cNvSpPr txBox="1">
            <a:spLocks/>
          </p:cNvSpPr>
          <p:nvPr/>
        </p:nvSpPr>
        <p:spPr>
          <a:xfrm>
            <a:off x="336176" y="2285719"/>
            <a:ext cx="9950823" cy="45722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600" dirty="0"/>
              <a:t> Các ý kiến cá nhân cần phải dựa trên các bằng chứng khách quan</a:t>
            </a:r>
          </a:p>
          <a:p>
            <a:r>
              <a:rPr lang="vi-VN" sz="3600" dirty="0"/>
              <a:t> Các luận điểm được đặt trong mối liên hệ giữa vấn đề này với vấn đề kia</a:t>
            </a:r>
          </a:p>
          <a:p>
            <a:r>
              <a:rPr lang="vi-VN" sz="3600" dirty="0"/>
              <a:t> Những vấn đề còn bất đồng hoặc chưa trả lời trở thành tiền đề cho các nghiên cứu tiếp theo</a:t>
            </a:r>
            <a:endParaRPr lang="en-VN" sz="3600" dirty="0"/>
          </a:p>
        </p:txBody>
      </p:sp>
    </p:spTree>
    <p:extLst>
      <p:ext uri="{BB962C8B-B14F-4D97-AF65-F5344CB8AC3E}">
        <p14:creationId xmlns:p14="http://schemas.microsoft.com/office/powerpoint/2010/main" val="292462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73C4B2-7B98-CC4D-8205-909E5A69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F48B2F8-8B7B-974C-BB94-244F00548049}"/>
              </a:ext>
            </a:extLst>
          </p:cNvPr>
          <p:cNvSpPr txBox="1">
            <a:spLocks/>
          </p:cNvSpPr>
          <p:nvPr/>
        </p:nvSpPr>
        <p:spPr>
          <a:xfrm>
            <a:off x="6264" y="1202436"/>
            <a:ext cx="10688912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Ví dụ Kinh tế học thực chứng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2FF64C8-6351-374D-8370-74328ED3CD96}"/>
              </a:ext>
            </a:extLst>
          </p:cNvPr>
          <p:cNvSpPr txBox="1">
            <a:spLocks/>
          </p:cNvSpPr>
          <p:nvPr/>
        </p:nvSpPr>
        <p:spPr>
          <a:xfrm>
            <a:off x="336176" y="2285719"/>
            <a:ext cx="9950823" cy="45722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600" dirty="0"/>
              <a:t>Giá thịt heo tăng 10% nên đã làm cầu thịt bò tăng 6% trong tháng 5.</a:t>
            </a:r>
          </a:p>
          <a:p>
            <a:r>
              <a:rPr lang="vi-VN" sz="3600" dirty="0"/>
              <a:t>Giá máy vi tính đã tăng 15% mỗi đầu năm học mới.</a:t>
            </a:r>
          </a:p>
          <a:p>
            <a:r>
              <a:rPr lang="vi-VN" sz="3600" dirty="0"/>
              <a:t> Việc dư thừa hơn 1000 tấn khoai đã kéo giá khoai xuống dưới 10 nghìn đồng/kg.</a:t>
            </a:r>
            <a:endParaRPr lang="en-VN" sz="3600" dirty="0"/>
          </a:p>
        </p:txBody>
      </p:sp>
    </p:spTree>
    <p:extLst>
      <p:ext uri="{BB962C8B-B14F-4D97-AF65-F5344CB8AC3E}">
        <p14:creationId xmlns:p14="http://schemas.microsoft.com/office/powerpoint/2010/main" val="417342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9A52A9-3B32-4646-AC06-89AB4D7D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2708CFA-E492-B04F-BCF8-FB9E092DA5FB}"/>
              </a:ext>
            </a:extLst>
          </p:cNvPr>
          <p:cNvSpPr txBox="1">
            <a:spLocks/>
          </p:cNvSpPr>
          <p:nvPr/>
        </p:nvSpPr>
        <p:spPr>
          <a:xfrm>
            <a:off x="-97112" y="1050036"/>
            <a:ext cx="6595023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Kinh tế học chuẩn tắc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8A902EC-0576-FF4A-986C-FEAE356BAF68}"/>
              </a:ext>
            </a:extLst>
          </p:cNvPr>
          <p:cNvSpPr txBox="1">
            <a:spLocks/>
          </p:cNvSpPr>
          <p:nvPr/>
        </p:nvSpPr>
        <p:spPr>
          <a:xfrm>
            <a:off x="304800" y="1981200"/>
            <a:ext cx="5791199" cy="44198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600" dirty="0"/>
              <a:t>Kinh tế học chuẩn tắc là đưa ra những khuyến nghị dựa trên những nhận định mang giá trị cá nhân</a:t>
            </a:r>
            <a:endParaRPr lang="en-VN" sz="3600" dirty="0"/>
          </a:p>
        </p:txBody>
      </p:sp>
      <p:pic>
        <p:nvPicPr>
          <p:cNvPr id="3074" name="Picture 2" descr="Kinh tế học chuẩn tắc (Normative Economics) là gì? Ví dụ về kinh tế học chuẩn  tắc">
            <a:extLst>
              <a:ext uri="{FF2B5EF4-FFF2-40B4-BE49-F238E27FC236}">
                <a16:creationId xmlns:a16="http://schemas.microsoft.com/office/drawing/2014/main" id="{C13D2C5B-530B-CB4B-A6B5-B2F50E50F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2" y="3429000"/>
            <a:ext cx="5581648" cy="334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19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60FA45-8AFE-A542-A23E-F3395A5E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57D502F-1F4A-1E43-9172-3271B2F3A989}"/>
              </a:ext>
            </a:extLst>
          </p:cNvPr>
          <p:cNvSpPr txBox="1">
            <a:spLocks/>
          </p:cNvSpPr>
          <p:nvPr/>
        </p:nvSpPr>
        <p:spPr>
          <a:xfrm>
            <a:off x="6264" y="1202436"/>
            <a:ext cx="10688912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Đặc điểm nhận biết Kinh tế học chuẩn tắc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6E98414-4FAE-454A-9DE3-313FA07AE526}"/>
              </a:ext>
            </a:extLst>
          </p:cNvPr>
          <p:cNvSpPr txBox="1">
            <a:spLocks/>
          </p:cNvSpPr>
          <p:nvPr/>
        </p:nvSpPr>
        <p:spPr>
          <a:xfrm>
            <a:off x="336176" y="2285719"/>
            <a:ext cx="9950823" cy="45722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600" dirty="0"/>
              <a:t>Chúng ta hoặc chính phủ nên làm gì</a:t>
            </a:r>
          </a:p>
          <a:p>
            <a:r>
              <a:rPr lang="vi-VN" sz="3600" dirty="0"/>
              <a:t>Không thể chứng minh điều đó đúng hay sai</a:t>
            </a:r>
          </a:p>
          <a:p>
            <a:r>
              <a:rPr lang="vi-VN" sz="3600" dirty="0"/>
              <a:t>Nhận định mang tính chủ quan dựa trên cảm giá của người đưa ra nhận định đó</a:t>
            </a:r>
          </a:p>
          <a:p>
            <a:r>
              <a:rPr lang="vi-VN" sz="3600" dirty="0"/>
              <a:t>Ủng hộ hay phản đối các nhận định cũng là quan điểm cá nhân</a:t>
            </a:r>
            <a:endParaRPr lang="en-VN" sz="3600" dirty="0"/>
          </a:p>
        </p:txBody>
      </p:sp>
    </p:spTree>
    <p:extLst>
      <p:ext uri="{BB962C8B-B14F-4D97-AF65-F5344CB8AC3E}">
        <p14:creationId xmlns:p14="http://schemas.microsoft.com/office/powerpoint/2010/main" val="308854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73C4B2-7B98-CC4D-8205-909E5A69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F48B2F8-8B7B-974C-BB94-244F00548049}"/>
              </a:ext>
            </a:extLst>
          </p:cNvPr>
          <p:cNvSpPr txBox="1">
            <a:spLocks/>
          </p:cNvSpPr>
          <p:nvPr/>
        </p:nvSpPr>
        <p:spPr>
          <a:xfrm>
            <a:off x="6264" y="1202436"/>
            <a:ext cx="10688912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Ví dụ Kinh tế học chuẩn tắc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2FF64C8-6351-374D-8370-74328ED3CD96}"/>
              </a:ext>
            </a:extLst>
          </p:cNvPr>
          <p:cNvSpPr txBox="1">
            <a:spLocks/>
          </p:cNvSpPr>
          <p:nvPr/>
        </p:nvSpPr>
        <p:spPr>
          <a:xfrm>
            <a:off x="336176" y="2285719"/>
            <a:ext cx="9950823" cy="45722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600" dirty="0"/>
              <a:t>Nên phát triển đàn heo để kéo giảm cả giá thịt heo và thịt bò trên thị trường</a:t>
            </a:r>
          </a:p>
          <a:p>
            <a:r>
              <a:rPr lang="vi-VN" sz="3600" dirty="0"/>
              <a:t>Không nên chọn thời điểm mua máy tính là đầu năm học</a:t>
            </a:r>
          </a:p>
          <a:p>
            <a:r>
              <a:rPr lang="vi-VN" sz="3600" dirty="0"/>
              <a:t>Nên cắt giảm diện tích trồng khoai</a:t>
            </a:r>
            <a:endParaRPr lang="en-VN" sz="3600" dirty="0"/>
          </a:p>
        </p:txBody>
      </p:sp>
    </p:spTree>
    <p:extLst>
      <p:ext uri="{BB962C8B-B14F-4D97-AF65-F5344CB8AC3E}">
        <p14:creationId xmlns:p14="http://schemas.microsoft.com/office/powerpoint/2010/main" val="80010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13522</TotalTime>
  <Words>437</Words>
  <Application>Microsoft Macintosh PowerPoint</Application>
  <PresentationFormat>Widescreen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Candara</vt:lpstr>
      <vt:lpstr>Symbol</vt:lpstr>
      <vt:lpstr>Tahoma</vt:lpstr>
      <vt:lpstr>Waveform</vt:lpstr>
      <vt:lpstr>KINH TẾ HỌC ĐẠI CƯƠNG Chương 1. Kinh tế học và nền kinh tế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436</cp:revision>
  <cp:lastPrinted>2016-03-16T01:13:27Z</cp:lastPrinted>
  <dcterms:created xsi:type="dcterms:W3CDTF">2011-05-03T03:39:41Z</dcterms:created>
  <dcterms:modified xsi:type="dcterms:W3CDTF">2021-06-14T17:07:29Z</dcterms:modified>
</cp:coreProperties>
</file>