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5" r:id="rId3"/>
    <p:sldId id="266" r:id="rId4"/>
    <p:sldId id="267" r:id="rId5"/>
    <p:sldId id="268" r:id="rId6"/>
    <p:sldId id="270" r:id="rId7"/>
    <p:sldId id="271" r:id="rId8"/>
    <p:sldId id="273" r:id="rId9"/>
    <p:sldId id="272" r:id="rId10"/>
    <p:sldId id="274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5" autoAdjust="0"/>
    <p:restoredTop sz="72472" autoAdjust="0"/>
  </p:normalViewPr>
  <p:slideViewPr>
    <p:cSldViewPr>
      <p:cViewPr varScale="1">
        <p:scale>
          <a:sx n="88" d="100"/>
          <a:sy n="88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nền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E462A-0946-824A-B74C-5FDC96D0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E6F97C-2BC0-F54D-966C-35FC7D54B1DF}"/>
              </a:ext>
            </a:extLst>
          </p:cNvPr>
          <p:cNvSpPr txBox="1">
            <a:spLocks/>
          </p:cNvSpPr>
          <p:nvPr/>
        </p:nvSpPr>
        <p:spPr>
          <a:xfrm>
            <a:off x="228600" y="823558"/>
            <a:ext cx="8763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Một số vấn đề của kinh tế vĩ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528C18B-67DC-C546-B473-CD5206E9D03A}"/>
              </a:ext>
            </a:extLst>
          </p:cNvPr>
          <p:cNvSpPr txBox="1">
            <a:spLocks/>
          </p:cNvSpPr>
          <p:nvPr/>
        </p:nvSpPr>
        <p:spPr>
          <a:xfrm>
            <a:off x="668866" y="1652333"/>
            <a:ext cx="10854268" cy="177666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Tổng sản phẩm quốc nội (GDP)</a:t>
            </a:r>
          </a:p>
          <a:p>
            <a:r>
              <a:rPr lang="vi-VN" sz="3600" dirty="0"/>
              <a:t>Mức giá chung</a:t>
            </a:r>
          </a:p>
          <a:p>
            <a:r>
              <a:rPr lang="vi-VN" sz="3600" dirty="0"/>
              <a:t>Tỷ lệ thất nghiệp</a:t>
            </a:r>
          </a:p>
        </p:txBody>
      </p:sp>
      <p:pic>
        <p:nvPicPr>
          <p:cNvPr id="8194" name="Picture 2" descr="Dimensions of macroeconomics;: A book of readings: Mittra, Sid:  9780394314259: Amazon.com: Books">
            <a:extLst>
              <a:ext uri="{FF2B5EF4-FFF2-40B4-BE49-F238E27FC236}">
                <a16:creationId xmlns:a16="http://schemas.microsoft.com/office/drawing/2014/main" id="{EEC59AE4-8DEC-9547-80C4-854B829A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0322"/>
            <a:ext cx="7162800" cy="3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35C7A-4ECD-724E-8873-D4C32A88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 descr="ISO 9001:2015] Tổng kết chương 6 - Hoạch Định - Việt Quality">
            <a:extLst>
              <a:ext uri="{FF2B5EF4-FFF2-40B4-BE49-F238E27FC236}">
                <a16:creationId xmlns:a16="http://schemas.microsoft.com/office/drawing/2014/main" id="{DA190AF3-D162-B048-B8FD-0295F89A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21" y="1765300"/>
            <a:ext cx="53467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75604B-01D9-E949-9BB6-7F43DE88C9D7}"/>
              </a:ext>
            </a:extLst>
          </p:cNvPr>
          <p:cNvSpPr txBox="1">
            <a:spLocks/>
          </p:cNvSpPr>
          <p:nvPr/>
        </p:nvSpPr>
        <p:spPr>
          <a:xfrm>
            <a:off x="457200" y="1138936"/>
            <a:ext cx="4648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kết chương 1</a:t>
            </a:r>
          </a:p>
        </p:txBody>
      </p:sp>
    </p:spTree>
    <p:extLst>
      <p:ext uri="{BB962C8B-B14F-4D97-AF65-F5344CB8AC3E}">
        <p14:creationId xmlns:p14="http://schemas.microsoft.com/office/powerpoint/2010/main" val="375534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4D45C-47CD-B543-A020-FAA4E02F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8DDC56-B03D-654C-A921-30AC776F4F10}"/>
              </a:ext>
            </a:extLst>
          </p:cNvPr>
          <p:cNvSpPr txBox="1">
            <a:spLocks/>
          </p:cNvSpPr>
          <p:nvPr/>
        </p:nvSpPr>
        <p:spPr>
          <a:xfrm>
            <a:off x="432816" y="914400"/>
            <a:ext cx="10920984" cy="12527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800" b="1" dirty="0">
                <a:solidFill>
                  <a:schemeClr val="tx1"/>
                </a:solidFill>
              </a:rPr>
              <a:t>Cảm ơn các bạn đã chú ý theo dõi!</a:t>
            </a:r>
            <a:endParaRPr lang="en-V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B6073-4565-9B4C-94A3-FF6F32C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043A554-AB10-2E4C-B0B6-836E33055710}"/>
              </a:ext>
            </a:extLst>
          </p:cNvPr>
          <p:cNvSpPr txBox="1">
            <a:spLocks/>
          </p:cNvSpPr>
          <p:nvPr/>
        </p:nvSpPr>
        <p:spPr>
          <a:xfrm>
            <a:off x="304800" y="1537118"/>
            <a:ext cx="10972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dirty="0">
                <a:solidFill>
                  <a:schemeClr val="tx1"/>
                </a:solidFill>
              </a:rPr>
              <a:t>Kinh tế vi mô và kinh tế vĩ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D85DD5C-251A-5D48-BD52-C4B4242BEE7D}"/>
              </a:ext>
            </a:extLst>
          </p:cNvPr>
          <p:cNvSpPr txBox="1">
            <a:spLocks/>
          </p:cNvSpPr>
          <p:nvPr/>
        </p:nvSpPr>
        <p:spPr>
          <a:xfrm>
            <a:off x="499532" y="2713318"/>
            <a:ext cx="10583335" cy="36877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Thực chứng và chuẩn tắc là gì?</a:t>
            </a:r>
          </a:p>
          <a:p>
            <a:r>
              <a:rPr lang="vi-VN" sz="3600" dirty="0"/>
              <a:t>Làm thế nào để phân biệt một vấn đề là thực chứng hay là chuẩn tắc?</a:t>
            </a:r>
          </a:p>
        </p:txBody>
      </p:sp>
    </p:spTree>
    <p:extLst>
      <p:ext uri="{BB962C8B-B14F-4D97-AF65-F5344CB8AC3E}">
        <p14:creationId xmlns:p14="http://schemas.microsoft.com/office/powerpoint/2010/main" val="246874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709AF-EF38-1048-A66C-87D203C5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14C15D5-92C8-9149-B532-238218C7F8E9}"/>
              </a:ext>
            </a:extLst>
          </p:cNvPr>
          <p:cNvSpPr txBox="1">
            <a:spLocks/>
          </p:cNvSpPr>
          <p:nvPr/>
        </p:nvSpPr>
        <p:spPr>
          <a:xfrm>
            <a:off x="304800" y="1537118"/>
            <a:ext cx="4648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Kinh tế vi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E6639D-A4B0-7547-96D1-477E1FAC50B9}"/>
              </a:ext>
            </a:extLst>
          </p:cNvPr>
          <p:cNvSpPr txBox="1">
            <a:spLocks/>
          </p:cNvSpPr>
          <p:nvPr/>
        </p:nvSpPr>
        <p:spPr>
          <a:xfrm>
            <a:off x="499532" y="2713318"/>
            <a:ext cx="5625739" cy="36877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vi mô đưa ra phân tích chi tiết về các quyết định cá nhân đối với các hàng hoá cụ thể</a:t>
            </a:r>
          </a:p>
        </p:txBody>
      </p:sp>
      <p:pic>
        <p:nvPicPr>
          <p:cNvPr id="1026" name="Picture 2" descr="Microeconomics - Overview, Assumptions, Theories">
            <a:extLst>
              <a:ext uri="{FF2B5EF4-FFF2-40B4-BE49-F238E27FC236}">
                <a16:creationId xmlns:a16="http://schemas.microsoft.com/office/drawing/2014/main" id="{F7AF440C-87FB-6C49-A0C6-B0227798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1905000"/>
            <a:ext cx="5609328" cy="36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D10C9-8811-7F4B-8407-3D67217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97FB3AE-FAC5-E64C-97C1-1B010B0E3F1C}"/>
              </a:ext>
            </a:extLst>
          </p:cNvPr>
          <p:cNvSpPr txBox="1">
            <a:spLocks/>
          </p:cNvSpPr>
          <p:nvPr/>
        </p:nvSpPr>
        <p:spPr>
          <a:xfrm>
            <a:off x="228600" y="823558"/>
            <a:ext cx="4648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F9B3E92-92C0-114C-9398-EE831E0AE877}"/>
              </a:ext>
            </a:extLst>
          </p:cNvPr>
          <p:cNvSpPr txBox="1">
            <a:spLocks/>
          </p:cNvSpPr>
          <p:nvPr/>
        </p:nvSpPr>
        <p:spPr>
          <a:xfrm>
            <a:off x="668866" y="1652333"/>
            <a:ext cx="10854268" cy="177666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Nghiên cứu tại sao các cá nhân ưa thích oto hơn xe đạp và những nhà sản xuất quyết định sản xuất oto hay xe đạp như thế nào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C3B429-07E9-0F48-957D-883AF5F0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765438"/>
            <a:ext cx="952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B63AE-13AA-074B-9E91-433A9CE5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FA0545-561F-9345-92C5-B92AE3C81196}"/>
              </a:ext>
            </a:extLst>
          </p:cNvPr>
          <p:cNvSpPr txBox="1">
            <a:spLocks/>
          </p:cNvSpPr>
          <p:nvPr/>
        </p:nvSpPr>
        <p:spPr>
          <a:xfrm>
            <a:off x="304800" y="1537118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>
                <a:solidFill>
                  <a:schemeClr val="tx1"/>
                </a:solidFill>
              </a:rPr>
              <a:t>Khuynh hướng của Kinh tế vi mô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A82B33-7513-1545-9E15-20545B25D609}"/>
              </a:ext>
            </a:extLst>
          </p:cNvPr>
          <p:cNvSpPr txBox="1">
            <a:spLocks/>
          </p:cNvSpPr>
          <p:nvPr/>
        </p:nvSpPr>
        <p:spPr>
          <a:xfrm>
            <a:off x="499532" y="2713318"/>
            <a:ext cx="5625739" cy="36877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Phân tích một khía cạnh của hành vi kinh tế</a:t>
            </a:r>
          </a:p>
          <a:p>
            <a:r>
              <a:rPr lang="vi-VN" sz="3600" dirty="0"/>
              <a:t>Bỏ qua sự tác động qua lại với phần còn lại của nền kinh tế</a:t>
            </a:r>
          </a:p>
        </p:txBody>
      </p:sp>
      <p:pic>
        <p:nvPicPr>
          <p:cNvPr id="3074" name="Picture 2" descr="Think Simple Archives | TheTimesEducation">
            <a:extLst>
              <a:ext uri="{FF2B5EF4-FFF2-40B4-BE49-F238E27FC236}">
                <a16:creationId xmlns:a16="http://schemas.microsoft.com/office/drawing/2014/main" id="{DA3D96D1-3946-7341-A1E3-EA6DE64B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02" y="2793800"/>
            <a:ext cx="5770397" cy="33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D10C9-8811-7F4B-8407-3D67217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97FB3AE-FAC5-E64C-97C1-1B010B0E3F1C}"/>
              </a:ext>
            </a:extLst>
          </p:cNvPr>
          <p:cNvSpPr txBox="1">
            <a:spLocks/>
          </p:cNvSpPr>
          <p:nvPr/>
        </p:nvSpPr>
        <p:spPr>
          <a:xfrm>
            <a:off x="228600" y="823558"/>
            <a:ext cx="4648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F9B3E92-92C0-114C-9398-EE831E0AE877}"/>
              </a:ext>
            </a:extLst>
          </p:cNvPr>
          <p:cNvSpPr txBox="1">
            <a:spLocks/>
          </p:cNvSpPr>
          <p:nvPr/>
        </p:nvSpPr>
        <p:spPr>
          <a:xfrm>
            <a:off x="668866" y="1652333"/>
            <a:ext cx="10854268" cy="177666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Vấn đề quan tâm: Sản xuất bao nhiêu xe &amp; khả năng mua sắm của các hộ gia đình</a:t>
            </a:r>
          </a:p>
          <a:p>
            <a:r>
              <a:rPr lang="vi-VN" sz="3600" dirty="0"/>
              <a:t>Bỏ qua: Ùn tắc giao thông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C3B429-07E9-0F48-957D-883AF5F0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765438"/>
            <a:ext cx="952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9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DE89-B253-6B46-BDEC-D2530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2A1D5B6-FABA-7448-B4D7-E3684DC9E9E3}"/>
              </a:ext>
            </a:extLst>
          </p:cNvPr>
          <p:cNvSpPr txBox="1">
            <a:spLocks/>
          </p:cNvSpPr>
          <p:nvPr/>
        </p:nvSpPr>
        <p:spPr>
          <a:xfrm>
            <a:off x="-284268" y="1005002"/>
            <a:ext cx="4648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Kinh tế vĩ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8AE685B-FD0C-DF48-B863-8F79F446FF82}"/>
              </a:ext>
            </a:extLst>
          </p:cNvPr>
          <p:cNvSpPr txBox="1">
            <a:spLocks/>
          </p:cNvSpPr>
          <p:nvPr/>
        </p:nvSpPr>
        <p:spPr>
          <a:xfrm>
            <a:off x="499532" y="2257730"/>
            <a:ext cx="4648201" cy="414335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vĩ mô nhấn mạnh tác động qua lại trong toàn bộ nền kinh tế</a:t>
            </a:r>
          </a:p>
        </p:txBody>
      </p:sp>
      <p:pic>
        <p:nvPicPr>
          <p:cNvPr id="5122" name="Picture 2" descr="What is Macroeconomics? - Defination and Significance">
            <a:extLst>
              <a:ext uri="{FF2B5EF4-FFF2-40B4-BE49-F238E27FC236}">
                <a16:creationId xmlns:a16="http://schemas.microsoft.com/office/drawing/2014/main" id="{C3A05558-E0CE-A649-BEE2-66D960C9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30" y="91795"/>
            <a:ext cx="6766206" cy="67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B63AE-13AA-074B-9E91-433A9CE5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FA0545-561F-9345-92C5-B92AE3C81196}"/>
              </a:ext>
            </a:extLst>
          </p:cNvPr>
          <p:cNvSpPr txBox="1">
            <a:spLocks/>
          </p:cNvSpPr>
          <p:nvPr/>
        </p:nvSpPr>
        <p:spPr>
          <a:xfrm>
            <a:off x="-228600" y="1170731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Khuynh hướng của Kinh tế vĩ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A82B33-7513-1545-9E15-20545B25D609}"/>
              </a:ext>
            </a:extLst>
          </p:cNvPr>
          <p:cNvSpPr txBox="1">
            <a:spLocks/>
          </p:cNvSpPr>
          <p:nvPr/>
        </p:nvSpPr>
        <p:spPr>
          <a:xfrm>
            <a:off x="143190" y="2453621"/>
            <a:ext cx="5207529" cy="39474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Kinh tế học vĩ mô cố ý đơn giản hoá các cấu phần riêng lẻ trong phân tích để tập trung vào toàn bộ tác động qua lại của nền kinh tế.</a:t>
            </a:r>
          </a:p>
        </p:txBody>
      </p:sp>
      <p:pic>
        <p:nvPicPr>
          <p:cNvPr id="6146" name="Picture 2" descr="Recession - Wikipedia">
            <a:extLst>
              <a:ext uri="{FF2B5EF4-FFF2-40B4-BE49-F238E27FC236}">
                <a16:creationId xmlns:a16="http://schemas.microsoft.com/office/drawing/2014/main" id="{3D621548-E27B-AE4A-A325-B70C0130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81" y="1828800"/>
            <a:ext cx="6535330" cy="493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9F675-1D37-1D4A-B6F4-4889B5B7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29E03EA-11BC-7342-AAE9-8B89DBA17361}"/>
              </a:ext>
            </a:extLst>
          </p:cNvPr>
          <p:cNvSpPr txBox="1">
            <a:spLocks/>
          </p:cNvSpPr>
          <p:nvPr/>
        </p:nvSpPr>
        <p:spPr>
          <a:xfrm>
            <a:off x="228599" y="823558"/>
            <a:ext cx="6671223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kinh tế vĩ mô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A3BDCCE-273F-C44D-8C08-39A9D77962E6}"/>
              </a:ext>
            </a:extLst>
          </p:cNvPr>
          <p:cNvSpPr txBox="1">
            <a:spLocks/>
          </p:cNvSpPr>
          <p:nvPr/>
        </p:nvSpPr>
        <p:spPr>
          <a:xfrm>
            <a:off x="348932" y="1924037"/>
            <a:ext cx="5171845" cy="406266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/>
              <a:t>Coi oto và xe đạp là hàng tiêu dùng</a:t>
            </a:r>
          </a:p>
          <a:p>
            <a:r>
              <a:rPr lang="vi-VN" sz="3600" dirty="0"/>
              <a:t>Quan tâm tới mua sắm của hộ gia đình và mua sắm các yếu tố sản xuất của doanh nghiệp</a:t>
            </a:r>
          </a:p>
        </p:txBody>
      </p:sp>
      <p:pic>
        <p:nvPicPr>
          <p:cNvPr id="7170" name="Picture 2" descr="14 AP Macroeconomics Review ideas | macroeconomics, economics, college board">
            <a:extLst>
              <a:ext uri="{FF2B5EF4-FFF2-40B4-BE49-F238E27FC236}">
                <a16:creationId xmlns:a16="http://schemas.microsoft.com/office/drawing/2014/main" id="{06DF5E85-47E9-7343-9153-486A4D09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77" y="1995374"/>
            <a:ext cx="6671223" cy="39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13026</TotalTime>
  <Words>325</Words>
  <Application>Microsoft Macintosh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Candara</vt:lpstr>
      <vt:lpstr>Symbol</vt:lpstr>
      <vt:lpstr>Tahoma</vt:lpstr>
      <vt:lpstr>Waveform</vt:lpstr>
      <vt:lpstr>KINH TẾ HỌC ĐẠI CƯƠNG Chương 1. Kinh tế học và nền kinh tế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433</cp:revision>
  <cp:lastPrinted>2016-03-16T01:13:27Z</cp:lastPrinted>
  <dcterms:created xsi:type="dcterms:W3CDTF">2011-05-03T03:39:41Z</dcterms:created>
  <dcterms:modified xsi:type="dcterms:W3CDTF">2021-06-14T17:07:42Z</dcterms:modified>
</cp:coreProperties>
</file>