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8" r:id="rId2"/>
    <p:sldId id="278" r:id="rId3"/>
    <p:sldId id="281" r:id="rId4"/>
    <p:sldId id="277" r:id="rId5"/>
    <p:sldId id="279" r:id="rId6"/>
    <p:sldId id="283" r:id="rId7"/>
    <p:sldId id="280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2917"/>
    <a:srgbClr val="DC550A"/>
    <a:srgbClr val="BF5227"/>
    <a:srgbClr val="055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26" autoAdjust="0"/>
    <p:restoredTop sz="72472" autoAdjust="0"/>
  </p:normalViewPr>
  <p:slideViewPr>
    <p:cSldViewPr>
      <p:cViewPr varScale="1">
        <p:scale>
          <a:sx n="88" d="100"/>
          <a:sy n="88" d="100"/>
        </p:scale>
        <p:origin x="84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E2ED6-6598-49DA-AF01-4EDE881DBC72}" type="datetimeFigureOut">
              <a:rPr lang="en-US" smtClean="0"/>
              <a:t>6/15/21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0C172-9979-4D67-9197-9EBA7EC164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518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B2F53-248E-4FA6-8EC0-752EEB57AFAD}" type="datetimeFigureOut">
              <a:rPr lang="en-US" smtClean="0"/>
              <a:pPr/>
              <a:t>6/15/21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61505-D8F2-4F27-A457-77A62F7374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9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61505-D8F2-4F27-A457-77A62F7374F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44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301799" y="110534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893B-3015-4887-B0C2-E72E36B8DD99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81FFC-C87D-40C7-B5DB-75DCCFA54483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77D56-F03B-4CDC-9F6F-121B9EB5416F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2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5245" y="381000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/>
          <p:cNvSpPr>
            <a:spLocks/>
          </p:cNvSpPr>
          <p:nvPr/>
        </p:nvSpPr>
        <p:spPr bwMode="hidden">
          <a:xfrm>
            <a:off x="8063253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9" y="4087563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6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6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5" y="1437449"/>
            <a:ext cx="8556980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28AB-F4A0-4E80-9A95-5472B2309D64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A6B3-4468-40EE-87D5-611A6DD94EFA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3" y="3429002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2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64A1-77FD-426C-B1D4-B06CDA650C9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97800-2141-4056-A37E-38B5F905B486}" type="datetime1">
              <a:rPr lang="en-US" smtClean="0"/>
              <a:pPr/>
              <a:t>6/15/21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2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96BE-28C1-43B3-A114-8F78FE6ACA8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E970-F347-4717-9B90-1B302B73E170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2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7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5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5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E0BA-A189-4D73-AE65-FDD9AE6AA4B7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30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9824" y="6401081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63E3AEF8-FB0A-45DF-9684-F25CEE85860E}" type="datetime1">
              <a:rPr lang="en-US" smtClean="0"/>
              <a:pPr/>
              <a:t>6/15/21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1800" y="6401080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50720" y="6401081"/>
            <a:ext cx="1549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A098FBE6-540D-41B1-8784-222EA9B62A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8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1398" y="3953930"/>
            <a:ext cx="10515600" cy="2590800"/>
          </a:xfrm>
        </p:spPr>
        <p:txBody>
          <a:bodyPr>
            <a:normAutofit fontScale="90000"/>
          </a:bodyPr>
          <a:lstStyle/>
          <a:p>
            <a:pPr marL="182880">
              <a:lnSpc>
                <a:spcPct val="150000"/>
              </a:lnSpc>
              <a:spcBef>
                <a:spcPts val="600"/>
              </a:spcBef>
            </a:pP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KINH TẾ HỌC ĐẠI CƯƠNG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Chương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2.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Cầu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cung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và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thị</a:t>
            </a:r>
            <a: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3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trường</a:t>
            </a: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53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GV: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ThS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Nguyễn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Quốc</a:t>
            </a: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Thắng</a:t>
            </a:r>
            <a:endParaRPr lang="en-US" sz="49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Trường Đại học Khoa học Tự nhiên, ĐHQG-HCM">
            <a:extLst>
              <a:ext uri="{FF2B5EF4-FFF2-40B4-BE49-F238E27FC236}">
                <a16:creationId xmlns:a16="http://schemas.microsoft.com/office/drawing/2014/main" id="{626DD576-F3B8-1949-92AE-E48F0856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86376"/>
            <a:ext cx="9444967" cy="154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09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370317-3FBC-364B-9F94-7970C6D7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0D361C9-E16F-054B-B3D3-C969C0A20230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117348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Cảm ơn các bạn đã chú ý theo dõi!</a:t>
            </a:r>
          </a:p>
        </p:txBody>
      </p:sp>
    </p:spTree>
    <p:extLst>
      <p:ext uri="{BB962C8B-B14F-4D97-AF65-F5344CB8AC3E}">
        <p14:creationId xmlns:p14="http://schemas.microsoft.com/office/powerpoint/2010/main" val="333122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29CBFE-F117-774C-A9C4-A09E037C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D6499F2-0E97-EA42-A45F-59A323C1D567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Mục tiêu chương 2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EB1193F-FFDA-C143-84AE-0DD16FA554E3}"/>
              </a:ext>
            </a:extLst>
          </p:cNvPr>
          <p:cNvSpPr txBox="1">
            <a:spLocks/>
          </p:cNvSpPr>
          <p:nvPr/>
        </p:nvSpPr>
        <p:spPr>
          <a:xfrm>
            <a:off x="533400" y="2133600"/>
            <a:ext cx="11049000" cy="4267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dirty="0"/>
              <a:t>Quan điểm về thị trường</a:t>
            </a:r>
            <a:endParaRPr lang="en-VN" sz="2800" dirty="0"/>
          </a:p>
          <a:p>
            <a:r>
              <a:rPr lang="vi-VN" sz="2800" dirty="0"/>
              <a:t>Đường cầu và đường cung</a:t>
            </a:r>
            <a:endParaRPr lang="en-VN" sz="2800" dirty="0"/>
          </a:p>
          <a:p>
            <a:r>
              <a:rPr lang="vi-VN" sz="2800" dirty="0"/>
              <a:t>Mức giá và sản lượng cân bằng</a:t>
            </a:r>
            <a:endParaRPr lang="en-VN" sz="2800" dirty="0"/>
          </a:p>
          <a:p>
            <a:r>
              <a:rPr lang="vi-VN" sz="2800" dirty="0"/>
              <a:t>Sự điều chỉnh giá cả điều hoà cầu và cung trên thị trường</a:t>
            </a:r>
            <a:endParaRPr lang="en-VN" sz="2800" dirty="0"/>
          </a:p>
          <a:p>
            <a:r>
              <a:rPr lang="vi-VN" sz="2800" dirty="0"/>
              <a:t>Những yếu tố là dịch chuyển đường cung và đường cầu</a:t>
            </a:r>
            <a:endParaRPr lang="en-VN" sz="2800" dirty="0"/>
          </a:p>
          <a:p>
            <a:r>
              <a:rPr lang="vi-VN" sz="2800" dirty="0"/>
              <a:t>Thị trường tự do và thị trường có kiểm soát giá cả</a:t>
            </a:r>
            <a:endParaRPr lang="en-VN" sz="2800" dirty="0"/>
          </a:p>
          <a:p>
            <a:r>
              <a:rPr lang="vi-VN" sz="2800" dirty="0"/>
              <a:t>Làm thế nào để thị trường trả lời các câu hỏi: sản xuất cái gì, sản xuất như thế nào và sản xuất cho ai?</a:t>
            </a:r>
            <a:r>
              <a:rPr lang="en-VN" sz="4000" dirty="0"/>
              <a:t> </a:t>
            </a:r>
          </a:p>
        </p:txBody>
      </p:sp>
      <p:pic>
        <p:nvPicPr>
          <p:cNvPr id="1026" name="Picture 2" descr="Làm thế nào để mục tiêu trở thành hiện thực?">
            <a:extLst>
              <a:ext uri="{FF2B5EF4-FFF2-40B4-BE49-F238E27FC236}">
                <a16:creationId xmlns:a16="http://schemas.microsoft.com/office/drawing/2014/main" id="{18044ABF-3678-3B4D-A476-34A56DA59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503" y="17272"/>
            <a:ext cx="4660392" cy="310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43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341402" y="1332576"/>
            <a:ext cx="8534400" cy="125272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Thị trường: Từ thực tế tới trừu tượng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609600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Các cửa hàng rau quả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600" dirty="0"/>
              <a:t>Thương mại điện tử</a:t>
            </a:r>
          </a:p>
        </p:txBody>
      </p:sp>
      <p:pic>
        <p:nvPicPr>
          <p:cNvPr id="1026" name="Picture 2" descr="Chợ truyền thống có bị lãng quên?">
            <a:extLst>
              <a:ext uri="{FF2B5EF4-FFF2-40B4-BE49-F238E27FC236}">
                <a16:creationId xmlns:a16="http://schemas.microsoft.com/office/drawing/2014/main" id="{3D75F8EB-6C9C-7D4D-B1A9-4740DD34F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4104285"/>
            <a:ext cx="3724777" cy="247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ương mại điện tử: Tiền đề quan trọng của nền kinh tế số">
            <a:extLst>
              <a:ext uri="{FF2B5EF4-FFF2-40B4-BE49-F238E27FC236}">
                <a16:creationId xmlns:a16="http://schemas.microsoft.com/office/drawing/2014/main" id="{66C6A658-0729-D24D-AE39-D78FEBEDD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271" y="2161494"/>
            <a:ext cx="5562734" cy="408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5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E397-AAF1-424E-8EA8-FE0248FB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8A8C7042-5FE9-7B4E-9DCA-832250895EBC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Khái niệm thị trường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B0FF3AF-F162-3340-BB01-CE1229A63910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609600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3600" dirty="0"/>
              <a:t>Thị trường là sự dàn xếp giữa người bán và người mua trong trao đổi hàng hoá và dịch vụ.</a:t>
            </a:r>
          </a:p>
        </p:txBody>
      </p:sp>
      <p:pic>
        <p:nvPicPr>
          <p:cNvPr id="2050" name="Picture 2" descr="Create A Market Clipart - Large Size Png Image - PikPng">
            <a:extLst>
              <a:ext uri="{FF2B5EF4-FFF2-40B4-BE49-F238E27FC236}">
                <a16:creationId xmlns:a16="http://schemas.microsoft.com/office/drawing/2014/main" id="{8E231CCB-203F-574A-AF11-D8163BCEC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974640"/>
            <a:ext cx="464520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37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AA3F1C-29FE-D640-BAA7-ED34C2B2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87BFCAF-1D71-2B4D-86C1-83C483DE1D4D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Khái niệm thị trường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C839EFC-8F99-344A-B566-C9A222BF04D4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6096000" cy="288248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3600" dirty="0"/>
              <a:t>Thị trường là </a:t>
            </a:r>
            <a:r>
              <a:rPr lang="vi-VN" sz="3600" b="1" dirty="0">
                <a:solidFill>
                  <a:srgbClr val="FF0000"/>
                </a:solidFill>
              </a:rPr>
              <a:t>sự dàn xếp </a:t>
            </a:r>
            <a:r>
              <a:rPr lang="vi-VN" sz="3600" dirty="0"/>
              <a:t>giữa người bán và người mua trong trao đổi hàng hoá và dịch vụ.</a:t>
            </a:r>
          </a:p>
        </p:txBody>
      </p:sp>
      <p:pic>
        <p:nvPicPr>
          <p:cNvPr id="5" name="Picture 2" descr="Create A Market Clipart - Large Size Png Image - PikPng">
            <a:extLst>
              <a:ext uri="{FF2B5EF4-FFF2-40B4-BE49-F238E27FC236}">
                <a16:creationId xmlns:a16="http://schemas.microsoft.com/office/drawing/2014/main" id="{252BE6AA-D79F-9549-B1DE-2C6CB1322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974640"/>
            <a:ext cx="4645202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30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947493-CEC2-8040-89D3-F3F2B513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293DEA8A-B38D-2C4E-BC8F-B803116E0581}"/>
              </a:ext>
            </a:extLst>
          </p:cNvPr>
          <p:cNvSpPr txBox="1">
            <a:spLocks/>
          </p:cNvSpPr>
          <p:nvPr/>
        </p:nvSpPr>
        <p:spPr>
          <a:xfrm>
            <a:off x="457200" y="1752600"/>
            <a:ext cx="4114800" cy="12192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Yếu tố giá cả</a:t>
            </a:r>
          </a:p>
        </p:txBody>
      </p:sp>
      <p:pic>
        <p:nvPicPr>
          <p:cNvPr id="2050" name="Picture 2" descr="Vải thiều Việt Nam lên kệ siêu thị Nhật, giá cao nhất 500 ngàn/kg -  VietNamNet">
            <a:extLst>
              <a:ext uri="{FF2B5EF4-FFF2-40B4-BE49-F238E27FC236}">
                <a16:creationId xmlns:a16="http://schemas.microsoft.com/office/drawing/2014/main" id="{53F470CC-A240-B44C-B6F3-58591306C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53" y="34290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Đấu giá tài sản là gì? Những quy định bạn cần biết - Global Vietnam Lawyers">
            <a:extLst>
              <a:ext uri="{FF2B5EF4-FFF2-40B4-BE49-F238E27FC236}">
                <a16:creationId xmlns:a16="http://schemas.microsoft.com/office/drawing/2014/main" id="{F458DE61-B12C-E54E-B82D-091A8F0FF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10 CÂU TIẾNG TRUNG KHI MẶC CẢ">
            <a:extLst>
              <a:ext uri="{FF2B5EF4-FFF2-40B4-BE49-F238E27FC236}">
                <a16:creationId xmlns:a16="http://schemas.microsoft.com/office/drawing/2014/main" id="{EFB35A7D-5160-1242-BB56-C72C9D1BA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0700" y="3560413"/>
            <a:ext cx="3022600" cy="316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94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5B9515-7575-5742-B64A-EBEAC26C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6BB85C98-83EE-A547-9210-EF497CA4D286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85344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Vai trò của giá cả trong thị trường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BDAF143-A29B-2C49-BBB2-E232066B331D}"/>
              </a:ext>
            </a:extLst>
          </p:cNvPr>
          <p:cNvSpPr txBox="1">
            <a:spLocks/>
          </p:cNvSpPr>
          <p:nvPr/>
        </p:nvSpPr>
        <p:spPr>
          <a:xfrm>
            <a:off x="457201" y="2438400"/>
            <a:ext cx="4114800" cy="1600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3600" dirty="0"/>
              <a:t>Tại mỗi mức giá, người ta có thể xác định được sản lượng người muốn mua và sản lượng người muốn bán</a:t>
            </a:r>
          </a:p>
        </p:txBody>
      </p:sp>
      <p:pic>
        <p:nvPicPr>
          <p:cNvPr id="4098" name="Picture 2" descr="How to Price Your Ecommerce Product - Be a WiseMerchant">
            <a:extLst>
              <a:ext uri="{FF2B5EF4-FFF2-40B4-BE49-F238E27FC236}">
                <a16:creationId xmlns:a16="http://schemas.microsoft.com/office/drawing/2014/main" id="{A1F004D8-E5F5-194F-ADD3-BEADAAF92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63" y="2452260"/>
            <a:ext cx="6975136" cy="316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9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20DD54-531D-2D48-95BA-937DD152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5016E06-6BA0-534F-8C93-921625F5C74F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57150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Giá cả và sản lượng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6207341-DF6D-534E-9AE8-31F8538E56E5}"/>
              </a:ext>
            </a:extLst>
          </p:cNvPr>
          <p:cNvSpPr txBox="1">
            <a:spLocks/>
          </p:cNvSpPr>
          <p:nvPr/>
        </p:nvSpPr>
        <p:spPr>
          <a:xfrm>
            <a:off x="457200" y="2438400"/>
            <a:ext cx="6095999" cy="16002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3600" dirty="0"/>
              <a:t>Hàng hoá thông thường</a:t>
            </a:r>
          </a:p>
          <a:p>
            <a:pPr marL="0" indent="0">
              <a:buNone/>
            </a:pPr>
            <a:r>
              <a:rPr lang="vi-VN" sz="3600" dirty="0"/>
              <a:t>Hàng hoá xa xỉ</a:t>
            </a:r>
          </a:p>
        </p:txBody>
      </p:sp>
      <p:pic>
        <p:nvPicPr>
          <p:cNvPr id="3074" name="Picture 2" descr="Hàng tiêu dùng (Consumer Goods) là gì? Hàng tiêu dùng trong Marketing">
            <a:extLst>
              <a:ext uri="{FF2B5EF4-FFF2-40B4-BE49-F238E27FC236}">
                <a16:creationId xmlns:a16="http://schemas.microsoft.com/office/drawing/2014/main" id="{2DCB2AEC-6346-F44F-9393-0A6201D19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56" y="3790624"/>
            <a:ext cx="4902199" cy="30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ế nào là xa xỉ?">
            <a:extLst>
              <a:ext uri="{FF2B5EF4-FFF2-40B4-BE49-F238E27FC236}">
                <a16:creationId xmlns:a16="http://schemas.microsoft.com/office/drawing/2014/main" id="{7CA72D43-7CF3-544A-89B9-A3FC0772F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99" y="3790624"/>
            <a:ext cx="4902199" cy="306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80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02461D-45AC-6642-BB0C-C4A55192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8FBE6-540D-41B1-8784-222EA9B62A9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EBA4439-3F81-E04E-A398-3773E0DB7749}"/>
              </a:ext>
            </a:extLst>
          </p:cNvPr>
          <p:cNvSpPr txBox="1">
            <a:spLocks/>
          </p:cNvSpPr>
          <p:nvPr/>
        </p:nvSpPr>
        <p:spPr>
          <a:xfrm>
            <a:off x="0" y="1271936"/>
            <a:ext cx="5715000" cy="125272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VN" b="1" dirty="0">
                <a:solidFill>
                  <a:schemeClr val="tx1"/>
                </a:solidFill>
              </a:rPr>
              <a:t>Tóm lại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38DD36B-38F9-A14F-875E-CEC181E5B6F9}"/>
              </a:ext>
            </a:extLst>
          </p:cNvPr>
          <p:cNvSpPr txBox="1">
            <a:spLocks/>
          </p:cNvSpPr>
          <p:nvPr/>
        </p:nvSpPr>
        <p:spPr>
          <a:xfrm>
            <a:off x="457200" y="2438400"/>
            <a:ext cx="10363200" cy="26670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vi-VN" sz="3600" dirty="0"/>
              <a:t>Thị trường là sự dàn xếp giữa người bán và người mua trong trao đổi hàng hoá và dịch vụ</a:t>
            </a:r>
          </a:p>
          <a:p>
            <a:pPr marL="0" indent="0">
              <a:buNone/>
            </a:pPr>
            <a:r>
              <a:rPr lang="vi-VN" sz="3600" dirty="0"/>
              <a:t>Giá cả là vấn đề chính để xác định sản lượng mua và bán </a:t>
            </a:r>
          </a:p>
        </p:txBody>
      </p:sp>
      <p:pic>
        <p:nvPicPr>
          <p:cNvPr id="4098" name="Picture 2" descr="Approved stamp illustration on transparent background PNG - Similar PNG">
            <a:extLst>
              <a:ext uri="{FF2B5EF4-FFF2-40B4-BE49-F238E27FC236}">
                <a16:creationId xmlns:a16="http://schemas.microsoft.com/office/drawing/2014/main" id="{0FC17B81-4FE4-4449-86B6-1FE184160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023" y="4479126"/>
            <a:ext cx="3049438" cy="228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58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13249</TotalTime>
  <Words>281</Words>
  <Application>Microsoft Macintosh PowerPoint</Application>
  <PresentationFormat>Widescreen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Candara</vt:lpstr>
      <vt:lpstr>Symbol</vt:lpstr>
      <vt:lpstr>Tahoma</vt:lpstr>
      <vt:lpstr>Waveform</vt:lpstr>
      <vt:lpstr>KINH TẾ HỌC ĐẠI CƯƠNG Chương 2. Cầu, cung và thị trường  GV: ThS Nguyễn Quốc Thắng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2 CÁC CHỦ THỂ  TRONG QUAN HỆ LAO ĐỘNG</dc:title>
  <dc:creator>HOAIBAO</dc:creator>
  <cp:lastModifiedBy>Nguyen Quoc Thang</cp:lastModifiedBy>
  <cp:revision>440</cp:revision>
  <cp:lastPrinted>2016-03-16T01:13:27Z</cp:lastPrinted>
  <dcterms:created xsi:type="dcterms:W3CDTF">2011-05-03T03:39:41Z</dcterms:created>
  <dcterms:modified xsi:type="dcterms:W3CDTF">2021-06-14T17:16:00Z</dcterms:modified>
</cp:coreProperties>
</file>