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handoutMasterIdLst>
    <p:handoutMasterId r:id="rId33"/>
  </p:handoutMasterIdLst>
  <p:sldIdLst>
    <p:sldId id="258" r:id="rId2"/>
    <p:sldId id="281" r:id="rId3"/>
    <p:sldId id="282" r:id="rId4"/>
    <p:sldId id="283" r:id="rId5"/>
    <p:sldId id="284" r:id="rId6"/>
    <p:sldId id="285" r:id="rId7"/>
    <p:sldId id="289" r:id="rId8"/>
    <p:sldId id="290" r:id="rId9"/>
    <p:sldId id="291" r:id="rId10"/>
    <p:sldId id="292" r:id="rId11"/>
    <p:sldId id="293" r:id="rId12"/>
    <p:sldId id="286" r:id="rId13"/>
    <p:sldId id="294" r:id="rId14"/>
    <p:sldId id="299" r:id="rId15"/>
    <p:sldId id="300" r:id="rId16"/>
    <p:sldId id="301" r:id="rId17"/>
    <p:sldId id="302" r:id="rId18"/>
    <p:sldId id="303" r:id="rId19"/>
    <p:sldId id="304" r:id="rId20"/>
    <p:sldId id="305" r:id="rId21"/>
    <p:sldId id="296" r:id="rId22"/>
    <p:sldId id="306" r:id="rId23"/>
    <p:sldId id="307" r:id="rId24"/>
    <p:sldId id="308" r:id="rId25"/>
    <p:sldId id="297" r:id="rId26"/>
    <p:sldId id="311" r:id="rId27"/>
    <p:sldId id="310" r:id="rId28"/>
    <p:sldId id="298" r:id="rId29"/>
    <p:sldId id="312" r:id="rId30"/>
    <p:sldId id="31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2917"/>
    <a:srgbClr val="DC550A"/>
    <a:srgbClr val="BF5227"/>
    <a:srgbClr val="05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26" autoAdjust="0"/>
    <p:restoredTop sz="72472" autoAdjust="0"/>
  </p:normalViewPr>
  <p:slideViewPr>
    <p:cSldViewPr>
      <p:cViewPr varScale="1">
        <p:scale>
          <a:sx n="88" d="100"/>
          <a:sy n="88" d="100"/>
        </p:scale>
        <p:origin x="848" y="176"/>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2E2ED6-6598-49DA-AF01-4EDE881DBC72}" type="datetimeFigureOut">
              <a:rPr lang="en-US" smtClean="0"/>
              <a:t>6/15/21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10C172-9979-4D67-9197-9EBA7EC16438}" type="slidenum">
              <a:rPr lang="en-US" smtClean="0"/>
              <a:t>‹#›</a:t>
            </a:fld>
            <a:endParaRPr lang="en-US"/>
          </a:p>
        </p:txBody>
      </p:sp>
    </p:spTree>
    <p:extLst>
      <p:ext uri="{BB962C8B-B14F-4D97-AF65-F5344CB8AC3E}">
        <p14:creationId xmlns:p14="http://schemas.microsoft.com/office/powerpoint/2010/main" val="179585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4B2F53-248E-4FA6-8EC0-752EEB57AFAD}" type="datetimeFigureOut">
              <a:rPr lang="en-US" smtClean="0"/>
              <a:pPr/>
              <a:t>6/15/21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C61505-D8F2-4F27-A457-77A62F7374FF}" type="slidenum">
              <a:rPr lang="en-US" smtClean="0"/>
              <a:pPr/>
              <a:t>‹#›</a:t>
            </a:fld>
            <a:endParaRPr lang="en-US"/>
          </a:p>
        </p:txBody>
      </p:sp>
    </p:spTree>
    <p:extLst>
      <p:ext uri="{BB962C8B-B14F-4D97-AF65-F5344CB8AC3E}">
        <p14:creationId xmlns:p14="http://schemas.microsoft.com/office/powerpoint/2010/main" val="3989393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C61505-D8F2-4F27-A457-77A62F7374FF}" type="slidenum">
              <a:rPr lang="en-US" smtClean="0"/>
              <a:pPr/>
              <a:t>1</a:t>
            </a:fld>
            <a:endParaRPr lang="en-US" dirty="0"/>
          </a:p>
        </p:txBody>
      </p:sp>
    </p:spTree>
    <p:extLst>
      <p:ext uri="{BB962C8B-B14F-4D97-AF65-F5344CB8AC3E}">
        <p14:creationId xmlns:p14="http://schemas.microsoft.com/office/powerpoint/2010/main" val="1030244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userDrawn="1"/>
        </p:nvSpPr>
        <p:spPr>
          <a:xfrm>
            <a:off x="301799" y="110534"/>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7B893B-3015-4887-B0C2-E72E36B8DD99}" type="datetime1">
              <a:rPr lang="en-US" smtClean="0"/>
              <a:pPr/>
              <a:t>6/15/21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C81FFC-C87D-40C7-B5DB-75DCCFA54483}" type="datetime1">
              <a:rPr lang="en-US" smtClean="0"/>
              <a:pPr/>
              <a:t>6/15/21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AF77D56-F03B-4CDC-9F6F-121B9EB5416F}" type="datetime1">
              <a:rPr lang="en-US" smtClean="0"/>
              <a:pPr/>
              <a:t>6/15/21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Vertical Title 1"/>
          <p:cNvSpPr>
            <a:spLocks noGrp="1"/>
          </p:cNvSpPr>
          <p:nvPr>
            <p:ph type="title" orient="vert"/>
          </p:nvPr>
        </p:nvSpPr>
        <p:spPr>
          <a:xfrm>
            <a:off x="8839200" y="1447802"/>
            <a:ext cx="27432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err="1"/>
              <a:t>Luận</a:t>
            </a:r>
            <a:r>
              <a:rPr lang="en-US" dirty="0"/>
              <a:t> </a:t>
            </a:r>
            <a:r>
              <a:rPr lang="en-US" dirty="0" err="1"/>
              <a:t>va</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
        <p:nvSpPr>
          <p:cNvPr id="7" name="Title 6"/>
          <p:cNvSpPr>
            <a:spLocks noGrp="1"/>
          </p:cNvSpPr>
          <p:nvPr>
            <p:ph type="title"/>
          </p:nvPr>
        </p:nvSpPr>
        <p:spPr>
          <a:xfrm>
            <a:off x="615245" y="381000"/>
            <a:ext cx="10972800" cy="1252728"/>
          </a:xfrm>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Freeform 14"/>
          <p:cNvSpPr>
            <a:spLocks/>
          </p:cNvSpPr>
          <p:nvPr/>
        </p:nvSpPr>
        <p:spPr bwMode="hidden">
          <a:xfrm>
            <a:off x="8063253"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22"/>
          <p:cNvSpPr>
            <a:spLocks/>
          </p:cNvSpPr>
          <p:nvPr/>
        </p:nvSpPr>
        <p:spPr bwMode="hidden">
          <a:xfrm>
            <a:off x="3771639" y="4087563"/>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26"/>
          <p:cNvSpPr>
            <a:spLocks/>
          </p:cNvSpPr>
          <p:nvPr/>
        </p:nvSpPr>
        <p:spPr bwMode="hidden">
          <a:xfrm>
            <a:off x="7479319" y="4074176"/>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3" name="Freeform 10"/>
          <p:cNvSpPr>
            <a:spLocks/>
          </p:cNvSpPr>
          <p:nvPr/>
        </p:nvSpPr>
        <p:spPr bwMode="hidden">
          <a:xfrm>
            <a:off x="282220" y="4058556"/>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823155" y="1437449"/>
            <a:ext cx="8556980"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228AB-F4A0-4E80-9A95-5472B2309D64}" type="datetime1">
              <a:rPr lang="en-US" smtClean="0"/>
              <a:pPr/>
              <a:t>6/15/21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E4DA6B3-4468-40EE-87D5-611A6DD94EFA}" type="datetime1">
              <a:rPr lang="en-US" smtClean="0"/>
              <a:pPr/>
              <a:t>6/15/21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8FBE6-540D-41B1-8784-222EA9B62A90}" type="slidenum">
              <a:rPr lang="en-US" smtClean="0"/>
              <a:pPr/>
              <a:t>‹#›</a:t>
            </a:fld>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03113" y="3429002"/>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3429002"/>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D864A1-77FD-426C-B1D4-B06CDA650C97}" type="datetime1">
              <a:rPr lang="en-US" smtClean="0"/>
              <a:pPr/>
              <a:t>6/15/21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197800-2141-4056-A37E-38B5F905B486}" type="datetime1">
              <a:rPr lang="en-US" smtClean="0"/>
              <a:pPr/>
              <a:t>6/15/21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6" name="Group 5"/>
          <p:cNvGrpSpPr>
            <a:grpSpLocks noChangeAspect="1"/>
          </p:cNvGrpSpPr>
          <p:nvPr/>
        </p:nvGrpSpPr>
        <p:grpSpPr bwMode="hidden">
          <a:xfrm>
            <a:off x="282220" y="714192"/>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Date Placeholder 1"/>
          <p:cNvSpPr>
            <a:spLocks noGrp="1"/>
          </p:cNvSpPr>
          <p:nvPr>
            <p:ph type="dt" sz="half" idx="10"/>
          </p:nvPr>
        </p:nvSpPr>
        <p:spPr/>
        <p:txBody>
          <a:bodyPr/>
          <a:lstStyle/>
          <a:p>
            <a:fld id="{535996BE-28C1-43B3-A114-8F78FE6ACA80}" type="datetime1">
              <a:rPr lang="en-US" smtClean="0"/>
              <a:pPr/>
              <a:t>6/15/21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E01CE970-F347-4717-9B90-1B302B73E170}" type="datetime1">
              <a:rPr lang="en-US" smtClean="0"/>
              <a:pPr/>
              <a:t>6/15/21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8FBE6-540D-41B1-8784-222EA9B62A90}" type="slidenum">
              <a:rPr lang="en-US" smtClean="0"/>
              <a:pPr/>
              <a:t>‹#›</a:t>
            </a:fld>
            <a:endParaRPr lang="en-US"/>
          </a:p>
        </p:txBody>
      </p:sp>
      <p:sp>
        <p:nvSpPr>
          <p:cNvPr id="4" name="Text Placeholder 3"/>
          <p:cNvSpPr>
            <a:spLocks noGrp="1"/>
          </p:cNvSpPr>
          <p:nvPr>
            <p:ph type="body" sz="half" idx="2"/>
          </p:nvPr>
        </p:nvSpPr>
        <p:spPr>
          <a:xfrm>
            <a:off x="1219200" y="3581402"/>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02617"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1"/>
          <p:cNvSpPr>
            <a:spLocks noGrp="1"/>
          </p:cNvSpPr>
          <p:nvPr>
            <p:ph type="title"/>
          </p:nvPr>
        </p:nvSpPr>
        <p:spPr>
          <a:xfrm>
            <a:off x="6498875" y="338667"/>
            <a:ext cx="5083527"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491112" y="2785535"/>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DEE0BA-A189-4D73-AE65-FDD9AE6AA4B7}" type="datetime1">
              <a:rPr lang="en-US" smtClean="0"/>
              <a:pPr/>
              <a:t>6/15/21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8FBE6-540D-41B1-8784-222EA9B62A90}" type="slidenum">
              <a:rPr lang="en-US" smtClean="0"/>
              <a:pPr/>
              <a:t>‹#›</a:t>
            </a:fld>
            <a:endParaRPr lang="en-US"/>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5"/>
          <p:cNvGrpSpPr>
            <a:grpSpLocks noChangeAspect="1"/>
          </p:cNvGrpSpPr>
          <p:nvPr/>
        </p:nvGrpSpPr>
        <p:grpSpPr bwMode="hidden">
          <a:xfrm>
            <a:off x="282220" y="1679430"/>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899824" y="6401081"/>
            <a:ext cx="5048921" cy="365125"/>
          </a:xfrm>
          <a:prstGeom prst="rect">
            <a:avLst/>
          </a:prstGeom>
        </p:spPr>
        <p:txBody>
          <a:bodyPr vert="horz" lIns="91440" tIns="45720" rIns="91440" bIns="45720" rtlCol="0" anchor="ctr"/>
          <a:lstStyle>
            <a:lvl1pPr algn="r">
              <a:defRPr sz="1000">
                <a:solidFill>
                  <a:schemeClr val="tx2"/>
                </a:solidFill>
              </a:defRPr>
            </a:lvl1pPr>
          </a:lstStyle>
          <a:p>
            <a:fld id="{63E3AEF8-FB0A-45DF-9684-F25CEE85860E}" type="datetime1">
              <a:rPr lang="en-US" smtClean="0"/>
              <a:pPr/>
              <a:t>6/15/21</a:t>
            </a:fld>
            <a:endParaRPr lang="en-US"/>
          </a:p>
        </p:txBody>
      </p:sp>
      <p:sp>
        <p:nvSpPr>
          <p:cNvPr id="5" name="Footer Placeholder 4"/>
          <p:cNvSpPr>
            <a:spLocks noGrp="1"/>
          </p:cNvSpPr>
          <p:nvPr>
            <p:ph type="ftr" sz="quarter" idx="3"/>
          </p:nvPr>
        </p:nvSpPr>
        <p:spPr>
          <a:xfrm>
            <a:off x="301800" y="6401080"/>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5350720" y="6401081"/>
            <a:ext cx="1549103" cy="365125"/>
          </a:xfrm>
          <a:prstGeom prst="rect">
            <a:avLst/>
          </a:prstGeom>
        </p:spPr>
        <p:txBody>
          <a:bodyPr vert="horz" lIns="91440" tIns="45720" rIns="91440" bIns="45720" rtlCol="0" anchor="ctr"/>
          <a:lstStyle>
            <a:lvl1pPr algn="ctr">
              <a:defRPr sz="1000">
                <a:solidFill>
                  <a:schemeClr val="tx2"/>
                </a:solidFill>
              </a:defRPr>
            </a:lvl1pPr>
          </a:lstStyle>
          <a:p>
            <a:fld id="{A098FBE6-540D-41B1-8784-222EA9B62A90}" type="slidenum">
              <a:rPr lang="en-US" smtClean="0"/>
              <a:pPr/>
              <a:t>‹#›</a:t>
            </a:fld>
            <a:endParaRPr lang="en-US"/>
          </a:p>
        </p:txBody>
      </p:sp>
      <p:sp>
        <p:nvSpPr>
          <p:cNvPr id="3" name="Text Placeholder 2"/>
          <p:cNvSpPr>
            <a:spLocks noGrp="1"/>
          </p:cNvSpPr>
          <p:nvPr>
            <p:ph type="body" idx="1"/>
          </p:nvPr>
        </p:nvSpPr>
        <p:spPr>
          <a:xfrm>
            <a:off x="1162758" y="2675467"/>
            <a:ext cx="9877777"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1398" y="3953930"/>
            <a:ext cx="10515600" cy="2590800"/>
          </a:xfrm>
        </p:spPr>
        <p:txBody>
          <a:bodyPr>
            <a:normAutofit fontScale="90000"/>
          </a:bodyPr>
          <a:lstStyle/>
          <a:p>
            <a:pPr marL="182880">
              <a:lnSpc>
                <a:spcPct val="150000"/>
              </a:lnSpc>
              <a:spcBef>
                <a:spcPts val="600"/>
              </a:spcBef>
            </a:pPr>
            <a:r>
              <a:rPr lang="en-US" sz="5300" dirty="0">
                <a:ln w="0"/>
                <a:solidFill>
                  <a:schemeClr val="tx1"/>
                </a:solidFill>
                <a:effectLst>
                  <a:outerShdw blurRad="38100" dist="19050" dir="2700000" algn="tl" rotWithShape="0">
                    <a:schemeClr val="dk1">
                      <a:alpha val="40000"/>
                    </a:schemeClr>
                  </a:outerShdw>
                </a:effectLst>
              </a:rPr>
              <a:t>KINH TẾ HỌC ĐẠI CƯƠNG</a:t>
            </a:r>
            <a:br>
              <a:rPr lang="en-US" sz="5300" dirty="0">
                <a:ln w="0"/>
                <a:solidFill>
                  <a:schemeClr val="tx1"/>
                </a:solidFill>
                <a:effectLst>
                  <a:outerShdw blurRad="38100" dist="19050" dir="2700000" algn="tl" rotWithShape="0">
                    <a:schemeClr val="dk1">
                      <a:alpha val="40000"/>
                    </a:schemeClr>
                  </a:outerShdw>
                </a:effectLst>
              </a:rPr>
            </a:br>
            <a:r>
              <a:rPr lang="en-US" sz="5300" dirty="0" err="1">
                <a:ln w="0"/>
                <a:solidFill>
                  <a:schemeClr val="tx1"/>
                </a:solidFill>
                <a:effectLst>
                  <a:outerShdw blurRad="38100" dist="19050" dir="2700000" algn="tl" rotWithShape="0">
                    <a:schemeClr val="dk1">
                      <a:alpha val="40000"/>
                    </a:schemeClr>
                  </a:outerShdw>
                </a:effectLst>
              </a:rPr>
              <a:t>Chương</a:t>
            </a:r>
            <a:r>
              <a:rPr lang="en-US" sz="5300" dirty="0">
                <a:ln w="0"/>
                <a:solidFill>
                  <a:schemeClr val="tx1"/>
                </a:solidFill>
                <a:effectLst>
                  <a:outerShdw blurRad="38100" dist="19050" dir="2700000" algn="tl" rotWithShape="0">
                    <a:schemeClr val="dk1">
                      <a:alpha val="40000"/>
                    </a:schemeClr>
                  </a:outerShdw>
                </a:effectLst>
              </a:rPr>
              <a:t> 2. </a:t>
            </a:r>
            <a:r>
              <a:rPr lang="en-US" sz="5300" dirty="0" err="1">
                <a:ln w="0"/>
                <a:solidFill>
                  <a:schemeClr val="tx1"/>
                </a:solidFill>
                <a:effectLst>
                  <a:outerShdw blurRad="38100" dist="19050" dir="2700000" algn="tl" rotWithShape="0">
                    <a:schemeClr val="dk1">
                      <a:alpha val="40000"/>
                    </a:schemeClr>
                  </a:outerShdw>
                </a:effectLst>
              </a:rPr>
              <a:t>Cầu</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cung</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và</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thị</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trường</a:t>
            </a:r>
            <a:br>
              <a:rPr lang="en-US" sz="5300" dirty="0">
                <a:ln w="0"/>
                <a:solidFill>
                  <a:schemeClr val="tx1"/>
                </a:solidFill>
                <a:effectLst>
                  <a:outerShdw blurRad="38100" dist="19050" dir="2700000" algn="tl" rotWithShape="0">
                    <a:schemeClr val="dk1">
                      <a:alpha val="40000"/>
                    </a:schemeClr>
                  </a:outerShdw>
                </a:effectLst>
              </a:rPr>
            </a:br>
            <a:br>
              <a:rPr lang="en-US" sz="53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GV: </a:t>
            </a:r>
            <a:r>
              <a:rPr lang="en-US" sz="2000" dirty="0" err="1">
                <a:ln w="0"/>
                <a:solidFill>
                  <a:schemeClr val="tx1"/>
                </a:solidFill>
                <a:effectLst>
                  <a:outerShdw blurRad="38100" dist="19050" dir="2700000" algn="tl" rotWithShape="0">
                    <a:schemeClr val="dk1">
                      <a:alpha val="40000"/>
                    </a:schemeClr>
                  </a:outerShdw>
                </a:effectLst>
              </a:rPr>
              <a:t>ThS</a:t>
            </a:r>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Nguyễn</a:t>
            </a:r>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Quốc</a:t>
            </a:r>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Thắng</a:t>
            </a:r>
            <a:endParaRPr lang="en-US" sz="4900" b="1"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p:txBody>
          <a:bodyPr/>
          <a:lstStyle/>
          <a:p>
            <a:fld id="{A098FBE6-540D-41B1-8784-222EA9B62A90}" type="slidenum">
              <a:rPr lang="en-US" smtClean="0"/>
              <a:pPr/>
              <a:t>1</a:t>
            </a:fld>
            <a:endParaRPr lang="en-US" dirty="0"/>
          </a:p>
        </p:txBody>
      </p:sp>
      <p:pic>
        <p:nvPicPr>
          <p:cNvPr id="1026" name="Picture 2" descr="Trường Đại học Khoa học Tự nhiên, ĐHQG-HCM">
            <a:extLst>
              <a:ext uri="{FF2B5EF4-FFF2-40B4-BE49-F238E27FC236}">
                <a16:creationId xmlns:a16="http://schemas.microsoft.com/office/drawing/2014/main" id="{626DD576-F3B8-1949-92AE-E48F0856C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286376"/>
            <a:ext cx="9444967" cy="154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099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06E6AA-DD2D-454C-894A-48F4CA5681C7}"/>
              </a:ext>
            </a:extLst>
          </p:cNvPr>
          <p:cNvSpPr>
            <a:spLocks noGrp="1"/>
          </p:cNvSpPr>
          <p:nvPr>
            <p:ph type="sldNum" sz="quarter" idx="12"/>
          </p:nvPr>
        </p:nvSpPr>
        <p:spPr/>
        <p:txBody>
          <a:bodyPr/>
          <a:lstStyle/>
          <a:p>
            <a:fld id="{A098FBE6-540D-41B1-8784-222EA9B62A90}" type="slidenum">
              <a:rPr lang="en-US" smtClean="0"/>
              <a:pPr/>
              <a:t>10</a:t>
            </a:fld>
            <a:endParaRPr lang="en-US"/>
          </a:p>
        </p:txBody>
      </p:sp>
      <p:sp>
        <p:nvSpPr>
          <p:cNvPr id="3" name="Title 3">
            <a:extLst>
              <a:ext uri="{FF2B5EF4-FFF2-40B4-BE49-F238E27FC236}">
                <a16:creationId xmlns:a16="http://schemas.microsoft.com/office/drawing/2014/main" id="{0B2CE2ED-B40B-0B41-80BD-2B0C7A3D1DAA}"/>
              </a:ext>
            </a:extLst>
          </p:cNvPr>
          <p:cNvSpPr txBox="1">
            <a:spLocks/>
          </p:cNvSpPr>
          <p:nvPr/>
        </p:nvSpPr>
        <p:spPr>
          <a:xfrm>
            <a:off x="-304800" y="1136366"/>
            <a:ext cx="99112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chemeClr val="tx1"/>
                </a:solidFill>
              </a:rPr>
              <a:t>Ví</a:t>
            </a:r>
            <a:r>
              <a:rPr lang="en-US" b="1" dirty="0">
                <a:solidFill>
                  <a:schemeClr val="tx1"/>
                </a:solidFill>
              </a:rPr>
              <a:t> </a:t>
            </a:r>
            <a:r>
              <a:rPr lang="en-US" b="1" dirty="0" err="1">
                <a:solidFill>
                  <a:schemeClr val="tx1"/>
                </a:solidFill>
              </a:rPr>
              <a:t>dụ</a:t>
            </a:r>
            <a:r>
              <a:rPr lang="en-US" b="1" dirty="0">
                <a:solidFill>
                  <a:schemeClr val="tx1"/>
                </a:solidFill>
              </a:rPr>
              <a:t> </a:t>
            </a:r>
            <a:r>
              <a:rPr lang="en-US" b="1" dirty="0" err="1">
                <a:solidFill>
                  <a:schemeClr val="tx1"/>
                </a:solidFill>
              </a:rPr>
              <a:t>sự</a:t>
            </a:r>
            <a:r>
              <a:rPr lang="en-US" b="1" dirty="0">
                <a:solidFill>
                  <a:schemeClr val="tx1"/>
                </a:solidFill>
              </a:rPr>
              <a:t> </a:t>
            </a:r>
            <a:r>
              <a:rPr lang="en-US" b="1" dirty="0" err="1">
                <a:solidFill>
                  <a:schemeClr val="tx1"/>
                </a:solidFill>
              </a:rPr>
              <a:t>thay</a:t>
            </a:r>
            <a:r>
              <a:rPr lang="en-US" b="1" dirty="0">
                <a:solidFill>
                  <a:schemeClr val="tx1"/>
                </a:solidFill>
              </a:rPr>
              <a:t> </a:t>
            </a:r>
            <a:r>
              <a:rPr lang="en-US" b="1" dirty="0" err="1">
                <a:solidFill>
                  <a:schemeClr val="tx1"/>
                </a:solidFill>
              </a:rPr>
              <a:t>đổi</a:t>
            </a:r>
            <a:r>
              <a:rPr lang="en-US" b="1" dirty="0">
                <a:solidFill>
                  <a:schemeClr val="tx1"/>
                </a:solidFill>
              </a:rPr>
              <a:t> </a:t>
            </a:r>
            <a:r>
              <a:rPr lang="en-US" b="1" dirty="0" err="1">
                <a:solidFill>
                  <a:schemeClr val="tx1"/>
                </a:solidFill>
              </a:rPr>
              <a:t>lượng</a:t>
            </a:r>
            <a:r>
              <a:rPr lang="en-US" b="1" dirty="0">
                <a:solidFill>
                  <a:schemeClr val="tx1"/>
                </a:solidFill>
              </a:rPr>
              <a:t> </a:t>
            </a:r>
            <a:r>
              <a:rPr lang="en-US" b="1" dirty="0" err="1">
                <a:solidFill>
                  <a:schemeClr val="tx1"/>
                </a:solidFill>
              </a:rPr>
              <a:t>cầu</a:t>
            </a:r>
            <a:r>
              <a:rPr lang="en-US" b="1" dirty="0">
                <a:solidFill>
                  <a:schemeClr val="tx1"/>
                </a:solidFill>
              </a:rPr>
              <a:t> </a:t>
            </a:r>
            <a:r>
              <a:rPr lang="en-US" b="1" dirty="0" err="1">
                <a:solidFill>
                  <a:schemeClr val="tx1"/>
                </a:solidFill>
              </a:rPr>
              <a:t>theo</a:t>
            </a:r>
            <a:r>
              <a:rPr lang="en-US" b="1" dirty="0">
                <a:solidFill>
                  <a:schemeClr val="tx1"/>
                </a:solidFill>
              </a:rPr>
              <a:t> </a:t>
            </a:r>
            <a:r>
              <a:rPr lang="en-US" b="1" dirty="0" err="1">
                <a:solidFill>
                  <a:schemeClr val="tx1"/>
                </a:solidFill>
              </a:rPr>
              <a:t>giá</a:t>
            </a:r>
            <a:endParaRPr lang="en-VN" b="1" dirty="0">
              <a:solidFill>
                <a:schemeClr val="tx1"/>
              </a:solidFill>
            </a:endParaRPr>
          </a:p>
        </p:txBody>
      </p:sp>
      <p:graphicFrame>
        <p:nvGraphicFramePr>
          <p:cNvPr id="5" name="Table 4">
            <a:extLst>
              <a:ext uri="{FF2B5EF4-FFF2-40B4-BE49-F238E27FC236}">
                <a16:creationId xmlns:a16="http://schemas.microsoft.com/office/drawing/2014/main" id="{1DF2505F-151D-C544-B4FD-0E47D770B390}"/>
              </a:ext>
            </a:extLst>
          </p:cNvPr>
          <p:cNvGraphicFramePr>
            <a:graphicFrameLocks noGrp="1"/>
          </p:cNvGraphicFramePr>
          <p:nvPr>
            <p:extLst>
              <p:ext uri="{D42A27DB-BD31-4B8C-83A1-F6EECF244321}">
                <p14:modId xmlns:p14="http://schemas.microsoft.com/office/powerpoint/2010/main" val="1119951537"/>
              </p:ext>
            </p:extLst>
          </p:nvPr>
        </p:nvGraphicFramePr>
        <p:xfrm>
          <a:off x="0" y="2190620"/>
          <a:ext cx="12192000" cy="4561589"/>
        </p:xfrm>
        <a:graphic>
          <a:graphicData uri="http://schemas.openxmlformats.org/drawingml/2006/table">
            <a:tbl>
              <a:tblPr firstRow="1" firstCol="1" bandRow="1">
                <a:tableStyleId>{5C22544A-7EE6-4342-B048-85BDC9FD1C3A}</a:tableStyleId>
              </a:tblPr>
              <a:tblGrid>
                <a:gridCol w="6096000">
                  <a:extLst>
                    <a:ext uri="{9D8B030D-6E8A-4147-A177-3AD203B41FA5}">
                      <a16:colId xmlns:a16="http://schemas.microsoft.com/office/drawing/2014/main" val="3447045889"/>
                    </a:ext>
                  </a:extLst>
                </a:gridCol>
                <a:gridCol w="6096000">
                  <a:extLst>
                    <a:ext uri="{9D8B030D-6E8A-4147-A177-3AD203B41FA5}">
                      <a16:colId xmlns:a16="http://schemas.microsoft.com/office/drawing/2014/main" val="507955710"/>
                    </a:ext>
                  </a:extLst>
                </a:gridCol>
              </a:tblGrid>
              <a:tr h="533400">
                <a:tc>
                  <a:txBody>
                    <a:bodyPr/>
                    <a:lstStyle/>
                    <a:p>
                      <a:pPr algn="ctr">
                        <a:lnSpc>
                          <a:spcPct val="150000"/>
                        </a:lnSpc>
                        <a:spcAft>
                          <a:spcPts val="800"/>
                        </a:spcAft>
                      </a:pPr>
                      <a:r>
                        <a:rPr lang="vi-VN" sz="3200">
                          <a:effectLst/>
                        </a:rPr>
                        <a:t>Giá</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Lượng cầu</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9844100"/>
                  </a:ext>
                </a:extLst>
              </a:tr>
              <a:tr h="533400">
                <a:tc>
                  <a:txBody>
                    <a:bodyPr/>
                    <a:lstStyle/>
                    <a:p>
                      <a:pPr algn="ctr">
                        <a:lnSpc>
                          <a:spcPct val="150000"/>
                        </a:lnSpc>
                        <a:spcAft>
                          <a:spcPts val="800"/>
                        </a:spcAft>
                      </a:pPr>
                      <a:r>
                        <a:rPr lang="vi-VN" sz="3200">
                          <a:effectLst/>
                        </a:rPr>
                        <a:t>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200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888213"/>
                  </a:ext>
                </a:extLst>
              </a:tr>
              <a:tr h="533400">
                <a:tc>
                  <a:txBody>
                    <a:bodyPr/>
                    <a:lstStyle/>
                    <a:p>
                      <a:pPr algn="ctr">
                        <a:lnSpc>
                          <a:spcPct val="150000"/>
                        </a:lnSpc>
                        <a:spcAft>
                          <a:spcPts val="800"/>
                        </a:spcAft>
                      </a:pPr>
                      <a:r>
                        <a:rPr lang="vi-VN" sz="3200" dirty="0">
                          <a:effectLst/>
                        </a:rPr>
                        <a:t>10</a:t>
                      </a: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160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9120082"/>
                  </a:ext>
                </a:extLst>
              </a:tr>
              <a:tr h="533400">
                <a:tc>
                  <a:txBody>
                    <a:bodyPr/>
                    <a:lstStyle/>
                    <a:p>
                      <a:pPr algn="ctr">
                        <a:lnSpc>
                          <a:spcPct val="150000"/>
                        </a:lnSpc>
                        <a:spcAft>
                          <a:spcPts val="800"/>
                        </a:spcAft>
                      </a:pPr>
                      <a:r>
                        <a:rPr lang="vi-VN" sz="3200">
                          <a:effectLst/>
                        </a:rPr>
                        <a:t>20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120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716175"/>
                  </a:ext>
                </a:extLst>
              </a:tr>
              <a:tr h="533400">
                <a:tc>
                  <a:txBody>
                    <a:bodyPr/>
                    <a:lstStyle/>
                    <a:p>
                      <a:pPr algn="ctr">
                        <a:lnSpc>
                          <a:spcPct val="150000"/>
                        </a:lnSpc>
                        <a:spcAft>
                          <a:spcPts val="800"/>
                        </a:spcAft>
                      </a:pPr>
                      <a:r>
                        <a:rPr lang="vi-VN" sz="3200">
                          <a:effectLst/>
                        </a:rPr>
                        <a:t>30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80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3870143"/>
                  </a:ext>
                </a:extLst>
              </a:tr>
              <a:tr h="533400">
                <a:tc>
                  <a:txBody>
                    <a:bodyPr/>
                    <a:lstStyle/>
                    <a:p>
                      <a:pPr algn="ctr">
                        <a:lnSpc>
                          <a:spcPct val="150000"/>
                        </a:lnSpc>
                        <a:spcAft>
                          <a:spcPts val="800"/>
                        </a:spcAft>
                      </a:pPr>
                      <a:r>
                        <a:rPr lang="vi-VN" sz="3200" dirty="0">
                          <a:solidFill>
                            <a:srgbClr val="FF0000"/>
                          </a:solidFill>
                          <a:effectLst/>
                        </a:rPr>
                        <a:t>40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solidFill>
                            <a:srgbClr val="FF0000"/>
                          </a:solidFill>
                          <a:effectLst/>
                        </a:rPr>
                        <a:t>40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9454159"/>
                  </a:ext>
                </a:extLst>
              </a:tr>
              <a:tr h="533400">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8987235"/>
                  </a:ext>
                </a:extLst>
              </a:tr>
            </a:tbl>
          </a:graphicData>
        </a:graphic>
      </p:graphicFrame>
    </p:spTree>
    <p:extLst>
      <p:ext uri="{BB962C8B-B14F-4D97-AF65-F5344CB8AC3E}">
        <p14:creationId xmlns:p14="http://schemas.microsoft.com/office/powerpoint/2010/main" val="238438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06E6AA-DD2D-454C-894A-48F4CA5681C7}"/>
              </a:ext>
            </a:extLst>
          </p:cNvPr>
          <p:cNvSpPr>
            <a:spLocks noGrp="1"/>
          </p:cNvSpPr>
          <p:nvPr>
            <p:ph type="sldNum" sz="quarter" idx="12"/>
          </p:nvPr>
        </p:nvSpPr>
        <p:spPr/>
        <p:txBody>
          <a:bodyPr/>
          <a:lstStyle/>
          <a:p>
            <a:fld id="{A098FBE6-540D-41B1-8784-222EA9B62A90}" type="slidenum">
              <a:rPr lang="en-US" smtClean="0"/>
              <a:pPr/>
              <a:t>11</a:t>
            </a:fld>
            <a:endParaRPr lang="en-US"/>
          </a:p>
        </p:txBody>
      </p:sp>
      <p:sp>
        <p:nvSpPr>
          <p:cNvPr id="3" name="Title 3">
            <a:extLst>
              <a:ext uri="{FF2B5EF4-FFF2-40B4-BE49-F238E27FC236}">
                <a16:creationId xmlns:a16="http://schemas.microsoft.com/office/drawing/2014/main" id="{0B2CE2ED-B40B-0B41-80BD-2B0C7A3D1DAA}"/>
              </a:ext>
            </a:extLst>
          </p:cNvPr>
          <p:cNvSpPr txBox="1">
            <a:spLocks/>
          </p:cNvSpPr>
          <p:nvPr/>
        </p:nvSpPr>
        <p:spPr>
          <a:xfrm>
            <a:off x="-304800" y="1136366"/>
            <a:ext cx="99112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chemeClr val="tx1"/>
                </a:solidFill>
              </a:rPr>
              <a:t>Ví</a:t>
            </a:r>
            <a:r>
              <a:rPr lang="en-US" b="1" dirty="0">
                <a:solidFill>
                  <a:schemeClr val="tx1"/>
                </a:solidFill>
              </a:rPr>
              <a:t> </a:t>
            </a:r>
            <a:r>
              <a:rPr lang="en-US" b="1" dirty="0" err="1">
                <a:solidFill>
                  <a:schemeClr val="tx1"/>
                </a:solidFill>
              </a:rPr>
              <a:t>dụ</a:t>
            </a:r>
            <a:r>
              <a:rPr lang="en-US" b="1" dirty="0">
                <a:solidFill>
                  <a:schemeClr val="tx1"/>
                </a:solidFill>
              </a:rPr>
              <a:t> </a:t>
            </a:r>
            <a:r>
              <a:rPr lang="en-US" b="1" dirty="0" err="1">
                <a:solidFill>
                  <a:schemeClr val="tx1"/>
                </a:solidFill>
              </a:rPr>
              <a:t>sự</a:t>
            </a:r>
            <a:r>
              <a:rPr lang="en-US" b="1" dirty="0">
                <a:solidFill>
                  <a:schemeClr val="tx1"/>
                </a:solidFill>
              </a:rPr>
              <a:t> </a:t>
            </a:r>
            <a:r>
              <a:rPr lang="en-US" b="1" dirty="0" err="1">
                <a:solidFill>
                  <a:schemeClr val="tx1"/>
                </a:solidFill>
              </a:rPr>
              <a:t>thay</a:t>
            </a:r>
            <a:r>
              <a:rPr lang="en-US" b="1" dirty="0">
                <a:solidFill>
                  <a:schemeClr val="tx1"/>
                </a:solidFill>
              </a:rPr>
              <a:t> </a:t>
            </a:r>
            <a:r>
              <a:rPr lang="en-US" b="1" dirty="0" err="1">
                <a:solidFill>
                  <a:schemeClr val="tx1"/>
                </a:solidFill>
              </a:rPr>
              <a:t>đổi</a:t>
            </a:r>
            <a:r>
              <a:rPr lang="en-US" b="1" dirty="0">
                <a:solidFill>
                  <a:schemeClr val="tx1"/>
                </a:solidFill>
              </a:rPr>
              <a:t> </a:t>
            </a:r>
            <a:r>
              <a:rPr lang="en-US" b="1" dirty="0" err="1">
                <a:solidFill>
                  <a:schemeClr val="tx1"/>
                </a:solidFill>
              </a:rPr>
              <a:t>lượng</a:t>
            </a:r>
            <a:r>
              <a:rPr lang="en-US" b="1" dirty="0">
                <a:solidFill>
                  <a:schemeClr val="tx1"/>
                </a:solidFill>
              </a:rPr>
              <a:t> </a:t>
            </a:r>
            <a:r>
              <a:rPr lang="en-US" b="1" dirty="0" err="1">
                <a:solidFill>
                  <a:schemeClr val="tx1"/>
                </a:solidFill>
              </a:rPr>
              <a:t>cầu</a:t>
            </a:r>
            <a:r>
              <a:rPr lang="en-US" b="1" dirty="0">
                <a:solidFill>
                  <a:schemeClr val="tx1"/>
                </a:solidFill>
              </a:rPr>
              <a:t> </a:t>
            </a:r>
            <a:r>
              <a:rPr lang="en-US" b="1" dirty="0" err="1">
                <a:solidFill>
                  <a:schemeClr val="tx1"/>
                </a:solidFill>
              </a:rPr>
              <a:t>theo</a:t>
            </a:r>
            <a:r>
              <a:rPr lang="en-US" b="1" dirty="0">
                <a:solidFill>
                  <a:schemeClr val="tx1"/>
                </a:solidFill>
              </a:rPr>
              <a:t> </a:t>
            </a:r>
            <a:r>
              <a:rPr lang="en-US" b="1" dirty="0" err="1">
                <a:solidFill>
                  <a:schemeClr val="tx1"/>
                </a:solidFill>
              </a:rPr>
              <a:t>giá</a:t>
            </a:r>
            <a:endParaRPr lang="en-VN" b="1" dirty="0">
              <a:solidFill>
                <a:schemeClr val="tx1"/>
              </a:solidFill>
            </a:endParaRPr>
          </a:p>
        </p:txBody>
      </p:sp>
      <p:graphicFrame>
        <p:nvGraphicFramePr>
          <p:cNvPr id="5" name="Table 4">
            <a:extLst>
              <a:ext uri="{FF2B5EF4-FFF2-40B4-BE49-F238E27FC236}">
                <a16:creationId xmlns:a16="http://schemas.microsoft.com/office/drawing/2014/main" id="{1DF2505F-151D-C544-B4FD-0E47D770B390}"/>
              </a:ext>
            </a:extLst>
          </p:cNvPr>
          <p:cNvGraphicFramePr>
            <a:graphicFrameLocks noGrp="1"/>
          </p:cNvGraphicFramePr>
          <p:nvPr>
            <p:extLst>
              <p:ext uri="{D42A27DB-BD31-4B8C-83A1-F6EECF244321}">
                <p14:modId xmlns:p14="http://schemas.microsoft.com/office/powerpoint/2010/main" val="2259134843"/>
              </p:ext>
            </p:extLst>
          </p:nvPr>
        </p:nvGraphicFramePr>
        <p:xfrm>
          <a:off x="0" y="2190620"/>
          <a:ext cx="12192000" cy="4556573"/>
        </p:xfrm>
        <a:graphic>
          <a:graphicData uri="http://schemas.openxmlformats.org/drawingml/2006/table">
            <a:tbl>
              <a:tblPr firstRow="1" firstCol="1" bandRow="1">
                <a:tableStyleId>{5C22544A-7EE6-4342-B048-85BDC9FD1C3A}</a:tableStyleId>
              </a:tblPr>
              <a:tblGrid>
                <a:gridCol w="6096000">
                  <a:extLst>
                    <a:ext uri="{9D8B030D-6E8A-4147-A177-3AD203B41FA5}">
                      <a16:colId xmlns:a16="http://schemas.microsoft.com/office/drawing/2014/main" val="3447045889"/>
                    </a:ext>
                  </a:extLst>
                </a:gridCol>
                <a:gridCol w="6096000">
                  <a:extLst>
                    <a:ext uri="{9D8B030D-6E8A-4147-A177-3AD203B41FA5}">
                      <a16:colId xmlns:a16="http://schemas.microsoft.com/office/drawing/2014/main" val="507955710"/>
                    </a:ext>
                  </a:extLst>
                </a:gridCol>
              </a:tblGrid>
              <a:tr h="533400">
                <a:tc>
                  <a:txBody>
                    <a:bodyPr/>
                    <a:lstStyle/>
                    <a:p>
                      <a:pPr algn="ctr">
                        <a:lnSpc>
                          <a:spcPct val="150000"/>
                        </a:lnSpc>
                        <a:spcAft>
                          <a:spcPts val="800"/>
                        </a:spcAft>
                      </a:pPr>
                      <a:r>
                        <a:rPr lang="vi-VN" sz="3200">
                          <a:effectLst/>
                        </a:rPr>
                        <a:t>Giá</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Lượng cầu</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9844100"/>
                  </a:ext>
                </a:extLst>
              </a:tr>
              <a:tr h="533400">
                <a:tc>
                  <a:txBody>
                    <a:bodyPr/>
                    <a:lstStyle/>
                    <a:p>
                      <a:pPr algn="ctr">
                        <a:lnSpc>
                          <a:spcPct val="150000"/>
                        </a:lnSpc>
                        <a:spcAft>
                          <a:spcPts val="800"/>
                        </a:spcAft>
                      </a:pPr>
                      <a:r>
                        <a:rPr lang="vi-VN" sz="3200">
                          <a:effectLst/>
                        </a:rPr>
                        <a:t>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200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888213"/>
                  </a:ext>
                </a:extLst>
              </a:tr>
              <a:tr h="533400">
                <a:tc>
                  <a:txBody>
                    <a:bodyPr/>
                    <a:lstStyle/>
                    <a:p>
                      <a:pPr algn="ctr">
                        <a:lnSpc>
                          <a:spcPct val="150000"/>
                        </a:lnSpc>
                        <a:spcAft>
                          <a:spcPts val="800"/>
                        </a:spcAft>
                      </a:pPr>
                      <a:r>
                        <a:rPr lang="vi-VN" sz="3200" dirty="0">
                          <a:effectLst/>
                        </a:rPr>
                        <a:t>10</a:t>
                      </a: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160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9120082"/>
                  </a:ext>
                </a:extLst>
              </a:tr>
              <a:tr h="533400">
                <a:tc>
                  <a:txBody>
                    <a:bodyPr/>
                    <a:lstStyle/>
                    <a:p>
                      <a:pPr algn="ctr">
                        <a:lnSpc>
                          <a:spcPct val="150000"/>
                        </a:lnSpc>
                        <a:spcAft>
                          <a:spcPts val="800"/>
                        </a:spcAft>
                      </a:pPr>
                      <a:r>
                        <a:rPr lang="vi-VN" sz="3200">
                          <a:effectLst/>
                        </a:rPr>
                        <a:t>20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120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716175"/>
                  </a:ext>
                </a:extLst>
              </a:tr>
              <a:tr h="533400">
                <a:tc>
                  <a:txBody>
                    <a:bodyPr/>
                    <a:lstStyle/>
                    <a:p>
                      <a:pPr algn="ctr">
                        <a:lnSpc>
                          <a:spcPct val="150000"/>
                        </a:lnSpc>
                        <a:spcAft>
                          <a:spcPts val="800"/>
                        </a:spcAft>
                      </a:pPr>
                      <a:r>
                        <a:rPr lang="vi-VN" sz="3200">
                          <a:effectLst/>
                        </a:rPr>
                        <a:t>30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80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3870143"/>
                  </a:ext>
                </a:extLst>
              </a:tr>
              <a:tr h="533400">
                <a:tc>
                  <a:txBody>
                    <a:bodyPr/>
                    <a:lstStyle/>
                    <a:p>
                      <a:pPr algn="ctr">
                        <a:lnSpc>
                          <a:spcPct val="150000"/>
                        </a:lnSpc>
                        <a:spcAft>
                          <a:spcPts val="800"/>
                        </a:spcAft>
                      </a:pPr>
                      <a:r>
                        <a:rPr lang="vi-VN" sz="3200">
                          <a:effectLst/>
                        </a:rPr>
                        <a:t>40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40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9454159"/>
                  </a:ext>
                </a:extLst>
              </a:tr>
              <a:tr h="533400">
                <a:tc>
                  <a:txBody>
                    <a:bodyPr/>
                    <a:lstStyle/>
                    <a:p>
                      <a:pPr algn="ctr">
                        <a:lnSpc>
                          <a:spcPct val="150000"/>
                        </a:lnSpc>
                        <a:spcAft>
                          <a:spcPts val="800"/>
                        </a:spcAft>
                      </a:pPr>
                      <a:r>
                        <a:rPr lang="vi-VN" sz="3200" dirty="0">
                          <a:solidFill>
                            <a:srgbClr val="FF0000"/>
                          </a:solidFill>
                          <a:effectLst/>
                        </a:rPr>
                        <a:t>50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solidFill>
                            <a:srgbClr val="FF0000"/>
                          </a:solidFill>
                          <a:effectLst/>
                        </a:rPr>
                        <a:t>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8987235"/>
                  </a:ext>
                </a:extLst>
              </a:tr>
            </a:tbl>
          </a:graphicData>
        </a:graphic>
      </p:graphicFrame>
    </p:spTree>
    <p:extLst>
      <p:ext uri="{BB962C8B-B14F-4D97-AF65-F5344CB8AC3E}">
        <p14:creationId xmlns:p14="http://schemas.microsoft.com/office/powerpoint/2010/main" val="4038844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D0A4C8-2415-DF4A-A9F6-0E43C1F06A8F}"/>
              </a:ext>
            </a:extLst>
          </p:cNvPr>
          <p:cNvSpPr>
            <a:spLocks noGrp="1"/>
          </p:cNvSpPr>
          <p:nvPr>
            <p:ph type="sldNum" sz="quarter" idx="12"/>
          </p:nvPr>
        </p:nvSpPr>
        <p:spPr/>
        <p:txBody>
          <a:bodyPr/>
          <a:lstStyle/>
          <a:p>
            <a:fld id="{A098FBE6-540D-41B1-8784-222EA9B62A90}" type="slidenum">
              <a:rPr lang="en-US" smtClean="0"/>
              <a:pPr/>
              <a:t>12</a:t>
            </a:fld>
            <a:endParaRPr lang="en-US"/>
          </a:p>
        </p:txBody>
      </p:sp>
      <p:sp>
        <p:nvSpPr>
          <p:cNvPr id="3" name="Title 3">
            <a:extLst>
              <a:ext uri="{FF2B5EF4-FFF2-40B4-BE49-F238E27FC236}">
                <a16:creationId xmlns:a16="http://schemas.microsoft.com/office/drawing/2014/main" id="{F2BB5507-04AA-514D-B5BB-1E6FAE3FEA9C}"/>
              </a:ext>
            </a:extLst>
          </p:cNvPr>
          <p:cNvSpPr txBox="1">
            <a:spLocks/>
          </p:cNvSpPr>
          <p:nvPr/>
        </p:nvSpPr>
        <p:spPr>
          <a:xfrm>
            <a:off x="1137780" y="1351191"/>
            <a:ext cx="4154398" cy="1252728"/>
          </a:xfrm>
          <a:prstGeom prst="rect">
            <a:avLst/>
          </a:prstGeom>
        </p:spPr>
        <p:txBody>
          <a:bodyPr>
            <a:normAutofit fontScale="9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Câu hỏi thảo luận</a:t>
            </a:r>
          </a:p>
        </p:txBody>
      </p:sp>
      <p:sp>
        <p:nvSpPr>
          <p:cNvPr id="4" name="Content Placeholder 1">
            <a:extLst>
              <a:ext uri="{FF2B5EF4-FFF2-40B4-BE49-F238E27FC236}">
                <a16:creationId xmlns:a16="http://schemas.microsoft.com/office/drawing/2014/main" id="{B8428C97-6485-0D47-A95E-BFD50DAE4A45}"/>
              </a:ext>
            </a:extLst>
          </p:cNvPr>
          <p:cNvSpPr txBox="1">
            <a:spLocks/>
          </p:cNvSpPr>
          <p:nvPr/>
        </p:nvSpPr>
        <p:spPr>
          <a:xfrm>
            <a:off x="457201" y="2438401"/>
            <a:ext cx="6096000" cy="1815682"/>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Tại sao khi giá tăng lên thì lượng cầu lại giảm?</a:t>
            </a:r>
          </a:p>
        </p:txBody>
      </p:sp>
      <p:pic>
        <p:nvPicPr>
          <p:cNvPr id="12290" name="Picture 2" descr="What is a good question? | Dragonfly Training">
            <a:extLst>
              <a:ext uri="{FF2B5EF4-FFF2-40B4-BE49-F238E27FC236}">
                <a16:creationId xmlns:a16="http://schemas.microsoft.com/office/drawing/2014/main" id="{3981FABB-C6EE-454E-9A4E-05D640988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5271" y="1669840"/>
            <a:ext cx="4419600" cy="44196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a:extLst>
              <a:ext uri="{FF2B5EF4-FFF2-40B4-BE49-F238E27FC236}">
                <a16:creationId xmlns:a16="http://schemas.microsoft.com/office/drawing/2014/main" id="{AD53C884-E613-0B46-9370-CDBA69ED0F38}"/>
              </a:ext>
            </a:extLst>
          </p:cNvPr>
          <p:cNvSpPr txBox="1">
            <a:spLocks/>
          </p:cNvSpPr>
          <p:nvPr/>
        </p:nvSpPr>
        <p:spPr>
          <a:xfrm>
            <a:off x="457201" y="4178212"/>
            <a:ext cx="6096000" cy="1815682"/>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Câu trả lời: Do hàng hoá thay thế</a:t>
            </a:r>
          </a:p>
        </p:txBody>
      </p:sp>
    </p:spTree>
    <p:extLst>
      <p:ext uri="{BB962C8B-B14F-4D97-AF65-F5344CB8AC3E}">
        <p14:creationId xmlns:p14="http://schemas.microsoft.com/office/powerpoint/2010/main" val="147205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079520-86D7-F74A-AE77-6EF88F6E92D4}"/>
              </a:ext>
            </a:extLst>
          </p:cNvPr>
          <p:cNvSpPr>
            <a:spLocks noGrp="1"/>
          </p:cNvSpPr>
          <p:nvPr>
            <p:ph type="sldNum" sz="quarter" idx="12"/>
          </p:nvPr>
        </p:nvSpPr>
        <p:spPr/>
        <p:txBody>
          <a:bodyPr/>
          <a:lstStyle/>
          <a:p>
            <a:fld id="{A098FBE6-540D-41B1-8784-222EA9B62A90}" type="slidenum">
              <a:rPr lang="en-US" smtClean="0"/>
              <a:pPr/>
              <a:t>13</a:t>
            </a:fld>
            <a:endParaRPr lang="en-US"/>
          </a:p>
        </p:txBody>
      </p:sp>
      <p:sp>
        <p:nvSpPr>
          <p:cNvPr id="3" name="Title 3">
            <a:extLst>
              <a:ext uri="{FF2B5EF4-FFF2-40B4-BE49-F238E27FC236}">
                <a16:creationId xmlns:a16="http://schemas.microsoft.com/office/drawing/2014/main" id="{B9E65205-C1F2-FF43-A8E3-A5498EC42B81}"/>
              </a:ext>
            </a:extLst>
          </p:cNvPr>
          <p:cNvSpPr txBox="1">
            <a:spLocks/>
          </p:cNvSpPr>
          <p:nvPr/>
        </p:nvSpPr>
        <p:spPr>
          <a:xfrm>
            <a:off x="1137780" y="1351191"/>
            <a:ext cx="4154398"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Cung</a:t>
            </a:r>
          </a:p>
        </p:txBody>
      </p:sp>
      <p:sp>
        <p:nvSpPr>
          <p:cNvPr id="4" name="Content Placeholder 1">
            <a:extLst>
              <a:ext uri="{FF2B5EF4-FFF2-40B4-BE49-F238E27FC236}">
                <a16:creationId xmlns:a16="http://schemas.microsoft.com/office/drawing/2014/main" id="{49F50E0D-9D3B-B141-BC08-3A77EFDA1CFB}"/>
              </a:ext>
            </a:extLst>
          </p:cNvPr>
          <p:cNvSpPr txBox="1">
            <a:spLocks/>
          </p:cNvSpPr>
          <p:nvPr/>
        </p:nvSpPr>
        <p:spPr>
          <a:xfrm>
            <a:off x="457202" y="2438400"/>
            <a:ext cx="5629834" cy="28824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Cung là số lượng hàng hoá mà người bán muốn bán tại mỗi mức giá có thể</a:t>
            </a:r>
          </a:p>
        </p:txBody>
      </p:sp>
      <p:pic>
        <p:nvPicPr>
          <p:cNvPr id="13314" name="Picture 2" descr="SCM) Supply Chain Management Là Gì ?">
            <a:extLst>
              <a:ext uri="{FF2B5EF4-FFF2-40B4-BE49-F238E27FC236}">
                <a16:creationId xmlns:a16="http://schemas.microsoft.com/office/drawing/2014/main" id="{6AC2388C-C70D-5F43-B7F1-DA732651A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7035" y="2013414"/>
            <a:ext cx="59531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26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EB9DB2-780B-2B46-BC54-7727497DF836}"/>
              </a:ext>
            </a:extLst>
          </p:cNvPr>
          <p:cNvSpPr>
            <a:spLocks noGrp="1"/>
          </p:cNvSpPr>
          <p:nvPr>
            <p:ph type="sldNum" sz="quarter" idx="12"/>
          </p:nvPr>
        </p:nvSpPr>
        <p:spPr/>
        <p:txBody>
          <a:bodyPr/>
          <a:lstStyle/>
          <a:p>
            <a:fld id="{A098FBE6-540D-41B1-8784-222EA9B62A90}" type="slidenum">
              <a:rPr lang="en-US" smtClean="0"/>
              <a:pPr/>
              <a:t>14</a:t>
            </a:fld>
            <a:endParaRPr lang="en-US"/>
          </a:p>
        </p:txBody>
      </p:sp>
      <p:sp>
        <p:nvSpPr>
          <p:cNvPr id="3" name="Title 3">
            <a:extLst>
              <a:ext uri="{FF2B5EF4-FFF2-40B4-BE49-F238E27FC236}">
                <a16:creationId xmlns:a16="http://schemas.microsoft.com/office/drawing/2014/main" id="{7BAFBEC5-F1E9-EF49-B6F9-31C98157372F}"/>
              </a:ext>
            </a:extLst>
          </p:cNvPr>
          <p:cNvSpPr txBox="1">
            <a:spLocks/>
          </p:cNvSpPr>
          <p:nvPr/>
        </p:nvSpPr>
        <p:spPr>
          <a:xfrm>
            <a:off x="264090" y="1385094"/>
            <a:ext cx="8041709" cy="748506"/>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P</a:t>
            </a:r>
            <a:r>
              <a:rPr lang="en-VN" b="1" dirty="0">
                <a:solidFill>
                  <a:schemeClr val="tx1"/>
                </a:solidFill>
              </a:rPr>
              <a:t>hân biệt Cung và Lượng cung</a:t>
            </a:r>
          </a:p>
        </p:txBody>
      </p:sp>
      <p:sp>
        <p:nvSpPr>
          <p:cNvPr id="4" name="Content Placeholder 1">
            <a:extLst>
              <a:ext uri="{FF2B5EF4-FFF2-40B4-BE49-F238E27FC236}">
                <a16:creationId xmlns:a16="http://schemas.microsoft.com/office/drawing/2014/main" id="{EA61FF85-29DF-0A4D-A35A-9F067923A494}"/>
              </a:ext>
            </a:extLst>
          </p:cNvPr>
          <p:cNvSpPr txBox="1">
            <a:spLocks/>
          </p:cNvSpPr>
          <p:nvPr/>
        </p:nvSpPr>
        <p:spPr>
          <a:xfrm>
            <a:off x="457201" y="2438400"/>
            <a:ext cx="5257799" cy="28824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Lượng cung: Lượng hàng hoá hoặc dịch vụ mà người bán sẵn sàng và có khả năng bán ở mức giá đã cho</a:t>
            </a:r>
          </a:p>
        </p:txBody>
      </p:sp>
      <p:sp>
        <p:nvSpPr>
          <p:cNvPr id="5" name="Content Placeholder 1">
            <a:extLst>
              <a:ext uri="{FF2B5EF4-FFF2-40B4-BE49-F238E27FC236}">
                <a16:creationId xmlns:a16="http://schemas.microsoft.com/office/drawing/2014/main" id="{1C574FB5-C40D-FC45-AD16-6382C41A983B}"/>
              </a:ext>
            </a:extLst>
          </p:cNvPr>
          <p:cNvSpPr txBox="1">
            <a:spLocks/>
          </p:cNvSpPr>
          <p:nvPr/>
        </p:nvSpPr>
        <p:spPr>
          <a:xfrm>
            <a:off x="6078071" y="2554566"/>
            <a:ext cx="5656728" cy="3846515"/>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Cung: Cung không phải là một mức sản lượng cụ thể mà là toàn bộ mô tả về sản lượng mà người bán muốn bán tại mỗi mức giá. </a:t>
            </a:r>
          </a:p>
        </p:txBody>
      </p:sp>
    </p:spTree>
    <p:extLst>
      <p:ext uri="{BB962C8B-B14F-4D97-AF65-F5344CB8AC3E}">
        <p14:creationId xmlns:p14="http://schemas.microsoft.com/office/powerpoint/2010/main" val="405553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06E6AA-DD2D-454C-894A-48F4CA5681C7}"/>
              </a:ext>
            </a:extLst>
          </p:cNvPr>
          <p:cNvSpPr>
            <a:spLocks noGrp="1"/>
          </p:cNvSpPr>
          <p:nvPr>
            <p:ph type="sldNum" sz="quarter" idx="12"/>
          </p:nvPr>
        </p:nvSpPr>
        <p:spPr/>
        <p:txBody>
          <a:bodyPr/>
          <a:lstStyle/>
          <a:p>
            <a:fld id="{A098FBE6-540D-41B1-8784-222EA9B62A90}" type="slidenum">
              <a:rPr lang="en-US" smtClean="0"/>
              <a:pPr/>
              <a:t>15</a:t>
            </a:fld>
            <a:endParaRPr lang="en-US"/>
          </a:p>
        </p:txBody>
      </p:sp>
      <p:sp>
        <p:nvSpPr>
          <p:cNvPr id="3" name="Title 3">
            <a:extLst>
              <a:ext uri="{FF2B5EF4-FFF2-40B4-BE49-F238E27FC236}">
                <a16:creationId xmlns:a16="http://schemas.microsoft.com/office/drawing/2014/main" id="{0B2CE2ED-B40B-0B41-80BD-2B0C7A3D1DAA}"/>
              </a:ext>
            </a:extLst>
          </p:cNvPr>
          <p:cNvSpPr txBox="1">
            <a:spLocks/>
          </p:cNvSpPr>
          <p:nvPr/>
        </p:nvSpPr>
        <p:spPr>
          <a:xfrm>
            <a:off x="-304800" y="1136366"/>
            <a:ext cx="99112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chemeClr val="tx1"/>
                </a:solidFill>
              </a:rPr>
              <a:t>Ví</a:t>
            </a:r>
            <a:r>
              <a:rPr lang="en-US" b="1" dirty="0">
                <a:solidFill>
                  <a:schemeClr val="tx1"/>
                </a:solidFill>
              </a:rPr>
              <a:t> </a:t>
            </a:r>
            <a:r>
              <a:rPr lang="en-US" b="1" dirty="0" err="1">
                <a:solidFill>
                  <a:schemeClr val="tx1"/>
                </a:solidFill>
              </a:rPr>
              <a:t>dụ</a:t>
            </a:r>
            <a:r>
              <a:rPr lang="en-US" b="1" dirty="0">
                <a:solidFill>
                  <a:schemeClr val="tx1"/>
                </a:solidFill>
              </a:rPr>
              <a:t> </a:t>
            </a:r>
            <a:r>
              <a:rPr lang="en-US" b="1" dirty="0" err="1">
                <a:solidFill>
                  <a:schemeClr val="tx1"/>
                </a:solidFill>
              </a:rPr>
              <a:t>sự</a:t>
            </a:r>
            <a:r>
              <a:rPr lang="en-US" b="1" dirty="0">
                <a:solidFill>
                  <a:schemeClr val="tx1"/>
                </a:solidFill>
              </a:rPr>
              <a:t> </a:t>
            </a:r>
            <a:r>
              <a:rPr lang="en-US" b="1" dirty="0" err="1">
                <a:solidFill>
                  <a:schemeClr val="tx1"/>
                </a:solidFill>
              </a:rPr>
              <a:t>thay</a:t>
            </a:r>
            <a:r>
              <a:rPr lang="en-US" b="1" dirty="0">
                <a:solidFill>
                  <a:schemeClr val="tx1"/>
                </a:solidFill>
              </a:rPr>
              <a:t> </a:t>
            </a:r>
            <a:r>
              <a:rPr lang="en-US" b="1" dirty="0" err="1">
                <a:solidFill>
                  <a:schemeClr val="tx1"/>
                </a:solidFill>
              </a:rPr>
              <a:t>đổi</a:t>
            </a:r>
            <a:r>
              <a:rPr lang="en-US" b="1" dirty="0">
                <a:solidFill>
                  <a:schemeClr val="tx1"/>
                </a:solidFill>
              </a:rPr>
              <a:t> </a:t>
            </a:r>
            <a:r>
              <a:rPr lang="en-US" b="1" dirty="0" err="1">
                <a:solidFill>
                  <a:schemeClr val="tx1"/>
                </a:solidFill>
              </a:rPr>
              <a:t>lượng</a:t>
            </a:r>
            <a:r>
              <a:rPr lang="en-US" b="1" dirty="0">
                <a:solidFill>
                  <a:schemeClr val="tx1"/>
                </a:solidFill>
              </a:rPr>
              <a:t> </a:t>
            </a:r>
            <a:r>
              <a:rPr lang="en-US" b="1" dirty="0" err="1">
                <a:solidFill>
                  <a:schemeClr val="tx1"/>
                </a:solidFill>
              </a:rPr>
              <a:t>cung</a:t>
            </a:r>
            <a:r>
              <a:rPr lang="en-US" b="1" dirty="0">
                <a:solidFill>
                  <a:schemeClr val="tx1"/>
                </a:solidFill>
              </a:rPr>
              <a:t> </a:t>
            </a:r>
            <a:r>
              <a:rPr lang="en-US" b="1" dirty="0" err="1">
                <a:solidFill>
                  <a:schemeClr val="tx1"/>
                </a:solidFill>
              </a:rPr>
              <a:t>theo</a:t>
            </a:r>
            <a:r>
              <a:rPr lang="en-US" b="1" dirty="0">
                <a:solidFill>
                  <a:schemeClr val="tx1"/>
                </a:solidFill>
              </a:rPr>
              <a:t> </a:t>
            </a:r>
            <a:r>
              <a:rPr lang="en-US" b="1" dirty="0" err="1">
                <a:solidFill>
                  <a:schemeClr val="tx1"/>
                </a:solidFill>
              </a:rPr>
              <a:t>giá</a:t>
            </a:r>
            <a:endParaRPr lang="en-VN" b="1" dirty="0">
              <a:solidFill>
                <a:schemeClr val="tx1"/>
              </a:solidFill>
            </a:endParaRPr>
          </a:p>
        </p:txBody>
      </p:sp>
      <p:graphicFrame>
        <p:nvGraphicFramePr>
          <p:cNvPr id="5" name="Table 4">
            <a:extLst>
              <a:ext uri="{FF2B5EF4-FFF2-40B4-BE49-F238E27FC236}">
                <a16:creationId xmlns:a16="http://schemas.microsoft.com/office/drawing/2014/main" id="{1DF2505F-151D-C544-B4FD-0E47D770B390}"/>
              </a:ext>
            </a:extLst>
          </p:cNvPr>
          <p:cNvGraphicFramePr>
            <a:graphicFrameLocks noGrp="1"/>
          </p:cNvGraphicFramePr>
          <p:nvPr>
            <p:extLst>
              <p:ext uri="{D42A27DB-BD31-4B8C-83A1-F6EECF244321}">
                <p14:modId xmlns:p14="http://schemas.microsoft.com/office/powerpoint/2010/main" val="1582983302"/>
              </p:ext>
            </p:extLst>
          </p:nvPr>
        </p:nvGraphicFramePr>
        <p:xfrm>
          <a:off x="0" y="2190620"/>
          <a:ext cx="12192000" cy="4581653"/>
        </p:xfrm>
        <a:graphic>
          <a:graphicData uri="http://schemas.openxmlformats.org/drawingml/2006/table">
            <a:tbl>
              <a:tblPr firstRow="1" firstCol="1" bandRow="1">
                <a:tableStyleId>{5C22544A-7EE6-4342-B048-85BDC9FD1C3A}</a:tableStyleId>
              </a:tblPr>
              <a:tblGrid>
                <a:gridCol w="6096000">
                  <a:extLst>
                    <a:ext uri="{9D8B030D-6E8A-4147-A177-3AD203B41FA5}">
                      <a16:colId xmlns:a16="http://schemas.microsoft.com/office/drawing/2014/main" val="3447045889"/>
                    </a:ext>
                  </a:extLst>
                </a:gridCol>
                <a:gridCol w="6096000">
                  <a:extLst>
                    <a:ext uri="{9D8B030D-6E8A-4147-A177-3AD203B41FA5}">
                      <a16:colId xmlns:a16="http://schemas.microsoft.com/office/drawing/2014/main" val="507955710"/>
                    </a:ext>
                  </a:extLst>
                </a:gridCol>
              </a:tblGrid>
              <a:tr h="533400">
                <a:tc>
                  <a:txBody>
                    <a:bodyPr/>
                    <a:lstStyle/>
                    <a:p>
                      <a:pPr algn="ctr">
                        <a:lnSpc>
                          <a:spcPct val="150000"/>
                        </a:lnSpc>
                        <a:spcAft>
                          <a:spcPts val="800"/>
                        </a:spcAft>
                      </a:pPr>
                      <a:r>
                        <a:rPr lang="vi-VN" sz="3200">
                          <a:effectLst/>
                        </a:rPr>
                        <a:t>Giá</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effectLst/>
                        </a:rPr>
                        <a:t>Lượng cung</a:t>
                      </a: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9844100"/>
                  </a:ext>
                </a:extLst>
              </a:tr>
              <a:tr h="533400">
                <a:tc>
                  <a:txBody>
                    <a:bodyPr/>
                    <a:lstStyle/>
                    <a:p>
                      <a:pPr algn="ctr">
                        <a:lnSpc>
                          <a:spcPct val="150000"/>
                        </a:lnSpc>
                        <a:spcAft>
                          <a:spcPts val="800"/>
                        </a:spcAft>
                      </a:pPr>
                      <a:r>
                        <a:rPr lang="vi-VN" sz="3200" dirty="0">
                          <a:solidFill>
                            <a:srgbClr val="FF0000"/>
                          </a:solidFill>
                          <a:effectLst/>
                        </a:rPr>
                        <a:t>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solidFill>
                            <a:srgbClr val="FF0000"/>
                          </a:solidFill>
                          <a:effectLst/>
                        </a:rPr>
                        <a:t>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888213"/>
                  </a:ext>
                </a:extLst>
              </a:tr>
              <a:tr h="533400">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9120082"/>
                  </a:ext>
                </a:extLst>
              </a:tr>
              <a:tr h="533400">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716175"/>
                  </a:ext>
                </a:extLst>
              </a:tr>
              <a:tr h="533400">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3870143"/>
                  </a:ext>
                </a:extLst>
              </a:tr>
              <a:tr h="533400">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9454159"/>
                  </a:ext>
                </a:extLst>
              </a:tr>
              <a:tr h="533400">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8987235"/>
                  </a:ext>
                </a:extLst>
              </a:tr>
            </a:tbl>
          </a:graphicData>
        </a:graphic>
      </p:graphicFrame>
    </p:spTree>
    <p:extLst>
      <p:ext uri="{BB962C8B-B14F-4D97-AF65-F5344CB8AC3E}">
        <p14:creationId xmlns:p14="http://schemas.microsoft.com/office/powerpoint/2010/main" val="1624345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06E6AA-DD2D-454C-894A-48F4CA5681C7}"/>
              </a:ext>
            </a:extLst>
          </p:cNvPr>
          <p:cNvSpPr>
            <a:spLocks noGrp="1"/>
          </p:cNvSpPr>
          <p:nvPr>
            <p:ph type="sldNum" sz="quarter" idx="12"/>
          </p:nvPr>
        </p:nvSpPr>
        <p:spPr/>
        <p:txBody>
          <a:bodyPr/>
          <a:lstStyle/>
          <a:p>
            <a:fld id="{A098FBE6-540D-41B1-8784-222EA9B62A90}" type="slidenum">
              <a:rPr lang="en-US" smtClean="0"/>
              <a:pPr/>
              <a:t>16</a:t>
            </a:fld>
            <a:endParaRPr lang="en-US"/>
          </a:p>
        </p:txBody>
      </p:sp>
      <p:sp>
        <p:nvSpPr>
          <p:cNvPr id="3" name="Title 3">
            <a:extLst>
              <a:ext uri="{FF2B5EF4-FFF2-40B4-BE49-F238E27FC236}">
                <a16:creationId xmlns:a16="http://schemas.microsoft.com/office/drawing/2014/main" id="{0B2CE2ED-B40B-0B41-80BD-2B0C7A3D1DAA}"/>
              </a:ext>
            </a:extLst>
          </p:cNvPr>
          <p:cNvSpPr txBox="1">
            <a:spLocks/>
          </p:cNvSpPr>
          <p:nvPr/>
        </p:nvSpPr>
        <p:spPr>
          <a:xfrm>
            <a:off x="-304800" y="1136366"/>
            <a:ext cx="99112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chemeClr val="tx1"/>
                </a:solidFill>
              </a:rPr>
              <a:t>Ví</a:t>
            </a:r>
            <a:r>
              <a:rPr lang="en-US" b="1" dirty="0">
                <a:solidFill>
                  <a:schemeClr val="tx1"/>
                </a:solidFill>
              </a:rPr>
              <a:t> </a:t>
            </a:r>
            <a:r>
              <a:rPr lang="en-US" b="1" dirty="0" err="1">
                <a:solidFill>
                  <a:schemeClr val="tx1"/>
                </a:solidFill>
              </a:rPr>
              <a:t>dụ</a:t>
            </a:r>
            <a:r>
              <a:rPr lang="en-US" b="1" dirty="0">
                <a:solidFill>
                  <a:schemeClr val="tx1"/>
                </a:solidFill>
              </a:rPr>
              <a:t> </a:t>
            </a:r>
            <a:r>
              <a:rPr lang="en-US" b="1" dirty="0" err="1">
                <a:solidFill>
                  <a:schemeClr val="tx1"/>
                </a:solidFill>
              </a:rPr>
              <a:t>sự</a:t>
            </a:r>
            <a:r>
              <a:rPr lang="en-US" b="1" dirty="0">
                <a:solidFill>
                  <a:schemeClr val="tx1"/>
                </a:solidFill>
              </a:rPr>
              <a:t> </a:t>
            </a:r>
            <a:r>
              <a:rPr lang="en-US" b="1" dirty="0" err="1">
                <a:solidFill>
                  <a:schemeClr val="tx1"/>
                </a:solidFill>
              </a:rPr>
              <a:t>thay</a:t>
            </a:r>
            <a:r>
              <a:rPr lang="en-US" b="1" dirty="0">
                <a:solidFill>
                  <a:schemeClr val="tx1"/>
                </a:solidFill>
              </a:rPr>
              <a:t> </a:t>
            </a:r>
            <a:r>
              <a:rPr lang="en-US" b="1" dirty="0" err="1">
                <a:solidFill>
                  <a:schemeClr val="tx1"/>
                </a:solidFill>
              </a:rPr>
              <a:t>đổi</a:t>
            </a:r>
            <a:r>
              <a:rPr lang="en-US" b="1" dirty="0">
                <a:solidFill>
                  <a:schemeClr val="tx1"/>
                </a:solidFill>
              </a:rPr>
              <a:t> </a:t>
            </a:r>
            <a:r>
              <a:rPr lang="en-US" b="1" dirty="0" err="1">
                <a:solidFill>
                  <a:schemeClr val="tx1"/>
                </a:solidFill>
              </a:rPr>
              <a:t>lượng</a:t>
            </a:r>
            <a:r>
              <a:rPr lang="en-US" b="1" dirty="0">
                <a:solidFill>
                  <a:schemeClr val="tx1"/>
                </a:solidFill>
              </a:rPr>
              <a:t> </a:t>
            </a:r>
            <a:r>
              <a:rPr lang="en-US" b="1" dirty="0" err="1">
                <a:solidFill>
                  <a:schemeClr val="tx1"/>
                </a:solidFill>
              </a:rPr>
              <a:t>cung</a:t>
            </a:r>
            <a:r>
              <a:rPr lang="en-US" b="1" dirty="0">
                <a:solidFill>
                  <a:schemeClr val="tx1"/>
                </a:solidFill>
              </a:rPr>
              <a:t> </a:t>
            </a:r>
            <a:r>
              <a:rPr lang="en-US" b="1" dirty="0" err="1">
                <a:solidFill>
                  <a:schemeClr val="tx1"/>
                </a:solidFill>
              </a:rPr>
              <a:t>theo</a:t>
            </a:r>
            <a:r>
              <a:rPr lang="en-US" b="1" dirty="0">
                <a:solidFill>
                  <a:schemeClr val="tx1"/>
                </a:solidFill>
              </a:rPr>
              <a:t> </a:t>
            </a:r>
            <a:r>
              <a:rPr lang="en-US" b="1" dirty="0" err="1">
                <a:solidFill>
                  <a:schemeClr val="tx1"/>
                </a:solidFill>
              </a:rPr>
              <a:t>giá</a:t>
            </a:r>
            <a:endParaRPr lang="en-VN" b="1" dirty="0">
              <a:solidFill>
                <a:schemeClr val="tx1"/>
              </a:solidFill>
            </a:endParaRPr>
          </a:p>
        </p:txBody>
      </p:sp>
      <p:graphicFrame>
        <p:nvGraphicFramePr>
          <p:cNvPr id="5" name="Table 4">
            <a:extLst>
              <a:ext uri="{FF2B5EF4-FFF2-40B4-BE49-F238E27FC236}">
                <a16:creationId xmlns:a16="http://schemas.microsoft.com/office/drawing/2014/main" id="{1DF2505F-151D-C544-B4FD-0E47D770B390}"/>
              </a:ext>
            </a:extLst>
          </p:cNvPr>
          <p:cNvGraphicFramePr>
            <a:graphicFrameLocks noGrp="1"/>
          </p:cNvGraphicFramePr>
          <p:nvPr>
            <p:extLst>
              <p:ext uri="{D42A27DB-BD31-4B8C-83A1-F6EECF244321}">
                <p14:modId xmlns:p14="http://schemas.microsoft.com/office/powerpoint/2010/main" val="38693988"/>
              </p:ext>
            </p:extLst>
          </p:nvPr>
        </p:nvGraphicFramePr>
        <p:xfrm>
          <a:off x="0" y="2190620"/>
          <a:ext cx="12192000" cy="4581653"/>
        </p:xfrm>
        <a:graphic>
          <a:graphicData uri="http://schemas.openxmlformats.org/drawingml/2006/table">
            <a:tbl>
              <a:tblPr firstRow="1" firstCol="1" bandRow="1">
                <a:tableStyleId>{5C22544A-7EE6-4342-B048-85BDC9FD1C3A}</a:tableStyleId>
              </a:tblPr>
              <a:tblGrid>
                <a:gridCol w="6096000">
                  <a:extLst>
                    <a:ext uri="{9D8B030D-6E8A-4147-A177-3AD203B41FA5}">
                      <a16:colId xmlns:a16="http://schemas.microsoft.com/office/drawing/2014/main" val="3447045889"/>
                    </a:ext>
                  </a:extLst>
                </a:gridCol>
                <a:gridCol w="6096000">
                  <a:extLst>
                    <a:ext uri="{9D8B030D-6E8A-4147-A177-3AD203B41FA5}">
                      <a16:colId xmlns:a16="http://schemas.microsoft.com/office/drawing/2014/main" val="507955710"/>
                    </a:ext>
                  </a:extLst>
                </a:gridCol>
              </a:tblGrid>
              <a:tr h="533400">
                <a:tc>
                  <a:txBody>
                    <a:bodyPr/>
                    <a:lstStyle/>
                    <a:p>
                      <a:pPr algn="ctr">
                        <a:lnSpc>
                          <a:spcPct val="150000"/>
                        </a:lnSpc>
                        <a:spcAft>
                          <a:spcPts val="800"/>
                        </a:spcAft>
                      </a:pPr>
                      <a:r>
                        <a:rPr lang="vi-VN" sz="3200">
                          <a:effectLst/>
                        </a:rPr>
                        <a:t>Giá</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effectLst/>
                        </a:rPr>
                        <a:t>Lượng cung</a:t>
                      </a: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9844100"/>
                  </a:ext>
                </a:extLst>
              </a:tr>
              <a:tr h="533400">
                <a:tc>
                  <a:txBody>
                    <a:bodyPr/>
                    <a:lstStyle/>
                    <a:p>
                      <a:pPr algn="ctr">
                        <a:lnSpc>
                          <a:spcPct val="150000"/>
                        </a:lnSpc>
                        <a:spcAft>
                          <a:spcPts val="800"/>
                        </a:spcAft>
                      </a:pPr>
                      <a:r>
                        <a:rPr lang="vi-VN" sz="3200" dirty="0">
                          <a:solidFill>
                            <a:schemeClr val="tx1"/>
                          </a:solidFill>
                          <a:effectLst/>
                        </a:rPr>
                        <a:t>0</a:t>
                      </a:r>
                      <a:endPar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solidFill>
                            <a:schemeClr val="tx1"/>
                          </a:solidFill>
                          <a:effectLst/>
                        </a:rPr>
                        <a:t>0</a:t>
                      </a:r>
                      <a:endPar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888213"/>
                  </a:ext>
                </a:extLst>
              </a:tr>
              <a:tr h="533400">
                <a:tc>
                  <a:txBody>
                    <a:bodyPr/>
                    <a:lstStyle/>
                    <a:p>
                      <a:pPr algn="ctr">
                        <a:lnSpc>
                          <a:spcPct val="150000"/>
                        </a:lnSpc>
                        <a:spcAft>
                          <a:spcPts val="800"/>
                        </a:spcAft>
                      </a:pPr>
                      <a:r>
                        <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tc>
                <a:tc>
                  <a:txBody>
                    <a:bodyPr/>
                    <a:lstStyle/>
                    <a:p>
                      <a:pPr algn="ctr">
                        <a:lnSpc>
                          <a:spcPct val="150000"/>
                        </a:lnSpc>
                        <a:spcAft>
                          <a:spcPts val="800"/>
                        </a:spcAft>
                      </a:pPr>
                      <a:r>
                        <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tc>
                <a:extLst>
                  <a:ext uri="{0D108BD9-81ED-4DB2-BD59-A6C34878D82A}">
                    <a16:rowId xmlns:a16="http://schemas.microsoft.com/office/drawing/2014/main" val="3629120082"/>
                  </a:ext>
                </a:extLst>
              </a:tr>
              <a:tr h="533400">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716175"/>
                  </a:ext>
                </a:extLst>
              </a:tr>
              <a:tr h="533400">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3870143"/>
                  </a:ext>
                </a:extLst>
              </a:tr>
              <a:tr h="533400">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9454159"/>
                  </a:ext>
                </a:extLst>
              </a:tr>
              <a:tr h="533400">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8987235"/>
                  </a:ext>
                </a:extLst>
              </a:tr>
            </a:tbl>
          </a:graphicData>
        </a:graphic>
      </p:graphicFrame>
    </p:spTree>
    <p:extLst>
      <p:ext uri="{BB962C8B-B14F-4D97-AF65-F5344CB8AC3E}">
        <p14:creationId xmlns:p14="http://schemas.microsoft.com/office/powerpoint/2010/main" val="2677055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06E6AA-DD2D-454C-894A-48F4CA5681C7}"/>
              </a:ext>
            </a:extLst>
          </p:cNvPr>
          <p:cNvSpPr>
            <a:spLocks noGrp="1"/>
          </p:cNvSpPr>
          <p:nvPr>
            <p:ph type="sldNum" sz="quarter" idx="12"/>
          </p:nvPr>
        </p:nvSpPr>
        <p:spPr/>
        <p:txBody>
          <a:bodyPr/>
          <a:lstStyle/>
          <a:p>
            <a:fld id="{A098FBE6-540D-41B1-8784-222EA9B62A90}" type="slidenum">
              <a:rPr lang="en-US" smtClean="0"/>
              <a:pPr/>
              <a:t>17</a:t>
            </a:fld>
            <a:endParaRPr lang="en-US"/>
          </a:p>
        </p:txBody>
      </p:sp>
      <p:sp>
        <p:nvSpPr>
          <p:cNvPr id="3" name="Title 3">
            <a:extLst>
              <a:ext uri="{FF2B5EF4-FFF2-40B4-BE49-F238E27FC236}">
                <a16:creationId xmlns:a16="http://schemas.microsoft.com/office/drawing/2014/main" id="{0B2CE2ED-B40B-0B41-80BD-2B0C7A3D1DAA}"/>
              </a:ext>
            </a:extLst>
          </p:cNvPr>
          <p:cNvSpPr txBox="1">
            <a:spLocks/>
          </p:cNvSpPr>
          <p:nvPr/>
        </p:nvSpPr>
        <p:spPr>
          <a:xfrm>
            <a:off x="-304800" y="1136366"/>
            <a:ext cx="99112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chemeClr val="tx1"/>
                </a:solidFill>
              </a:rPr>
              <a:t>Ví</a:t>
            </a:r>
            <a:r>
              <a:rPr lang="en-US" b="1" dirty="0">
                <a:solidFill>
                  <a:schemeClr val="tx1"/>
                </a:solidFill>
              </a:rPr>
              <a:t> </a:t>
            </a:r>
            <a:r>
              <a:rPr lang="en-US" b="1" dirty="0" err="1">
                <a:solidFill>
                  <a:schemeClr val="tx1"/>
                </a:solidFill>
              </a:rPr>
              <a:t>dụ</a:t>
            </a:r>
            <a:r>
              <a:rPr lang="en-US" b="1" dirty="0">
                <a:solidFill>
                  <a:schemeClr val="tx1"/>
                </a:solidFill>
              </a:rPr>
              <a:t> </a:t>
            </a:r>
            <a:r>
              <a:rPr lang="en-US" b="1" dirty="0" err="1">
                <a:solidFill>
                  <a:schemeClr val="tx1"/>
                </a:solidFill>
              </a:rPr>
              <a:t>sự</a:t>
            </a:r>
            <a:r>
              <a:rPr lang="en-US" b="1" dirty="0">
                <a:solidFill>
                  <a:schemeClr val="tx1"/>
                </a:solidFill>
              </a:rPr>
              <a:t> </a:t>
            </a:r>
            <a:r>
              <a:rPr lang="en-US" b="1" dirty="0" err="1">
                <a:solidFill>
                  <a:schemeClr val="tx1"/>
                </a:solidFill>
              </a:rPr>
              <a:t>thay</a:t>
            </a:r>
            <a:r>
              <a:rPr lang="en-US" b="1" dirty="0">
                <a:solidFill>
                  <a:schemeClr val="tx1"/>
                </a:solidFill>
              </a:rPr>
              <a:t> </a:t>
            </a:r>
            <a:r>
              <a:rPr lang="en-US" b="1" dirty="0" err="1">
                <a:solidFill>
                  <a:schemeClr val="tx1"/>
                </a:solidFill>
              </a:rPr>
              <a:t>đổi</a:t>
            </a:r>
            <a:r>
              <a:rPr lang="en-US" b="1" dirty="0">
                <a:solidFill>
                  <a:schemeClr val="tx1"/>
                </a:solidFill>
              </a:rPr>
              <a:t> </a:t>
            </a:r>
            <a:r>
              <a:rPr lang="en-US" b="1" dirty="0" err="1">
                <a:solidFill>
                  <a:schemeClr val="tx1"/>
                </a:solidFill>
              </a:rPr>
              <a:t>lượng</a:t>
            </a:r>
            <a:r>
              <a:rPr lang="en-US" b="1" dirty="0">
                <a:solidFill>
                  <a:schemeClr val="tx1"/>
                </a:solidFill>
              </a:rPr>
              <a:t> </a:t>
            </a:r>
            <a:r>
              <a:rPr lang="en-US" b="1" dirty="0" err="1">
                <a:solidFill>
                  <a:schemeClr val="tx1"/>
                </a:solidFill>
              </a:rPr>
              <a:t>cung</a:t>
            </a:r>
            <a:r>
              <a:rPr lang="en-US" b="1" dirty="0">
                <a:solidFill>
                  <a:schemeClr val="tx1"/>
                </a:solidFill>
              </a:rPr>
              <a:t> </a:t>
            </a:r>
            <a:r>
              <a:rPr lang="en-US" b="1" dirty="0" err="1">
                <a:solidFill>
                  <a:schemeClr val="tx1"/>
                </a:solidFill>
              </a:rPr>
              <a:t>theo</a:t>
            </a:r>
            <a:r>
              <a:rPr lang="en-US" b="1" dirty="0">
                <a:solidFill>
                  <a:schemeClr val="tx1"/>
                </a:solidFill>
              </a:rPr>
              <a:t> </a:t>
            </a:r>
            <a:r>
              <a:rPr lang="en-US" b="1" dirty="0" err="1">
                <a:solidFill>
                  <a:schemeClr val="tx1"/>
                </a:solidFill>
              </a:rPr>
              <a:t>giá</a:t>
            </a:r>
            <a:endParaRPr lang="en-VN" b="1" dirty="0">
              <a:solidFill>
                <a:schemeClr val="tx1"/>
              </a:solidFill>
            </a:endParaRPr>
          </a:p>
        </p:txBody>
      </p:sp>
      <p:graphicFrame>
        <p:nvGraphicFramePr>
          <p:cNvPr id="5" name="Table 4">
            <a:extLst>
              <a:ext uri="{FF2B5EF4-FFF2-40B4-BE49-F238E27FC236}">
                <a16:creationId xmlns:a16="http://schemas.microsoft.com/office/drawing/2014/main" id="{1DF2505F-151D-C544-B4FD-0E47D770B390}"/>
              </a:ext>
            </a:extLst>
          </p:cNvPr>
          <p:cNvGraphicFramePr>
            <a:graphicFrameLocks noGrp="1"/>
          </p:cNvGraphicFramePr>
          <p:nvPr>
            <p:extLst>
              <p:ext uri="{D42A27DB-BD31-4B8C-83A1-F6EECF244321}">
                <p14:modId xmlns:p14="http://schemas.microsoft.com/office/powerpoint/2010/main" val="2148827580"/>
              </p:ext>
            </p:extLst>
          </p:nvPr>
        </p:nvGraphicFramePr>
        <p:xfrm>
          <a:off x="0" y="2190620"/>
          <a:ext cx="12192000" cy="4581653"/>
        </p:xfrm>
        <a:graphic>
          <a:graphicData uri="http://schemas.openxmlformats.org/drawingml/2006/table">
            <a:tbl>
              <a:tblPr firstRow="1" firstCol="1" bandRow="1">
                <a:tableStyleId>{5C22544A-7EE6-4342-B048-85BDC9FD1C3A}</a:tableStyleId>
              </a:tblPr>
              <a:tblGrid>
                <a:gridCol w="6096000">
                  <a:extLst>
                    <a:ext uri="{9D8B030D-6E8A-4147-A177-3AD203B41FA5}">
                      <a16:colId xmlns:a16="http://schemas.microsoft.com/office/drawing/2014/main" val="3447045889"/>
                    </a:ext>
                  </a:extLst>
                </a:gridCol>
                <a:gridCol w="6096000">
                  <a:extLst>
                    <a:ext uri="{9D8B030D-6E8A-4147-A177-3AD203B41FA5}">
                      <a16:colId xmlns:a16="http://schemas.microsoft.com/office/drawing/2014/main" val="507955710"/>
                    </a:ext>
                  </a:extLst>
                </a:gridCol>
              </a:tblGrid>
              <a:tr h="533400">
                <a:tc>
                  <a:txBody>
                    <a:bodyPr/>
                    <a:lstStyle/>
                    <a:p>
                      <a:pPr algn="ctr">
                        <a:lnSpc>
                          <a:spcPct val="150000"/>
                        </a:lnSpc>
                        <a:spcAft>
                          <a:spcPts val="800"/>
                        </a:spcAft>
                      </a:pPr>
                      <a:r>
                        <a:rPr lang="vi-VN" sz="3200">
                          <a:effectLst/>
                        </a:rPr>
                        <a:t>Giá</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effectLst/>
                        </a:rPr>
                        <a:t>Lượng cung</a:t>
                      </a: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9844100"/>
                  </a:ext>
                </a:extLst>
              </a:tr>
              <a:tr h="533400">
                <a:tc>
                  <a:txBody>
                    <a:bodyPr/>
                    <a:lstStyle/>
                    <a:p>
                      <a:pPr algn="ctr">
                        <a:lnSpc>
                          <a:spcPct val="150000"/>
                        </a:lnSpc>
                        <a:spcAft>
                          <a:spcPts val="800"/>
                        </a:spcAft>
                      </a:pPr>
                      <a:r>
                        <a:rPr lang="vi-VN" sz="3200" dirty="0">
                          <a:solidFill>
                            <a:schemeClr val="tx1"/>
                          </a:solidFill>
                          <a:effectLst/>
                        </a:rPr>
                        <a:t>0</a:t>
                      </a:r>
                      <a:endPar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solidFill>
                            <a:schemeClr val="tx1"/>
                          </a:solidFill>
                          <a:effectLst/>
                        </a:rPr>
                        <a:t>0</a:t>
                      </a:r>
                      <a:endPar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888213"/>
                  </a:ext>
                </a:extLst>
              </a:tr>
              <a:tr h="533400">
                <a:tc>
                  <a:txBody>
                    <a:bodyPr/>
                    <a:lstStyle/>
                    <a:p>
                      <a:pPr algn="ctr">
                        <a:lnSpc>
                          <a:spcPct val="150000"/>
                        </a:lnSpc>
                        <a:spcAft>
                          <a:spcPts val="800"/>
                        </a:spcAft>
                      </a:pPr>
                      <a:r>
                        <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tc>
                <a:tc>
                  <a:txBody>
                    <a:bodyPr/>
                    <a:lstStyle/>
                    <a:p>
                      <a:pPr algn="ctr">
                        <a:lnSpc>
                          <a:spcPct val="150000"/>
                        </a:lnSpc>
                        <a:spcAft>
                          <a:spcPts val="800"/>
                        </a:spcAft>
                      </a:pPr>
                      <a:r>
                        <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tc>
                <a:extLst>
                  <a:ext uri="{0D108BD9-81ED-4DB2-BD59-A6C34878D82A}">
                    <a16:rowId xmlns:a16="http://schemas.microsoft.com/office/drawing/2014/main" val="3629120082"/>
                  </a:ext>
                </a:extLst>
              </a:tr>
              <a:tr h="533400">
                <a:tc>
                  <a:txBody>
                    <a:bodyPr/>
                    <a:lstStyle/>
                    <a:p>
                      <a:pPr algn="ctr">
                        <a:lnSpc>
                          <a:spcPct val="150000"/>
                        </a:lnSpc>
                        <a:spcAft>
                          <a:spcPts val="800"/>
                        </a:spcAft>
                      </a:pPr>
                      <a:r>
                        <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20</a:t>
                      </a:r>
                    </a:p>
                  </a:txBody>
                  <a:tcPr marL="68580" marR="68580" marT="0" marB="0"/>
                </a:tc>
                <a:tc>
                  <a:txBody>
                    <a:bodyPr/>
                    <a:lstStyle/>
                    <a:p>
                      <a:pPr algn="ctr">
                        <a:lnSpc>
                          <a:spcPct val="150000"/>
                        </a:lnSpc>
                        <a:spcAft>
                          <a:spcPts val="800"/>
                        </a:spcAft>
                      </a:pPr>
                      <a:r>
                        <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40</a:t>
                      </a:r>
                    </a:p>
                  </a:txBody>
                  <a:tcPr marL="68580" marR="68580" marT="0" marB="0"/>
                </a:tc>
                <a:extLst>
                  <a:ext uri="{0D108BD9-81ED-4DB2-BD59-A6C34878D82A}">
                    <a16:rowId xmlns:a16="http://schemas.microsoft.com/office/drawing/2014/main" val="203716175"/>
                  </a:ext>
                </a:extLst>
              </a:tr>
              <a:tr h="533400">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3870143"/>
                  </a:ext>
                </a:extLst>
              </a:tr>
              <a:tr h="533400">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9454159"/>
                  </a:ext>
                </a:extLst>
              </a:tr>
              <a:tr h="533400">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8987235"/>
                  </a:ext>
                </a:extLst>
              </a:tr>
            </a:tbl>
          </a:graphicData>
        </a:graphic>
      </p:graphicFrame>
    </p:spTree>
    <p:extLst>
      <p:ext uri="{BB962C8B-B14F-4D97-AF65-F5344CB8AC3E}">
        <p14:creationId xmlns:p14="http://schemas.microsoft.com/office/powerpoint/2010/main" val="2633220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06E6AA-DD2D-454C-894A-48F4CA5681C7}"/>
              </a:ext>
            </a:extLst>
          </p:cNvPr>
          <p:cNvSpPr>
            <a:spLocks noGrp="1"/>
          </p:cNvSpPr>
          <p:nvPr>
            <p:ph type="sldNum" sz="quarter" idx="12"/>
          </p:nvPr>
        </p:nvSpPr>
        <p:spPr/>
        <p:txBody>
          <a:bodyPr/>
          <a:lstStyle/>
          <a:p>
            <a:fld id="{A098FBE6-540D-41B1-8784-222EA9B62A90}" type="slidenum">
              <a:rPr lang="en-US" smtClean="0"/>
              <a:pPr/>
              <a:t>18</a:t>
            </a:fld>
            <a:endParaRPr lang="en-US"/>
          </a:p>
        </p:txBody>
      </p:sp>
      <p:sp>
        <p:nvSpPr>
          <p:cNvPr id="3" name="Title 3">
            <a:extLst>
              <a:ext uri="{FF2B5EF4-FFF2-40B4-BE49-F238E27FC236}">
                <a16:creationId xmlns:a16="http://schemas.microsoft.com/office/drawing/2014/main" id="{0B2CE2ED-B40B-0B41-80BD-2B0C7A3D1DAA}"/>
              </a:ext>
            </a:extLst>
          </p:cNvPr>
          <p:cNvSpPr txBox="1">
            <a:spLocks/>
          </p:cNvSpPr>
          <p:nvPr/>
        </p:nvSpPr>
        <p:spPr>
          <a:xfrm>
            <a:off x="-304800" y="1136366"/>
            <a:ext cx="99112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chemeClr val="tx1"/>
                </a:solidFill>
              </a:rPr>
              <a:t>Ví</a:t>
            </a:r>
            <a:r>
              <a:rPr lang="en-US" b="1" dirty="0">
                <a:solidFill>
                  <a:schemeClr val="tx1"/>
                </a:solidFill>
              </a:rPr>
              <a:t> </a:t>
            </a:r>
            <a:r>
              <a:rPr lang="en-US" b="1" dirty="0" err="1">
                <a:solidFill>
                  <a:schemeClr val="tx1"/>
                </a:solidFill>
              </a:rPr>
              <a:t>dụ</a:t>
            </a:r>
            <a:r>
              <a:rPr lang="en-US" b="1" dirty="0">
                <a:solidFill>
                  <a:schemeClr val="tx1"/>
                </a:solidFill>
              </a:rPr>
              <a:t> </a:t>
            </a:r>
            <a:r>
              <a:rPr lang="en-US" b="1" dirty="0" err="1">
                <a:solidFill>
                  <a:schemeClr val="tx1"/>
                </a:solidFill>
              </a:rPr>
              <a:t>sự</a:t>
            </a:r>
            <a:r>
              <a:rPr lang="en-US" b="1" dirty="0">
                <a:solidFill>
                  <a:schemeClr val="tx1"/>
                </a:solidFill>
              </a:rPr>
              <a:t> </a:t>
            </a:r>
            <a:r>
              <a:rPr lang="en-US" b="1" dirty="0" err="1">
                <a:solidFill>
                  <a:schemeClr val="tx1"/>
                </a:solidFill>
              </a:rPr>
              <a:t>thay</a:t>
            </a:r>
            <a:r>
              <a:rPr lang="en-US" b="1" dirty="0">
                <a:solidFill>
                  <a:schemeClr val="tx1"/>
                </a:solidFill>
              </a:rPr>
              <a:t> </a:t>
            </a:r>
            <a:r>
              <a:rPr lang="en-US" b="1" dirty="0" err="1">
                <a:solidFill>
                  <a:schemeClr val="tx1"/>
                </a:solidFill>
              </a:rPr>
              <a:t>đổi</a:t>
            </a:r>
            <a:r>
              <a:rPr lang="en-US" b="1" dirty="0">
                <a:solidFill>
                  <a:schemeClr val="tx1"/>
                </a:solidFill>
              </a:rPr>
              <a:t> </a:t>
            </a:r>
            <a:r>
              <a:rPr lang="en-US" b="1" dirty="0" err="1">
                <a:solidFill>
                  <a:schemeClr val="tx1"/>
                </a:solidFill>
              </a:rPr>
              <a:t>lượng</a:t>
            </a:r>
            <a:r>
              <a:rPr lang="en-US" b="1" dirty="0">
                <a:solidFill>
                  <a:schemeClr val="tx1"/>
                </a:solidFill>
              </a:rPr>
              <a:t> </a:t>
            </a:r>
            <a:r>
              <a:rPr lang="en-US" b="1" dirty="0" err="1">
                <a:solidFill>
                  <a:schemeClr val="tx1"/>
                </a:solidFill>
              </a:rPr>
              <a:t>cung</a:t>
            </a:r>
            <a:r>
              <a:rPr lang="en-US" b="1" dirty="0">
                <a:solidFill>
                  <a:schemeClr val="tx1"/>
                </a:solidFill>
              </a:rPr>
              <a:t> </a:t>
            </a:r>
            <a:r>
              <a:rPr lang="en-US" b="1" dirty="0" err="1">
                <a:solidFill>
                  <a:schemeClr val="tx1"/>
                </a:solidFill>
              </a:rPr>
              <a:t>theo</a:t>
            </a:r>
            <a:r>
              <a:rPr lang="en-US" b="1" dirty="0">
                <a:solidFill>
                  <a:schemeClr val="tx1"/>
                </a:solidFill>
              </a:rPr>
              <a:t> </a:t>
            </a:r>
            <a:r>
              <a:rPr lang="en-US" b="1" dirty="0" err="1">
                <a:solidFill>
                  <a:schemeClr val="tx1"/>
                </a:solidFill>
              </a:rPr>
              <a:t>giá</a:t>
            </a:r>
            <a:endParaRPr lang="en-VN" b="1" dirty="0">
              <a:solidFill>
                <a:schemeClr val="tx1"/>
              </a:solidFill>
            </a:endParaRPr>
          </a:p>
        </p:txBody>
      </p:sp>
      <p:graphicFrame>
        <p:nvGraphicFramePr>
          <p:cNvPr id="5" name="Table 4">
            <a:extLst>
              <a:ext uri="{FF2B5EF4-FFF2-40B4-BE49-F238E27FC236}">
                <a16:creationId xmlns:a16="http://schemas.microsoft.com/office/drawing/2014/main" id="{1DF2505F-151D-C544-B4FD-0E47D770B390}"/>
              </a:ext>
            </a:extLst>
          </p:cNvPr>
          <p:cNvGraphicFramePr>
            <a:graphicFrameLocks noGrp="1"/>
          </p:cNvGraphicFramePr>
          <p:nvPr>
            <p:extLst>
              <p:ext uri="{D42A27DB-BD31-4B8C-83A1-F6EECF244321}">
                <p14:modId xmlns:p14="http://schemas.microsoft.com/office/powerpoint/2010/main" val="1664974105"/>
              </p:ext>
            </p:extLst>
          </p:nvPr>
        </p:nvGraphicFramePr>
        <p:xfrm>
          <a:off x="0" y="2190620"/>
          <a:ext cx="12192000" cy="4581653"/>
        </p:xfrm>
        <a:graphic>
          <a:graphicData uri="http://schemas.openxmlformats.org/drawingml/2006/table">
            <a:tbl>
              <a:tblPr firstRow="1" firstCol="1" bandRow="1">
                <a:tableStyleId>{5C22544A-7EE6-4342-B048-85BDC9FD1C3A}</a:tableStyleId>
              </a:tblPr>
              <a:tblGrid>
                <a:gridCol w="6096000">
                  <a:extLst>
                    <a:ext uri="{9D8B030D-6E8A-4147-A177-3AD203B41FA5}">
                      <a16:colId xmlns:a16="http://schemas.microsoft.com/office/drawing/2014/main" val="3447045889"/>
                    </a:ext>
                  </a:extLst>
                </a:gridCol>
                <a:gridCol w="6096000">
                  <a:extLst>
                    <a:ext uri="{9D8B030D-6E8A-4147-A177-3AD203B41FA5}">
                      <a16:colId xmlns:a16="http://schemas.microsoft.com/office/drawing/2014/main" val="507955710"/>
                    </a:ext>
                  </a:extLst>
                </a:gridCol>
              </a:tblGrid>
              <a:tr h="533400">
                <a:tc>
                  <a:txBody>
                    <a:bodyPr/>
                    <a:lstStyle/>
                    <a:p>
                      <a:pPr algn="ctr">
                        <a:lnSpc>
                          <a:spcPct val="150000"/>
                        </a:lnSpc>
                        <a:spcAft>
                          <a:spcPts val="800"/>
                        </a:spcAft>
                      </a:pPr>
                      <a:r>
                        <a:rPr lang="vi-VN" sz="3200">
                          <a:effectLst/>
                        </a:rPr>
                        <a:t>Giá</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effectLst/>
                        </a:rPr>
                        <a:t>Lượng cung</a:t>
                      </a: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9844100"/>
                  </a:ext>
                </a:extLst>
              </a:tr>
              <a:tr h="533400">
                <a:tc>
                  <a:txBody>
                    <a:bodyPr/>
                    <a:lstStyle/>
                    <a:p>
                      <a:pPr algn="ctr">
                        <a:lnSpc>
                          <a:spcPct val="150000"/>
                        </a:lnSpc>
                        <a:spcAft>
                          <a:spcPts val="800"/>
                        </a:spcAft>
                      </a:pPr>
                      <a:r>
                        <a:rPr lang="vi-VN" sz="3200" dirty="0">
                          <a:solidFill>
                            <a:schemeClr val="tx1"/>
                          </a:solidFill>
                          <a:effectLst/>
                        </a:rPr>
                        <a:t>0</a:t>
                      </a:r>
                      <a:endPar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solidFill>
                            <a:schemeClr val="tx1"/>
                          </a:solidFill>
                          <a:effectLst/>
                        </a:rPr>
                        <a:t>0</a:t>
                      </a:r>
                      <a:endPar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888213"/>
                  </a:ext>
                </a:extLst>
              </a:tr>
              <a:tr h="533400">
                <a:tc>
                  <a:txBody>
                    <a:bodyPr/>
                    <a:lstStyle/>
                    <a:p>
                      <a:pPr algn="ctr">
                        <a:lnSpc>
                          <a:spcPct val="150000"/>
                        </a:lnSpc>
                        <a:spcAft>
                          <a:spcPts val="800"/>
                        </a:spcAft>
                      </a:pPr>
                      <a:r>
                        <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tc>
                <a:tc>
                  <a:txBody>
                    <a:bodyPr/>
                    <a:lstStyle/>
                    <a:p>
                      <a:pPr algn="ctr">
                        <a:lnSpc>
                          <a:spcPct val="150000"/>
                        </a:lnSpc>
                        <a:spcAft>
                          <a:spcPts val="800"/>
                        </a:spcAft>
                      </a:pPr>
                      <a:r>
                        <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tc>
                <a:extLst>
                  <a:ext uri="{0D108BD9-81ED-4DB2-BD59-A6C34878D82A}">
                    <a16:rowId xmlns:a16="http://schemas.microsoft.com/office/drawing/2014/main" val="3629120082"/>
                  </a:ext>
                </a:extLst>
              </a:tr>
              <a:tr h="533400">
                <a:tc>
                  <a:txBody>
                    <a:bodyPr/>
                    <a:lstStyle/>
                    <a:p>
                      <a:pPr algn="ctr">
                        <a:lnSpc>
                          <a:spcPct val="150000"/>
                        </a:lnSpc>
                        <a:spcAft>
                          <a:spcPts val="800"/>
                        </a:spcAft>
                      </a:pPr>
                      <a:r>
                        <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20</a:t>
                      </a:r>
                    </a:p>
                  </a:txBody>
                  <a:tcPr marL="68580" marR="68580" marT="0" marB="0"/>
                </a:tc>
                <a:tc>
                  <a:txBody>
                    <a:bodyPr/>
                    <a:lstStyle/>
                    <a:p>
                      <a:pPr algn="ctr">
                        <a:lnSpc>
                          <a:spcPct val="150000"/>
                        </a:lnSpc>
                        <a:spcAft>
                          <a:spcPts val="800"/>
                        </a:spcAft>
                      </a:pPr>
                      <a:r>
                        <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40</a:t>
                      </a:r>
                    </a:p>
                  </a:txBody>
                  <a:tcPr marL="68580" marR="68580" marT="0" marB="0"/>
                </a:tc>
                <a:extLst>
                  <a:ext uri="{0D108BD9-81ED-4DB2-BD59-A6C34878D82A}">
                    <a16:rowId xmlns:a16="http://schemas.microsoft.com/office/drawing/2014/main" val="203716175"/>
                  </a:ext>
                </a:extLst>
              </a:tr>
              <a:tr h="533400">
                <a:tc>
                  <a:txBody>
                    <a:bodyPr/>
                    <a:lstStyle/>
                    <a:p>
                      <a:pPr algn="ctr">
                        <a:lnSpc>
                          <a:spcPct val="150000"/>
                        </a:lnSpc>
                        <a:spcAft>
                          <a:spcPts val="800"/>
                        </a:spcAft>
                      </a:pPr>
                      <a:r>
                        <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30</a:t>
                      </a:r>
                    </a:p>
                  </a:txBody>
                  <a:tcPr marL="68580" marR="68580" marT="0" marB="0"/>
                </a:tc>
                <a:tc>
                  <a:txBody>
                    <a:bodyPr/>
                    <a:lstStyle/>
                    <a:p>
                      <a:pPr algn="ctr">
                        <a:lnSpc>
                          <a:spcPct val="150000"/>
                        </a:lnSpc>
                        <a:spcAft>
                          <a:spcPts val="800"/>
                        </a:spcAft>
                      </a:pPr>
                      <a:r>
                        <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80</a:t>
                      </a:r>
                    </a:p>
                  </a:txBody>
                  <a:tcPr marL="68580" marR="68580" marT="0" marB="0"/>
                </a:tc>
                <a:extLst>
                  <a:ext uri="{0D108BD9-81ED-4DB2-BD59-A6C34878D82A}">
                    <a16:rowId xmlns:a16="http://schemas.microsoft.com/office/drawing/2014/main" val="1193870143"/>
                  </a:ext>
                </a:extLst>
              </a:tr>
              <a:tr h="533400">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9454159"/>
                  </a:ext>
                </a:extLst>
              </a:tr>
              <a:tr h="533400">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8987235"/>
                  </a:ext>
                </a:extLst>
              </a:tr>
            </a:tbl>
          </a:graphicData>
        </a:graphic>
      </p:graphicFrame>
    </p:spTree>
    <p:extLst>
      <p:ext uri="{BB962C8B-B14F-4D97-AF65-F5344CB8AC3E}">
        <p14:creationId xmlns:p14="http://schemas.microsoft.com/office/powerpoint/2010/main" val="1479824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06E6AA-DD2D-454C-894A-48F4CA5681C7}"/>
              </a:ext>
            </a:extLst>
          </p:cNvPr>
          <p:cNvSpPr>
            <a:spLocks noGrp="1"/>
          </p:cNvSpPr>
          <p:nvPr>
            <p:ph type="sldNum" sz="quarter" idx="12"/>
          </p:nvPr>
        </p:nvSpPr>
        <p:spPr/>
        <p:txBody>
          <a:bodyPr/>
          <a:lstStyle/>
          <a:p>
            <a:fld id="{A098FBE6-540D-41B1-8784-222EA9B62A90}" type="slidenum">
              <a:rPr lang="en-US" smtClean="0"/>
              <a:pPr/>
              <a:t>19</a:t>
            </a:fld>
            <a:endParaRPr lang="en-US"/>
          </a:p>
        </p:txBody>
      </p:sp>
      <p:sp>
        <p:nvSpPr>
          <p:cNvPr id="3" name="Title 3">
            <a:extLst>
              <a:ext uri="{FF2B5EF4-FFF2-40B4-BE49-F238E27FC236}">
                <a16:creationId xmlns:a16="http://schemas.microsoft.com/office/drawing/2014/main" id="{0B2CE2ED-B40B-0B41-80BD-2B0C7A3D1DAA}"/>
              </a:ext>
            </a:extLst>
          </p:cNvPr>
          <p:cNvSpPr txBox="1">
            <a:spLocks/>
          </p:cNvSpPr>
          <p:nvPr/>
        </p:nvSpPr>
        <p:spPr>
          <a:xfrm>
            <a:off x="-304800" y="1136366"/>
            <a:ext cx="99112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chemeClr val="tx1"/>
                </a:solidFill>
              </a:rPr>
              <a:t>Ví</a:t>
            </a:r>
            <a:r>
              <a:rPr lang="en-US" b="1" dirty="0">
                <a:solidFill>
                  <a:schemeClr val="tx1"/>
                </a:solidFill>
              </a:rPr>
              <a:t> </a:t>
            </a:r>
            <a:r>
              <a:rPr lang="en-US" b="1" dirty="0" err="1">
                <a:solidFill>
                  <a:schemeClr val="tx1"/>
                </a:solidFill>
              </a:rPr>
              <a:t>dụ</a:t>
            </a:r>
            <a:r>
              <a:rPr lang="en-US" b="1" dirty="0">
                <a:solidFill>
                  <a:schemeClr val="tx1"/>
                </a:solidFill>
              </a:rPr>
              <a:t> </a:t>
            </a:r>
            <a:r>
              <a:rPr lang="en-US" b="1" dirty="0" err="1">
                <a:solidFill>
                  <a:schemeClr val="tx1"/>
                </a:solidFill>
              </a:rPr>
              <a:t>sự</a:t>
            </a:r>
            <a:r>
              <a:rPr lang="en-US" b="1" dirty="0">
                <a:solidFill>
                  <a:schemeClr val="tx1"/>
                </a:solidFill>
              </a:rPr>
              <a:t> </a:t>
            </a:r>
            <a:r>
              <a:rPr lang="en-US" b="1" dirty="0" err="1">
                <a:solidFill>
                  <a:schemeClr val="tx1"/>
                </a:solidFill>
              </a:rPr>
              <a:t>thay</a:t>
            </a:r>
            <a:r>
              <a:rPr lang="en-US" b="1" dirty="0">
                <a:solidFill>
                  <a:schemeClr val="tx1"/>
                </a:solidFill>
              </a:rPr>
              <a:t> </a:t>
            </a:r>
            <a:r>
              <a:rPr lang="en-US" b="1" dirty="0" err="1">
                <a:solidFill>
                  <a:schemeClr val="tx1"/>
                </a:solidFill>
              </a:rPr>
              <a:t>đổi</a:t>
            </a:r>
            <a:r>
              <a:rPr lang="en-US" b="1" dirty="0">
                <a:solidFill>
                  <a:schemeClr val="tx1"/>
                </a:solidFill>
              </a:rPr>
              <a:t> </a:t>
            </a:r>
            <a:r>
              <a:rPr lang="en-US" b="1" dirty="0" err="1">
                <a:solidFill>
                  <a:schemeClr val="tx1"/>
                </a:solidFill>
              </a:rPr>
              <a:t>lượng</a:t>
            </a:r>
            <a:r>
              <a:rPr lang="en-US" b="1" dirty="0">
                <a:solidFill>
                  <a:schemeClr val="tx1"/>
                </a:solidFill>
              </a:rPr>
              <a:t> </a:t>
            </a:r>
            <a:r>
              <a:rPr lang="en-US" b="1" dirty="0" err="1">
                <a:solidFill>
                  <a:schemeClr val="tx1"/>
                </a:solidFill>
              </a:rPr>
              <a:t>cung</a:t>
            </a:r>
            <a:r>
              <a:rPr lang="en-US" b="1" dirty="0">
                <a:solidFill>
                  <a:schemeClr val="tx1"/>
                </a:solidFill>
              </a:rPr>
              <a:t> </a:t>
            </a:r>
            <a:r>
              <a:rPr lang="en-US" b="1" dirty="0" err="1">
                <a:solidFill>
                  <a:schemeClr val="tx1"/>
                </a:solidFill>
              </a:rPr>
              <a:t>theo</a:t>
            </a:r>
            <a:r>
              <a:rPr lang="en-US" b="1" dirty="0">
                <a:solidFill>
                  <a:schemeClr val="tx1"/>
                </a:solidFill>
              </a:rPr>
              <a:t> </a:t>
            </a:r>
            <a:r>
              <a:rPr lang="en-US" b="1" dirty="0" err="1">
                <a:solidFill>
                  <a:schemeClr val="tx1"/>
                </a:solidFill>
              </a:rPr>
              <a:t>giá</a:t>
            </a:r>
            <a:endParaRPr lang="en-VN" b="1" dirty="0">
              <a:solidFill>
                <a:schemeClr val="tx1"/>
              </a:solidFill>
            </a:endParaRPr>
          </a:p>
        </p:txBody>
      </p:sp>
      <p:graphicFrame>
        <p:nvGraphicFramePr>
          <p:cNvPr id="5" name="Table 4">
            <a:extLst>
              <a:ext uri="{FF2B5EF4-FFF2-40B4-BE49-F238E27FC236}">
                <a16:creationId xmlns:a16="http://schemas.microsoft.com/office/drawing/2014/main" id="{1DF2505F-151D-C544-B4FD-0E47D770B390}"/>
              </a:ext>
            </a:extLst>
          </p:cNvPr>
          <p:cNvGraphicFramePr>
            <a:graphicFrameLocks noGrp="1"/>
          </p:cNvGraphicFramePr>
          <p:nvPr>
            <p:extLst>
              <p:ext uri="{D42A27DB-BD31-4B8C-83A1-F6EECF244321}">
                <p14:modId xmlns:p14="http://schemas.microsoft.com/office/powerpoint/2010/main" val="2258875483"/>
              </p:ext>
            </p:extLst>
          </p:nvPr>
        </p:nvGraphicFramePr>
        <p:xfrm>
          <a:off x="0" y="2190620"/>
          <a:ext cx="12192000" cy="4581653"/>
        </p:xfrm>
        <a:graphic>
          <a:graphicData uri="http://schemas.openxmlformats.org/drawingml/2006/table">
            <a:tbl>
              <a:tblPr firstRow="1" firstCol="1" bandRow="1">
                <a:tableStyleId>{5C22544A-7EE6-4342-B048-85BDC9FD1C3A}</a:tableStyleId>
              </a:tblPr>
              <a:tblGrid>
                <a:gridCol w="6096000">
                  <a:extLst>
                    <a:ext uri="{9D8B030D-6E8A-4147-A177-3AD203B41FA5}">
                      <a16:colId xmlns:a16="http://schemas.microsoft.com/office/drawing/2014/main" val="3447045889"/>
                    </a:ext>
                  </a:extLst>
                </a:gridCol>
                <a:gridCol w="6096000">
                  <a:extLst>
                    <a:ext uri="{9D8B030D-6E8A-4147-A177-3AD203B41FA5}">
                      <a16:colId xmlns:a16="http://schemas.microsoft.com/office/drawing/2014/main" val="507955710"/>
                    </a:ext>
                  </a:extLst>
                </a:gridCol>
              </a:tblGrid>
              <a:tr h="533400">
                <a:tc>
                  <a:txBody>
                    <a:bodyPr/>
                    <a:lstStyle/>
                    <a:p>
                      <a:pPr algn="ctr">
                        <a:lnSpc>
                          <a:spcPct val="150000"/>
                        </a:lnSpc>
                        <a:spcAft>
                          <a:spcPts val="800"/>
                        </a:spcAft>
                      </a:pPr>
                      <a:r>
                        <a:rPr lang="vi-VN" sz="3200">
                          <a:effectLst/>
                        </a:rPr>
                        <a:t>Giá</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effectLst/>
                        </a:rPr>
                        <a:t>Lượng cung</a:t>
                      </a: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9844100"/>
                  </a:ext>
                </a:extLst>
              </a:tr>
              <a:tr h="533400">
                <a:tc>
                  <a:txBody>
                    <a:bodyPr/>
                    <a:lstStyle/>
                    <a:p>
                      <a:pPr algn="ctr">
                        <a:lnSpc>
                          <a:spcPct val="150000"/>
                        </a:lnSpc>
                        <a:spcAft>
                          <a:spcPts val="800"/>
                        </a:spcAft>
                      </a:pPr>
                      <a:r>
                        <a:rPr lang="vi-VN" sz="3200" dirty="0">
                          <a:solidFill>
                            <a:schemeClr val="tx1"/>
                          </a:solidFill>
                          <a:effectLst/>
                        </a:rPr>
                        <a:t>0</a:t>
                      </a:r>
                      <a:endPar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solidFill>
                            <a:schemeClr val="tx1"/>
                          </a:solidFill>
                          <a:effectLst/>
                        </a:rPr>
                        <a:t>0</a:t>
                      </a:r>
                      <a:endPar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888213"/>
                  </a:ext>
                </a:extLst>
              </a:tr>
              <a:tr h="533400">
                <a:tc>
                  <a:txBody>
                    <a:bodyPr/>
                    <a:lstStyle/>
                    <a:p>
                      <a:pPr algn="ctr">
                        <a:lnSpc>
                          <a:spcPct val="150000"/>
                        </a:lnSpc>
                        <a:spcAft>
                          <a:spcPts val="800"/>
                        </a:spcAft>
                      </a:pPr>
                      <a:r>
                        <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tc>
                <a:tc>
                  <a:txBody>
                    <a:bodyPr/>
                    <a:lstStyle/>
                    <a:p>
                      <a:pPr algn="ctr">
                        <a:lnSpc>
                          <a:spcPct val="150000"/>
                        </a:lnSpc>
                        <a:spcAft>
                          <a:spcPts val="800"/>
                        </a:spcAft>
                      </a:pPr>
                      <a:r>
                        <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tc>
                <a:extLst>
                  <a:ext uri="{0D108BD9-81ED-4DB2-BD59-A6C34878D82A}">
                    <a16:rowId xmlns:a16="http://schemas.microsoft.com/office/drawing/2014/main" val="3629120082"/>
                  </a:ext>
                </a:extLst>
              </a:tr>
              <a:tr h="533400">
                <a:tc>
                  <a:txBody>
                    <a:bodyPr/>
                    <a:lstStyle/>
                    <a:p>
                      <a:pPr algn="ctr">
                        <a:lnSpc>
                          <a:spcPct val="150000"/>
                        </a:lnSpc>
                        <a:spcAft>
                          <a:spcPts val="800"/>
                        </a:spcAft>
                      </a:pPr>
                      <a:r>
                        <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20</a:t>
                      </a:r>
                    </a:p>
                  </a:txBody>
                  <a:tcPr marL="68580" marR="68580" marT="0" marB="0"/>
                </a:tc>
                <a:tc>
                  <a:txBody>
                    <a:bodyPr/>
                    <a:lstStyle/>
                    <a:p>
                      <a:pPr algn="ctr">
                        <a:lnSpc>
                          <a:spcPct val="150000"/>
                        </a:lnSpc>
                        <a:spcAft>
                          <a:spcPts val="800"/>
                        </a:spcAft>
                      </a:pPr>
                      <a:r>
                        <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40</a:t>
                      </a:r>
                    </a:p>
                  </a:txBody>
                  <a:tcPr marL="68580" marR="68580" marT="0" marB="0"/>
                </a:tc>
                <a:extLst>
                  <a:ext uri="{0D108BD9-81ED-4DB2-BD59-A6C34878D82A}">
                    <a16:rowId xmlns:a16="http://schemas.microsoft.com/office/drawing/2014/main" val="203716175"/>
                  </a:ext>
                </a:extLst>
              </a:tr>
              <a:tr h="533400">
                <a:tc>
                  <a:txBody>
                    <a:bodyPr/>
                    <a:lstStyle/>
                    <a:p>
                      <a:pPr algn="ctr">
                        <a:lnSpc>
                          <a:spcPct val="150000"/>
                        </a:lnSpc>
                        <a:spcAft>
                          <a:spcPts val="800"/>
                        </a:spcAft>
                      </a:pPr>
                      <a:r>
                        <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30</a:t>
                      </a:r>
                    </a:p>
                  </a:txBody>
                  <a:tcPr marL="68580" marR="68580" marT="0" marB="0"/>
                </a:tc>
                <a:tc>
                  <a:txBody>
                    <a:bodyPr/>
                    <a:lstStyle/>
                    <a:p>
                      <a:pPr algn="ctr">
                        <a:lnSpc>
                          <a:spcPct val="150000"/>
                        </a:lnSpc>
                        <a:spcAft>
                          <a:spcPts val="800"/>
                        </a:spcAft>
                      </a:pPr>
                      <a:r>
                        <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80</a:t>
                      </a:r>
                    </a:p>
                  </a:txBody>
                  <a:tcPr marL="68580" marR="68580" marT="0" marB="0"/>
                </a:tc>
                <a:extLst>
                  <a:ext uri="{0D108BD9-81ED-4DB2-BD59-A6C34878D82A}">
                    <a16:rowId xmlns:a16="http://schemas.microsoft.com/office/drawing/2014/main" val="1193870143"/>
                  </a:ext>
                </a:extLst>
              </a:tr>
              <a:tr h="533400">
                <a:tc>
                  <a:txBody>
                    <a:bodyPr/>
                    <a:lstStyle/>
                    <a:p>
                      <a:pPr algn="ctr">
                        <a:lnSpc>
                          <a:spcPct val="150000"/>
                        </a:lnSpc>
                        <a:spcAft>
                          <a:spcPts val="800"/>
                        </a:spcAft>
                      </a:pPr>
                      <a:r>
                        <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40</a:t>
                      </a:r>
                    </a:p>
                  </a:txBody>
                  <a:tcPr marL="68580" marR="68580" marT="0" marB="0"/>
                </a:tc>
                <a:tc>
                  <a:txBody>
                    <a:bodyPr/>
                    <a:lstStyle/>
                    <a:p>
                      <a:pPr algn="ctr">
                        <a:lnSpc>
                          <a:spcPct val="150000"/>
                        </a:lnSpc>
                        <a:spcAft>
                          <a:spcPts val="800"/>
                        </a:spcAft>
                      </a:pPr>
                      <a:r>
                        <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120</a:t>
                      </a:r>
                    </a:p>
                  </a:txBody>
                  <a:tcPr marL="68580" marR="68580" marT="0" marB="0"/>
                </a:tc>
                <a:extLst>
                  <a:ext uri="{0D108BD9-81ED-4DB2-BD59-A6C34878D82A}">
                    <a16:rowId xmlns:a16="http://schemas.microsoft.com/office/drawing/2014/main" val="2059454159"/>
                  </a:ext>
                </a:extLst>
              </a:tr>
              <a:tr h="533400">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8987235"/>
                  </a:ext>
                </a:extLst>
              </a:tr>
            </a:tbl>
          </a:graphicData>
        </a:graphic>
      </p:graphicFrame>
    </p:spTree>
    <p:extLst>
      <p:ext uri="{BB962C8B-B14F-4D97-AF65-F5344CB8AC3E}">
        <p14:creationId xmlns:p14="http://schemas.microsoft.com/office/powerpoint/2010/main" val="1330239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2CE397-AAF1-424E-8EA8-FE0248FBB8AC}"/>
              </a:ext>
            </a:extLst>
          </p:cNvPr>
          <p:cNvSpPr>
            <a:spLocks noGrp="1"/>
          </p:cNvSpPr>
          <p:nvPr>
            <p:ph type="sldNum" sz="quarter" idx="12"/>
          </p:nvPr>
        </p:nvSpPr>
        <p:spPr/>
        <p:txBody>
          <a:bodyPr/>
          <a:lstStyle/>
          <a:p>
            <a:fld id="{A098FBE6-540D-41B1-8784-222EA9B62A90}" type="slidenum">
              <a:rPr lang="en-US" smtClean="0"/>
              <a:pPr/>
              <a:t>2</a:t>
            </a:fld>
            <a:endParaRPr lang="en-US"/>
          </a:p>
        </p:txBody>
      </p:sp>
      <p:sp>
        <p:nvSpPr>
          <p:cNvPr id="3" name="Title 3">
            <a:extLst>
              <a:ext uri="{FF2B5EF4-FFF2-40B4-BE49-F238E27FC236}">
                <a16:creationId xmlns:a16="http://schemas.microsoft.com/office/drawing/2014/main" id="{8A8C7042-5FE9-7B4E-9DCA-832250895EBC}"/>
              </a:ext>
            </a:extLst>
          </p:cNvPr>
          <p:cNvSpPr txBox="1">
            <a:spLocks/>
          </p:cNvSpPr>
          <p:nvPr/>
        </p:nvSpPr>
        <p:spPr>
          <a:xfrm>
            <a:off x="341402" y="1332576"/>
            <a:ext cx="8534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Cầu, cung và thị trường</a:t>
            </a:r>
          </a:p>
        </p:txBody>
      </p:sp>
      <p:sp>
        <p:nvSpPr>
          <p:cNvPr id="4" name="Content Placeholder 1">
            <a:extLst>
              <a:ext uri="{FF2B5EF4-FFF2-40B4-BE49-F238E27FC236}">
                <a16:creationId xmlns:a16="http://schemas.microsoft.com/office/drawing/2014/main" id="{3B0FF3AF-F162-3340-BB01-CE1229A63910}"/>
              </a:ext>
            </a:extLst>
          </p:cNvPr>
          <p:cNvSpPr txBox="1">
            <a:spLocks/>
          </p:cNvSpPr>
          <p:nvPr/>
        </p:nvSpPr>
        <p:spPr>
          <a:xfrm>
            <a:off x="457201" y="2438400"/>
            <a:ext cx="6096000" cy="28824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Cầu</a:t>
            </a:r>
          </a:p>
          <a:p>
            <a:pPr>
              <a:buFont typeface="Arial" panose="020B0604020202020204" pitchFamily="34" charset="0"/>
              <a:buChar char="•"/>
            </a:pPr>
            <a:r>
              <a:rPr lang="vi-VN" sz="3600" dirty="0"/>
              <a:t>Cung</a:t>
            </a:r>
          </a:p>
          <a:p>
            <a:pPr>
              <a:buFont typeface="Arial" panose="020B0604020202020204" pitchFamily="34" charset="0"/>
              <a:buChar char="•"/>
            </a:pPr>
            <a:r>
              <a:rPr lang="vi-VN" sz="3600" dirty="0"/>
              <a:t>Sự cân bằng</a:t>
            </a:r>
          </a:p>
        </p:txBody>
      </p:sp>
      <p:pic>
        <p:nvPicPr>
          <p:cNvPr id="5" name="Picture 2" descr="Sự khác biệt giữa cung và cầu trong kinh tế thị trường?">
            <a:extLst>
              <a:ext uri="{FF2B5EF4-FFF2-40B4-BE49-F238E27FC236}">
                <a16:creationId xmlns:a16="http://schemas.microsoft.com/office/drawing/2014/main" id="{A2BEF21D-5D27-9C41-BB09-4AF495ED5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142339"/>
            <a:ext cx="5410200" cy="463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45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06E6AA-DD2D-454C-894A-48F4CA5681C7}"/>
              </a:ext>
            </a:extLst>
          </p:cNvPr>
          <p:cNvSpPr>
            <a:spLocks noGrp="1"/>
          </p:cNvSpPr>
          <p:nvPr>
            <p:ph type="sldNum" sz="quarter" idx="12"/>
          </p:nvPr>
        </p:nvSpPr>
        <p:spPr/>
        <p:txBody>
          <a:bodyPr/>
          <a:lstStyle/>
          <a:p>
            <a:fld id="{A098FBE6-540D-41B1-8784-222EA9B62A90}" type="slidenum">
              <a:rPr lang="en-US" smtClean="0"/>
              <a:pPr/>
              <a:t>20</a:t>
            </a:fld>
            <a:endParaRPr lang="en-US"/>
          </a:p>
        </p:txBody>
      </p:sp>
      <p:sp>
        <p:nvSpPr>
          <p:cNvPr id="3" name="Title 3">
            <a:extLst>
              <a:ext uri="{FF2B5EF4-FFF2-40B4-BE49-F238E27FC236}">
                <a16:creationId xmlns:a16="http://schemas.microsoft.com/office/drawing/2014/main" id="{0B2CE2ED-B40B-0B41-80BD-2B0C7A3D1DAA}"/>
              </a:ext>
            </a:extLst>
          </p:cNvPr>
          <p:cNvSpPr txBox="1">
            <a:spLocks/>
          </p:cNvSpPr>
          <p:nvPr/>
        </p:nvSpPr>
        <p:spPr>
          <a:xfrm>
            <a:off x="-304800" y="1136366"/>
            <a:ext cx="99112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chemeClr val="tx1"/>
                </a:solidFill>
              </a:rPr>
              <a:t>Ví</a:t>
            </a:r>
            <a:r>
              <a:rPr lang="en-US" b="1" dirty="0">
                <a:solidFill>
                  <a:schemeClr val="tx1"/>
                </a:solidFill>
              </a:rPr>
              <a:t> </a:t>
            </a:r>
            <a:r>
              <a:rPr lang="en-US" b="1" dirty="0" err="1">
                <a:solidFill>
                  <a:schemeClr val="tx1"/>
                </a:solidFill>
              </a:rPr>
              <a:t>dụ</a:t>
            </a:r>
            <a:r>
              <a:rPr lang="en-US" b="1" dirty="0">
                <a:solidFill>
                  <a:schemeClr val="tx1"/>
                </a:solidFill>
              </a:rPr>
              <a:t> </a:t>
            </a:r>
            <a:r>
              <a:rPr lang="en-US" b="1" dirty="0" err="1">
                <a:solidFill>
                  <a:schemeClr val="tx1"/>
                </a:solidFill>
              </a:rPr>
              <a:t>sự</a:t>
            </a:r>
            <a:r>
              <a:rPr lang="en-US" b="1" dirty="0">
                <a:solidFill>
                  <a:schemeClr val="tx1"/>
                </a:solidFill>
              </a:rPr>
              <a:t> </a:t>
            </a:r>
            <a:r>
              <a:rPr lang="en-US" b="1" dirty="0" err="1">
                <a:solidFill>
                  <a:schemeClr val="tx1"/>
                </a:solidFill>
              </a:rPr>
              <a:t>thay</a:t>
            </a:r>
            <a:r>
              <a:rPr lang="en-US" b="1" dirty="0">
                <a:solidFill>
                  <a:schemeClr val="tx1"/>
                </a:solidFill>
              </a:rPr>
              <a:t> </a:t>
            </a:r>
            <a:r>
              <a:rPr lang="en-US" b="1" dirty="0" err="1">
                <a:solidFill>
                  <a:schemeClr val="tx1"/>
                </a:solidFill>
              </a:rPr>
              <a:t>đổi</a:t>
            </a:r>
            <a:r>
              <a:rPr lang="en-US" b="1" dirty="0">
                <a:solidFill>
                  <a:schemeClr val="tx1"/>
                </a:solidFill>
              </a:rPr>
              <a:t> </a:t>
            </a:r>
            <a:r>
              <a:rPr lang="en-US" b="1" dirty="0" err="1">
                <a:solidFill>
                  <a:schemeClr val="tx1"/>
                </a:solidFill>
              </a:rPr>
              <a:t>lượng</a:t>
            </a:r>
            <a:r>
              <a:rPr lang="en-US" b="1" dirty="0">
                <a:solidFill>
                  <a:schemeClr val="tx1"/>
                </a:solidFill>
              </a:rPr>
              <a:t> </a:t>
            </a:r>
            <a:r>
              <a:rPr lang="en-US" b="1" dirty="0" err="1">
                <a:solidFill>
                  <a:schemeClr val="tx1"/>
                </a:solidFill>
              </a:rPr>
              <a:t>cung</a:t>
            </a:r>
            <a:r>
              <a:rPr lang="en-US" b="1" dirty="0">
                <a:solidFill>
                  <a:schemeClr val="tx1"/>
                </a:solidFill>
              </a:rPr>
              <a:t> </a:t>
            </a:r>
            <a:r>
              <a:rPr lang="en-US" b="1" dirty="0" err="1">
                <a:solidFill>
                  <a:schemeClr val="tx1"/>
                </a:solidFill>
              </a:rPr>
              <a:t>theo</a:t>
            </a:r>
            <a:r>
              <a:rPr lang="en-US" b="1" dirty="0">
                <a:solidFill>
                  <a:schemeClr val="tx1"/>
                </a:solidFill>
              </a:rPr>
              <a:t> </a:t>
            </a:r>
            <a:r>
              <a:rPr lang="en-US" b="1" dirty="0" err="1">
                <a:solidFill>
                  <a:schemeClr val="tx1"/>
                </a:solidFill>
              </a:rPr>
              <a:t>giá</a:t>
            </a:r>
            <a:endParaRPr lang="en-VN" b="1" dirty="0">
              <a:solidFill>
                <a:schemeClr val="tx1"/>
              </a:solidFill>
            </a:endParaRPr>
          </a:p>
        </p:txBody>
      </p:sp>
      <p:graphicFrame>
        <p:nvGraphicFramePr>
          <p:cNvPr id="5" name="Table 4">
            <a:extLst>
              <a:ext uri="{FF2B5EF4-FFF2-40B4-BE49-F238E27FC236}">
                <a16:creationId xmlns:a16="http://schemas.microsoft.com/office/drawing/2014/main" id="{1DF2505F-151D-C544-B4FD-0E47D770B390}"/>
              </a:ext>
            </a:extLst>
          </p:cNvPr>
          <p:cNvGraphicFramePr>
            <a:graphicFrameLocks noGrp="1"/>
          </p:cNvGraphicFramePr>
          <p:nvPr>
            <p:extLst>
              <p:ext uri="{D42A27DB-BD31-4B8C-83A1-F6EECF244321}">
                <p14:modId xmlns:p14="http://schemas.microsoft.com/office/powerpoint/2010/main" val="2936773026"/>
              </p:ext>
            </p:extLst>
          </p:nvPr>
        </p:nvGraphicFramePr>
        <p:xfrm>
          <a:off x="0" y="2190620"/>
          <a:ext cx="12192000" cy="4581653"/>
        </p:xfrm>
        <a:graphic>
          <a:graphicData uri="http://schemas.openxmlformats.org/drawingml/2006/table">
            <a:tbl>
              <a:tblPr firstRow="1" firstCol="1" bandRow="1">
                <a:tableStyleId>{5C22544A-7EE6-4342-B048-85BDC9FD1C3A}</a:tableStyleId>
              </a:tblPr>
              <a:tblGrid>
                <a:gridCol w="6096000">
                  <a:extLst>
                    <a:ext uri="{9D8B030D-6E8A-4147-A177-3AD203B41FA5}">
                      <a16:colId xmlns:a16="http://schemas.microsoft.com/office/drawing/2014/main" val="3447045889"/>
                    </a:ext>
                  </a:extLst>
                </a:gridCol>
                <a:gridCol w="6096000">
                  <a:extLst>
                    <a:ext uri="{9D8B030D-6E8A-4147-A177-3AD203B41FA5}">
                      <a16:colId xmlns:a16="http://schemas.microsoft.com/office/drawing/2014/main" val="507955710"/>
                    </a:ext>
                  </a:extLst>
                </a:gridCol>
              </a:tblGrid>
              <a:tr h="533400">
                <a:tc>
                  <a:txBody>
                    <a:bodyPr/>
                    <a:lstStyle/>
                    <a:p>
                      <a:pPr algn="ctr">
                        <a:lnSpc>
                          <a:spcPct val="150000"/>
                        </a:lnSpc>
                        <a:spcAft>
                          <a:spcPts val="800"/>
                        </a:spcAft>
                      </a:pPr>
                      <a:r>
                        <a:rPr lang="vi-VN" sz="3200">
                          <a:effectLst/>
                        </a:rPr>
                        <a:t>Giá</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effectLst/>
                        </a:rPr>
                        <a:t>Lượng cung</a:t>
                      </a: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9844100"/>
                  </a:ext>
                </a:extLst>
              </a:tr>
              <a:tr h="533400">
                <a:tc>
                  <a:txBody>
                    <a:bodyPr/>
                    <a:lstStyle/>
                    <a:p>
                      <a:pPr algn="ctr">
                        <a:lnSpc>
                          <a:spcPct val="150000"/>
                        </a:lnSpc>
                        <a:spcAft>
                          <a:spcPts val="800"/>
                        </a:spcAft>
                      </a:pPr>
                      <a:r>
                        <a:rPr lang="vi-VN" sz="3200" dirty="0">
                          <a:solidFill>
                            <a:schemeClr val="tx1"/>
                          </a:solidFill>
                          <a:effectLst/>
                        </a:rPr>
                        <a:t>0</a:t>
                      </a:r>
                      <a:endPar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solidFill>
                            <a:schemeClr val="tx1"/>
                          </a:solidFill>
                          <a:effectLst/>
                        </a:rPr>
                        <a:t>0</a:t>
                      </a:r>
                      <a:endPar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888213"/>
                  </a:ext>
                </a:extLst>
              </a:tr>
              <a:tr h="533400">
                <a:tc>
                  <a:txBody>
                    <a:bodyPr/>
                    <a:lstStyle/>
                    <a:p>
                      <a:pPr algn="ctr">
                        <a:lnSpc>
                          <a:spcPct val="150000"/>
                        </a:lnSpc>
                        <a:spcAft>
                          <a:spcPts val="800"/>
                        </a:spcAft>
                      </a:pPr>
                      <a:r>
                        <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tc>
                <a:tc>
                  <a:txBody>
                    <a:bodyPr/>
                    <a:lstStyle/>
                    <a:p>
                      <a:pPr algn="ctr">
                        <a:lnSpc>
                          <a:spcPct val="150000"/>
                        </a:lnSpc>
                        <a:spcAft>
                          <a:spcPts val="800"/>
                        </a:spcAft>
                      </a:pPr>
                      <a:r>
                        <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tc>
                <a:extLst>
                  <a:ext uri="{0D108BD9-81ED-4DB2-BD59-A6C34878D82A}">
                    <a16:rowId xmlns:a16="http://schemas.microsoft.com/office/drawing/2014/main" val="3629120082"/>
                  </a:ext>
                </a:extLst>
              </a:tr>
              <a:tr h="533400">
                <a:tc>
                  <a:txBody>
                    <a:bodyPr/>
                    <a:lstStyle/>
                    <a:p>
                      <a:pPr algn="ctr">
                        <a:lnSpc>
                          <a:spcPct val="150000"/>
                        </a:lnSpc>
                        <a:spcAft>
                          <a:spcPts val="800"/>
                        </a:spcAft>
                      </a:pPr>
                      <a:r>
                        <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20</a:t>
                      </a:r>
                    </a:p>
                  </a:txBody>
                  <a:tcPr marL="68580" marR="68580" marT="0" marB="0"/>
                </a:tc>
                <a:tc>
                  <a:txBody>
                    <a:bodyPr/>
                    <a:lstStyle/>
                    <a:p>
                      <a:pPr algn="ctr">
                        <a:lnSpc>
                          <a:spcPct val="150000"/>
                        </a:lnSpc>
                        <a:spcAft>
                          <a:spcPts val="800"/>
                        </a:spcAft>
                      </a:pPr>
                      <a:r>
                        <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40</a:t>
                      </a:r>
                    </a:p>
                  </a:txBody>
                  <a:tcPr marL="68580" marR="68580" marT="0" marB="0"/>
                </a:tc>
                <a:extLst>
                  <a:ext uri="{0D108BD9-81ED-4DB2-BD59-A6C34878D82A}">
                    <a16:rowId xmlns:a16="http://schemas.microsoft.com/office/drawing/2014/main" val="203716175"/>
                  </a:ext>
                </a:extLst>
              </a:tr>
              <a:tr h="533400">
                <a:tc>
                  <a:txBody>
                    <a:bodyPr/>
                    <a:lstStyle/>
                    <a:p>
                      <a:pPr algn="ctr">
                        <a:lnSpc>
                          <a:spcPct val="150000"/>
                        </a:lnSpc>
                        <a:spcAft>
                          <a:spcPts val="800"/>
                        </a:spcAft>
                      </a:pPr>
                      <a:r>
                        <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30</a:t>
                      </a:r>
                    </a:p>
                  </a:txBody>
                  <a:tcPr marL="68580" marR="68580" marT="0" marB="0"/>
                </a:tc>
                <a:tc>
                  <a:txBody>
                    <a:bodyPr/>
                    <a:lstStyle/>
                    <a:p>
                      <a:pPr algn="ctr">
                        <a:lnSpc>
                          <a:spcPct val="150000"/>
                        </a:lnSpc>
                        <a:spcAft>
                          <a:spcPts val="800"/>
                        </a:spcAft>
                      </a:pPr>
                      <a:r>
                        <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80</a:t>
                      </a:r>
                    </a:p>
                  </a:txBody>
                  <a:tcPr marL="68580" marR="68580" marT="0" marB="0"/>
                </a:tc>
                <a:extLst>
                  <a:ext uri="{0D108BD9-81ED-4DB2-BD59-A6C34878D82A}">
                    <a16:rowId xmlns:a16="http://schemas.microsoft.com/office/drawing/2014/main" val="1193870143"/>
                  </a:ext>
                </a:extLst>
              </a:tr>
              <a:tr h="533400">
                <a:tc>
                  <a:txBody>
                    <a:bodyPr/>
                    <a:lstStyle/>
                    <a:p>
                      <a:pPr algn="ctr">
                        <a:lnSpc>
                          <a:spcPct val="150000"/>
                        </a:lnSpc>
                        <a:spcAft>
                          <a:spcPts val="800"/>
                        </a:spcAft>
                      </a:pPr>
                      <a:r>
                        <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40</a:t>
                      </a:r>
                    </a:p>
                  </a:txBody>
                  <a:tcPr marL="68580" marR="68580" marT="0" marB="0"/>
                </a:tc>
                <a:tc>
                  <a:txBody>
                    <a:bodyPr/>
                    <a:lstStyle/>
                    <a:p>
                      <a:pPr algn="ctr">
                        <a:lnSpc>
                          <a:spcPct val="150000"/>
                        </a:lnSpc>
                        <a:spcAft>
                          <a:spcPts val="800"/>
                        </a:spcAft>
                      </a:pPr>
                      <a:r>
                        <a:rPr lang="en-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120</a:t>
                      </a:r>
                    </a:p>
                  </a:txBody>
                  <a:tcPr marL="68580" marR="68580" marT="0" marB="0"/>
                </a:tc>
                <a:extLst>
                  <a:ext uri="{0D108BD9-81ED-4DB2-BD59-A6C34878D82A}">
                    <a16:rowId xmlns:a16="http://schemas.microsoft.com/office/drawing/2014/main" val="2059454159"/>
                  </a:ext>
                </a:extLst>
              </a:tr>
              <a:tr h="533400">
                <a:tc>
                  <a:txBody>
                    <a:bodyPr/>
                    <a:lstStyle/>
                    <a:p>
                      <a:pPr algn="ctr">
                        <a:lnSpc>
                          <a:spcPct val="150000"/>
                        </a:lnSpc>
                        <a:spcAft>
                          <a:spcPts val="800"/>
                        </a:spcAft>
                      </a:pPr>
                      <a:r>
                        <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50</a:t>
                      </a:r>
                    </a:p>
                  </a:txBody>
                  <a:tcPr marL="68580" marR="68580" marT="0" marB="0"/>
                </a:tc>
                <a:tc>
                  <a:txBody>
                    <a:bodyPr/>
                    <a:lstStyle/>
                    <a:p>
                      <a:pPr algn="ctr">
                        <a:lnSpc>
                          <a:spcPct val="150000"/>
                        </a:lnSpc>
                        <a:spcAft>
                          <a:spcPts val="800"/>
                        </a:spcAft>
                      </a:pPr>
                      <a:r>
                        <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160</a:t>
                      </a:r>
                    </a:p>
                  </a:txBody>
                  <a:tcPr marL="68580" marR="68580" marT="0" marB="0"/>
                </a:tc>
                <a:extLst>
                  <a:ext uri="{0D108BD9-81ED-4DB2-BD59-A6C34878D82A}">
                    <a16:rowId xmlns:a16="http://schemas.microsoft.com/office/drawing/2014/main" val="2768987235"/>
                  </a:ext>
                </a:extLst>
              </a:tr>
            </a:tbl>
          </a:graphicData>
        </a:graphic>
      </p:graphicFrame>
    </p:spTree>
    <p:extLst>
      <p:ext uri="{BB962C8B-B14F-4D97-AF65-F5344CB8AC3E}">
        <p14:creationId xmlns:p14="http://schemas.microsoft.com/office/powerpoint/2010/main" val="1631591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7FF450-C2DC-8145-898D-48384D80040B}"/>
              </a:ext>
            </a:extLst>
          </p:cNvPr>
          <p:cNvSpPr>
            <a:spLocks noGrp="1"/>
          </p:cNvSpPr>
          <p:nvPr>
            <p:ph type="sldNum" sz="quarter" idx="12"/>
          </p:nvPr>
        </p:nvSpPr>
        <p:spPr/>
        <p:txBody>
          <a:bodyPr/>
          <a:lstStyle/>
          <a:p>
            <a:fld id="{A098FBE6-540D-41B1-8784-222EA9B62A90}" type="slidenum">
              <a:rPr lang="en-US" smtClean="0"/>
              <a:pPr/>
              <a:t>21</a:t>
            </a:fld>
            <a:endParaRPr lang="en-US"/>
          </a:p>
        </p:txBody>
      </p:sp>
      <p:sp>
        <p:nvSpPr>
          <p:cNvPr id="3" name="Title 3">
            <a:extLst>
              <a:ext uri="{FF2B5EF4-FFF2-40B4-BE49-F238E27FC236}">
                <a16:creationId xmlns:a16="http://schemas.microsoft.com/office/drawing/2014/main" id="{31058737-401F-4E4E-8E04-1DBA84806FCE}"/>
              </a:ext>
            </a:extLst>
          </p:cNvPr>
          <p:cNvSpPr txBox="1">
            <a:spLocks/>
          </p:cNvSpPr>
          <p:nvPr/>
        </p:nvSpPr>
        <p:spPr>
          <a:xfrm>
            <a:off x="-762000" y="930178"/>
            <a:ext cx="96064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Mối quan hệ giữa cầu và cung</a:t>
            </a:r>
          </a:p>
        </p:txBody>
      </p:sp>
      <p:graphicFrame>
        <p:nvGraphicFramePr>
          <p:cNvPr id="5" name="Table 4">
            <a:extLst>
              <a:ext uri="{FF2B5EF4-FFF2-40B4-BE49-F238E27FC236}">
                <a16:creationId xmlns:a16="http://schemas.microsoft.com/office/drawing/2014/main" id="{9834B6CA-15A0-C94D-BD55-6266E8B54820}"/>
              </a:ext>
            </a:extLst>
          </p:cNvPr>
          <p:cNvGraphicFramePr>
            <a:graphicFrameLocks noGrp="1"/>
          </p:cNvGraphicFramePr>
          <p:nvPr>
            <p:extLst>
              <p:ext uri="{D42A27DB-BD31-4B8C-83A1-F6EECF244321}">
                <p14:modId xmlns:p14="http://schemas.microsoft.com/office/powerpoint/2010/main" val="752228110"/>
              </p:ext>
            </p:extLst>
          </p:nvPr>
        </p:nvGraphicFramePr>
        <p:xfrm>
          <a:off x="26894" y="1693284"/>
          <a:ext cx="12165106" cy="5072921"/>
        </p:xfrm>
        <a:graphic>
          <a:graphicData uri="http://schemas.openxmlformats.org/drawingml/2006/table">
            <a:tbl>
              <a:tblPr firstRow="1" firstCol="1" bandRow="1">
                <a:tableStyleId>{5C22544A-7EE6-4342-B048-85BDC9FD1C3A}</a:tableStyleId>
              </a:tblPr>
              <a:tblGrid>
                <a:gridCol w="4064447">
                  <a:extLst>
                    <a:ext uri="{9D8B030D-6E8A-4147-A177-3AD203B41FA5}">
                      <a16:colId xmlns:a16="http://schemas.microsoft.com/office/drawing/2014/main" val="444575079"/>
                    </a:ext>
                  </a:extLst>
                </a:gridCol>
                <a:gridCol w="3847036">
                  <a:extLst>
                    <a:ext uri="{9D8B030D-6E8A-4147-A177-3AD203B41FA5}">
                      <a16:colId xmlns:a16="http://schemas.microsoft.com/office/drawing/2014/main" val="1767805727"/>
                    </a:ext>
                  </a:extLst>
                </a:gridCol>
                <a:gridCol w="4253623">
                  <a:extLst>
                    <a:ext uri="{9D8B030D-6E8A-4147-A177-3AD203B41FA5}">
                      <a16:colId xmlns:a16="http://schemas.microsoft.com/office/drawing/2014/main" val="2557395436"/>
                    </a:ext>
                  </a:extLst>
                </a:gridCol>
              </a:tblGrid>
              <a:tr h="724703">
                <a:tc>
                  <a:txBody>
                    <a:bodyPr/>
                    <a:lstStyle/>
                    <a:p>
                      <a:pPr algn="ctr">
                        <a:lnSpc>
                          <a:spcPct val="150000"/>
                        </a:lnSpc>
                        <a:spcAft>
                          <a:spcPts val="800"/>
                        </a:spcAft>
                      </a:pPr>
                      <a:r>
                        <a:rPr lang="vi-VN" sz="3400">
                          <a:effectLst/>
                        </a:rPr>
                        <a:t>Giá</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Lượng cầu</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Lượng cung</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4483849"/>
                  </a:ext>
                </a:extLst>
              </a:tr>
              <a:tr h="724703">
                <a:tc>
                  <a:txBody>
                    <a:bodyPr/>
                    <a:lstStyle/>
                    <a:p>
                      <a:pPr algn="ctr">
                        <a:lnSpc>
                          <a:spcPct val="150000"/>
                        </a:lnSpc>
                        <a:spcAft>
                          <a:spcPts val="800"/>
                        </a:spcAft>
                      </a:pPr>
                      <a:r>
                        <a:rPr lang="vi-VN" sz="3400">
                          <a:effectLst/>
                        </a:rPr>
                        <a:t>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200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5825383"/>
                  </a:ext>
                </a:extLst>
              </a:tr>
              <a:tr h="724703">
                <a:tc>
                  <a:txBody>
                    <a:bodyPr/>
                    <a:lstStyle/>
                    <a:p>
                      <a:pPr algn="ctr">
                        <a:lnSpc>
                          <a:spcPct val="150000"/>
                        </a:lnSpc>
                        <a:spcAft>
                          <a:spcPts val="800"/>
                        </a:spcAft>
                      </a:pPr>
                      <a:r>
                        <a:rPr lang="vi-VN" sz="3400" dirty="0">
                          <a:effectLst/>
                        </a:rPr>
                        <a:t>10</a:t>
                      </a:r>
                      <a:endParaRPr lang="en-VN" sz="3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160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2437689"/>
                  </a:ext>
                </a:extLst>
              </a:tr>
              <a:tr h="724703">
                <a:tc>
                  <a:txBody>
                    <a:bodyPr/>
                    <a:lstStyle/>
                    <a:p>
                      <a:pPr algn="ctr">
                        <a:lnSpc>
                          <a:spcPct val="150000"/>
                        </a:lnSpc>
                        <a:spcAft>
                          <a:spcPts val="800"/>
                        </a:spcAft>
                      </a:pPr>
                      <a:r>
                        <a:rPr lang="vi-VN" sz="3400">
                          <a:effectLst/>
                        </a:rPr>
                        <a:t>20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120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40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4134316"/>
                  </a:ext>
                </a:extLst>
              </a:tr>
              <a:tr h="724703">
                <a:tc>
                  <a:txBody>
                    <a:bodyPr/>
                    <a:lstStyle/>
                    <a:p>
                      <a:pPr algn="ctr">
                        <a:lnSpc>
                          <a:spcPct val="150000"/>
                        </a:lnSpc>
                        <a:spcAft>
                          <a:spcPts val="800"/>
                        </a:spcAft>
                      </a:pPr>
                      <a:r>
                        <a:rPr lang="vi-VN" sz="3400">
                          <a:solidFill>
                            <a:srgbClr val="FF0000"/>
                          </a:solidFill>
                          <a:effectLst/>
                        </a:rPr>
                        <a:t>30</a:t>
                      </a:r>
                      <a:endParaRPr lang="en-VN" sz="34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dirty="0">
                          <a:solidFill>
                            <a:srgbClr val="FF0000"/>
                          </a:solidFill>
                          <a:effectLst/>
                        </a:rPr>
                        <a:t>80</a:t>
                      </a:r>
                      <a:endParaRPr lang="en-VN" sz="3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dirty="0">
                          <a:solidFill>
                            <a:srgbClr val="FF0000"/>
                          </a:solidFill>
                          <a:effectLst/>
                        </a:rPr>
                        <a:t>80</a:t>
                      </a:r>
                      <a:endParaRPr lang="en-VN" sz="3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4085717"/>
                  </a:ext>
                </a:extLst>
              </a:tr>
              <a:tr h="724703">
                <a:tc>
                  <a:txBody>
                    <a:bodyPr/>
                    <a:lstStyle/>
                    <a:p>
                      <a:pPr algn="ctr">
                        <a:lnSpc>
                          <a:spcPct val="150000"/>
                        </a:lnSpc>
                        <a:spcAft>
                          <a:spcPts val="800"/>
                        </a:spcAft>
                      </a:pPr>
                      <a:r>
                        <a:rPr lang="vi-VN" sz="3400">
                          <a:effectLst/>
                        </a:rPr>
                        <a:t>40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40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dirty="0">
                          <a:effectLst/>
                        </a:rPr>
                        <a:t>120</a:t>
                      </a:r>
                      <a:endParaRPr lang="en-VN" sz="3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6250150"/>
                  </a:ext>
                </a:extLst>
              </a:tr>
              <a:tr h="724703">
                <a:tc>
                  <a:txBody>
                    <a:bodyPr/>
                    <a:lstStyle/>
                    <a:p>
                      <a:pPr algn="ctr">
                        <a:lnSpc>
                          <a:spcPct val="150000"/>
                        </a:lnSpc>
                        <a:spcAft>
                          <a:spcPts val="800"/>
                        </a:spcAft>
                      </a:pPr>
                      <a:r>
                        <a:rPr lang="vi-VN" sz="3400">
                          <a:effectLst/>
                        </a:rPr>
                        <a:t>50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dirty="0">
                          <a:effectLst/>
                        </a:rPr>
                        <a:t>160</a:t>
                      </a:r>
                      <a:endParaRPr lang="en-VN" sz="3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2982141"/>
                  </a:ext>
                </a:extLst>
              </a:tr>
            </a:tbl>
          </a:graphicData>
        </a:graphic>
      </p:graphicFrame>
    </p:spTree>
    <p:extLst>
      <p:ext uri="{BB962C8B-B14F-4D97-AF65-F5344CB8AC3E}">
        <p14:creationId xmlns:p14="http://schemas.microsoft.com/office/powerpoint/2010/main" val="2998807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7FF450-C2DC-8145-898D-48384D80040B}"/>
              </a:ext>
            </a:extLst>
          </p:cNvPr>
          <p:cNvSpPr>
            <a:spLocks noGrp="1"/>
          </p:cNvSpPr>
          <p:nvPr>
            <p:ph type="sldNum" sz="quarter" idx="12"/>
          </p:nvPr>
        </p:nvSpPr>
        <p:spPr/>
        <p:txBody>
          <a:bodyPr/>
          <a:lstStyle/>
          <a:p>
            <a:fld id="{A098FBE6-540D-41B1-8784-222EA9B62A90}" type="slidenum">
              <a:rPr lang="en-US" smtClean="0"/>
              <a:pPr/>
              <a:t>22</a:t>
            </a:fld>
            <a:endParaRPr lang="en-US"/>
          </a:p>
        </p:txBody>
      </p:sp>
      <p:sp>
        <p:nvSpPr>
          <p:cNvPr id="3" name="Title 3">
            <a:extLst>
              <a:ext uri="{FF2B5EF4-FFF2-40B4-BE49-F238E27FC236}">
                <a16:creationId xmlns:a16="http://schemas.microsoft.com/office/drawing/2014/main" id="{31058737-401F-4E4E-8E04-1DBA84806FCE}"/>
              </a:ext>
            </a:extLst>
          </p:cNvPr>
          <p:cNvSpPr txBox="1">
            <a:spLocks/>
          </p:cNvSpPr>
          <p:nvPr/>
        </p:nvSpPr>
        <p:spPr>
          <a:xfrm>
            <a:off x="-762000" y="930178"/>
            <a:ext cx="96064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Mối quan hệ giữa cầu và cung</a:t>
            </a:r>
          </a:p>
        </p:txBody>
      </p:sp>
      <p:graphicFrame>
        <p:nvGraphicFramePr>
          <p:cNvPr id="5" name="Table 4">
            <a:extLst>
              <a:ext uri="{FF2B5EF4-FFF2-40B4-BE49-F238E27FC236}">
                <a16:creationId xmlns:a16="http://schemas.microsoft.com/office/drawing/2014/main" id="{9834B6CA-15A0-C94D-BD55-6266E8B54820}"/>
              </a:ext>
            </a:extLst>
          </p:cNvPr>
          <p:cNvGraphicFramePr>
            <a:graphicFrameLocks noGrp="1"/>
          </p:cNvGraphicFramePr>
          <p:nvPr/>
        </p:nvGraphicFramePr>
        <p:xfrm>
          <a:off x="26894" y="1693284"/>
          <a:ext cx="12165106" cy="5072921"/>
        </p:xfrm>
        <a:graphic>
          <a:graphicData uri="http://schemas.openxmlformats.org/drawingml/2006/table">
            <a:tbl>
              <a:tblPr firstRow="1" firstCol="1" bandRow="1">
                <a:tableStyleId>{5C22544A-7EE6-4342-B048-85BDC9FD1C3A}</a:tableStyleId>
              </a:tblPr>
              <a:tblGrid>
                <a:gridCol w="4064447">
                  <a:extLst>
                    <a:ext uri="{9D8B030D-6E8A-4147-A177-3AD203B41FA5}">
                      <a16:colId xmlns:a16="http://schemas.microsoft.com/office/drawing/2014/main" val="444575079"/>
                    </a:ext>
                  </a:extLst>
                </a:gridCol>
                <a:gridCol w="3847036">
                  <a:extLst>
                    <a:ext uri="{9D8B030D-6E8A-4147-A177-3AD203B41FA5}">
                      <a16:colId xmlns:a16="http://schemas.microsoft.com/office/drawing/2014/main" val="1767805727"/>
                    </a:ext>
                  </a:extLst>
                </a:gridCol>
                <a:gridCol w="4253623">
                  <a:extLst>
                    <a:ext uri="{9D8B030D-6E8A-4147-A177-3AD203B41FA5}">
                      <a16:colId xmlns:a16="http://schemas.microsoft.com/office/drawing/2014/main" val="2557395436"/>
                    </a:ext>
                  </a:extLst>
                </a:gridCol>
              </a:tblGrid>
              <a:tr h="724703">
                <a:tc>
                  <a:txBody>
                    <a:bodyPr/>
                    <a:lstStyle/>
                    <a:p>
                      <a:pPr algn="ctr">
                        <a:lnSpc>
                          <a:spcPct val="150000"/>
                        </a:lnSpc>
                        <a:spcAft>
                          <a:spcPts val="800"/>
                        </a:spcAft>
                      </a:pPr>
                      <a:r>
                        <a:rPr lang="vi-VN" sz="3400">
                          <a:effectLst/>
                        </a:rPr>
                        <a:t>Giá</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Lượng cầu</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Lượng cung</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4483849"/>
                  </a:ext>
                </a:extLst>
              </a:tr>
              <a:tr h="724703">
                <a:tc>
                  <a:txBody>
                    <a:bodyPr/>
                    <a:lstStyle/>
                    <a:p>
                      <a:pPr algn="ctr">
                        <a:lnSpc>
                          <a:spcPct val="150000"/>
                        </a:lnSpc>
                        <a:spcAft>
                          <a:spcPts val="800"/>
                        </a:spcAft>
                      </a:pPr>
                      <a:r>
                        <a:rPr lang="vi-VN" sz="3400">
                          <a:effectLst/>
                        </a:rPr>
                        <a:t>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200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5825383"/>
                  </a:ext>
                </a:extLst>
              </a:tr>
              <a:tr h="724703">
                <a:tc>
                  <a:txBody>
                    <a:bodyPr/>
                    <a:lstStyle/>
                    <a:p>
                      <a:pPr algn="ctr">
                        <a:lnSpc>
                          <a:spcPct val="150000"/>
                        </a:lnSpc>
                        <a:spcAft>
                          <a:spcPts val="800"/>
                        </a:spcAft>
                      </a:pPr>
                      <a:r>
                        <a:rPr lang="vi-VN" sz="3400" dirty="0">
                          <a:effectLst/>
                        </a:rPr>
                        <a:t>10</a:t>
                      </a:r>
                      <a:endParaRPr lang="en-VN" sz="3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160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2437689"/>
                  </a:ext>
                </a:extLst>
              </a:tr>
              <a:tr h="724703">
                <a:tc>
                  <a:txBody>
                    <a:bodyPr/>
                    <a:lstStyle/>
                    <a:p>
                      <a:pPr algn="ctr">
                        <a:lnSpc>
                          <a:spcPct val="150000"/>
                        </a:lnSpc>
                        <a:spcAft>
                          <a:spcPts val="800"/>
                        </a:spcAft>
                      </a:pPr>
                      <a:r>
                        <a:rPr lang="vi-VN" sz="3400">
                          <a:effectLst/>
                        </a:rPr>
                        <a:t>20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120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40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4134316"/>
                  </a:ext>
                </a:extLst>
              </a:tr>
              <a:tr h="724703">
                <a:tc>
                  <a:txBody>
                    <a:bodyPr/>
                    <a:lstStyle/>
                    <a:p>
                      <a:pPr algn="ctr">
                        <a:lnSpc>
                          <a:spcPct val="150000"/>
                        </a:lnSpc>
                        <a:spcAft>
                          <a:spcPts val="800"/>
                        </a:spcAft>
                      </a:pPr>
                      <a:r>
                        <a:rPr lang="vi-VN" sz="3400">
                          <a:solidFill>
                            <a:srgbClr val="FF0000"/>
                          </a:solidFill>
                          <a:effectLst/>
                        </a:rPr>
                        <a:t>30</a:t>
                      </a:r>
                      <a:endParaRPr lang="en-VN" sz="34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dirty="0">
                          <a:solidFill>
                            <a:srgbClr val="FF0000"/>
                          </a:solidFill>
                          <a:effectLst/>
                        </a:rPr>
                        <a:t>80</a:t>
                      </a:r>
                      <a:endParaRPr lang="en-VN" sz="3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dirty="0">
                          <a:solidFill>
                            <a:srgbClr val="FF0000"/>
                          </a:solidFill>
                          <a:effectLst/>
                        </a:rPr>
                        <a:t>80</a:t>
                      </a:r>
                      <a:endParaRPr lang="en-VN" sz="3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4085717"/>
                  </a:ext>
                </a:extLst>
              </a:tr>
              <a:tr h="724703">
                <a:tc>
                  <a:txBody>
                    <a:bodyPr/>
                    <a:lstStyle/>
                    <a:p>
                      <a:pPr algn="ctr">
                        <a:lnSpc>
                          <a:spcPct val="150000"/>
                        </a:lnSpc>
                        <a:spcAft>
                          <a:spcPts val="800"/>
                        </a:spcAft>
                      </a:pPr>
                      <a:r>
                        <a:rPr lang="vi-VN" sz="3400" dirty="0">
                          <a:effectLst/>
                        </a:rPr>
                        <a:t>40</a:t>
                      </a:r>
                      <a:endParaRPr lang="en-VN" sz="3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dirty="0">
                          <a:effectLst/>
                        </a:rPr>
                        <a:t>40</a:t>
                      </a:r>
                      <a:endParaRPr lang="en-VN" sz="3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dirty="0">
                          <a:effectLst/>
                        </a:rPr>
                        <a:t>120</a:t>
                      </a:r>
                      <a:endParaRPr lang="en-VN" sz="3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6250150"/>
                  </a:ext>
                </a:extLst>
              </a:tr>
              <a:tr h="724703">
                <a:tc>
                  <a:txBody>
                    <a:bodyPr/>
                    <a:lstStyle/>
                    <a:p>
                      <a:pPr algn="ctr">
                        <a:lnSpc>
                          <a:spcPct val="150000"/>
                        </a:lnSpc>
                        <a:spcAft>
                          <a:spcPts val="800"/>
                        </a:spcAft>
                      </a:pPr>
                      <a:r>
                        <a:rPr lang="vi-VN" sz="3400">
                          <a:effectLst/>
                        </a:rPr>
                        <a:t>50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dirty="0">
                          <a:effectLst/>
                        </a:rPr>
                        <a:t>0</a:t>
                      </a:r>
                      <a:endParaRPr lang="en-VN" sz="3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dirty="0">
                          <a:effectLst/>
                        </a:rPr>
                        <a:t>160</a:t>
                      </a:r>
                      <a:endParaRPr lang="en-VN" sz="3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2982141"/>
                  </a:ext>
                </a:extLst>
              </a:tr>
            </a:tbl>
          </a:graphicData>
        </a:graphic>
      </p:graphicFrame>
      <p:sp>
        <p:nvSpPr>
          <p:cNvPr id="4" name="Oval 3">
            <a:extLst>
              <a:ext uri="{FF2B5EF4-FFF2-40B4-BE49-F238E27FC236}">
                <a16:creationId xmlns:a16="http://schemas.microsoft.com/office/drawing/2014/main" id="{010FA75B-1781-3C4F-BC7F-7F76058772E6}"/>
              </a:ext>
            </a:extLst>
          </p:cNvPr>
          <p:cNvSpPr/>
          <p:nvPr/>
        </p:nvSpPr>
        <p:spPr>
          <a:xfrm>
            <a:off x="3276600" y="1905000"/>
            <a:ext cx="9220200" cy="29718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415242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7FF450-C2DC-8145-898D-48384D80040B}"/>
              </a:ext>
            </a:extLst>
          </p:cNvPr>
          <p:cNvSpPr>
            <a:spLocks noGrp="1"/>
          </p:cNvSpPr>
          <p:nvPr>
            <p:ph type="sldNum" sz="quarter" idx="12"/>
          </p:nvPr>
        </p:nvSpPr>
        <p:spPr/>
        <p:txBody>
          <a:bodyPr/>
          <a:lstStyle/>
          <a:p>
            <a:fld id="{A098FBE6-540D-41B1-8784-222EA9B62A90}" type="slidenum">
              <a:rPr lang="en-US" smtClean="0"/>
              <a:pPr/>
              <a:t>23</a:t>
            </a:fld>
            <a:endParaRPr lang="en-US"/>
          </a:p>
        </p:txBody>
      </p:sp>
      <p:sp>
        <p:nvSpPr>
          <p:cNvPr id="3" name="Title 3">
            <a:extLst>
              <a:ext uri="{FF2B5EF4-FFF2-40B4-BE49-F238E27FC236}">
                <a16:creationId xmlns:a16="http://schemas.microsoft.com/office/drawing/2014/main" id="{31058737-401F-4E4E-8E04-1DBA84806FCE}"/>
              </a:ext>
            </a:extLst>
          </p:cNvPr>
          <p:cNvSpPr txBox="1">
            <a:spLocks/>
          </p:cNvSpPr>
          <p:nvPr/>
        </p:nvSpPr>
        <p:spPr>
          <a:xfrm>
            <a:off x="-762000" y="930178"/>
            <a:ext cx="96064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Mối quan hệ giữa cầu và cung</a:t>
            </a:r>
          </a:p>
        </p:txBody>
      </p:sp>
      <p:graphicFrame>
        <p:nvGraphicFramePr>
          <p:cNvPr id="5" name="Table 4">
            <a:extLst>
              <a:ext uri="{FF2B5EF4-FFF2-40B4-BE49-F238E27FC236}">
                <a16:creationId xmlns:a16="http://schemas.microsoft.com/office/drawing/2014/main" id="{9834B6CA-15A0-C94D-BD55-6266E8B54820}"/>
              </a:ext>
            </a:extLst>
          </p:cNvPr>
          <p:cNvGraphicFramePr>
            <a:graphicFrameLocks noGrp="1"/>
          </p:cNvGraphicFramePr>
          <p:nvPr/>
        </p:nvGraphicFramePr>
        <p:xfrm>
          <a:off x="26894" y="1693284"/>
          <a:ext cx="12165106" cy="5072921"/>
        </p:xfrm>
        <a:graphic>
          <a:graphicData uri="http://schemas.openxmlformats.org/drawingml/2006/table">
            <a:tbl>
              <a:tblPr firstRow="1" firstCol="1" bandRow="1">
                <a:tableStyleId>{5C22544A-7EE6-4342-B048-85BDC9FD1C3A}</a:tableStyleId>
              </a:tblPr>
              <a:tblGrid>
                <a:gridCol w="4064447">
                  <a:extLst>
                    <a:ext uri="{9D8B030D-6E8A-4147-A177-3AD203B41FA5}">
                      <a16:colId xmlns:a16="http://schemas.microsoft.com/office/drawing/2014/main" val="444575079"/>
                    </a:ext>
                  </a:extLst>
                </a:gridCol>
                <a:gridCol w="3847036">
                  <a:extLst>
                    <a:ext uri="{9D8B030D-6E8A-4147-A177-3AD203B41FA5}">
                      <a16:colId xmlns:a16="http://schemas.microsoft.com/office/drawing/2014/main" val="1767805727"/>
                    </a:ext>
                  </a:extLst>
                </a:gridCol>
                <a:gridCol w="4253623">
                  <a:extLst>
                    <a:ext uri="{9D8B030D-6E8A-4147-A177-3AD203B41FA5}">
                      <a16:colId xmlns:a16="http://schemas.microsoft.com/office/drawing/2014/main" val="2557395436"/>
                    </a:ext>
                  </a:extLst>
                </a:gridCol>
              </a:tblGrid>
              <a:tr h="724703">
                <a:tc>
                  <a:txBody>
                    <a:bodyPr/>
                    <a:lstStyle/>
                    <a:p>
                      <a:pPr algn="ctr">
                        <a:lnSpc>
                          <a:spcPct val="150000"/>
                        </a:lnSpc>
                        <a:spcAft>
                          <a:spcPts val="800"/>
                        </a:spcAft>
                      </a:pPr>
                      <a:r>
                        <a:rPr lang="vi-VN" sz="3400">
                          <a:effectLst/>
                        </a:rPr>
                        <a:t>Giá</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Lượng cầu</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Lượng cung</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4483849"/>
                  </a:ext>
                </a:extLst>
              </a:tr>
              <a:tr h="724703">
                <a:tc>
                  <a:txBody>
                    <a:bodyPr/>
                    <a:lstStyle/>
                    <a:p>
                      <a:pPr algn="ctr">
                        <a:lnSpc>
                          <a:spcPct val="150000"/>
                        </a:lnSpc>
                        <a:spcAft>
                          <a:spcPts val="800"/>
                        </a:spcAft>
                      </a:pPr>
                      <a:r>
                        <a:rPr lang="vi-VN" sz="3400">
                          <a:effectLst/>
                        </a:rPr>
                        <a:t>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200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5825383"/>
                  </a:ext>
                </a:extLst>
              </a:tr>
              <a:tr h="724703">
                <a:tc>
                  <a:txBody>
                    <a:bodyPr/>
                    <a:lstStyle/>
                    <a:p>
                      <a:pPr algn="ctr">
                        <a:lnSpc>
                          <a:spcPct val="150000"/>
                        </a:lnSpc>
                        <a:spcAft>
                          <a:spcPts val="800"/>
                        </a:spcAft>
                      </a:pPr>
                      <a:r>
                        <a:rPr lang="vi-VN" sz="3400" dirty="0">
                          <a:effectLst/>
                        </a:rPr>
                        <a:t>10</a:t>
                      </a:r>
                      <a:endParaRPr lang="en-VN" sz="3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160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2437689"/>
                  </a:ext>
                </a:extLst>
              </a:tr>
              <a:tr h="724703">
                <a:tc>
                  <a:txBody>
                    <a:bodyPr/>
                    <a:lstStyle/>
                    <a:p>
                      <a:pPr algn="ctr">
                        <a:lnSpc>
                          <a:spcPct val="150000"/>
                        </a:lnSpc>
                        <a:spcAft>
                          <a:spcPts val="800"/>
                        </a:spcAft>
                      </a:pPr>
                      <a:r>
                        <a:rPr lang="vi-VN" sz="3400">
                          <a:effectLst/>
                        </a:rPr>
                        <a:t>20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120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a:effectLst/>
                        </a:rPr>
                        <a:t>40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4134316"/>
                  </a:ext>
                </a:extLst>
              </a:tr>
              <a:tr h="724703">
                <a:tc>
                  <a:txBody>
                    <a:bodyPr/>
                    <a:lstStyle/>
                    <a:p>
                      <a:pPr algn="ctr">
                        <a:lnSpc>
                          <a:spcPct val="150000"/>
                        </a:lnSpc>
                        <a:spcAft>
                          <a:spcPts val="800"/>
                        </a:spcAft>
                      </a:pPr>
                      <a:r>
                        <a:rPr lang="vi-VN" sz="3400">
                          <a:solidFill>
                            <a:srgbClr val="FF0000"/>
                          </a:solidFill>
                          <a:effectLst/>
                        </a:rPr>
                        <a:t>30</a:t>
                      </a:r>
                      <a:endParaRPr lang="en-VN" sz="34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dirty="0">
                          <a:solidFill>
                            <a:srgbClr val="FF0000"/>
                          </a:solidFill>
                          <a:effectLst/>
                        </a:rPr>
                        <a:t>80</a:t>
                      </a:r>
                      <a:endParaRPr lang="en-VN" sz="3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dirty="0">
                          <a:solidFill>
                            <a:srgbClr val="FF0000"/>
                          </a:solidFill>
                          <a:effectLst/>
                        </a:rPr>
                        <a:t>80</a:t>
                      </a:r>
                      <a:endParaRPr lang="en-VN" sz="3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4085717"/>
                  </a:ext>
                </a:extLst>
              </a:tr>
              <a:tr h="724703">
                <a:tc>
                  <a:txBody>
                    <a:bodyPr/>
                    <a:lstStyle/>
                    <a:p>
                      <a:pPr algn="ctr">
                        <a:lnSpc>
                          <a:spcPct val="150000"/>
                        </a:lnSpc>
                        <a:spcAft>
                          <a:spcPts val="800"/>
                        </a:spcAft>
                      </a:pPr>
                      <a:r>
                        <a:rPr lang="vi-VN" sz="3400" dirty="0">
                          <a:effectLst/>
                        </a:rPr>
                        <a:t>40</a:t>
                      </a:r>
                      <a:endParaRPr lang="en-VN" sz="3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dirty="0">
                          <a:effectLst/>
                        </a:rPr>
                        <a:t>40</a:t>
                      </a:r>
                      <a:endParaRPr lang="en-VN" sz="3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dirty="0">
                          <a:effectLst/>
                        </a:rPr>
                        <a:t>120</a:t>
                      </a:r>
                      <a:endParaRPr lang="en-VN" sz="3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6250150"/>
                  </a:ext>
                </a:extLst>
              </a:tr>
              <a:tr h="724703">
                <a:tc>
                  <a:txBody>
                    <a:bodyPr/>
                    <a:lstStyle/>
                    <a:p>
                      <a:pPr algn="ctr">
                        <a:lnSpc>
                          <a:spcPct val="150000"/>
                        </a:lnSpc>
                        <a:spcAft>
                          <a:spcPts val="800"/>
                        </a:spcAft>
                      </a:pPr>
                      <a:r>
                        <a:rPr lang="vi-VN" sz="3400">
                          <a:effectLst/>
                        </a:rPr>
                        <a:t>50</a:t>
                      </a:r>
                      <a:endParaRPr lang="en-VN" sz="3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dirty="0">
                          <a:effectLst/>
                        </a:rPr>
                        <a:t>0</a:t>
                      </a:r>
                      <a:endParaRPr lang="en-VN" sz="3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400" dirty="0">
                          <a:effectLst/>
                        </a:rPr>
                        <a:t>160</a:t>
                      </a:r>
                      <a:endParaRPr lang="en-VN" sz="3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2982141"/>
                  </a:ext>
                </a:extLst>
              </a:tr>
            </a:tbl>
          </a:graphicData>
        </a:graphic>
      </p:graphicFrame>
      <p:sp>
        <p:nvSpPr>
          <p:cNvPr id="4" name="Oval 3">
            <a:extLst>
              <a:ext uri="{FF2B5EF4-FFF2-40B4-BE49-F238E27FC236}">
                <a16:creationId xmlns:a16="http://schemas.microsoft.com/office/drawing/2014/main" id="{010FA75B-1781-3C4F-BC7F-7F76058772E6}"/>
              </a:ext>
            </a:extLst>
          </p:cNvPr>
          <p:cNvSpPr/>
          <p:nvPr/>
        </p:nvSpPr>
        <p:spPr>
          <a:xfrm>
            <a:off x="3962400" y="5097743"/>
            <a:ext cx="8153400" cy="1760257"/>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94975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D0A4C8-2415-DF4A-A9F6-0E43C1F06A8F}"/>
              </a:ext>
            </a:extLst>
          </p:cNvPr>
          <p:cNvSpPr>
            <a:spLocks noGrp="1"/>
          </p:cNvSpPr>
          <p:nvPr>
            <p:ph type="sldNum" sz="quarter" idx="12"/>
          </p:nvPr>
        </p:nvSpPr>
        <p:spPr/>
        <p:txBody>
          <a:bodyPr/>
          <a:lstStyle/>
          <a:p>
            <a:fld id="{A098FBE6-540D-41B1-8784-222EA9B62A90}" type="slidenum">
              <a:rPr lang="en-US" smtClean="0"/>
              <a:pPr/>
              <a:t>24</a:t>
            </a:fld>
            <a:endParaRPr lang="en-US"/>
          </a:p>
        </p:txBody>
      </p:sp>
      <p:sp>
        <p:nvSpPr>
          <p:cNvPr id="3" name="Title 3">
            <a:extLst>
              <a:ext uri="{FF2B5EF4-FFF2-40B4-BE49-F238E27FC236}">
                <a16:creationId xmlns:a16="http://schemas.microsoft.com/office/drawing/2014/main" id="{F2BB5507-04AA-514D-B5BB-1E6FAE3FEA9C}"/>
              </a:ext>
            </a:extLst>
          </p:cNvPr>
          <p:cNvSpPr txBox="1">
            <a:spLocks/>
          </p:cNvSpPr>
          <p:nvPr/>
        </p:nvSpPr>
        <p:spPr>
          <a:xfrm>
            <a:off x="1137780" y="1351191"/>
            <a:ext cx="4154398" cy="1252728"/>
          </a:xfrm>
          <a:prstGeom prst="rect">
            <a:avLst/>
          </a:prstGeom>
        </p:spPr>
        <p:txBody>
          <a:bodyPr>
            <a:normAutofit fontScale="9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Câu hỏi thảo luận</a:t>
            </a:r>
          </a:p>
        </p:txBody>
      </p:sp>
      <p:sp>
        <p:nvSpPr>
          <p:cNvPr id="4" name="Content Placeholder 1">
            <a:extLst>
              <a:ext uri="{FF2B5EF4-FFF2-40B4-BE49-F238E27FC236}">
                <a16:creationId xmlns:a16="http://schemas.microsoft.com/office/drawing/2014/main" id="{B8428C97-6485-0D47-A95E-BFD50DAE4A45}"/>
              </a:ext>
            </a:extLst>
          </p:cNvPr>
          <p:cNvSpPr txBox="1">
            <a:spLocks/>
          </p:cNvSpPr>
          <p:nvPr/>
        </p:nvSpPr>
        <p:spPr>
          <a:xfrm>
            <a:off x="457201" y="2438401"/>
            <a:ext cx="6096000" cy="1815682"/>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Có phải thị trường tự đạt trạng thái cân bằng?</a:t>
            </a:r>
          </a:p>
        </p:txBody>
      </p:sp>
      <p:pic>
        <p:nvPicPr>
          <p:cNvPr id="12290" name="Picture 2" descr="What is a good question? | Dragonfly Training">
            <a:extLst>
              <a:ext uri="{FF2B5EF4-FFF2-40B4-BE49-F238E27FC236}">
                <a16:creationId xmlns:a16="http://schemas.microsoft.com/office/drawing/2014/main" id="{3981FABB-C6EE-454E-9A4E-05D640988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5271" y="1669840"/>
            <a:ext cx="4419600" cy="44196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a:extLst>
              <a:ext uri="{FF2B5EF4-FFF2-40B4-BE49-F238E27FC236}">
                <a16:creationId xmlns:a16="http://schemas.microsoft.com/office/drawing/2014/main" id="{AD53C884-E613-0B46-9370-CDBA69ED0F38}"/>
              </a:ext>
            </a:extLst>
          </p:cNvPr>
          <p:cNvSpPr txBox="1">
            <a:spLocks/>
          </p:cNvSpPr>
          <p:nvPr/>
        </p:nvSpPr>
        <p:spPr>
          <a:xfrm>
            <a:off x="457201" y="4178212"/>
            <a:ext cx="6096000" cy="1815682"/>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Câu trả lời: Đúng, thị trường đã tự cân bằng</a:t>
            </a:r>
          </a:p>
        </p:txBody>
      </p:sp>
    </p:spTree>
    <p:extLst>
      <p:ext uri="{BB962C8B-B14F-4D97-AF65-F5344CB8AC3E}">
        <p14:creationId xmlns:p14="http://schemas.microsoft.com/office/powerpoint/2010/main" val="392466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3DC8B4-CA73-1A43-9C9B-2BE45F9D5891}"/>
              </a:ext>
            </a:extLst>
          </p:cNvPr>
          <p:cNvSpPr>
            <a:spLocks noGrp="1"/>
          </p:cNvSpPr>
          <p:nvPr>
            <p:ph type="sldNum" sz="quarter" idx="12"/>
          </p:nvPr>
        </p:nvSpPr>
        <p:spPr/>
        <p:txBody>
          <a:bodyPr/>
          <a:lstStyle/>
          <a:p>
            <a:fld id="{A098FBE6-540D-41B1-8784-222EA9B62A90}" type="slidenum">
              <a:rPr lang="en-US" smtClean="0"/>
              <a:pPr/>
              <a:t>25</a:t>
            </a:fld>
            <a:endParaRPr lang="en-US"/>
          </a:p>
        </p:txBody>
      </p:sp>
      <p:sp>
        <p:nvSpPr>
          <p:cNvPr id="3" name="Title 3">
            <a:extLst>
              <a:ext uri="{FF2B5EF4-FFF2-40B4-BE49-F238E27FC236}">
                <a16:creationId xmlns:a16="http://schemas.microsoft.com/office/drawing/2014/main" id="{040AB3CA-DD52-0641-B0D0-050B15506F8F}"/>
              </a:ext>
            </a:extLst>
          </p:cNvPr>
          <p:cNvSpPr txBox="1">
            <a:spLocks/>
          </p:cNvSpPr>
          <p:nvPr/>
        </p:nvSpPr>
        <p:spPr>
          <a:xfrm>
            <a:off x="0" y="1066800"/>
            <a:ext cx="94540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Quá trình cân bằng của thị trường</a:t>
            </a:r>
          </a:p>
        </p:txBody>
      </p:sp>
      <p:graphicFrame>
        <p:nvGraphicFramePr>
          <p:cNvPr id="4" name="Table 3">
            <a:extLst>
              <a:ext uri="{FF2B5EF4-FFF2-40B4-BE49-F238E27FC236}">
                <a16:creationId xmlns:a16="http://schemas.microsoft.com/office/drawing/2014/main" id="{612DA0E9-5A8A-FE49-8FC2-3B1E78E1CE62}"/>
              </a:ext>
            </a:extLst>
          </p:cNvPr>
          <p:cNvGraphicFramePr>
            <a:graphicFrameLocks noGrp="1"/>
          </p:cNvGraphicFramePr>
          <p:nvPr>
            <p:extLst>
              <p:ext uri="{D42A27DB-BD31-4B8C-83A1-F6EECF244321}">
                <p14:modId xmlns:p14="http://schemas.microsoft.com/office/powerpoint/2010/main" val="3479048266"/>
              </p:ext>
            </p:extLst>
          </p:nvPr>
        </p:nvGraphicFramePr>
        <p:xfrm>
          <a:off x="228600" y="1828800"/>
          <a:ext cx="11963400" cy="4937408"/>
        </p:xfrm>
        <a:graphic>
          <a:graphicData uri="http://schemas.openxmlformats.org/drawingml/2006/table">
            <a:tbl>
              <a:tblPr firstRow="1" firstCol="1" bandRow="1">
                <a:tableStyleId>{5C22544A-7EE6-4342-B048-85BDC9FD1C3A}</a:tableStyleId>
              </a:tblPr>
              <a:tblGrid>
                <a:gridCol w="2930803">
                  <a:extLst>
                    <a:ext uri="{9D8B030D-6E8A-4147-A177-3AD203B41FA5}">
                      <a16:colId xmlns:a16="http://schemas.microsoft.com/office/drawing/2014/main" val="1529190097"/>
                    </a:ext>
                  </a:extLst>
                </a:gridCol>
                <a:gridCol w="2951629">
                  <a:extLst>
                    <a:ext uri="{9D8B030D-6E8A-4147-A177-3AD203B41FA5}">
                      <a16:colId xmlns:a16="http://schemas.microsoft.com/office/drawing/2014/main" val="586605904"/>
                    </a:ext>
                  </a:extLst>
                </a:gridCol>
                <a:gridCol w="3215416">
                  <a:extLst>
                    <a:ext uri="{9D8B030D-6E8A-4147-A177-3AD203B41FA5}">
                      <a16:colId xmlns:a16="http://schemas.microsoft.com/office/drawing/2014/main" val="545999540"/>
                    </a:ext>
                  </a:extLst>
                </a:gridCol>
                <a:gridCol w="2865552">
                  <a:extLst>
                    <a:ext uri="{9D8B030D-6E8A-4147-A177-3AD203B41FA5}">
                      <a16:colId xmlns:a16="http://schemas.microsoft.com/office/drawing/2014/main" val="1996360870"/>
                    </a:ext>
                  </a:extLst>
                </a:gridCol>
              </a:tblGrid>
              <a:tr h="705344">
                <a:tc>
                  <a:txBody>
                    <a:bodyPr/>
                    <a:lstStyle/>
                    <a:p>
                      <a:pPr algn="ctr">
                        <a:lnSpc>
                          <a:spcPct val="150000"/>
                        </a:lnSpc>
                        <a:spcAft>
                          <a:spcPts val="800"/>
                        </a:spcAft>
                      </a:pPr>
                      <a:r>
                        <a:rPr lang="vi-VN" sz="3200">
                          <a:effectLst/>
                        </a:rPr>
                        <a:t>Giá</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Lượng cầu</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Lượng cung</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Dư cung</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9920298"/>
                  </a:ext>
                </a:extLst>
              </a:tr>
              <a:tr h="705344">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9427090"/>
                  </a:ext>
                </a:extLst>
              </a:tr>
              <a:tr h="705344">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7441584"/>
                  </a:ext>
                </a:extLst>
              </a:tr>
              <a:tr h="705344">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2281573"/>
                  </a:ext>
                </a:extLst>
              </a:tr>
              <a:tr h="705344">
                <a:tc>
                  <a:txBody>
                    <a:bodyPr/>
                    <a:lstStyle/>
                    <a:p>
                      <a:pPr algn="ctr">
                        <a:lnSpc>
                          <a:spcPct val="150000"/>
                        </a:lnSpc>
                        <a:spcAft>
                          <a:spcPts val="800"/>
                        </a:spcAft>
                      </a:pP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7033696"/>
                  </a:ext>
                </a:extLst>
              </a:tr>
              <a:tr h="705344">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4029222"/>
                  </a:ext>
                </a:extLst>
              </a:tr>
              <a:tr h="705344">
                <a:tc>
                  <a:txBody>
                    <a:bodyPr/>
                    <a:lstStyle/>
                    <a:p>
                      <a:pPr algn="ctr">
                        <a:lnSpc>
                          <a:spcPct val="150000"/>
                        </a:lnSpc>
                        <a:spcAft>
                          <a:spcPts val="800"/>
                        </a:spcAft>
                      </a:pPr>
                      <a:r>
                        <a:rPr lang="vi-VN" sz="3200" dirty="0">
                          <a:solidFill>
                            <a:srgbClr val="FF0000"/>
                          </a:solidFill>
                          <a:effectLst/>
                        </a:rPr>
                        <a:t>50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solidFill>
                            <a:srgbClr val="FF0000"/>
                          </a:solidFill>
                          <a:effectLst/>
                        </a:rPr>
                        <a:t>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solidFill>
                            <a:srgbClr val="FF0000"/>
                          </a:solidFill>
                          <a:effectLst/>
                        </a:rPr>
                        <a:t>160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solidFill>
                            <a:srgbClr val="FF0000"/>
                          </a:solidFill>
                          <a:effectLst/>
                        </a:rPr>
                        <a:t>160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3096046"/>
                  </a:ext>
                </a:extLst>
              </a:tr>
            </a:tbl>
          </a:graphicData>
        </a:graphic>
      </p:graphicFrame>
    </p:spTree>
    <p:extLst>
      <p:ext uri="{BB962C8B-B14F-4D97-AF65-F5344CB8AC3E}">
        <p14:creationId xmlns:p14="http://schemas.microsoft.com/office/powerpoint/2010/main" val="891396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3DC8B4-CA73-1A43-9C9B-2BE45F9D5891}"/>
              </a:ext>
            </a:extLst>
          </p:cNvPr>
          <p:cNvSpPr>
            <a:spLocks noGrp="1"/>
          </p:cNvSpPr>
          <p:nvPr>
            <p:ph type="sldNum" sz="quarter" idx="12"/>
          </p:nvPr>
        </p:nvSpPr>
        <p:spPr/>
        <p:txBody>
          <a:bodyPr/>
          <a:lstStyle/>
          <a:p>
            <a:fld id="{A098FBE6-540D-41B1-8784-222EA9B62A90}" type="slidenum">
              <a:rPr lang="en-US" smtClean="0"/>
              <a:pPr/>
              <a:t>26</a:t>
            </a:fld>
            <a:endParaRPr lang="en-US"/>
          </a:p>
        </p:txBody>
      </p:sp>
      <p:sp>
        <p:nvSpPr>
          <p:cNvPr id="3" name="Title 3">
            <a:extLst>
              <a:ext uri="{FF2B5EF4-FFF2-40B4-BE49-F238E27FC236}">
                <a16:creationId xmlns:a16="http://schemas.microsoft.com/office/drawing/2014/main" id="{040AB3CA-DD52-0641-B0D0-050B15506F8F}"/>
              </a:ext>
            </a:extLst>
          </p:cNvPr>
          <p:cNvSpPr txBox="1">
            <a:spLocks/>
          </p:cNvSpPr>
          <p:nvPr/>
        </p:nvSpPr>
        <p:spPr>
          <a:xfrm>
            <a:off x="0" y="1066800"/>
            <a:ext cx="94540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Quá trình cân bằng của thị trường</a:t>
            </a:r>
          </a:p>
        </p:txBody>
      </p:sp>
      <p:graphicFrame>
        <p:nvGraphicFramePr>
          <p:cNvPr id="4" name="Table 3">
            <a:extLst>
              <a:ext uri="{FF2B5EF4-FFF2-40B4-BE49-F238E27FC236}">
                <a16:creationId xmlns:a16="http://schemas.microsoft.com/office/drawing/2014/main" id="{612DA0E9-5A8A-FE49-8FC2-3B1E78E1CE62}"/>
              </a:ext>
            </a:extLst>
          </p:cNvPr>
          <p:cNvGraphicFramePr>
            <a:graphicFrameLocks noGrp="1"/>
          </p:cNvGraphicFramePr>
          <p:nvPr>
            <p:extLst>
              <p:ext uri="{D42A27DB-BD31-4B8C-83A1-F6EECF244321}">
                <p14:modId xmlns:p14="http://schemas.microsoft.com/office/powerpoint/2010/main" val="1387200101"/>
              </p:ext>
            </p:extLst>
          </p:nvPr>
        </p:nvGraphicFramePr>
        <p:xfrm>
          <a:off x="228600" y="1828800"/>
          <a:ext cx="11963400" cy="4937408"/>
        </p:xfrm>
        <a:graphic>
          <a:graphicData uri="http://schemas.openxmlformats.org/drawingml/2006/table">
            <a:tbl>
              <a:tblPr firstRow="1" firstCol="1" bandRow="1">
                <a:tableStyleId>{5C22544A-7EE6-4342-B048-85BDC9FD1C3A}</a:tableStyleId>
              </a:tblPr>
              <a:tblGrid>
                <a:gridCol w="2930803">
                  <a:extLst>
                    <a:ext uri="{9D8B030D-6E8A-4147-A177-3AD203B41FA5}">
                      <a16:colId xmlns:a16="http://schemas.microsoft.com/office/drawing/2014/main" val="1529190097"/>
                    </a:ext>
                  </a:extLst>
                </a:gridCol>
                <a:gridCol w="2951629">
                  <a:extLst>
                    <a:ext uri="{9D8B030D-6E8A-4147-A177-3AD203B41FA5}">
                      <a16:colId xmlns:a16="http://schemas.microsoft.com/office/drawing/2014/main" val="586605904"/>
                    </a:ext>
                  </a:extLst>
                </a:gridCol>
                <a:gridCol w="3215416">
                  <a:extLst>
                    <a:ext uri="{9D8B030D-6E8A-4147-A177-3AD203B41FA5}">
                      <a16:colId xmlns:a16="http://schemas.microsoft.com/office/drawing/2014/main" val="545999540"/>
                    </a:ext>
                  </a:extLst>
                </a:gridCol>
                <a:gridCol w="2865552">
                  <a:extLst>
                    <a:ext uri="{9D8B030D-6E8A-4147-A177-3AD203B41FA5}">
                      <a16:colId xmlns:a16="http://schemas.microsoft.com/office/drawing/2014/main" val="1996360870"/>
                    </a:ext>
                  </a:extLst>
                </a:gridCol>
              </a:tblGrid>
              <a:tr h="705344">
                <a:tc>
                  <a:txBody>
                    <a:bodyPr/>
                    <a:lstStyle/>
                    <a:p>
                      <a:pPr algn="ctr">
                        <a:lnSpc>
                          <a:spcPct val="150000"/>
                        </a:lnSpc>
                        <a:spcAft>
                          <a:spcPts val="800"/>
                        </a:spcAft>
                      </a:pPr>
                      <a:r>
                        <a:rPr lang="vi-VN" sz="3200">
                          <a:effectLst/>
                        </a:rPr>
                        <a:t>Giá</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Lượng cầu</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Lượng cung</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Dư cung</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9920298"/>
                  </a:ext>
                </a:extLst>
              </a:tr>
              <a:tr h="705344">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9427090"/>
                  </a:ext>
                </a:extLst>
              </a:tr>
              <a:tr h="705344">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7441584"/>
                  </a:ext>
                </a:extLst>
              </a:tr>
              <a:tr h="705344">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2281573"/>
                  </a:ext>
                </a:extLst>
              </a:tr>
              <a:tr h="705344">
                <a:tc>
                  <a:txBody>
                    <a:bodyPr/>
                    <a:lstStyle/>
                    <a:p>
                      <a:pPr algn="ctr">
                        <a:lnSpc>
                          <a:spcPct val="150000"/>
                        </a:lnSpc>
                        <a:spcAft>
                          <a:spcPts val="800"/>
                        </a:spcAft>
                      </a:pP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7033696"/>
                  </a:ext>
                </a:extLst>
              </a:tr>
              <a:tr h="705344">
                <a:tc>
                  <a:txBody>
                    <a:bodyPr/>
                    <a:lstStyle/>
                    <a:p>
                      <a:pPr algn="ctr">
                        <a:lnSpc>
                          <a:spcPct val="150000"/>
                        </a:lnSpc>
                        <a:spcAft>
                          <a:spcPts val="800"/>
                        </a:spcAft>
                      </a:pPr>
                      <a:r>
                        <a:rPr lang="vi-VN" sz="3200" dirty="0">
                          <a:solidFill>
                            <a:srgbClr val="FF0000"/>
                          </a:solidFill>
                          <a:effectLst/>
                        </a:rPr>
                        <a:t>40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solidFill>
                            <a:srgbClr val="FF0000"/>
                          </a:solidFill>
                          <a:effectLst/>
                        </a:rPr>
                        <a:t>40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solidFill>
                            <a:srgbClr val="FF0000"/>
                          </a:solidFill>
                          <a:effectLst/>
                        </a:rPr>
                        <a:t>120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solidFill>
                            <a:srgbClr val="FF0000"/>
                          </a:solidFill>
                          <a:effectLst/>
                        </a:rPr>
                        <a:t>80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4029222"/>
                  </a:ext>
                </a:extLst>
              </a:tr>
              <a:tr h="705344">
                <a:tc>
                  <a:txBody>
                    <a:bodyPr/>
                    <a:lstStyle/>
                    <a:p>
                      <a:pPr algn="ctr">
                        <a:lnSpc>
                          <a:spcPct val="150000"/>
                        </a:lnSpc>
                        <a:spcAft>
                          <a:spcPts val="800"/>
                        </a:spcAft>
                      </a:pPr>
                      <a:r>
                        <a:rPr lang="vi-VN" sz="3200">
                          <a:effectLst/>
                        </a:rPr>
                        <a:t>50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160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effectLst/>
                        </a:rPr>
                        <a:t>160</a:t>
                      </a: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3096046"/>
                  </a:ext>
                </a:extLst>
              </a:tr>
            </a:tbl>
          </a:graphicData>
        </a:graphic>
      </p:graphicFrame>
    </p:spTree>
    <p:extLst>
      <p:ext uri="{BB962C8B-B14F-4D97-AF65-F5344CB8AC3E}">
        <p14:creationId xmlns:p14="http://schemas.microsoft.com/office/powerpoint/2010/main" val="3984041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3DC8B4-CA73-1A43-9C9B-2BE45F9D5891}"/>
              </a:ext>
            </a:extLst>
          </p:cNvPr>
          <p:cNvSpPr>
            <a:spLocks noGrp="1"/>
          </p:cNvSpPr>
          <p:nvPr>
            <p:ph type="sldNum" sz="quarter" idx="12"/>
          </p:nvPr>
        </p:nvSpPr>
        <p:spPr/>
        <p:txBody>
          <a:bodyPr/>
          <a:lstStyle/>
          <a:p>
            <a:fld id="{A098FBE6-540D-41B1-8784-222EA9B62A90}" type="slidenum">
              <a:rPr lang="en-US" smtClean="0"/>
              <a:pPr/>
              <a:t>27</a:t>
            </a:fld>
            <a:endParaRPr lang="en-US"/>
          </a:p>
        </p:txBody>
      </p:sp>
      <p:sp>
        <p:nvSpPr>
          <p:cNvPr id="3" name="Title 3">
            <a:extLst>
              <a:ext uri="{FF2B5EF4-FFF2-40B4-BE49-F238E27FC236}">
                <a16:creationId xmlns:a16="http://schemas.microsoft.com/office/drawing/2014/main" id="{040AB3CA-DD52-0641-B0D0-050B15506F8F}"/>
              </a:ext>
            </a:extLst>
          </p:cNvPr>
          <p:cNvSpPr txBox="1">
            <a:spLocks/>
          </p:cNvSpPr>
          <p:nvPr/>
        </p:nvSpPr>
        <p:spPr>
          <a:xfrm>
            <a:off x="0" y="1066800"/>
            <a:ext cx="94540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Quá trình cân bằng của thị trường</a:t>
            </a:r>
          </a:p>
        </p:txBody>
      </p:sp>
      <p:graphicFrame>
        <p:nvGraphicFramePr>
          <p:cNvPr id="4" name="Table 3">
            <a:extLst>
              <a:ext uri="{FF2B5EF4-FFF2-40B4-BE49-F238E27FC236}">
                <a16:creationId xmlns:a16="http://schemas.microsoft.com/office/drawing/2014/main" id="{612DA0E9-5A8A-FE49-8FC2-3B1E78E1CE62}"/>
              </a:ext>
            </a:extLst>
          </p:cNvPr>
          <p:cNvGraphicFramePr>
            <a:graphicFrameLocks noGrp="1"/>
          </p:cNvGraphicFramePr>
          <p:nvPr/>
        </p:nvGraphicFramePr>
        <p:xfrm>
          <a:off x="228600" y="1828800"/>
          <a:ext cx="11963400" cy="4937408"/>
        </p:xfrm>
        <a:graphic>
          <a:graphicData uri="http://schemas.openxmlformats.org/drawingml/2006/table">
            <a:tbl>
              <a:tblPr firstRow="1" firstCol="1" bandRow="1">
                <a:tableStyleId>{5C22544A-7EE6-4342-B048-85BDC9FD1C3A}</a:tableStyleId>
              </a:tblPr>
              <a:tblGrid>
                <a:gridCol w="2930803">
                  <a:extLst>
                    <a:ext uri="{9D8B030D-6E8A-4147-A177-3AD203B41FA5}">
                      <a16:colId xmlns:a16="http://schemas.microsoft.com/office/drawing/2014/main" val="1529190097"/>
                    </a:ext>
                  </a:extLst>
                </a:gridCol>
                <a:gridCol w="2951629">
                  <a:extLst>
                    <a:ext uri="{9D8B030D-6E8A-4147-A177-3AD203B41FA5}">
                      <a16:colId xmlns:a16="http://schemas.microsoft.com/office/drawing/2014/main" val="586605904"/>
                    </a:ext>
                  </a:extLst>
                </a:gridCol>
                <a:gridCol w="3215416">
                  <a:extLst>
                    <a:ext uri="{9D8B030D-6E8A-4147-A177-3AD203B41FA5}">
                      <a16:colId xmlns:a16="http://schemas.microsoft.com/office/drawing/2014/main" val="545999540"/>
                    </a:ext>
                  </a:extLst>
                </a:gridCol>
                <a:gridCol w="2865552">
                  <a:extLst>
                    <a:ext uri="{9D8B030D-6E8A-4147-A177-3AD203B41FA5}">
                      <a16:colId xmlns:a16="http://schemas.microsoft.com/office/drawing/2014/main" val="1996360870"/>
                    </a:ext>
                  </a:extLst>
                </a:gridCol>
              </a:tblGrid>
              <a:tr h="705344">
                <a:tc>
                  <a:txBody>
                    <a:bodyPr/>
                    <a:lstStyle/>
                    <a:p>
                      <a:pPr algn="ctr">
                        <a:lnSpc>
                          <a:spcPct val="150000"/>
                        </a:lnSpc>
                        <a:spcAft>
                          <a:spcPts val="800"/>
                        </a:spcAft>
                      </a:pPr>
                      <a:r>
                        <a:rPr lang="vi-VN" sz="3200">
                          <a:effectLst/>
                        </a:rPr>
                        <a:t>Giá</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Lượng cầu</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Lượng cung</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Dư cung</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9920298"/>
                  </a:ext>
                </a:extLst>
              </a:tr>
              <a:tr h="705344">
                <a:tc>
                  <a:txBody>
                    <a:bodyPr/>
                    <a:lstStyle/>
                    <a:p>
                      <a:pPr algn="ctr">
                        <a:lnSpc>
                          <a:spcPct val="150000"/>
                        </a:lnSpc>
                        <a:spcAft>
                          <a:spcPts val="800"/>
                        </a:spcAft>
                      </a:pPr>
                      <a:r>
                        <a:rPr lang="vi-VN" sz="3200">
                          <a:effectLst/>
                        </a:rPr>
                        <a:t>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200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-200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9427090"/>
                  </a:ext>
                </a:extLst>
              </a:tr>
              <a:tr h="705344">
                <a:tc>
                  <a:txBody>
                    <a:bodyPr/>
                    <a:lstStyle/>
                    <a:p>
                      <a:pPr algn="ctr">
                        <a:lnSpc>
                          <a:spcPct val="150000"/>
                        </a:lnSpc>
                        <a:spcAft>
                          <a:spcPts val="800"/>
                        </a:spcAft>
                      </a:pPr>
                      <a:r>
                        <a:rPr lang="vi-VN" sz="3200">
                          <a:effectLst/>
                        </a:rPr>
                        <a:t>10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160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-160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7441584"/>
                  </a:ext>
                </a:extLst>
              </a:tr>
              <a:tr h="705344">
                <a:tc>
                  <a:txBody>
                    <a:bodyPr/>
                    <a:lstStyle/>
                    <a:p>
                      <a:pPr algn="ctr">
                        <a:lnSpc>
                          <a:spcPct val="150000"/>
                        </a:lnSpc>
                        <a:spcAft>
                          <a:spcPts val="800"/>
                        </a:spcAft>
                      </a:pPr>
                      <a:r>
                        <a:rPr lang="vi-VN" sz="3200">
                          <a:effectLst/>
                        </a:rPr>
                        <a:t>20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120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40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- 80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2281573"/>
                  </a:ext>
                </a:extLst>
              </a:tr>
              <a:tr h="705344">
                <a:tc>
                  <a:txBody>
                    <a:bodyPr/>
                    <a:lstStyle/>
                    <a:p>
                      <a:pPr algn="ctr">
                        <a:lnSpc>
                          <a:spcPct val="150000"/>
                        </a:lnSpc>
                        <a:spcAft>
                          <a:spcPts val="800"/>
                        </a:spcAft>
                      </a:pPr>
                      <a:r>
                        <a:rPr lang="vi-VN" sz="3200" dirty="0">
                          <a:solidFill>
                            <a:srgbClr val="FF0000"/>
                          </a:solidFill>
                          <a:effectLst/>
                        </a:rPr>
                        <a:t>30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solidFill>
                            <a:srgbClr val="FF0000"/>
                          </a:solidFill>
                          <a:effectLst/>
                        </a:rPr>
                        <a:t>80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solidFill>
                            <a:srgbClr val="FF0000"/>
                          </a:solidFill>
                          <a:effectLst/>
                        </a:rPr>
                        <a:t>80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solidFill>
                            <a:srgbClr val="FF0000"/>
                          </a:solidFill>
                          <a:effectLst/>
                        </a:rPr>
                        <a:t>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7033696"/>
                  </a:ext>
                </a:extLst>
              </a:tr>
              <a:tr h="705344">
                <a:tc>
                  <a:txBody>
                    <a:bodyPr/>
                    <a:lstStyle/>
                    <a:p>
                      <a:pPr algn="ctr">
                        <a:lnSpc>
                          <a:spcPct val="150000"/>
                        </a:lnSpc>
                        <a:spcAft>
                          <a:spcPts val="800"/>
                        </a:spcAft>
                      </a:pPr>
                      <a:r>
                        <a:rPr lang="vi-VN" sz="3200">
                          <a:effectLst/>
                        </a:rPr>
                        <a:t>40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40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120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80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4029222"/>
                  </a:ext>
                </a:extLst>
              </a:tr>
              <a:tr h="705344">
                <a:tc>
                  <a:txBody>
                    <a:bodyPr/>
                    <a:lstStyle/>
                    <a:p>
                      <a:pPr algn="ctr">
                        <a:lnSpc>
                          <a:spcPct val="150000"/>
                        </a:lnSpc>
                        <a:spcAft>
                          <a:spcPts val="800"/>
                        </a:spcAft>
                      </a:pPr>
                      <a:r>
                        <a:rPr lang="vi-VN" sz="3200">
                          <a:effectLst/>
                        </a:rPr>
                        <a:t>50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160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effectLst/>
                        </a:rPr>
                        <a:t>160</a:t>
                      </a: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3096046"/>
                  </a:ext>
                </a:extLst>
              </a:tr>
            </a:tbl>
          </a:graphicData>
        </a:graphic>
      </p:graphicFrame>
    </p:spTree>
    <p:extLst>
      <p:ext uri="{BB962C8B-B14F-4D97-AF65-F5344CB8AC3E}">
        <p14:creationId xmlns:p14="http://schemas.microsoft.com/office/powerpoint/2010/main" val="483719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6AF901-1815-AD46-8901-3753B4B93906}"/>
              </a:ext>
            </a:extLst>
          </p:cNvPr>
          <p:cNvSpPr>
            <a:spLocks noGrp="1"/>
          </p:cNvSpPr>
          <p:nvPr>
            <p:ph type="sldNum" sz="quarter" idx="12"/>
          </p:nvPr>
        </p:nvSpPr>
        <p:spPr/>
        <p:txBody>
          <a:bodyPr/>
          <a:lstStyle/>
          <a:p>
            <a:fld id="{A098FBE6-540D-41B1-8784-222EA9B62A90}" type="slidenum">
              <a:rPr lang="en-US" smtClean="0"/>
              <a:pPr/>
              <a:t>28</a:t>
            </a:fld>
            <a:endParaRPr lang="en-US"/>
          </a:p>
        </p:txBody>
      </p:sp>
      <p:sp>
        <p:nvSpPr>
          <p:cNvPr id="3" name="Title 3">
            <a:extLst>
              <a:ext uri="{FF2B5EF4-FFF2-40B4-BE49-F238E27FC236}">
                <a16:creationId xmlns:a16="http://schemas.microsoft.com/office/drawing/2014/main" id="{8A8773AC-F881-844C-8D70-62EA0DB9BCD7}"/>
              </a:ext>
            </a:extLst>
          </p:cNvPr>
          <p:cNvSpPr txBox="1">
            <a:spLocks/>
          </p:cNvSpPr>
          <p:nvPr/>
        </p:nvSpPr>
        <p:spPr>
          <a:xfrm>
            <a:off x="152400" y="1351191"/>
            <a:ext cx="9677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Cơ chế tự điều chỉnh giá của thị trường </a:t>
            </a:r>
          </a:p>
        </p:txBody>
      </p:sp>
      <p:sp>
        <p:nvSpPr>
          <p:cNvPr id="4" name="Content Placeholder 1">
            <a:extLst>
              <a:ext uri="{FF2B5EF4-FFF2-40B4-BE49-F238E27FC236}">
                <a16:creationId xmlns:a16="http://schemas.microsoft.com/office/drawing/2014/main" id="{DEFC3BDC-0430-2E42-B49C-6BAAB73995DD}"/>
              </a:ext>
            </a:extLst>
          </p:cNvPr>
          <p:cNvSpPr txBox="1">
            <a:spLocks/>
          </p:cNvSpPr>
          <p:nvPr/>
        </p:nvSpPr>
        <p:spPr>
          <a:xfrm>
            <a:off x="457201" y="2273719"/>
            <a:ext cx="6442622" cy="3886200"/>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Khi dư cung hoặc dư cầu, phụ thuộc và mức giá đang cao hơn hay thấp hơn mức giá cân bằng, thị trường sẽ khuyến khích thay đổi mức giá trở về mức giá cân bằng</a:t>
            </a:r>
          </a:p>
        </p:txBody>
      </p:sp>
      <p:pic>
        <p:nvPicPr>
          <p:cNvPr id="29700" name="Picture 4" descr="Hình ảnh Cân Bằng Trên Thị Trường Tiền Tệ Với Quy Mô Các Vector, 土砖, Quá  Trời., Quả Táo Vector và PNG với nền trong suốt để tải xuống miễn phí">
            <a:extLst>
              <a:ext uri="{FF2B5EF4-FFF2-40B4-BE49-F238E27FC236}">
                <a16:creationId xmlns:a16="http://schemas.microsoft.com/office/drawing/2014/main" id="{D8FE6DC5-EDFF-A540-8324-0B903C85FC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8589" y="2273719"/>
            <a:ext cx="38862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96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2CE397-AAF1-424E-8EA8-FE0248FBB8AC}"/>
              </a:ext>
            </a:extLst>
          </p:cNvPr>
          <p:cNvSpPr>
            <a:spLocks noGrp="1"/>
          </p:cNvSpPr>
          <p:nvPr>
            <p:ph type="sldNum" sz="quarter" idx="12"/>
          </p:nvPr>
        </p:nvSpPr>
        <p:spPr/>
        <p:txBody>
          <a:bodyPr/>
          <a:lstStyle/>
          <a:p>
            <a:fld id="{A098FBE6-540D-41B1-8784-222EA9B62A90}" type="slidenum">
              <a:rPr lang="en-US" smtClean="0"/>
              <a:pPr/>
              <a:t>29</a:t>
            </a:fld>
            <a:endParaRPr lang="en-US"/>
          </a:p>
        </p:txBody>
      </p:sp>
      <p:sp>
        <p:nvSpPr>
          <p:cNvPr id="3" name="Title 3">
            <a:extLst>
              <a:ext uri="{FF2B5EF4-FFF2-40B4-BE49-F238E27FC236}">
                <a16:creationId xmlns:a16="http://schemas.microsoft.com/office/drawing/2014/main" id="{8A8C7042-5FE9-7B4E-9DCA-832250895EBC}"/>
              </a:ext>
            </a:extLst>
          </p:cNvPr>
          <p:cNvSpPr txBox="1">
            <a:spLocks/>
          </p:cNvSpPr>
          <p:nvPr/>
        </p:nvSpPr>
        <p:spPr>
          <a:xfrm>
            <a:off x="341402" y="1332576"/>
            <a:ext cx="8534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Cầu, cung và thị trường</a:t>
            </a:r>
          </a:p>
        </p:txBody>
      </p:sp>
      <p:sp>
        <p:nvSpPr>
          <p:cNvPr id="4" name="Content Placeholder 1">
            <a:extLst>
              <a:ext uri="{FF2B5EF4-FFF2-40B4-BE49-F238E27FC236}">
                <a16:creationId xmlns:a16="http://schemas.microsoft.com/office/drawing/2014/main" id="{3B0FF3AF-F162-3340-BB01-CE1229A63910}"/>
              </a:ext>
            </a:extLst>
          </p:cNvPr>
          <p:cNvSpPr txBox="1">
            <a:spLocks/>
          </p:cNvSpPr>
          <p:nvPr/>
        </p:nvSpPr>
        <p:spPr>
          <a:xfrm>
            <a:off x="457201" y="2438400"/>
            <a:ext cx="6096000" cy="28824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Cầu</a:t>
            </a:r>
          </a:p>
          <a:p>
            <a:pPr>
              <a:buFont typeface="Arial" panose="020B0604020202020204" pitchFamily="34" charset="0"/>
              <a:buChar char="•"/>
            </a:pPr>
            <a:r>
              <a:rPr lang="vi-VN" sz="3600" dirty="0"/>
              <a:t>Cung</a:t>
            </a:r>
          </a:p>
          <a:p>
            <a:pPr>
              <a:buFont typeface="Arial" panose="020B0604020202020204" pitchFamily="34" charset="0"/>
              <a:buChar char="•"/>
            </a:pPr>
            <a:r>
              <a:rPr lang="vi-VN" sz="3600" dirty="0"/>
              <a:t>Sự cân bằng</a:t>
            </a:r>
          </a:p>
        </p:txBody>
      </p:sp>
      <p:pic>
        <p:nvPicPr>
          <p:cNvPr id="5" name="Picture 2" descr="Sự khác biệt giữa cung và cầu trong kinh tế thị trường?">
            <a:extLst>
              <a:ext uri="{FF2B5EF4-FFF2-40B4-BE49-F238E27FC236}">
                <a16:creationId xmlns:a16="http://schemas.microsoft.com/office/drawing/2014/main" id="{A2BEF21D-5D27-9C41-BB09-4AF495ED5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142339"/>
            <a:ext cx="5410200" cy="463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16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079520-86D7-F74A-AE77-6EF88F6E92D4}"/>
              </a:ext>
            </a:extLst>
          </p:cNvPr>
          <p:cNvSpPr>
            <a:spLocks noGrp="1"/>
          </p:cNvSpPr>
          <p:nvPr>
            <p:ph type="sldNum" sz="quarter" idx="12"/>
          </p:nvPr>
        </p:nvSpPr>
        <p:spPr/>
        <p:txBody>
          <a:bodyPr/>
          <a:lstStyle/>
          <a:p>
            <a:fld id="{A098FBE6-540D-41B1-8784-222EA9B62A90}" type="slidenum">
              <a:rPr lang="en-US" smtClean="0"/>
              <a:pPr/>
              <a:t>3</a:t>
            </a:fld>
            <a:endParaRPr lang="en-US"/>
          </a:p>
        </p:txBody>
      </p:sp>
      <p:sp>
        <p:nvSpPr>
          <p:cNvPr id="3" name="Title 3">
            <a:extLst>
              <a:ext uri="{FF2B5EF4-FFF2-40B4-BE49-F238E27FC236}">
                <a16:creationId xmlns:a16="http://schemas.microsoft.com/office/drawing/2014/main" id="{B9E65205-C1F2-FF43-A8E3-A5498EC42B81}"/>
              </a:ext>
            </a:extLst>
          </p:cNvPr>
          <p:cNvSpPr txBox="1">
            <a:spLocks/>
          </p:cNvSpPr>
          <p:nvPr/>
        </p:nvSpPr>
        <p:spPr>
          <a:xfrm>
            <a:off x="1137780" y="1351191"/>
            <a:ext cx="4154398"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Cầu</a:t>
            </a:r>
          </a:p>
        </p:txBody>
      </p:sp>
      <p:sp>
        <p:nvSpPr>
          <p:cNvPr id="4" name="Content Placeholder 1">
            <a:extLst>
              <a:ext uri="{FF2B5EF4-FFF2-40B4-BE49-F238E27FC236}">
                <a16:creationId xmlns:a16="http://schemas.microsoft.com/office/drawing/2014/main" id="{49F50E0D-9D3B-B141-BC08-3A77EFDA1CFB}"/>
              </a:ext>
            </a:extLst>
          </p:cNvPr>
          <p:cNvSpPr txBox="1">
            <a:spLocks/>
          </p:cNvSpPr>
          <p:nvPr/>
        </p:nvSpPr>
        <p:spPr>
          <a:xfrm>
            <a:off x="457201" y="2438400"/>
            <a:ext cx="6096000" cy="28824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Cầu là số lượng hàng hoá mà người mua muốn mua tại mỗi mức giá chấp nhận được</a:t>
            </a:r>
          </a:p>
        </p:txBody>
      </p:sp>
      <p:pic>
        <p:nvPicPr>
          <p:cNvPr id="2050" name="Picture 2" descr="Cầu (Demand) là gì? Các nhân tố ảnh hưởng đến cầu | Việt Nam Mới">
            <a:extLst>
              <a:ext uri="{FF2B5EF4-FFF2-40B4-BE49-F238E27FC236}">
                <a16:creationId xmlns:a16="http://schemas.microsoft.com/office/drawing/2014/main" id="{D2F9FADA-2B93-8749-B3B7-37802122A2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823" y="1684758"/>
            <a:ext cx="4661736" cy="4716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66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0C110F-ACED-554A-9DF7-5CE58BE5B0BE}"/>
              </a:ext>
            </a:extLst>
          </p:cNvPr>
          <p:cNvSpPr>
            <a:spLocks noGrp="1"/>
          </p:cNvSpPr>
          <p:nvPr>
            <p:ph type="sldNum" sz="quarter" idx="12"/>
          </p:nvPr>
        </p:nvSpPr>
        <p:spPr/>
        <p:txBody>
          <a:bodyPr/>
          <a:lstStyle/>
          <a:p>
            <a:fld id="{A098FBE6-540D-41B1-8784-222EA9B62A90}" type="slidenum">
              <a:rPr lang="en-US" smtClean="0"/>
              <a:pPr/>
              <a:t>30</a:t>
            </a:fld>
            <a:endParaRPr lang="en-US"/>
          </a:p>
        </p:txBody>
      </p:sp>
      <p:sp>
        <p:nvSpPr>
          <p:cNvPr id="3" name="Title 3">
            <a:extLst>
              <a:ext uri="{FF2B5EF4-FFF2-40B4-BE49-F238E27FC236}">
                <a16:creationId xmlns:a16="http://schemas.microsoft.com/office/drawing/2014/main" id="{41F3C430-F368-C24B-AA41-A3F20AFB672E}"/>
              </a:ext>
            </a:extLst>
          </p:cNvPr>
          <p:cNvSpPr txBox="1">
            <a:spLocks/>
          </p:cNvSpPr>
          <p:nvPr/>
        </p:nvSpPr>
        <p:spPr>
          <a:xfrm>
            <a:off x="0" y="1271936"/>
            <a:ext cx="117348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Cảm ơn các bạn đã chú ý theo dõi!</a:t>
            </a:r>
          </a:p>
        </p:txBody>
      </p:sp>
    </p:spTree>
    <p:extLst>
      <p:ext uri="{BB962C8B-B14F-4D97-AF65-F5344CB8AC3E}">
        <p14:creationId xmlns:p14="http://schemas.microsoft.com/office/powerpoint/2010/main" val="2597867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685049-40D6-C44D-AB95-1E916056786E}"/>
              </a:ext>
            </a:extLst>
          </p:cNvPr>
          <p:cNvSpPr>
            <a:spLocks noGrp="1"/>
          </p:cNvSpPr>
          <p:nvPr>
            <p:ph type="sldNum" sz="quarter" idx="12"/>
          </p:nvPr>
        </p:nvSpPr>
        <p:spPr/>
        <p:txBody>
          <a:bodyPr/>
          <a:lstStyle/>
          <a:p>
            <a:fld id="{A098FBE6-540D-41B1-8784-222EA9B62A90}" type="slidenum">
              <a:rPr lang="en-US" smtClean="0"/>
              <a:pPr/>
              <a:t>4</a:t>
            </a:fld>
            <a:endParaRPr lang="en-US"/>
          </a:p>
        </p:txBody>
      </p:sp>
      <p:sp>
        <p:nvSpPr>
          <p:cNvPr id="3" name="Title 3">
            <a:extLst>
              <a:ext uri="{FF2B5EF4-FFF2-40B4-BE49-F238E27FC236}">
                <a16:creationId xmlns:a16="http://schemas.microsoft.com/office/drawing/2014/main" id="{C8E24AF1-5A95-A242-A12D-411B971AF494}"/>
              </a:ext>
            </a:extLst>
          </p:cNvPr>
          <p:cNvSpPr txBox="1">
            <a:spLocks/>
          </p:cNvSpPr>
          <p:nvPr/>
        </p:nvSpPr>
        <p:spPr>
          <a:xfrm>
            <a:off x="1137780" y="1351191"/>
            <a:ext cx="63298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Phân biệt Cầu với Nhu cầu</a:t>
            </a:r>
          </a:p>
        </p:txBody>
      </p:sp>
      <p:sp>
        <p:nvSpPr>
          <p:cNvPr id="4" name="Content Placeholder 1">
            <a:extLst>
              <a:ext uri="{FF2B5EF4-FFF2-40B4-BE49-F238E27FC236}">
                <a16:creationId xmlns:a16="http://schemas.microsoft.com/office/drawing/2014/main" id="{606360D0-4C54-AE41-AF90-36E6CF811C50}"/>
              </a:ext>
            </a:extLst>
          </p:cNvPr>
          <p:cNvSpPr txBox="1">
            <a:spLocks/>
          </p:cNvSpPr>
          <p:nvPr/>
        </p:nvSpPr>
        <p:spPr>
          <a:xfrm>
            <a:off x="457201" y="2438400"/>
            <a:ext cx="5105399" cy="18156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Nhu cầu là mong muốn, nguyện vọng của con người</a:t>
            </a:r>
          </a:p>
        </p:txBody>
      </p:sp>
      <p:sp>
        <p:nvSpPr>
          <p:cNvPr id="5" name="Content Placeholder 1">
            <a:extLst>
              <a:ext uri="{FF2B5EF4-FFF2-40B4-BE49-F238E27FC236}">
                <a16:creationId xmlns:a16="http://schemas.microsoft.com/office/drawing/2014/main" id="{A1D4E9FB-DCBF-0B4C-9503-E021262D3D7D}"/>
              </a:ext>
            </a:extLst>
          </p:cNvPr>
          <p:cNvSpPr txBox="1">
            <a:spLocks/>
          </p:cNvSpPr>
          <p:nvPr/>
        </p:nvSpPr>
        <p:spPr>
          <a:xfrm>
            <a:off x="5562600" y="2411253"/>
            <a:ext cx="6117940" cy="1842827"/>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Cầu nói về ý muốn và khả năng mua hàng hoá hoặc dịch vụ</a:t>
            </a:r>
          </a:p>
        </p:txBody>
      </p:sp>
    </p:spTree>
    <p:extLst>
      <p:ext uri="{BB962C8B-B14F-4D97-AF65-F5344CB8AC3E}">
        <p14:creationId xmlns:p14="http://schemas.microsoft.com/office/powerpoint/2010/main" val="273606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EB9DB2-780B-2B46-BC54-7727497DF836}"/>
              </a:ext>
            </a:extLst>
          </p:cNvPr>
          <p:cNvSpPr>
            <a:spLocks noGrp="1"/>
          </p:cNvSpPr>
          <p:nvPr>
            <p:ph type="sldNum" sz="quarter" idx="12"/>
          </p:nvPr>
        </p:nvSpPr>
        <p:spPr/>
        <p:txBody>
          <a:bodyPr/>
          <a:lstStyle/>
          <a:p>
            <a:fld id="{A098FBE6-540D-41B1-8784-222EA9B62A90}" type="slidenum">
              <a:rPr lang="en-US" smtClean="0"/>
              <a:pPr/>
              <a:t>5</a:t>
            </a:fld>
            <a:endParaRPr lang="en-US"/>
          </a:p>
        </p:txBody>
      </p:sp>
      <p:sp>
        <p:nvSpPr>
          <p:cNvPr id="3" name="Title 3">
            <a:extLst>
              <a:ext uri="{FF2B5EF4-FFF2-40B4-BE49-F238E27FC236}">
                <a16:creationId xmlns:a16="http://schemas.microsoft.com/office/drawing/2014/main" id="{7BAFBEC5-F1E9-EF49-B6F9-31C98157372F}"/>
              </a:ext>
            </a:extLst>
          </p:cNvPr>
          <p:cNvSpPr txBox="1">
            <a:spLocks/>
          </p:cNvSpPr>
          <p:nvPr/>
        </p:nvSpPr>
        <p:spPr>
          <a:xfrm>
            <a:off x="264091" y="1385094"/>
            <a:ext cx="6482220" cy="748506"/>
          </a:xfrm>
          <a:prstGeom prst="rect">
            <a:avLst/>
          </a:prstGeom>
        </p:spPr>
        <p:txBody>
          <a:bodyPr>
            <a:normAutofit fontScale="9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P</a:t>
            </a:r>
            <a:r>
              <a:rPr lang="en-VN" b="1" dirty="0">
                <a:solidFill>
                  <a:schemeClr val="tx1"/>
                </a:solidFill>
              </a:rPr>
              <a:t>hân biệt Cầu và Lượng cầu</a:t>
            </a:r>
          </a:p>
        </p:txBody>
      </p:sp>
      <p:sp>
        <p:nvSpPr>
          <p:cNvPr id="4" name="Content Placeholder 1">
            <a:extLst>
              <a:ext uri="{FF2B5EF4-FFF2-40B4-BE49-F238E27FC236}">
                <a16:creationId xmlns:a16="http://schemas.microsoft.com/office/drawing/2014/main" id="{EA61FF85-29DF-0A4D-A35A-9F067923A494}"/>
              </a:ext>
            </a:extLst>
          </p:cNvPr>
          <p:cNvSpPr txBox="1">
            <a:spLocks/>
          </p:cNvSpPr>
          <p:nvPr/>
        </p:nvSpPr>
        <p:spPr>
          <a:xfrm>
            <a:off x="457201" y="2438400"/>
            <a:ext cx="5257799" cy="28824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Lượng cầu: lượng hàng hoá hoặc dịch vụ người mua sẵn sàng mua và có khả năng thanh toán tại mức giá đã cho</a:t>
            </a:r>
          </a:p>
        </p:txBody>
      </p:sp>
      <p:sp>
        <p:nvSpPr>
          <p:cNvPr id="5" name="Content Placeholder 1">
            <a:extLst>
              <a:ext uri="{FF2B5EF4-FFF2-40B4-BE49-F238E27FC236}">
                <a16:creationId xmlns:a16="http://schemas.microsoft.com/office/drawing/2014/main" id="{1C574FB5-C40D-FC45-AD16-6382C41A983B}"/>
              </a:ext>
            </a:extLst>
          </p:cNvPr>
          <p:cNvSpPr txBox="1">
            <a:spLocks/>
          </p:cNvSpPr>
          <p:nvPr/>
        </p:nvSpPr>
        <p:spPr>
          <a:xfrm>
            <a:off x="6078071" y="2554566"/>
            <a:ext cx="5656728" cy="3846515"/>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Cầu: không nói về một mức sản lượng cụ thể, mà mô tả đầy đủ tất cả các mức sản lượng mà người mua muốn mua và mọi mức giá có thể thanh toán</a:t>
            </a:r>
          </a:p>
        </p:txBody>
      </p:sp>
    </p:spTree>
    <p:extLst>
      <p:ext uri="{BB962C8B-B14F-4D97-AF65-F5344CB8AC3E}">
        <p14:creationId xmlns:p14="http://schemas.microsoft.com/office/powerpoint/2010/main" val="155541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06E6AA-DD2D-454C-894A-48F4CA5681C7}"/>
              </a:ext>
            </a:extLst>
          </p:cNvPr>
          <p:cNvSpPr>
            <a:spLocks noGrp="1"/>
          </p:cNvSpPr>
          <p:nvPr>
            <p:ph type="sldNum" sz="quarter" idx="12"/>
          </p:nvPr>
        </p:nvSpPr>
        <p:spPr/>
        <p:txBody>
          <a:bodyPr/>
          <a:lstStyle/>
          <a:p>
            <a:fld id="{A098FBE6-540D-41B1-8784-222EA9B62A90}" type="slidenum">
              <a:rPr lang="en-US" smtClean="0"/>
              <a:pPr/>
              <a:t>6</a:t>
            </a:fld>
            <a:endParaRPr lang="en-US"/>
          </a:p>
        </p:txBody>
      </p:sp>
      <p:sp>
        <p:nvSpPr>
          <p:cNvPr id="3" name="Title 3">
            <a:extLst>
              <a:ext uri="{FF2B5EF4-FFF2-40B4-BE49-F238E27FC236}">
                <a16:creationId xmlns:a16="http://schemas.microsoft.com/office/drawing/2014/main" id="{0B2CE2ED-B40B-0B41-80BD-2B0C7A3D1DAA}"/>
              </a:ext>
            </a:extLst>
          </p:cNvPr>
          <p:cNvSpPr txBox="1">
            <a:spLocks/>
          </p:cNvSpPr>
          <p:nvPr/>
        </p:nvSpPr>
        <p:spPr>
          <a:xfrm>
            <a:off x="-304800" y="1136366"/>
            <a:ext cx="99112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chemeClr val="tx1"/>
                </a:solidFill>
              </a:rPr>
              <a:t>Ví</a:t>
            </a:r>
            <a:r>
              <a:rPr lang="en-US" b="1" dirty="0">
                <a:solidFill>
                  <a:schemeClr val="tx1"/>
                </a:solidFill>
              </a:rPr>
              <a:t> </a:t>
            </a:r>
            <a:r>
              <a:rPr lang="en-US" b="1" dirty="0" err="1">
                <a:solidFill>
                  <a:schemeClr val="tx1"/>
                </a:solidFill>
              </a:rPr>
              <a:t>dụ</a:t>
            </a:r>
            <a:r>
              <a:rPr lang="en-US" b="1" dirty="0">
                <a:solidFill>
                  <a:schemeClr val="tx1"/>
                </a:solidFill>
              </a:rPr>
              <a:t> </a:t>
            </a:r>
            <a:r>
              <a:rPr lang="en-US" b="1" dirty="0" err="1">
                <a:solidFill>
                  <a:schemeClr val="tx1"/>
                </a:solidFill>
              </a:rPr>
              <a:t>sự</a:t>
            </a:r>
            <a:r>
              <a:rPr lang="en-US" b="1" dirty="0">
                <a:solidFill>
                  <a:schemeClr val="tx1"/>
                </a:solidFill>
              </a:rPr>
              <a:t> </a:t>
            </a:r>
            <a:r>
              <a:rPr lang="en-US" b="1" dirty="0" err="1">
                <a:solidFill>
                  <a:schemeClr val="tx1"/>
                </a:solidFill>
              </a:rPr>
              <a:t>thay</a:t>
            </a:r>
            <a:r>
              <a:rPr lang="en-US" b="1" dirty="0">
                <a:solidFill>
                  <a:schemeClr val="tx1"/>
                </a:solidFill>
              </a:rPr>
              <a:t> </a:t>
            </a:r>
            <a:r>
              <a:rPr lang="en-US" b="1" dirty="0" err="1">
                <a:solidFill>
                  <a:schemeClr val="tx1"/>
                </a:solidFill>
              </a:rPr>
              <a:t>đổi</a:t>
            </a:r>
            <a:r>
              <a:rPr lang="en-US" b="1" dirty="0">
                <a:solidFill>
                  <a:schemeClr val="tx1"/>
                </a:solidFill>
              </a:rPr>
              <a:t> </a:t>
            </a:r>
            <a:r>
              <a:rPr lang="en-US" b="1" dirty="0" err="1">
                <a:solidFill>
                  <a:schemeClr val="tx1"/>
                </a:solidFill>
              </a:rPr>
              <a:t>lượng</a:t>
            </a:r>
            <a:r>
              <a:rPr lang="en-US" b="1" dirty="0">
                <a:solidFill>
                  <a:schemeClr val="tx1"/>
                </a:solidFill>
              </a:rPr>
              <a:t> </a:t>
            </a:r>
            <a:r>
              <a:rPr lang="en-US" b="1" dirty="0" err="1">
                <a:solidFill>
                  <a:schemeClr val="tx1"/>
                </a:solidFill>
              </a:rPr>
              <a:t>cầu</a:t>
            </a:r>
            <a:r>
              <a:rPr lang="en-US" b="1" dirty="0">
                <a:solidFill>
                  <a:schemeClr val="tx1"/>
                </a:solidFill>
              </a:rPr>
              <a:t> </a:t>
            </a:r>
            <a:r>
              <a:rPr lang="en-US" b="1" dirty="0" err="1">
                <a:solidFill>
                  <a:schemeClr val="tx1"/>
                </a:solidFill>
              </a:rPr>
              <a:t>theo</a:t>
            </a:r>
            <a:r>
              <a:rPr lang="en-US" b="1" dirty="0">
                <a:solidFill>
                  <a:schemeClr val="tx1"/>
                </a:solidFill>
              </a:rPr>
              <a:t> </a:t>
            </a:r>
            <a:r>
              <a:rPr lang="en-US" b="1" dirty="0" err="1">
                <a:solidFill>
                  <a:schemeClr val="tx1"/>
                </a:solidFill>
              </a:rPr>
              <a:t>giá</a:t>
            </a:r>
            <a:endParaRPr lang="en-VN" b="1" dirty="0">
              <a:solidFill>
                <a:schemeClr val="tx1"/>
              </a:solidFill>
            </a:endParaRPr>
          </a:p>
        </p:txBody>
      </p:sp>
      <p:graphicFrame>
        <p:nvGraphicFramePr>
          <p:cNvPr id="5" name="Table 4">
            <a:extLst>
              <a:ext uri="{FF2B5EF4-FFF2-40B4-BE49-F238E27FC236}">
                <a16:creationId xmlns:a16="http://schemas.microsoft.com/office/drawing/2014/main" id="{1DF2505F-151D-C544-B4FD-0E47D770B390}"/>
              </a:ext>
            </a:extLst>
          </p:cNvPr>
          <p:cNvGraphicFramePr>
            <a:graphicFrameLocks noGrp="1"/>
          </p:cNvGraphicFramePr>
          <p:nvPr>
            <p:extLst>
              <p:ext uri="{D42A27DB-BD31-4B8C-83A1-F6EECF244321}">
                <p14:modId xmlns:p14="http://schemas.microsoft.com/office/powerpoint/2010/main" val="1955864003"/>
              </p:ext>
            </p:extLst>
          </p:nvPr>
        </p:nvGraphicFramePr>
        <p:xfrm>
          <a:off x="0" y="2190620"/>
          <a:ext cx="12192000" cy="4581653"/>
        </p:xfrm>
        <a:graphic>
          <a:graphicData uri="http://schemas.openxmlformats.org/drawingml/2006/table">
            <a:tbl>
              <a:tblPr firstRow="1" firstCol="1" bandRow="1">
                <a:tableStyleId>{5C22544A-7EE6-4342-B048-85BDC9FD1C3A}</a:tableStyleId>
              </a:tblPr>
              <a:tblGrid>
                <a:gridCol w="6096000">
                  <a:extLst>
                    <a:ext uri="{9D8B030D-6E8A-4147-A177-3AD203B41FA5}">
                      <a16:colId xmlns:a16="http://schemas.microsoft.com/office/drawing/2014/main" val="3447045889"/>
                    </a:ext>
                  </a:extLst>
                </a:gridCol>
                <a:gridCol w="6096000">
                  <a:extLst>
                    <a:ext uri="{9D8B030D-6E8A-4147-A177-3AD203B41FA5}">
                      <a16:colId xmlns:a16="http://schemas.microsoft.com/office/drawing/2014/main" val="507955710"/>
                    </a:ext>
                  </a:extLst>
                </a:gridCol>
              </a:tblGrid>
              <a:tr h="533400">
                <a:tc>
                  <a:txBody>
                    <a:bodyPr/>
                    <a:lstStyle/>
                    <a:p>
                      <a:pPr algn="ctr">
                        <a:lnSpc>
                          <a:spcPct val="150000"/>
                        </a:lnSpc>
                        <a:spcAft>
                          <a:spcPts val="800"/>
                        </a:spcAft>
                      </a:pPr>
                      <a:r>
                        <a:rPr lang="vi-VN" sz="3200">
                          <a:effectLst/>
                        </a:rPr>
                        <a:t>Giá</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Lượng cầu</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9844100"/>
                  </a:ext>
                </a:extLst>
              </a:tr>
              <a:tr h="533400">
                <a:tc>
                  <a:txBody>
                    <a:bodyPr/>
                    <a:lstStyle/>
                    <a:p>
                      <a:pPr algn="ctr">
                        <a:lnSpc>
                          <a:spcPct val="150000"/>
                        </a:lnSpc>
                        <a:spcAft>
                          <a:spcPts val="800"/>
                        </a:spcAft>
                      </a:pPr>
                      <a:r>
                        <a:rPr lang="vi-VN" sz="3200" dirty="0">
                          <a:solidFill>
                            <a:srgbClr val="FF0000"/>
                          </a:solidFill>
                          <a:effectLst/>
                        </a:rPr>
                        <a:t>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solidFill>
                            <a:srgbClr val="FF0000"/>
                          </a:solidFill>
                          <a:effectLst/>
                        </a:rPr>
                        <a:t>200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888213"/>
                  </a:ext>
                </a:extLst>
              </a:tr>
              <a:tr h="533400">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9120082"/>
                  </a:ext>
                </a:extLst>
              </a:tr>
              <a:tr h="533400">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716175"/>
                  </a:ext>
                </a:extLst>
              </a:tr>
              <a:tr h="533400">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3870143"/>
                  </a:ext>
                </a:extLst>
              </a:tr>
              <a:tr h="533400">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9454159"/>
                  </a:ext>
                </a:extLst>
              </a:tr>
              <a:tr h="533400">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8987235"/>
                  </a:ext>
                </a:extLst>
              </a:tr>
            </a:tbl>
          </a:graphicData>
        </a:graphic>
      </p:graphicFrame>
    </p:spTree>
    <p:extLst>
      <p:ext uri="{BB962C8B-B14F-4D97-AF65-F5344CB8AC3E}">
        <p14:creationId xmlns:p14="http://schemas.microsoft.com/office/powerpoint/2010/main" val="3991574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06E6AA-DD2D-454C-894A-48F4CA5681C7}"/>
              </a:ext>
            </a:extLst>
          </p:cNvPr>
          <p:cNvSpPr>
            <a:spLocks noGrp="1"/>
          </p:cNvSpPr>
          <p:nvPr>
            <p:ph type="sldNum" sz="quarter" idx="12"/>
          </p:nvPr>
        </p:nvSpPr>
        <p:spPr/>
        <p:txBody>
          <a:bodyPr/>
          <a:lstStyle/>
          <a:p>
            <a:fld id="{A098FBE6-540D-41B1-8784-222EA9B62A90}" type="slidenum">
              <a:rPr lang="en-US" smtClean="0"/>
              <a:pPr/>
              <a:t>7</a:t>
            </a:fld>
            <a:endParaRPr lang="en-US"/>
          </a:p>
        </p:txBody>
      </p:sp>
      <p:sp>
        <p:nvSpPr>
          <p:cNvPr id="3" name="Title 3">
            <a:extLst>
              <a:ext uri="{FF2B5EF4-FFF2-40B4-BE49-F238E27FC236}">
                <a16:creationId xmlns:a16="http://schemas.microsoft.com/office/drawing/2014/main" id="{0B2CE2ED-B40B-0B41-80BD-2B0C7A3D1DAA}"/>
              </a:ext>
            </a:extLst>
          </p:cNvPr>
          <p:cNvSpPr txBox="1">
            <a:spLocks/>
          </p:cNvSpPr>
          <p:nvPr/>
        </p:nvSpPr>
        <p:spPr>
          <a:xfrm>
            <a:off x="-304800" y="1136366"/>
            <a:ext cx="99112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chemeClr val="tx1"/>
                </a:solidFill>
              </a:rPr>
              <a:t>Ví</a:t>
            </a:r>
            <a:r>
              <a:rPr lang="en-US" b="1" dirty="0">
                <a:solidFill>
                  <a:schemeClr val="tx1"/>
                </a:solidFill>
              </a:rPr>
              <a:t> </a:t>
            </a:r>
            <a:r>
              <a:rPr lang="en-US" b="1" dirty="0" err="1">
                <a:solidFill>
                  <a:schemeClr val="tx1"/>
                </a:solidFill>
              </a:rPr>
              <a:t>dụ</a:t>
            </a:r>
            <a:r>
              <a:rPr lang="en-US" b="1" dirty="0">
                <a:solidFill>
                  <a:schemeClr val="tx1"/>
                </a:solidFill>
              </a:rPr>
              <a:t> </a:t>
            </a:r>
            <a:r>
              <a:rPr lang="en-US" b="1" dirty="0" err="1">
                <a:solidFill>
                  <a:schemeClr val="tx1"/>
                </a:solidFill>
              </a:rPr>
              <a:t>sự</a:t>
            </a:r>
            <a:r>
              <a:rPr lang="en-US" b="1" dirty="0">
                <a:solidFill>
                  <a:schemeClr val="tx1"/>
                </a:solidFill>
              </a:rPr>
              <a:t> </a:t>
            </a:r>
            <a:r>
              <a:rPr lang="en-US" b="1" dirty="0" err="1">
                <a:solidFill>
                  <a:schemeClr val="tx1"/>
                </a:solidFill>
              </a:rPr>
              <a:t>thay</a:t>
            </a:r>
            <a:r>
              <a:rPr lang="en-US" b="1" dirty="0">
                <a:solidFill>
                  <a:schemeClr val="tx1"/>
                </a:solidFill>
              </a:rPr>
              <a:t> </a:t>
            </a:r>
            <a:r>
              <a:rPr lang="en-US" b="1" dirty="0" err="1">
                <a:solidFill>
                  <a:schemeClr val="tx1"/>
                </a:solidFill>
              </a:rPr>
              <a:t>đổi</a:t>
            </a:r>
            <a:r>
              <a:rPr lang="en-US" b="1" dirty="0">
                <a:solidFill>
                  <a:schemeClr val="tx1"/>
                </a:solidFill>
              </a:rPr>
              <a:t> </a:t>
            </a:r>
            <a:r>
              <a:rPr lang="en-US" b="1" dirty="0" err="1">
                <a:solidFill>
                  <a:schemeClr val="tx1"/>
                </a:solidFill>
              </a:rPr>
              <a:t>lượng</a:t>
            </a:r>
            <a:r>
              <a:rPr lang="en-US" b="1" dirty="0">
                <a:solidFill>
                  <a:schemeClr val="tx1"/>
                </a:solidFill>
              </a:rPr>
              <a:t> </a:t>
            </a:r>
            <a:r>
              <a:rPr lang="en-US" b="1" dirty="0" err="1">
                <a:solidFill>
                  <a:schemeClr val="tx1"/>
                </a:solidFill>
              </a:rPr>
              <a:t>cầu</a:t>
            </a:r>
            <a:r>
              <a:rPr lang="en-US" b="1" dirty="0">
                <a:solidFill>
                  <a:schemeClr val="tx1"/>
                </a:solidFill>
              </a:rPr>
              <a:t> </a:t>
            </a:r>
            <a:r>
              <a:rPr lang="en-US" b="1" dirty="0" err="1">
                <a:solidFill>
                  <a:schemeClr val="tx1"/>
                </a:solidFill>
              </a:rPr>
              <a:t>theo</a:t>
            </a:r>
            <a:r>
              <a:rPr lang="en-US" b="1" dirty="0">
                <a:solidFill>
                  <a:schemeClr val="tx1"/>
                </a:solidFill>
              </a:rPr>
              <a:t> </a:t>
            </a:r>
            <a:r>
              <a:rPr lang="en-US" b="1" dirty="0" err="1">
                <a:solidFill>
                  <a:schemeClr val="tx1"/>
                </a:solidFill>
              </a:rPr>
              <a:t>giá</a:t>
            </a:r>
            <a:endParaRPr lang="en-VN" b="1" dirty="0">
              <a:solidFill>
                <a:schemeClr val="tx1"/>
              </a:solidFill>
            </a:endParaRPr>
          </a:p>
        </p:txBody>
      </p:sp>
      <p:graphicFrame>
        <p:nvGraphicFramePr>
          <p:cNvPr id="5" name="Table 4">
            <a:extLst>
              <a:ext uri="{FF2B5EF4-FFF2-40B4-BE49-F238E27FC236}">
                <a16:creationId xmlns:a16="http://schemas.microsoft.com/office/drawing/2014/main" id="{1DF2505F-151D-C544-B4FD-0E47D770B390}"/>
              </a:ext>
            </a:extLst>
          </p:cNvPr>
          <p:cNvGraphicFramePr>
            <a:graphicFrameLocks noGrp="1"/>
          </p:cNvGraphicFramePr>
          <p:nvPr>
            <p:extLst>
              <p:ext uri="{D42A27DB-BD31-4B8C-83A1-F6EECF244321}">
                <p14:modId xmlns:p14="http://schemas.microsoft.com/office/powerpoint/2010/main" val="2642570396"/>
              </p:ext>
            </p:extLst>
          </p:nvPr>
        </p:nvGraphicFramePr>
        <p:xfrm>
          <a:off x="0" y="2190620"/>
          <a:ext cx="12192000" cy="4576637"/>
        </p:xfrm>
        <a:graphic>
          <a:graphicData uri="http://schemas.openxmlformats.org/drawingml/2006/table">
            <a:tbl>
              <a:tblPr firstRow="1" firstCol="1" bandRow="1">
                <a:tableStyleId>{5C22544A-7EE6-4342-B048-85BDC9FD1C3A}</a:tableStyleId>
              </a:tblPr>
              <a:tblGrid>
                <a:gridCol w="6096000">
                  <a:extLst>
                    <a:ext uri="{9D8B030D-6E8A-4147-A177-3AD203B41FA5}">
                      <a16:colId xmlns:a16="http://schemas.microsoft.com/office/drawing/2014/main" val="3447045889"/>
                    </a:ext>
                  </a:extLst>
                </a:gridCol>
                <a:gridCol w="6096000">
                  <a:extLst>
                    <a:ext uri="{9D8B030D-6E8A-4147-A177-3AD203B41FA5}">
                      <a16:colId xmlns:a16="http://schemas.microsoft.com/office/drawing/2014/main" val="507955710"/>
                    </a:ext>
                  </a:extLst>
                </a:gridCol>
              </a:tblGrid>
              <a:tr h="533400">
                <a:tc>
                  <a:txBody>
                    <a:bodyPr/>
                    <a:lstStyle/>
                    <a:p>
                      <a:pPr algn="ctr">
                        <a:lnSpc>
                          <a:spcPct val="150000"/>
                        </a:lnSpc>
                        <a:spcAft>
                          <a:spcPts val="800"/>
                        </a:spcAft>
                      </a:pPr>
                      <a:r>
                        <a:rPr lang="vi-VN" sz="3200">
                          <a:effectLst/>
                        </a:rPr>
                        <a:t>Giá</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Lượng cầu</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9844100"/>
                  </a:ext>
                </a:extLst>
              </a:tr>
              <a:tr h="533400">
                <a:tc>
                  <a:txBody>
                    <a:bodyPr/>
                    <a:lstStyle/>
                    <a:p>
                      <a:pPr algn="ctr">
                        <a:lnSpc>
                          <a:spcPct val="150000"/>
                        </a:lnSpc>
                        <a:spcAft>
                          <a:spcPts val="800"/>
                        </a:spcAft>
                      </a:pPr>
                      <a:r>
                        <a:rPr lang="vi-VN" sz="3200">
                          <a:effectLst/>
                        </a:rPr>
                        <a:t>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200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888213"/>
                  </a:ext>
                </a:extLst>
              </a:tr>
              <a:tr h="533400">
                <a:tc>
                  <a:txBody>
                    <a:bodyPr/>
                    <a:lstStyle/>
                    <a:p>
                      <a:pPr algn="ctr">
                        <a:lnSpc>
                          <a:spcPct val="150000"/>
                        </a:lnSpc>
                        <a:spcAft>
                          <a:spcPts val="800"/>
                        </a:spcAft>
                      </a:pPr>
                      <a:r>
                        <a:rPr lang="vi-VN" sz="3200" dirty="0">
                          <a:solidFill>
                            <a:srgbClr val="FF0000"/>
                          </a:solidFill>
                          <a:effectLst/>
                        </a:rPr>
                        <a:t>10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solidFill>
                            <a:srgbClr val="FF0000"/>
                          </a:solidFill>
                          <a:effectLst/>
                        </a:rPr>
                        <a:t>160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9120082"/>
                  </a:ext>
                </a:extLst>
              </a:tr>
              <a:tr h="533400">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716175"/>
                  </a:ext>
                </a:extLst>
              </a:tr>
              <a:tr h="533400">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3870143"/>
                  </a:ext>
                </a:extLst>
              </a:tr>
              <a:tr h="533400">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9454159"/>
                  </a:ext>
                </a:extLst>
              </a:tr>
              <a:tr h="533400">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8987235"/>
                  </a:ext>
                </a:extLst>
              </a:tr>
            </a:tbl>
          </a:graphicData>
        </a:graphic>
      </p:graphicFrame>
    </p:spTree>
    <p:extLst>
      <p:ext uri="{BB962C8B-B14F-4D97-AF65-F5344CB8AC3E}">
        <p14:creationId xmlns:p14="http://schemas.microsoft.com/office/powerpoint/2010/main" val="294528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06E6AA-DD2D-454C-894A-48F4CA5681C7}"/>
              </a:ext>
            </a:extLst>
          </p:cNvPr>
          <p:cNvSpPr>
            <a:spLocks noGrp="1"/>
          </p:cNvSpPr>
          <p:nvPr>
            <p:ph type="sldNum" sz="quarter" idx="12"/>
          </p:nvPr>
        </p:nvSpPr>
        <p:spPr/>
        <p:txBody>
          <a:bodyPr/>
          <a:lstStyle/>
          <a:p>
            <a:fld id="{A098FBE6-540D-41B1-8784-222EA9B62A90}" type="slidenum">
              <a:rPr lang="en-US" smtClean="0"/>
              <a:pPr/>
              <a:t>8</a:t>
            </a:fld>
            <a:endParaRPr lang="en-US"/>
          </a:p>
        </p:txBody>
      </p:sp>
      <p:sp>
        <p:nvSpPr>
          <p:cNvPr id="3" name="Title 3">
            <a:extLst>
              <a:ext uri="{FF2B5EF4-FFF2-40B4-BE49-F238E27FC236}">
                <a16:creationId xmlns:a16="http://schemas.microsoft.com/office/drawing/2014/main" id="{0B2CE2ED-B40B-0B41-80BD-2B0C7A3D1DAA}"/>
              </a:ext>
            </a:extLst>
          </p:cNvPr>
          <p:cNvSpPr txBox="1">
            <a:spLocks/>
          </p:cNvSpPr>
          <p:nvPr/>
        </p:nvSpPr>
        <p:spPr>
          <a:xfrm>
            <a:off x="-304800" y="1136366"/>
            <a:ext cx="99112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chemeClr val="tx1"/>
                </a:solidFill>
              </a:rPr>
              <a:t>Ví</a:t>
            </a:r>
            <a:r>
              <a:rPr lang="en-US" b="1" dirty="0">
                <a:solidFill>
                  <a:schemeClr val="tx1"/>
                </a:solidFill>
              </a:rPr>
              <a:t> </a:t>
            </a:r>
            <a:r>
              <a:rPr lang="en-US" b="1" dirty="0" err="1">
                <a:solidFill>
                  <a:schemeClr val="tx1"/>
                </a:solidFill>
              </a:rPr>
              <a:t>dụ</a:t>
            </a:r>
            <a:r>
              <a:rPr lang="en-US" b="1" dirty="0">
                <a:solidFill>
                  <a:schemeClr val="tx1"/>
                </a:solidFill>
              </a:rPr>
              <a:t> </a:t>
            </a:r>
            <a:r>
              <a:rPr lang="en-US" b="1" dirty="0" err="1">
                <a:solidFill>
                  <a:schemeClr val="tx1"/>
                </a:solidFill>
              </a:rPr>
              <a:t>sự</a:t>
            </a:r>
            <a:r>
              <a:rPr lang="en-US" b="1" dirty="0">
                <a:solidFill>
                  <a:schemeClr val="tx1"/>
                </a:solidFill>
              </a:rPr>
              <a:t> </a:t>
            </a:r>
            <a:r>
              <a:rPr lang="en-US" b="1" dirty="0" err="1">
                <a:solidFill>
                  <a:schemeClr val="tx1"/>
                </a:solidFill>
              </a:rPr>
              <a:t>thay</a:t>
            </a:r>
            <a:r>
              <a:rPr lang="en-US" b="1" dirty="0">
                <a:solidFill>
                  <a:schemeClr val="tx1"/>
                </a:solidFill>
              </a:rPr>
              <a:t> </a:t>
            </a:r>
            <a:r>
              <a:rPr lang="en-US" b="1" dirty="0" err="1">
                <a:solidFill>
                  <a:schemeClr val="tx1"/>
                </a:solidFill>
              </a:rPr>
              <a:t>đổi</a:t>
            </a:r>
            <a:r>
              <a:rPr lang="en-US" b="1" dirty="0">
                <a:solidFill>
                  <a:schemeClr val="tx1"/>
                </a:solidFill>
              </a:rPr>
              <a:t> </a:t>
            </a:r>
            <a:r>
              <a:rPr lang="en-US" b="1" dirty="0" err="1">
                <a:solidFill>
                  <a:schemeClr val="tx1"/>
                </a:solidFill>
              </a:rPr>
              <a:t>lượng</a:t>
            </a:r>
            <a:r>
              <a:rPr lang="en-US" b="1" dirty="0">
                <a:solidFill>
                  <a:schemeClr val="tx1"/>
                </a:solidFill>
              </a:rPr>
              <a:t> </a:t>
            </a:r>
            <a:r>
              <a:rPr lang="en-US" b="1" dirty="0" err="1">
                <a:solidFill>
                  <a:schemeClr val="tx1"/>
                </a:solidFill>
              </a:rPr>
              <a:t>cầu</a:t>
            </a:r>
            <a:r>
              <a:rPr lang="en-US" b="1" dirty="0">
                <a:solidFill>
                  <a:schemeClr val="tx1"/>
                </a:solidFill>
              </a:rPr>
              <a:t> </a:t>
            </a:r>
            <a:r>
              <a:rPr lang="en-US" b="1" dirty="0" err="1">
                <a:solidFill>
                  <a:schemeClr val="tx1"/>
                </a:solidFill>
              </a:rPr>
              <a:t>theo</a:t>
            </a:r>
            <a:r>
              <a:rPr lang="en-US" b="1" dirty="0">
                <a:solidFill>
                  <a:schemeClr val="tx1"/>
                </a:solidFill>
              </a:rPr>
              <a:t> </a:t>
            </a:r>
            <a:r>
              <a:rPr lang="en-US" b="1" dirty="0" err="1">
                <a:solidFill>
                  <a:schemeClr val="tx1"/>
                </a:solidFill>
              </a:rPr>
              <a:t>giá</a:t>
            </a:r>
            <a:endParaRPr lang="en-VN" b="1" dirty="0">
              <a:solidFill>
                <a:schemeClr val="tx1"/>
              </a:solidFill>
            </a:endParaRPr>
          </a:p>
        </p:txBody>
      </p:sp>
      <p:graphicFrame>
        <p:nvGraphicFramePr>
          <p:cNvPr id="5" name="Table 4">
            <a:extLst>
              <a:ext uri="{FF2B5EF4-FFF2-40B4-BE49-F238E27FC236}">
                <a16:creationId xmlns:a16="http://schemas.microsoft.com/office/drawing/2014/main" id="{1DF2505F-151D-C544-B4FD-0E47D770B390}"/>
              </a:ext>
            </a:extLst>
          </p:cNvPr>
          <p:cNvGraphicFramePr>
            <a:graphicFrameLocks noGrp="1"/>
          </p:cNvGraphicFramePr>
          <p:nvPr>
            <p:extLst>
              <p:ext uri="{D42A27DB-BD31-4B8C-83A1-F6EECF244321}">
                <p14:modId xmlns:p14="http://schemas.microsoft.com/office/powerpoint/2010/main" val="1784839410"/>
              </p:ext>
            </p:extLst>
          </p:nvPr>
        </p:nvGraphicFramePr>
        <p:xfrm>
          <a:off x="0" y="2190620"/>
          <a:ext cx="12192000" cy="4571621"/>
        </p:xfrm>
        <a:graphic>
          <a:graphicData uri="http://schemas.openxmlformats.org/drawingml/2006/table">
            <a:tbl>
              <a:tblPr firstRow="1" firstCol="1" bandRow="1">
                <a:tableStyleId>{5C22544A-7EE6-4342-B048-85BDC9FD1C3A}</a:tableStyleId>
              </a:tblPr>
              <a:tblGrid>
                <a:gridCol w="6096000">
                  <a:extLst>
                    <a:ext uri="{9D8B030D-6E8A-4147-A177-3AD203B41FA5}">
                      <a16:colId xmlns:a16="http://schemas.microsoft.com/office/drawing/2014/main" val="3447045889"/>
                    </a:ext>
                  </a:extLst>
                </a:gridCol>
                <a:gridCol w="6096000">
                  <a:extLst>
                    <a:ext uri="{9D8B030D-6E8A-4147-A177-3AD203B41FA5}">
                      <a16:colId xmlns:a16="http://schemas.microsoft.com/office/drawing/2014/main" val="507955710"/>
                    </a:ext>
                  </a:extLst>
                </a:gridCol>
              </a:tblGrid>
              <a:tr h="533400">
                <a:tc>
                  <a:txBody>
                    <a:bodyPr/>
                    <a:lstStyle/>
                    <a:p>
                      <a:pPr algn="ctr">
                        <a:lnSpc>
                          <a:spcPct val="150000"/>
                        </a:lnSpc>
                        <a:spcAft>
                          <a:spcPts val="800"/>
                        </a:spcAft>
                      </a:pPr>
                      <a:r>
                        <a:rPr lang="vi-VN" sz="3200">
                          <a:effectLst/>
                        </a:rPr>
                        <a:t>Giá</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Lượng cầu</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9844100"/>
                  </a:ext>
                </a:extLst>
              </a:tr>
              <a:tr h="533400">
                <a:tc>
                  <a:txBody>
                    <a:bodyPr/>
                    <a:lstStyle/>
                    <a:p>
                      <a:pPr algn="ctr">
                        <a:lnSpc>
                          <a:spcPct val="150000"/>
                        </a:lnSpc>
                        <a:spcAft>
                          <a:spcPts val="800"/>
                        </a:spcAft>
                      </a:pPr>
                      <a:r>
                        <a:rPr lang="vi-VN" sz="3200">
                          <a:effectLst/>
                        </a:rPr>
                        <a:t>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200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888213"/>
                  </a:ext>
                </a:extLst>
              </a:tr>
              <a:tr h="533400">
                <a:tc>
                  <a:txBody>
                    <a:bodyPr/>
                    <a:lstStyle/>
                    <a:p>
                      <a:pPr algn="ctr">
                        <a:lnSpc>
                          <a:spcPct val="150000"/>
                        </a:lnSpc>
                        <a:spcAft>
                          <a:spcPts val="800"/>
                        </a:spcAft>
                      </a:pPr>
                      <a:r>
                        <a:rPr lang="vi-VN" sz="3200" dirty="0">
                          <a:effectLst/>
                        </a:rPr>
                        <a:t>10</a:t>
                      </a: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160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9120082"/>
                  </a:ext>
                </a:extLst>
              </a:tr>
              <a:tr h="533400">
                <a:tc>
                  <a:txBody>
                    <a:bodyPr/>
                    <a:lstStyle/>
                    <a:p>
                      <a:pPr algn="ctr">
                        <a:lnSpc>
                          <a:spcPct val="150000"/>
                        </a:lnSpc>
                        <a:spcAft>
                          <a:spcPts val="800"/>
                        </a:spcAft>
                      </a:pPr>
                      <a:r>
                        <a:rPr lang="vi-VN" sz="3200" dirty="0">
                          <a:solidFill>
                            <a:srgbClr val="FF0000"/>
                          </a:solidFill>
                          <a:effectLst/>
                        </a:rPr>
                        <a:t>20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solidFill>
                            <a:srgbClr val="FF0000"/>
                          </a:solidFill>
                          <a:effectLst/>
                        </a:rPr>
                        <a:t>120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716175"/>
                  </a:ext>
                </a:extLst>
              </a:tr>
              <a:tr h="533400">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3870143"/>
                  </a:ext>
                </a:extLst>
              </a:tr>
              <a:tr h="533400">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9454159"/>
                  </a:ext>
                </a:extLst>
              </a:tr>
              <a:tr h="533400">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8987235"/>
                  </a:ext>
                </a:extLst>
              </a:tr>
            </a:tbl>
          </a:graphicData>
        </a:graphic>
      </p:graphicFrame>
    </p:spTree>
    <p:extLst>
      <p:ext uri="{BB962C8B-B14F-4D97-AF65-F5344CB8AC3E}">
        <p14:creationId xmlns:p14="http://schemas.microsoft.com/office/powerpoint/2010/main" val="3642611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06E6AA-DD2D-454C-894A-48F4CA5681C7}"/>
              </a:ext>
            </a:extLst>
          </p:cNvPr>
          <p:cNvSpPr>
            <a:spLocks noGrp="1"/>
          </p:cNvSpPr>
          <p:nvPr>
            <p:ph type="sldNum" sz="quarter" idx="12"/>
          </p:nvPr>
        </p:nvSpPr>
        <p:spPr/>
        <p:txBody>
          <a:bodyPr/>
          <a:lstStyle/>
          <a:p>
            <a:fld id="{A098FBE6-540D-41B1-8784-222EA9B62A90}" type="slidenum">
              <a:rPr lang="en-US" smtClean="0"/>
              <a:pPr/>
              <a:t>9</a:t>
            </a:fld>
            <a:endParaRPr lang="en-US"/>
          </a:p>
        </p:txBody>
      </p:sp>
      <p:sp>
        <p:nvSpPr>
          <p:cNvPr id="3" name="Title 3">
            <a:extLst>
              <a:ext uri="{FF2B5EF4-FFF2-40B4-BE49-F238E27FC236}">
                <a16:creationId xmlns:a16="http://schemas.microsoft.com/office/drawing/2014/main" id="{0B2CE2ED-B40B-0B41-80BD-2B0C7A3D1DAA}"/>
              </a:ext>
            </a:extLst>
          </p:cNvPr>
          <p:cNvSpPr txBox="1">
            <a:spLocks/>
          </p:cNvSpPr>
          <p:nvPr/>
        </p:nvSpPr>
        <p:spPr>
          <a:xfrm>
            <a:off x="-304800" y="1136366"/>
            <a:ext cx="99112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chemeClr val="tx1"/>
                </a:solidFill>
              </a:rPr>
              <a:t>Ví</a:t>
            </a:r>
            <a:r>
              <a:rPr lang="en-US" b="1" dirty="0">
                <a:solidFill>
                  <a:schemeClr val="tx1"/>
                </a:solidFill>
              </a:rPr>
              <a:t> </a:t>
            </a:r>
            <a:r>
              <a:rPr lang="en-US" b="1" dirty="0" err="1">
                <a:solidFill>
                  <a:schemeClr val="tx1"/>
                </a:solidFill>
              </a:rPr>
              <a:t>dụ</a:t>
            </a:r>
            <a:r>
              <a:rPr lang="en-US" b="1" dirty="0">
                <a:solidFill>
                  <a:schemeClr val="tx1"/>
                </a:solidFill>
              </a:rPr>
              <a:t> </a:t>
            </a:r>
            <a:r>
              <a:rPr lang="en-US" b="1" dirty="0" err="1">
                <a:solidFill>
                  <a:schemeClr val="tx1"/>
                </a:solidFill>
              </a:rPr>
              <a:t>sự</a:t>
            </a:r>
            <a:r>
              <a:rPr lang="en-US" b="1" dirty="0">
                <a:solidFill>
                  <a:schemeClr val="tx1"/>
                </a:solidFill>
              </a:rPr>
              <a:t> </a:t>
            </a:r>
            <a:r>
              <a:rPr lang="en-US" b="1" dirty="0" err="1">
                <a:solidFill>
                  <a:schemeClr val="tx1"/>
                </a:solidFill>
              </a:rPr>
              <a:t>thay</a:t>
            </a:r>
            <a:r>
              <a:rPr lang="en-US" b="1" dirty="0">
                <a:solidFill>
                  <a:schemeClr val="tx1"/>
                </a:solidFill>
              </a:rPr>
              <a:t> </a:t>
            </a:r>
            <a:r>
              <a:rPr lang="en-US" b="1" dirty="0" err="1">
                <a:solidFill>
                  <a:schemeClr val="tx1"/>
                </a:solidFill>
              </a:rPr>
              <a:t>đổi</a:t>
            </a:r>
            <a:r>
              <a:rPr lang="en-US" b="1" dirty="0">
                <a:solidFill>
                  <a:schemeClr val="tx1"/>
                </a:solidFill>
              </a:rPr>
              <a:t> </a:t>
            </a:r>
            <a:r>
              <a:rPr lang="en-US" b="1" dirty="0" err="1">
                <a:solidFill>
                  <a:schemeClr val="tx1"/>
                </a:solidFill>
              </a:rPr>
              <a:t>lượng</a:t>
            </a:r>
            <a:r>
              <a:rPr lang="en-US" b="1" dirty="0">
                <a:solidFill>
                  <a:schemeClr val="tx1"/>
                </a:solidFill>
              </a:rPr>
              <a:t> </a:t>
            </a:r>
            <a:r>
              <a:rPr lang="en-US" b="1" dirty="0" err="1">
                <a:solidFill>
                  <a:schemeClr val="tx1"/>
                </a:solidFill>
              </a:rPr>
              <a:t>cầu</a:t>
            </a:r>
            <a:r>
              <a:rPr lang="en-US" b="1" dirty="0">
                <a:solidFill>
                  <a:schemeClr val="tx1"/>
                </a:solidFill>
              </a:rPr>
              <a:t> </a:t>
            </a:r>
            <a:r>
              <a:rPr lang="en-US" b="1" dirty="0" err="1">
                <a:solidFill>
                  <a:schemeClr val="tx1"/>
                </a:solidFill>
              </a:rPr>
              <a:t>theo</a:t>
            </a:r>
            <a:r>
              <a:rPr lang="en-US" b="1" dirty="0">
                <a:solidFill>
                  <a:schemeClr val="tx1"/>
                </a:solidFill>
              </a:rPr>
              <a:t> </a:t>
            </a:r>
            <a:r>
              <a:rPr lang="en-US" b="1" dirty="0" err="1">
                <a:solidFill>
                  <a:schemeClr val="tx1"/>
                </a:solidFill>
              </a:rPr>
              <a:t>giá</a:t>
            </a:r>
            <a:endParaRPr lang="en-VN" b="1" dirty="0">
              <a:solidFill>
                <a:schemeClr val="tx1"/>
              </a:solidFill>
            </a:endParaRPr>
          </a:p>
        </p:txBody>
      </p:sp>
      <p:graphicFrame>
        <p:nvGraphicFramePr>
          <p:cNvPr id="5" name="Table 4">
            <a:extLst>
              <a:ext uri="{FF2B5EF4-FFF2-40B4-BE49-F238E27FC236}">
                <a16:creationId xmlns:a16="http://schemas.microsoft.com/office/drawing/2014/main" id="{1DF2505F-151D-C544-B4FD-0E47D770B390}"/>
              </a:ext>
            </a:extLst>
          </p:cNvPr>
          <p:cNvGraphicFramePr>
            <a:graphicFrameLocks noGrp="1"/>
          </p:cNvGraphicFramePr>
          <p:nvPr>
            <p:extLst>
              <p:ext uri="{D42A27DB-BD31-4B8C-83A1-F6EECF244321}">
                <p14:modId xmlns:p14="http://schemas.microsoft.com/office/powerpoint/2010/main" val="395108576"/>
              </p:ext>
            </p:extLst>
          </p:nvPr>
        </p:nvGraphicFramePr>
        <p:xfrm>
          <a:off x="0" y="2190620"/>
          <a:ext cx="12192000" cy="4566605"/>
        </p:xfrm>
        <a:graphic>
          <a:graphicData uri="http://schemas.openxmlformats.org/drawingml/2006/table">
            <a:tbl>
              <a:tblPr firstRow="1" firstCol="1" bandRow="1">
                <a:tableStyleId>{5C22544A-7EE6-4342-B048-85BDC9FD1C3A}</a:tableStyleId>
              </a:tblPr>
              <a:tblGrid>
                <a:gridCol w="6096000">
                  <a:extLst>
                    <a:ext uri="{9D8B030D-6E8A-4147-A177-3AD203B41FA5}">
                      <a16:colId xmlns:a16="http://schemas.microsoft.com/office/drawing/2014/main" val="3447045889"/>
                    </a:ext>
                  </a:extLst>
                </a:gridCol>
                <a:gridCol w="6096000">
                  <a:extLst>
                    <a:ext uri="{9D8B030D-6E8A-4147-A177-3AD203B41FA5}">
                      <a16:colId xmlns:a16="http://schemas.microsoft.com/office/drawing/2014/main" val="507955710"/>
                    </a:ext>
                  </a:extLst>
                </a:gridCol>
              </a:tblGrid>
              <a:tr h="533400">
                <a:tc>
                  <a:txBody>
                    <a:bodyPr/>
                    <a:lstStyle/>
                    <a:p>
                      <a:pPr algn="ctr">
                        <a:lnSpc>
                          <a:spcPct val="150000"/>
                        </a:lnSpc>
                        <a:spcAft>
                          <a:spcPts val="800"/>
                        </a:spcAft>
                      </a:pPr>
                      <a:r>
                        <a:rPr lang="vi-VN" sz="3200">
                          <a:effectLst/>
                        </a:rPr>
                        <a:t>Giá</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Lượng cầu</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9844100"/>
                  </a:ext>
                </a:extLst>
              </a:tr>
              <a:tr h="533400">
                <a:tc>
                  <a:txBody>
                    <a:bodyPr/>
                    <a:lstStyle/>
                    <a:p>
                      <a:pPr algn="ctr">
                        <a:lnSpc>
                          <a:spcPct val="150000"/>
                        </a:lnSpc>
                        <a:spcAft>
                          <a:spcPts val="800"/>
                        </a:spcAft>
                      </a:pPr>
                      <a:r>
                        <a:rPr lang="vi-VN" sz="3200">
                          <a:effectLst/>
                        </a:rPr>
                        <a:t>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200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888213"/>
                  </a:ext>
                </a:extLst>
              </a:tr>
              <a:tr h="533400">
                <a:tc>
                  <a:txBody>
                    <a:bodyPr/>
                    <a:lstStyle/>
                    <a:p>
                      <a:pPr algn="ctr">
                        <a:lnSpc>
                          <a:spcPct val="150000"/>
                        </a:lnSpc>
                        <a:spcAft>
                          <a:spcPts val="800"/>
                        </a:spcAft>
                      </a:pPr>
                      <a:r>
                        <a:rPr lang="vi-VN" sz="3200" dirty="0">
                          <a:effectLst/>
                        </a:rPr>
                        <a:t>10</a:t>
                      </a: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160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9120082"/>
                  </a:ext>
                </a:extLst>
              </a:tr>
              <a:tr h="533400">
                <a:tc>
                  <a:txBody>
                    <a:bodyPr/>
                    <a:lstStyle/>
                    <a:p>
                      <a:pPr algn="ctr">
                        <a:lnSpc>
                          <a:spcPct val="150000"/>
                        </a:lnSpc>
                        <a:spcAft>
                          <a:spcPts val="800"/>
                        </a:spcAft>
                      </a:pPr>
                      <a:r>
                        <a:rPr lang="vi-VN" sz="3200">
                          <a:effectLst/>
                        </a:rPr>
                        <a:t>20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a:effectLst/>
                        </a:rPr>
                        <a:t>120</a:t>
                      </a: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716175"/>
                  </a:ext>
                </a:extLst>
              </a:tr>
              <a:tr h="533400">
                <a:tc>
                  <a:txBody>
                    <a:bodyPr/>
                    <a:lstStyle/>
                    <a:p>
                      <a:pPr algn="ctr">
                        <a:lnSpc>
                          <a:spcPct val="150000"/>
                        </a:lnSpc>
                        <a:spcAft>
                          <a:spcPts val="800"/>
                        </a:spcAft>
                      </a:pPr>
                      <a:r>
                        <a:rPr lang="vi-VN" sz="3200" dirty="0">
                          <a:solidFill>
                            <a:srgbClr val="FF0000"/>
                          </a:solidFill>
                          <a:effectLst/>
                        </a:rPr>
                        <a:t>30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vi-VN" sz="3200" dirty="0">
                          <a:solidFill>
                            <a:srgbClr val="FF0000"/>
                          </a:solidFill>
                          <a:effectLst/>
                        </a:rPr>
                        <a:t>80</a:t>
                      </a:r>
                      <a:endParaRPr lang="en-V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3870143"/>
                  </a:ext>
                </a:extLst>
              </a:tr>
              <a:tr h="533400">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9454159"/>
                  </a:ext>
                </a:extLst>
              </a:tr>
              <a:tr h="533400">
                <a:tc>
                  <a:txBody>
                    <a:bodyPr/>
                    <a:lstStyle/>
                    <a:p>
                      <a:pPr algn="ctr">
                        <a:lnSpc>
                          <a:spcPct val="150000"/>
                        </a:lnSpc>
                        <a:spcAft>
                          <a:spcPts val="800"/>
                        </a:spcAft>
                      </a:pPr>
                      <a:endParaRPr lang="en-V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endParaRPr lang="en-V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8987235"/>
                  </a:ext>
                </a:extLst>
              </a:tr>
            </a:tbl>
          </a:graphicData>
        </a:graphic>
      </p:graphicFrame>
    </p:spTree>
    <p:extLst>
      <p:ext uri="{BB962C8B-B14F-4D97-AF65-F5344CB8AC3E}">
        <p14:creationId xmlns:p14="http://schemas.microsoft.com/office/powerpoint/2010/main" val="2578830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13931</TotalTime>
  <Words>782</Words>
  <Application>Microsoft Macintosh PowerPoint</Application>
  <PresentationFormat>Widescreen</PresentationFormat>
  <Paragraphs>299</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Candara</vt:lpstr>
      <vt:lpstr>Symbol</vt:lpstr>
      <vt:lpstr>Tahoma</vt:lpstr>
      <vt:lpstr>Waveform</vt:lpstr>
      <vt:lpstr>KINH TẾ HỌC ĐẠI CƯƠNG Chương 2. Cầu, cung và thị trường  GV: ThS Nguyễn Quốc Thắng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CÁC CHỦ THỂ  TRONG QUAN HỆ LAO ĐỘNG</dc:title>
  <dc:creator>HOAIBAO</dc:creator>
  <cp:lastModifiedBy>Nguyen Quoc Thang</cp:lastModifiedBy>
  <cp:revision>442</cp:revision>
  <cp:lastPrinted>2016-03-16T01:13:27Z</cp:lastPrinted>
  <dcterms:created xsi:type="dcterms:W3CDTF">2011-05-03T03:39:41Z</dcterms:created>
  <dcterms:modified xsi:type="dcterms:W3CDTF">2021-06-14T17:12:32Z</dcterms:modified>
</cp:coreProperties>
</file>