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1" r:id="rId3"/>
    <p:sldId id="282" r:id="rId4"/>
    <p:sldId id="283" r:id="rId5"/>
    <p:sldId id="284" r:id="rId6"/>
    <p:sldId id="286" r:id="rId7"/>
    <p:sldId id="285" r:id="rId8"/>
    <p:sldId id="287" r:id="rId9"/>
    <p:sldId id="289" r:id="rId10"/>
    <p:sldId id="290" r:id="rId11"/>
    <p:sldId id="288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 autoAdjust="0"/>
    <p:restoredTop sz="72472" autoAdjust="0"/>
  </p:normalViewPr>
  <p:slideViewPr>
    <p:cSldViewPr>
      <p:cViewPr varScale="1">
        <p:scale>
          <a:sx n="88" d="100"/>
          <a:sy n="88" d="100"/>
        </p:scale>
        <p:origin x="122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cung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E4-6044-9A21-2C25BB2BD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612848"/>
        <c:axId val="959845600"/>
      </c:scatterChart>
      <c:valAx>
        <c:axId val="94461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59845600"/>
        <c:crosses val="autoZero"/>
        <c:crossBetween val="midCat"/>
      </c:valAx>
      <c:valAx>
        <c:axId val="95984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61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VN" sz="3400" b="1" dirty="0">
                <a:effectLst/>
              </a:rPr>
              <a:t>Mối quan hệ giữa cầu và cung</a:t>
            </a:r>
            <a:endParaRPr lang="en-VN" sz="3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Lượng cầu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F8-0C40-8BD5-71538F720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Lượng cung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F8-0C40-8BD5-71538F72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729952"/>
        <c:axId val="989807120"/>
      </c:scatterChart>
      <c:valAx>
        <c:axId val="9897299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807120"/>
        <c:crosses val="autoZero"/>
        <c:crossBetween val="midCat"/>
      </c:valAx>
      <c:valAx>
        <c:axId val="9898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72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VN" sz="3400" b="1" dirty="0">
                <a:effectLst/>
              </a:rPr>
              <a:t>Mối quan hệ giữa cầu và cung</a:t>
            </a:r>
            <a:endParaRPr lang="en-VN" sz="3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Lượng cầu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F8-0C40-8BD5-71538F720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Lượng cung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F8-0C40-8BD5-71538F72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729952"/>
        <c:axId val="989807120"/>
      </c:scatterChart>
      <c:valAx>
        <c:axId val="9897299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807120"/>
        <c:crosses val="autoZero"/>
        <c:crossBetween val="midCat"/>
      </c:valAx>
      <c:valAx>
        <c:axId val="9898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72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VN" sz="3400" b="1" dirty="0">
                <a:effectLst/>
              </a:rPr>
              <a:t>Mối quan hệ giữa cầu và cung</a:t>
            </a:r>
            <a:endParaRPr lang="en-VN" sz="3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Lượng cầu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F8-0C40-8BD5-71538F720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Lượng cung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F8-0C40-8BD5-71538F72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729952"/>
        <c:axId val="989807120"/>
      </c:scatterChart>
      <c:valAx>
        <c:axId val="9897299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807120"/>
        <c:crosses val="autoZero"/>
        <c:crossBetween val="midCat"/>
      </c:valAx>
      <c:valAx>
        <c:axId val="9898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8972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0.42292</cdr:x>
      <cdr:y>0.39041</cdr:y>
    </cdr:from>
    <cdr:to>
      <cdr:x>0.47917</cdr:x>
      <cdr:y>0.46774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CBF80A02-F3B7-8E44-B93B-D027E2066356}"/>
            </a:ext>
          </a:extLst>
        </cdr:cNvPr>
        <cdr:cNvSpPr txBox="1"/>
      </cdr:nvSpPr>
      <cdr:spPr>
        <a:xfrm xmlns:a="http://schemas.openxmlformats.org/drawingml/2006/main">
          <a:off x="5156200" y="2641600"/>
          <a:ext cx="6858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0.42292</cdr:x>
      <cdr:y>0.39041</cdr:y>
    </cdr:from>
    <cdr:to>
      <cdr:x>0.47917</cdr:x>
      <cdr:y>0.46774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CBF80A02-F3B7-8E44-B93B-D027E2066356}"/>
            </a:ext>
          </a:extLst>
        </cdr:cNvPr>
        <cdr:cNvSpPr txBox="1"/>
      </cdr:nvSpPr>
      <cdr:spPr>
        <a:xfrm xmlns:a="http://schemas.openxmlformats.org/drawingml/2006/main">
          <a:off x="5156200" y="2641600"/>
          <a:ext cx="6858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0.42292</cdr:x>
      <cdr:y>0.39041</cdr:y>
    </cdr:from>
    <cdr:to>
      <cdr:x>0.47917</cdr:x>
      <cdr:y>0.46774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CBF80A02-F3B7-8E44-B93B-D027E2066356}"/>
            </a:ext>
          </a:extLst>
        </cdr:cNvPr>
        <cdr:cNvSpPr txBox="1"/>
      </cdr:nvSpPr>
      <cdr:spPr>
        <a:xfrm xmlns:a="http://schemas.openxmlformats.org/drawingml/2006/main">
          <a:off x="5156200" y="2641600"/>
          <a:ext cx="6858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BDF1E-CC13-E443-B131-3497870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0C959E-9657-DC4B-9981-A28DDAEB4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62657"/>
              </p:ext>
            </p:extLst>
          </p:nvPr>
        </p:nvGraphicFramePr>
        <p:xfrm>
          <a:off x="0" y="91794"/>
          <a:ext cx="12192000" cy="676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464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BDF1E-CC13-E443-B131-3497870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0C959E-9657-DC4B-9981-A28DDAEB4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187502"/>
              </p:ext>
            </p:extLst>
          </p:nvPr>
        </p:nvGraphicFramePr>
        <p:xfrm>
          <a:off x="0" y="91794"/>
          <a:ext cx="12192000" cy="676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F80A02-F3B7-8E44-B93B-D027E2066356}"/>
              </a:ext>
            </a:extLst>
          </p:cNvPr>
          <p:cNvSpPr txBox="1"/>
          <p:nvPr/>
        </p:nvSpPr>
        <p:spPr>
          <a:xfrm>
            <a:off x="6899823" y="327118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F86A2-5D21-BD48-A2B0-AAFAE0344837}"/>
              </a:ext>
            </a:extLst>
          </p:cNvPr>
          <p:cNvCxnSpPr/>
          <p:nvPr/>
        </p:nvCxnSpPr>
        <p:spPr>
          <a:xfrm>
            <a:off x="3810000" y="3886200"/>
            <a:ext cx="308982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F71DC-0404-3441-B735-4EC2F9069817}"/>
              </a:ext>
            </a:extLst>
          </p:cNvPr>
          <p:cNvSpPr txBox="1"/>
          <p:nvPr/>
        </p:nvSpPr>
        <p:spPr>
          <a:xfrm>
            <a:off x="3429000" y="3317083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170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CBDF1E-CC13-E443-B131-3497870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0C959E-9657-DC4B-9981-A28DDAEB4294}"/>
              </a:ext>
            </a:extLst>
          </p:cNvPr>
          <p:cNvGraphicFramePr>
            <a:graphicFrameLocks/>
          </p:cNvGraphicFramePr>
          <p:nvPr/>
        </p:nvGraphicFramePr>
        <p:xfrm>
          <a:off x="0" y="91794"/>
          <a:ext cx="12192000" cy="676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F80A02-F3B7-8E44-B93B-D027E2066356}"/>
              </a:ext>
            </a:extLst>
          </p:cNvPr>
          <p:cNvSpPr txBox="1"/>
          <p:nvPr/>
        </p:nvSpPr>
        <p:spPr>
          <a:xfrm>
            <a:off x="6634603" y="187166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F86A2-5D21-BD48-A2B0-AAFAE0344837}"/>
              </a:ext>
            </a:extLst>
          </p:cNvPr>
          <p:cNvCxnSpPr/>
          <p:nvPr/>
        </p:nvCxnSpPr>
        <p:spPr>
          <a:xfrm>
            <a:off x="3925780" y="2438400"/>
            <a:ext cx="308982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F71DC-0404-3441-B735-4EC2F9069817}"/>
              </a:ext>
            </a:extLst>
          </p:cNvPr>
          <p:cNvSpPr txBox="1"/>
          <p:nvPr/>
        </p:nvSpPr>
        <p:spPr>
          <a:xfrm>
            <a:off x="3544780" y="187166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055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B382C-1A04-F24D-A61D-0F9EC899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53993D4-D2CC-F640-946E-9D87F5A3261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F778CD7-0AFA-9045-A274-D5F6B0B8647C}"/>
              </a:ext>
            </a:extLst>
          </p:cNvPr>
          <p:cNvSpPr txBox="1">
            <a:spLocks/>
          </p:cNvSpPr>
          <p:nvPr/>
        </p:nvSpPr>
        <p:spPr>
          <a:xfrm>
            <a:off x="371882" y="2831456"/>
            <a:ext cx="106771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 và đường cung biểu diễn mối quan hệ của mức giá với lượng cầu và lượng cung</a:t>
            </a:r>
          </a:p>
        </p:txBody>
      </p:sp>
    </p:spTree>
    <p:extLst>
      <p:ext uri="{BB962C8B-B14F-4D97-AF65-F5344CB8AC3E}">
        <p14:creationId xmlns:p14="http://schemas.microsoft.com/office/powerpoint/2010/main" val="1554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F6B3C-F9BC-B94F-8234-6182656D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8CC97CF-EA67-1A42-A45A-52BAFDFA0E2E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9794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Đường cầu và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cung</a:t>
            </a:r>
          </a:p>
        </p:txBody>
      </p:sp>
      <p:pic>
        <p:nvPicPr>
          <p:cNvPr id="5" name="Picture 2" descr="Sự khác biệt giữa cung và cầu trong kinh tế thị trường?">
            <a:extLst>
              <a:ext uri="{FF2B5EF4-FFF2-40B4-BE49-F238E27FC236}">
                <a16:creationId xmlns:a16="http://schemas.microsoft.com/office/drawing/2014/main" id="{A2BEF21D-5D27-9C41-BB09-4AF495ED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42339"/>
            <a:ext cx="5410200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25058-906E-7E43-999C-1FA5E755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C1F5095-595A-2446-B774-28F82475943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31E711-6857-4944-B803-D55033561EA1}"/>
              </a:ext>
            </a:extLst>
          </p:cNvPr>
          <p:cNvSpPr txBox="1">
            <a:spLocks/>
          </p:cNvSpPr>
          <p:nvPr/>
        </p:nvSpPr>
        <p:spPr>
          <a:xfrm>
            <a:off x="371882" y="2831456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 thể hiện mối quan hệ giữa mức giá và lượng cầu khi những điều kiện khác không đổi</a:t>
            </a:r>
          </a:p>
        </p:txBody>
      </p:sp>
      <p:pic>
        <p:nvPicPr>
          <p:cNvPr id="2050" name="Picture 2" descr="Nguyên lý cung - cầu – Wikipedia tiếng Việt">
            <a:extLst>
              <a:ext uri="{FF2B5EF4-FFF2-40B4-BE49-F238E27FC236}">
                <a16:creationId xmlns:a16="http://schemas.microsoft.com/office/drawing/2014/main" id="{3701858D-EC60-D342-930D-2CD409DB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75" y="1910147"/>
            <a:ext cx="5547343" cy="42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05C40-A19F-0E40-B286-EEA9F6C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C27A0CE-33F0-7444-8C88-1F11A6D1E2B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Thành lập 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478FBF-CD7B-854B-AD84-ADC7D49A437D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62575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Biểu diễn dữ liệu bảng của giá và sản lượng hàng hoá của người </a:t>
            </a:r>
            <a:r>
              <a:rPr lang="vi-VN" sz="3600" dirty="0">
                <a:solidFill>
                  <a:srgbClr val="FF0000"/>
                </a:solidFill>
              </a:rPr>
              <a:t>mua</a:t>
            </a:r>
            <a:r>
              <a:rPr lang="vi-VN" sz="3600" dirty="0"/>
              <a:t> lên hệ toạ độ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tung: dữ liệu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hoành: dữ liệu lượng cầu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21C27-091A-2F4F-A475-FAD9C3998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08644"/>
              </p:ext>
            </p:extLst>
          </p:nvPr>
        </p:nvGraphicFramePr>
        <p:xfrm>
          <a:off x="6629400" y="2190620"/>
          <a:ext cx="5562600" cy="4556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44704588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507955710"/>
                    </a:ext>
                  </a:extLst>
                </a:gridCol>
              </a:tblGrid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Giá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Lượng cầu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44100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821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10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160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120082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120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16175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30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80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7014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54159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9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850922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92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25058-906E-7E43-999C-1FA5E755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C1F5095-595A-2446-B774-28F82475943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31E711-6857-4944-B803-D55033561EA1}"/>
              </a:ext>
            </a:extLst>
          </p:cNvPr>
          <p:cNvSpPr txBox="1">
            <a:spLocks/>
          </p:cNvSpPr>
          <p:nvPr/>
        </p:nvSpPr>
        <p:spPr>
          <a:xfrm>
            <a:off x="371882" y="2831456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cung thể hiện mối quan hệ giữa mức giá và lượng cung khi những điều kiện khác không đổi</a:t>
            </a:r>
          </a:p>
        </p:txBody>
      </p:sp>
      <p:pic>
        <p:nvPicPr>
          <p:cNvPr id="5122" name="Picture 2" descr="Nguyên lý cung - cầu – Wikipedia tiếng Việt">
            <a:extLst>
              <a:ext uri="{FF2B5EF4-FFF2-40B4-BE49-F238E27FC236}">
                <a16:creationId xmlns:a16="http://schemas.microsoft.com/office/drawing/2014/main" id="{6AD204C5-8E5C-B54B-ABB8-5B8FB795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02" y="1958940"/>
            <a:ext cx="5605742" cy="44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05C40-A19F-0E40-B286-EEA9F6C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C27A0CE-33F0-7444-8C88-1F11A6D1E2B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Thành lập đường cung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478FBF-CD7B-854B-AD84-ADC7D49A437D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62575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Biểu diễn dữ liệu bảng của giá và sản lượng hàng hoá của người </a:t>
            </a:r>
            <a:r>
              <a:rPr lang="vi-VN" sz="3600" dirty="0">
                <a:solidFill>
                  <a:srgbClr val="FF0000"/>
                </a:solidFill>
              </a:rPr>
              <a:t>bán</a:t>
            </a:r>
            <a:r>
              <a:rPr lang="vi-VN" sz="3600" dirty="0"/>
              <a:t> lên hệ toạ độ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tung: dữ liệu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hoành: dữ liệu lượng cung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21C27-091A-2F4F-A475-FAD9C3998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44536"/>
              </p:ext>
            </p:extLst>
          </p:nvPr>
        </p:nvGraphicFramePr>
        <p:xfrm>
          <a:off x="6629400" y="2190620"/>
          <a:ext cx="5562600" cy="4586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44704588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507955710"/>
                    </a:ext>
                  </a:extLst>
                </a:gridCol>
              </a:tblGrid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Giá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Lượng cung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44100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821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10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120082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16175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30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7014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54159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V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9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9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5F9B2-57BF-3042-B940-EF1ED8C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A9E50-2A6E-DA48-8BF9-F9E0E59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324916"/>
              </p:ext>
            </p:extLst>
          </p:nvPr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647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57E2D-BDC5-A34E-83EB-F4B732ED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1D63-6423-E049-B59D-4905AF23B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28330"/>
              </p:ext>
            </p:extLst>
          </p:nvPr>
        </p:nvGraphicFramePr>
        <p:xfrm>
          <a:off x="26894" y="1693284"/>
          <a:ext cx="12165106" cy="5072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4447">
                  <a:extLst>
                    <a:ext uri="{9D8B030D-6E8A-4147-A177-3AD203B41FA5}">
                      <a16:colId xmlns:a16="http://schemas.microsoft.com/office/drawing/2014/main" val="444575079"/>
                    </a:ext>
                  </a:extLst>
                </a:gridCol>
                <a:gridCol w="3847036">
                  <a:extLst>
                    <a:ext uri="{9D8B030D-6E8A-4147-A177-3AD203B41FA5}">
                      <a16:colId xmlns:a16="http://schemas.microsoft.com/office/drawing/2014/main" val="1767805727"/>
                    </a:ext>
                  </a:extLst>
                </a:gridCol>
                <a:gridCol w="4253623">
                  <a:extLst>
                    <a:ext uri="{9D8B030D-6E8A-4147-A177-3AD203B41FA5}">
                      <a16:colId xmlns:a16="http://schemas.microsoft.com/office/drawing/2014/main" val="2557395436"/>
                    </a:ext>
                  </a:extLst>
                </a:gridCol>
              </a:tblGrid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Giá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Lượng cầu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Lượng cung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483849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825383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10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160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437689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40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134316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VN" sz="3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085717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40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40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120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250150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50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160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98214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7F04E41-AC9D-FB40-9DE0-A0A2D2192025}"/>
              </a:ext>
            </a:extLst>
          </p:cNvPr>
          <p:cNvSpPr txBox="1">
            <a:spLocks/>
          </p:cNvSpPr>
          <p:nvPr/>
        </p:nvSpPr>
        <p:spPr>
          <a:xfrm>
            <a:off x="26894" y="609600"/>
            <a:ext cx="8817526" cy="838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Mối quan hệ giữa cầu và cung</a:t>
            </a:r>
          </a:p>
        </p:txBody>
      </p:sp>
    </p:spTree>
    <p:extLst>
      <p:ext uri="{BB962C8B-B14F-4D97-AF65-F5344CB8AC3E}">
        <p14:creationId xmlns:p14="http://schemas.microsoft.com/office/powerpoint/2010/main" val="60983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13224</TotalTime>
  <Words>289</Words>
  <Application>Microsoft Macintosh PowerPoint</Application>
  <PresentationFormat>Widescreen</PresentationFormat>
  <Paragraphs>99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445</cp:revision>
  <cp:lastPrinted>2016-03-16T01:13:27Z</cp:lastPrinted>
  <dcterms:created xsi:type="dcterms:W3CDTF">2011-05-03T03:39:41Z</dcterms:created>
  <dcterms:modified xsi:type="dcterms:W3CDTF">2021-06-14T17:12:43Z</dcterms:modified>
</cp:coreProperties>
</file>