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62869-D66E-3243-A970-645427433159}" type="datetimeFigureOut">
              <a:rPr lang="en-VN" smtClean="0"/>
              <a:t>6/15/21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99BB-D80E-334B-B2EB-A8C5843B67A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9674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2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4158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7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45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133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8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203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664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7437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5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8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AC3781-A35E-9C4D-ADD6-7D63E5B16CFC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7FB6D06-F09D-684E-80BB-7D3DEB8BF698}" type="slidenum">
              <a:rPr lang="en-VN" smtClean="0"/>
              <a:t>‹#›</a:t>
            </a:fld>
            <a:endParaRPr lang="en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E316E92-BC7A-1B40-94F4-86EB54390E5E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286783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Giá cả hàng hoá liên quan và cầu</a:t>
            </a:r>
          </a:p>
        </p:txBody>
      </p:sp>
      <p:pic>
        <p:nvPicPr>
          <p:cNvPr id="3074" name="Picture 2" descr="Relationship between the Price of Related Goods and Quantity Demanded -  YouTube">
            <a:extLst>
              <a:ext uri="{FF2B5EF4-FFF2-40B4-BE49-F238E27FC236}">
                <a16:creationId xmlns:a16="http://schemas.microsoft.com/office/drawing/2014/main" id="{C426D3C2-B1BE-724E-BA9C-A1C25519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2" y="2400299"/>
            <a:ext cx="79248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621F185B-C6DC-2E44-B737-C1B5DE324027}"/>
              </a:ext>
            </a:extLst>
          </p:cNvPr>
          <p:cNvSpPr/>
          <p:nvPr/>
        </p:nvSpPr>
        <p:spPr>
          <a:xfrm>
            <a:off x="5756030" y="2361277"/>
            <a:ext cx="773723" cy="10677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02BC84-A16F-9745-877A-1411A4701888}"/>
              </a:ext>
            </a:extLst>
          </p:cNvPr>
          <p:cNvSpPr/>
          <p:nvPr/>
        </p:nvSpPr>
        <p:spPr>
          <a:xfrm>
            <a:off x="2971800" y="2895138"/>
            <a:ext cx="2057400" cy="156256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CD0EF22B-A8D5-9444-B953-475617B262D0}"/>
              </a:ext>
            </a:extLst>
          </p:cNvPr>
          <p:cNvSpPr/>
          <p:nvPr/>
        </p:nvSpPr>
        <p:spPr>
          <a:xfrm rot="10800000">
            <a:off x="7599485" y="4501297"/>
            <a:ext cx="2057400" cy="156256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638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6E165E6-3EA8-304B-8183-5F5731E41F3E}"/>
              </a:ext>
            </a:extLst>
          </p:cNvPr>
          <p:cNvSpPr txBox="1">
            <a:spLocks/>
          </p:cNvSpPr>
          <p:nvPr/>
        </p:nvSpPr>
        <p:spPr>
          <a:xfrm>
            <a:off x="0" y="940665"/>
            <a:ext cx="4407877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Thu nhập của người tiêu dùng</a:t>
            </a:r>
          </a:p>
        </p:txBody>
      </p:sp>
      <p:pic>
        <p:nvPicPr>
          <p:cNvPr id="4098" name="Picture 2" descr="Graphic cartoon character business income Vector Image">
            <a:extLst>
              <a:ext uri="{FF2B5EF4-FFF2-40B4-BE49-F238E27FC236}">
                <a16:creationId xmlns:a16="http://schemas.microsoft.com/office/drawing/2014/main" id="{0C160B34-2FCF-C847-887E-5837DBDC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0" y="2540534"/>
            <a:ext cx="4612040" cy="366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ác Loại Hàng Hóa Khác Nhau - Hàng Thứ Cấp, Hàng Thông Thường Và Hàng Cao  Cấp">
            <a:extLst>
              <a:ext uri="{FF2B5EF4-FFF2-40B4-BE49-F238E27FC236}">
                <a16:creationId xmlns:a16="http://schemas.microsoft.com/office/drawing/2014/main" id="{6F2E1FB2-991E-1948-84EF-F114BE03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78" y="2376790"/>
            <a:ext cx="6251458" cy="30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B749CD69-97BF-4548-A7BB-DBF61E3F51B0}"/>
              </a:ext>
            </a:extLst>
          </p:cNvPr>
          <p:cNvSpPr/>
          <p:nvPr/>
        </p:nvSpPr>
        <p:spPr>
          <a:xfrm>
            <a:off x="2453893" y="2243974"/>
            <a:ext cx="773723" cy="10677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0765CAB9-A2C6-1642-A601-F30C5EAA9E62}"/>
              </a:ext>
            </a:extLst>
          </p:cNvPr>
          <p:cNvSpPr/>
          <p:nvPr/>
        </p:nvSpPr>
        <p:spPr>
          <a:xfrm>
            <a:off x="7276902" y="4470593"/>
            <a:ext cx="2057400" cy="156256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BFA3B73-F36B-E146-B4B0-4EA6903029B5}"/>
              </a:ext>
            </a:extLst>
          </p:cNvPr>
          <p:cNvSpPr txBox="1">
            <a:spLocks/>
          </p:cNvSpPr>
          <p:nvPr/>
        </p:nvSpPr>
        <p:spPr>
          <a:xfrm>
            <a:off x="6096000" y="1429171"/>
            <a:ext cx="4407877" cy="8148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Sức mua</a:t>
            </a:r>
          </a:p>
        </p:txBody>
      </p:sp>
    </p:spTree>
    <p:extLst>
      <p:ext uri="{BB962C8B-B14F-4D97-AF65-F5344CB8AC3E}">
        <p14:creationId xmlns:p14="http://schemas.microsoft.com/office/powerpoint/2010/main" val="164918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fference Between Normal Goods and Inferior Goods (with Comparison Chart)  - Key Differences">
            <a:extLst>
              <a:ext uri="{FF2B5EF4-FFF2-40B4-BE49-F238E27FC236}">
                <a16:creationId xmlns:a16="http://schemas.microsoft.com/office/drawing/2014/main" id="{F015A23A-A7B9-E544-A8E4-D12F8E82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851" y="1992225"/>
            <a:ext cx="7280149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 cartoon character business income Vector Image">
            <a:extLst>
              <a:ext uri="{FF2B5EF4-FFF2-40B4-BE49-F238E27FC236}">
                <a16:creationId xmlns:a16="http://schemas.microsoft.com/office/drawing/2014/main" id="{D536FDB9-EBB1-774D-BC9F-5BEDE3A0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8" y="2419755"/>
            <a:ext cx="440517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CE57F886-3EB9-354D-95DD-7F228E58FC4F}"/>
              </a:ext>
            </a:extLst>
          </p:cNvPr>
          <p:cNvSpPr/>
          <p:nvPr/>
        </p:nvSpPr>
        <p:spPr>
          <a:xfrm>
            <a:off x="1817076" y="2193393"/>
            <a:ext cx="773723" cy="106772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B834B51-B746-8545-800A-CB050A6E1F6E}"/>
              </a:ext>
            </a:extLst>
          </p:cNvPr>
          <p:cNvSpPr txBox="1">
            <a:spLocks/>
          </p:cNvSpPr>
          <p:nvPr/>
        </p:nvSpPr>
        <p:spPr>
          <a:xfrm>
            <a:off x="0" y="940665"/>
            <a:ext cx="4407877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Thu nhập của người tiêu dùng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0CB441C-334C-0F4B-8F4D-BA891A71520D}"/>
              </a:ext>
            </a:extLst>
          </p:cNvPr>
          <p:cNvSpPr txBox="1">
            <a:spLocks/>
          </p:cNvSpPr>
          <p:nvPr/>
        </p:nvSpPr>
        <p:spPr>
          <a:xfrm>
            <a:off x="4862119" y="944070"/>
            <a:ext cx="5844012" cy="104815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Hàng hoá thông thường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ABA405F-8B44-2A45-B4EB-0594542B5FA0}"/>
              </a:ext>
            </a:extLst>
          </p:cNvPr>
          <p:cNvSpPr txBox="1">
            <a:spLocks/>
          </p:cNvSpPr>
          <p:nvPr/>
        </p:nvSpPr>
        <p:spPr>
          <a:xfrm>
            <a:off x="4862119" y="5913930"/>
            <a:ext cx="5844012" cy="104815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Hàng hoá thứ cấp</a:t>
            </a:r>
          </a:p>
        </p:txBody>
      </p:sp>
    </p:spTree>
    <p:extLst>
      <p:ext uri="{BB962C8B-B14F-4D97-AF65-F5344CB8AC3E}">
        <p14:creationId xmlns:p14="http://schemas.microsoft.com/office/powerpoint/2010/main" val="128339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2DF78B2-7637-8F49-B2FB-9B9CED8E65DE}"/>
              </a:ext>
            </a:extLst>
          </p:cNvPr>
          <p:cNvSpPr txBox="1">
            <a:spLocks/>
          </p:cNvSpPr>
          <p:nvPr/>
        </p:nvSpPr>
        <p:spPr>
          <a:xfrm>
            <a:off x="341403" y="1332576"/>
            <a:ext cx="653945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hiếu người tiêu dùng</a:t>
            </a:r>
          </a:p>
        </p:txBody>
      </p:sp>
      <p:pic>
        <p:nvPicPr>
          <p:cNvPr id="6146" name="Picture 2" descr="Thiết lập bảng khảo sát thị hiếu thời trang giới trẻ hiện nay">
            <a:extLst>
              <a:ext uri="{FF2B5EF4-FFF2-40B4-BE49-F238E27FC236}">
                <a16:creationId xmlns:a16="http://schemas.microsoft.com/office/drawing/2014/main" id="{9EFC569E-873E-074D-87C5-C825253F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17" y="2158574"/>
            <a:ext cx="6346335" cy="422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1A5664-46EB-3847-BC53-5E82A409996E}"/>
              </a:ext>
            </a:extLst>
          </p:cNvPr>
          <p:cNvSpPr txBox="1">
            <a:spLocks/>
          </p:cNvSpPr>
          <p:nvPr/>
        </p:nvSpPr>
        <p:spPr>
          <a:xfrm>
            <a:off x="341403" y="2585304"/>
            <a:ext cx="5754598" cy="33145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Sở thích hoặc sự ưu tiên trong tiêu dùng</a:t>
            </a:r>
          </a:p>
        </p:txBody>
      </p:sp>
    </p:spTree>
    <p:extLst>
      <p:ext uri="{BB962C8B-B14F-4D97-AF65-F5344CB8AC3E}">
        <p14:creationId xmlns:p14="http://schemas.microsoft.com/office/powerpoint/2010/main" val="30152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4830F29-FEFD-3546-91ED-C0C18ECE9EF6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739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hiếu người tiêu dùng và cầu</a:t>
            </a:r>
          </a:p>
        </p:txBody>
      </p:sp>
      <p:pic>
        <p:nvPicPr>
          <p:cNvPr id="7170" name="Picture 2" descr="Hàng Việt vì nhu cầu thị hiếu người tiêu dùng người Việt - Trung Tâm Hỗ Trợ  Hội Nhập WTO">
            <a:extLst>
              <a:ext uri="{FF2B5EF4-FFF2-40B4-BE49-F238E27FC236}">
                <a16:creationId xmlns:a16="http://schemas.microsoft.com/office/drawing/2014/main" id="{8E8571D6-E099-7942-8C51-3ABCAF748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2" y="2286000"/>
            <a:ext cx="300789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85A4BF3-B45C-C443-A1F3-D39643E4F5E1}"/>
              </a:ext>
            </a:extLst>
          </p:cNvPr>
          <p:cNvSpPr txBox="1">
            <a:spLocks/>
          </p:cNvSpPr>
          <p:nvPr/>
        </p:nvSpPr>
        <p:spPr>
          <a:xfrm>
            <a:off x="4987063" y="2210912"/>
            <a:ext cx="5754599" cy="24296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đáp ứng thị hiếu thì khích thích tăng cầu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Và ngược lại</a:t>
            </a:r>
          </a:p>
        </p:txBody>
      </p:sp>
      <p:pic>
        <p:nvPicPr>
          <p:cNvPr id="7172" name="Picture 4" descr="Top 10 công ty cung cấp thực phẩm đông lạnh uy tín nhất Việt Nam -  Toplist.vn">
            <a:extLst>
              <a:ext uri="{FF2B5EF4-FFF2-40B4-BE49-F238E27FC236}">
                <a16:creationId xmlns:a16="http://schemas.microsoft.com/office/drawing/2014/main" id="{E6254E56-9BE6-8845-A619-E2E763DE7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424" y="4695956"/>
            <a:ext cx="3007896" cy="208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ải sản trong nhà hàng | Aquaten - chuyên gia làm lạnh">
            <a:extLst>
              <a:ext uri="{FF2B5EF4-FFF2-40B4-BE49-F238E27FC236}">
                <a16:creationId xmlns:a16="http://schemas.microsoft.com/office/drawing/2014/main" id="{7EEF5349-3BE5-AB41-BBD1-0E203252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87" y="4695956"/>
            <a:ext cx="2756342" cy="206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7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2938D7F-27DC-CE4C-9B79-874744E29D4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7456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lại, ngoài mức giá, cầu còn bị chi phối bởi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FA428E9-79E2-1E46-97A2-1ED4872BA124}"/>
              </a:ext>
            </a:extLst>
          </p:cNvPr>
          <p:cNvSpPr txBox="1">
            <a:spLocks/>
          </p:cNvSpPr>
          <p:nvPr/>
        </p:nvSpPr>
        <p:spPr>
          <a:xfrm>
            <a:off x="341403" y="2210912"/>
            <a:ext cx="6835253" cy="33145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cả của hàng hoá liên quan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của người tiêu dùng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Thị hiếu của người tiêu dùng</a:t>
            </a:r>
          </a:p>
        </p:txBody>
      </p:sp>
      <p:pic>
        <p:nvPicPr>
          <p:cNvPr id="8194" name="Picture 2" descr="The Easiest Way to Write a Summary">
            <a:extLst>
              <a:ext uri="{FF2B5EF4-FFF2-40B4-BE49-F238E27FC236}">
                <a16:creationId xmlns:a16="http://schemas.microsoft.com/office/drawing/2014/main" id="{C0D3487B-7FFF-A443-BCA5-58128642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26" y="4272697"/>
            <a:ext cx="6618374" cy="25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83B13D0-3CE7-AB40-82E3-9F4656AE7042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24765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Đằng sau đường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762001" y="2642943"/>
            <a:ext cx="5334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yếu tố không đổi trong giả định là gì?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có ít nhất một yếu tố thay đổi thì điều gì sẽ xảy ra</a:t>
            </a:r>
          </a:p>
        </p:txBody>
      </p:sp>
      <p:pic>
        <p:nvPicPr>
          <p:cNvPr id="1026" name="Picture 2" descr="Nguyên lý cung - cầu – Wikipedia tiếng Việt">
            <a:extLst>
              <a:ext uri="{FF2B5EF4-FFF2-40B4-BE49-F238E27FC236}">
                <a16:creationId xmlns:a16="http://schemas.microsoft.com/office/drawing/2014/main" id="{A6C24401-9484-BB4D-A7E7-4D41325C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24" y="2169825"/>
            <a:ext cx="5533874" cy="42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guyên lý cung - cầu – Wikipedia tiếng Việt">
            <a:extLst>
              <a:ext uri="{FF2B5EF4-FFF2-40B4-BE49-F238E27FC236}">
                <a16:creationId xmlns:a16="http://schemas.microsoft.com/office/drawing/2014/main" id="{5AC97A92-4633-1F47-BD60-42E967C3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24" y="2169825"/>
            <a:ext cx="5533874" cy="42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0715AFE-8675-3940-BF20-DB8C39A4657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Nhắc lại về đường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752DC84-352F-3B40-8798-3A684B9837D3}"/>
              </a:ext>
            </a:extLst>
          </p:cNvPr>
          <p:cNvSpPr txBox="1">
            <a:spLocks/>
          </p:cNvSpPr>
          <p:nvPr/>
        </p:nvSpPr>
        <p:spPr>
          <a:xfrm>
            <a:off x="341402" y="2642943"/>
            <a:ext cx="5754599" cy="33145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Đường cầu diễn tả mối quan hệ giữa giá cả và lượng cầu trong điều kiện các yếu tố khác không đổi</a:t>
            </a:r>
          </a:p>
        </p:txBody>
      </p:sp>
    </p:spTree>
    <p:extLst>
      <p:ext uri="{BB962C8B-B14F-4D97-AF65-F5344CB8AC3E}">
        <p14:creationId xmlns:p14="http://schemas.microsoft.com/office/powerpoint/2010/main" val="6636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0694E0E-C171-CB45-A3B3-0EC32B3F16D7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0104925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yếu tố khác không đổi của đường cầu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508C144-2C52-0746-820C-2FEE848C864F}"/>
              </a:ext>
            </a:extLst>
          </p:cNvPr>
          <p:cNvSpPr txBox="1">
            <a:spLocks/>
          </p:cNvSpPr>
          <p:nvPr/>
        </p:nvSpPr>
        <p:spPr>
          <a:xfrm>
            <a:off x="341402" y="3065713"/>
            <a:ext cx="6835253" cy="33145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cả của hàng hoá liên quan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của người tiêu dùng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Thị hiếu của người tiêu dùng</a:t>
            </a:r>
          </a:p>
        </p:txBody>
      </p:sp>
      <p:pic>
        <p:nvPicPr>
          <p:cNvPr id="3074" name="Picture 2" descr="Các yếu tố khác không thay đổi (Ceteris Paribus) là gì? Đặc điểm và lợi ích">
            <a:extLst>
              <a:ext uri="{FF2B5EF4-FFF2-40B4-BE49-F238E27FC236}">
                <a16:creationId xmlns:a16="http://schemas.microsoft.com/office/drawing/2014/main" id="{9BFD2857-D01B-854D-97BE-A0E514CB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55" y="2165168"/>
            <a:ext cx="4215057" cy="42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C82DF30-F6C6-694C-BA61-A52CD14B743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Hàng hoá liên quan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34D81AFC-DF16-DD47-A0D1-8F3FFBF56BC4}"/>
              </a:ext>
            </a:extLst>
          </p:cNvPr>
          <p:cNvSpPr txBox="1">
            <a:spLocks/>
          </p:cNvSpPr>
          <p:nvPr/>
        </p:nvSpPr>
        <p:spPr>
          <a:xfrm>
            <a:off x="6437403" y="2922112"/>
            <a:ext cx="5754599" cy="33145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Một hàng hoá được gọi là liên quan đến các hàng hoá khác khi chúng có thể thay thế hoặc bổ sung cho hàng hoá đó</a:t>
            </a:r>
          </a:p>
        </p:txBody>
      </p:sp>
      <p:pic>
        <p:nvPicPr>
          <p:cNvPr id="4098" name="Picture 2" descr="Relationship between the Price of Related Goods and Quantity Demanded -  YouTube">
            <a:extLst>
              <a:ext uri="{FF2B5EF4-FFF2-40B4-BE49-F238E27FC236}">
                <a16:creationId xmlns:a16="http://schemas.microsoft.com/office/drawing/2014/main" id="{2E88C5F6-F5E5-E443-9BF0-A1AA18A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5128"/>
            <a:ext cx="5754599" cy="32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5DA3787-6ACC-1646-B30E-BB80992A0B3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Hàng hoá thay thế 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4C53F2F7-4B31-8841-ADBE-43A95988C0E7}"/>
              </a:ext>
            </a:extLst>
          </p:cNvPr>
          <p:cNvSpPr txBox="1">
            <a:spLocks/>
          </p:cNvSpPr>
          <p:nvPr/>
        </p:nvSpPr>
        <p:spPr>
          <a:xfrm>
            <a:off x="5421403" y="2784236"/>
            <a:ext cx="5754599" cy="33145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thay thế là hàng hoá có thể được sử dụng thay cho một hàng hoá khác và cùng đáp ứng một nhu cầu</a:t>
            </a:r>
          </a:p>
        </p:txBody>
      </p:sp>
      <p:pic>
        <p:nvPicPr>
          <p:cNvPr id="5122" name="Picture 2" descr="What are substitute goods? Definition and examples">
            <a:extLst>
              <a:ext uri="{FF2B5EF4-FFF2-40B4-BE49-F238E27FC236}">
                <a16:creationId xmlns:a16="http://schemas.microsoft.com/office/drawing/2014/main" id="{B9BE2580-041C-CC4A-B8D1-F9BC77B9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0" y="2136349"/>
            <a:ext cx="4016532" cy="42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7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9025077-B91B-1D47-A3BC-F5418F414057}"/>
              </a:ext>
            </a:extLst>
          </p:cNvPr>
          <p:cNvSpPr txBox="1">
            <a:spLocks/>
          </p:cNvSpPr>
          <p:nvPr/>
        </p:nvSpPr>
        <p:spPr>
          <a:xfrm>
            <a:off x="143975" y="1073972"/>
            <a:ext cx="5571025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Hàng hoá bổ sung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ADE35FE5-E8A6-424D-B89A-95ECEBBB1343}"/>
              </a:ext>
            </a:extLst>
          </p:cNvPr>
          <p:cNvSpPr txBox="1">
            <a:spLocks/>
          </p:cNvSpPr>
          <p:nvPr/>
        </p:nvSpPr>
        <p:spPr>
          <a:xfrm>
            <a:off x="341401" y="2015199"/>
            <a:ext cx="7354799" cy="216668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bổ sung là hàng hoá được sử dụng đồng thời với hàng hoá khác</a:t>
            </a:r>
          </a:p>
        </p:txBody>
      </p:sp>
      <p:pic>
        <p:nvPicPr>
          <p:cNvPr id="6146" name="Picture 2" descr="Complementary goods and substitute goods - Economics">
            <a:extLst>
              <a:ext uri="{FF2B5EF4-FFF2-40B4-BE49-F238E27FC236}">
                <a16:creationId xmlns:a16="http://schemas.microsoft.com/office/drawing/2014/main" id="{6F3C8C4C-E036-3747-9D91-043DB76B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181886"/>
            <a:ext cx="3886200" cy="25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mium vs. Regular Gas Explained - TrueCar Blog">
            <a:extLst>
              <a:ext uri="{FF2B5EF4-FFF2-40B4-BE49-F238E27FC236}">
                <a16:creationId xmlns:a16="http://schemas.microsoft.com/office/drawing/2014/main" id="{C2B1B99A-DC5C-EA42-9035-5E7A3A9D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99" y="4097192"/>
            <a:ext cx="4908101" cy="27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 Indexing &amp;amp; The New Frontier Of SEO: App Packs &amp;amp; App Store Search">
            <a:extLst>
              <a:ext uri="{FF2B5EF4-FFF2-40B4-BE49-F238E27FC236}">
                <a16:creationId xmlns:a16="http://schemas.microsoft.com/office/drawing/2014/main" id="{301C151D-B8DF-B643-BD8C-814E5CF9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27" y="1005107"/>
            <a:ext cx="4698998" cy="26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3B8FA62-C8E8-4443-B46C-2AB1198AAE7C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81675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Biến động giá cả hàng hoá thay thế và lượng cầu</a:t>
            </a:r>
          </a:p>
        </p:txBody>
      </p:sp>
      <p:pic>
        <p:nvPicPr>
          <p:cNvPr id="1026" name="Picture 2" descr="Sô-cô-la – Wikipedia tiếng Việt">
            <a:extLst>
              <a:ext uri="{FF2B5EF4-FFF2-40B4-BE49-F238E27FC236}">
                <a16:creationId xmlns:a16="http://schemas.microsoft.com/office/drawing/2014/main" id="{4CAAD308-1E8D-BF47-A2FF-511110D5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2339577"/>
            <a:ext cx="4479559" cy="34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ết nên mua bánh kẹo gì? Danh sách 15 loại đồ ăn đãi khách cực ngon -  Majamja.com">
            <a:extLst>
              <a:ext uri="{FF2B5EF4-FFF2-40B4-BE49-F238E27FC236}">
                <a16:creationId xmlns:a16="http://schemas.microsoft.com/office/drawing/2014/main" id="{9D25B4D7-9359-E944-B963-88C9402D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13" y="2339576"/>
            <a:ext cx="5253169" cy="348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3B8FA62-C8E8-4443-B46C-2AB1198AAE7C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81675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Biến động giá cả hàng hoá bổ sung và lượng cầu</a:t>
            </a:r>
          </a:p>
        </p:txBody>
      </p:sp>
      <p:pic>
        <p:nvPicPr>
          <p:cNvPr id="1026" name="Picture 2" descr="Sô-cô-la – Wikipedia tiếng Việt">
            <a:extLst>
              <a:ext uri="{FF2B5EF4-FFF2-40B4-BE49-F238E27FC236}">
                <a16:creationId xmlns:a16="http://schemas.microsoft.com/office/drawing/2014/main" id="{4CAAD308-1E8D-BF47-A2FF-511110D5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2339577"/>
            <a:ext cx="4479559" cy="34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inema Ticket Black Silhouette Icon Illustration Stock Illustration  1149404381">
            <a:extLst>
              <a:ext uri="{FF2B5EF4-FFF2-40B4-BE49-F238E27FC236}">
                <a16:creationId xmlns:a16="http://schemas.microsoft.com/office/drawing/2014/main" id="{5E8ADEB9-D4FA-4D46-A163-C0750C6C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811" y="1958454"/>
            <a:ext cx="4479559" cy="462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4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1.1 Các vấn đề kinh tế</Template>
  <TotalTime>111</TotalTime>
  <Words>319</Words>
  <Application>Microsoft Macintosh PowerPoint</Application>
  <PresentationFormat>Widescreen</PresentationFormat>
  <Paragraphs>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HỌC ĐẠI CƯƠNG Chương 2. Cầu, cung và thị trường  GV: ThS Nguyễn Quốc Thắng</dc:title>
  <dc:creator>Nguyen Quoc Thang</dc:creator>
  <cp:lastModifiedBy>Nguyen Quoc Thang</cp:lastModifiedBy>
  <cp:revision>12</cp:revision>
  <dcterms:created xsi:type="dcterms:W3CDTF">2021-06-06T01:21:09Z</dcterms:created>
  <dcterms:modified xsi:type="dcterms:W3CDTF">2021-06-14T17:12:57Z</dcterms:modified>
</cp:coreProperties>
</file>