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81" r:id="rId3"/>
    <p:sldId id="292" r:id="rId4"/>
    <p:sldId id="29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3" r:id="rId13"/>
    <p:sldId id="290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6"/>
    <p:restoredTop sz="94663"/>
  </p:normalViewPr>
  <p:slideViewPr>
    <p:cSldViewPr snapToGrid="0" snapToObjects="1">
      <p:cViewPr varScale="1">
        <p:scale>
          <a:sx n="105" d="100"/>
          <a:sy n="105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venoanme/Desktop/Book1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venoanme/Desktop/Book1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venoanme/Desktop/Book1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venoanme/Desktop/Book1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Giá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EF-F14C-82DF-0586E040A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4052112"/>
        <c:axId val="943938608"/>
      </c:scatterChart>
      <c:valAx>
        <c:axId val="94405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3938608"/>
        <c:crosses val="autoZero"/>
        <c:crossBetween val="midCat"/>
      </c:valAx>
      <c:valAx>
        <c:axId val="94393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94405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400" b="1"/>
              <a:t>Đường cầu dịch chuyển sang phải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Đường cầu cũ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A8-0749-9F98-96738ACE56E3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Đường cầu mới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Sheet1!$D$2:$D$7</c:f>
              <c:numCache>
                <c:formatCode>General</c:formatCode>
                <c:ptCount val="6"/>
                <c:pt idx="0">
                  <c:v>280</c:v>
                </c:pt>
                <c:pt idx="1">
                  <c:v>240</c:v>
                </c:pt>
                <c:pt idx="2">
                  <c:v>200</c:v>
                </c:pt>
                <c:pt idx="3">
                  <c:v>160</c:v>
                </c:pt>
                <c:pt idx="4">
                  <c:v>120</c:v>
                </c:pt>
                <c:pt idx="5">
                  <c:v>80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A8-0749-9F98-96738ACE5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9868127"/>
        <c:axId val="1669869775"/>
      </c:scatterChart>
      <c:valAx>
        <c:axId val="1669868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669869775"/>
        <c:crosses val="autoZero"/>
        <c:crossBetween val="midCat"/>
      </c:valAx>
      <c:valAx>
        <c:axId val="166986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6698681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4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n-US" sz="3400" b="1" dirty="0" err="1">
                <a:solidFill>
                  <a:srgbClr val="FFFF00"/>
                </a:solidFill>
              </a:rPr>
              <a:t>Trạng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thái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cân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bằng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sau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khi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đường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cầu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dịch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chuyển</a:t>
            </a:r>
            <a:endParaRPr lang="en-US" sz="3400" b="1" dirty="0">
              <a:solidFill>
                <a:srgbClr val="FFFF00"/>
              </a:solidFill>
            </a:endParaRPr>
          </a:p>
        </c:rich>
      </c:tx>
      <c:layout>
        <c:manualLayout>
          <c:xMode val="edge"/>
          <c:yMode val="edge"/>
          <c:x val="0.11046612532808399"/>
          <c:y val="2.6615969581749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400" b="1" i="0" u="none" strike="noStrike" kern="1200" spc="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Đường cầu cũ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16-114A-8A79-8C3E2A05BF8B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Đường cầu mới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Sheet1!$D$2:$D$7</c:f>
              <c:numCache>
                <c:formatCode>General</c:formatCode>
                <c:ptCount val="6"/>
                <c:pt idx="0">
                  <c:v>280</c:v>
                </c:pt>
                <c:pt idx="1">
                  <c:v>240</c:v>
                </c:pt>
                <c:pt idx="2">
                  <c:v>200</c:v>
                </c:pt>
                <c:pt idx="3">
                  <c:v>160</c:v>
                </c:pt>
                <c:pt idx="4">
                  <c:v>120</c:v>
                </c:pt>
                <c:pt idx="5">
                  <c:v>80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16-114A-8A79-8C3E2A05BF8B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Đường cung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80</c:v>
                </c:pt>
                <c:pt idx="4">
                  <c:v>120</c:v>
                </c:pt>
                <c:pt idx="5">
                  <c:v>160</c:v>
                </c:pt>
              </c:numCache>
            </c:numRef>
          </c:xVal>
          <c:yVal>
            <c:numRef>
              <c:f>Sheet1!$G$2:$G$7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16-114A-8A79-8C3E2A05B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0627215"/>
        <c:axId val="1672330655"/>
      </c:scatterChart>
      <c:valAx>
        <c:axId val="1650627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672330655"/>
        <c:crosses val="autoZero"/>
        <c:crossBetween val="midCat"/>
      </c:valAx>
      <c:valAx>
        <c:axId val="167233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6506272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400" b="1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n-US" sz="3400" b="1" dirty="0" err="1">
                <a:solidFill>
                  <a:srgbClr val="FFFF00"/>
                </a:solidFill>
              </a:rPr>
              <a:t>Trạng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thái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cân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bằng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sau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khi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đường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cầu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dịch</a:t>
            </a:r>
            <a:r>
              <a:rPr lang="en-US" sz="3400" b="1" dirty="0">
                <a:solidFill>
                  <a:srgbClr val="FFFF00"/>
                </a:solidFill>
              </a:rPr>
              <a:t> </a:t>
            </a:r>
            <a:r>
              <a:rPr lang="en-US" sz="3400" b="1" dirty="0" err="1">
                <a:solidFill>
                  <a:srgbClr val="FFFF00"/>
                </a:solidFill>
              </a:rPr>
              <a:t>chuyển</a:t>
            </a:r>
            <a:endParaRPr lang="en-US" sz="3400" b="1" dirty="0">
              <a:solidFill>
                <a:srgbClr val="FFFF00"/>
              </a:solidFill>
            </a:endParaRPr>
          </a:p>
        </c:rich>
      </c:tx>
      <c:layout>
        <c:manualLayout>
          <c:xMode val="edge"/>
          <c:yMode val="edge"/>
          <c:x val="0.11046612532808399"/>
          <c:y val="2.6615969581749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400" b="1" i="0" u="none" strike="noStrike" kern="1200" spc="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Đường cầu cũ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16-114A-8A79-8C3E2A05BF8B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Đường cầu mới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Sheet1!$D$2:$D$7</c:f>
              <c:numCache>
                <c:formatCode>General</c:formatCode>
                <c:ptCount val="6"/>
                <c:pt idx="0">
                  <c:v>280</c:v>
                </c:pt>
                <c:pt idx="1">
                  <c:v>240</c:v>
                </c:pt>
                <c:pt idx="2">
                  <c:v>200</c:v>
                </c:pt>
                <c:pt idx="3">
                  <c:v>160</c:v>
                </c:pt>
                <c:pt idx="4">
                  <c:v>120</c:v>
                </c:pt>
                <c:pt idx="5">
                  <c:v>80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16-114A-8A79-8C3E2A05BF8B}"/>
            </c:ext>
          </c:extLst>
        </c:ser>
        <c:ser>
          <c:idx val="2"/>
          <c:order val="2"/>
          <c:tx>
            <c:strRef>
              <c:f>Sheet1!$G$1</c:f>
              <c:strCache>
                <c:ptCount val="1"/>
                <c:pt idx="0">
                  <c:v>Đường cung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40</c:v>
                </c:pt>
                <c:pt idx="3">
                  <c:v>80</c:v>
                </c:pt>
                <c:pt idx="4">
                  <c:v>120</c:v>
                </c:pt>
                <c:pt idx="5">
                  <c:v>160</c:v>
                </c:pt>
              </c:numCache>
            </c:numRef>
          </c:xVal>
          <c:yVal>
            <c:numRef>
              <c:f>Sheet1!$G$2:$G$7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16-114A-8A79-8C3E2A05B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0627215"/>
        <c:axId val="1672330655"/>
      </c:scatterChart>
      <c:valAx>
        <c:axId val="1650627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672330655"/>
        <c:crosses val="autoZero"/>
        <c:crossBetween val="midCat"/>
      </c:valAx>
      <c:valAx>
        <c:axId val="167233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6506272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/>
      </a:pPr>
      <a:endParaRPr lang="en-V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Đường cầu dịch chuyển sang phải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Đường cầu cũ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160</c:v>
                </c:pt>
                <c:pt idx="2">
                  <c:v>120</c:v>
                </c:pt>
                <c:pt idx="3">
                  <c:v>80</c:v>
                </c:pt>
                <c:pt idx="4">
                  <c:v>40</c:v>
                </c:pt>
                <c:pt idx="5">
                  <c:v>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ED-CA40-89F7-BBF2C8AC8CCE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Đường cầu mới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Sheet1!$D$2:$D$7</c:f>
              <c:numCache>
                <c:formatCode>General</c:formatCode>
                <c:ptCount val="6"/>
                <c:pt idx="0">
                  <c:v>280</c:v>
                </c:pt>
                <c:pt idx="1">
                  <c:v>240</c:v>
                </c:pt>
                <c:pt idx="2">
                  <c:v>200</c:v>
                </c:pt>
                <c:pt idx="3">
                  <c:v>160</c:v>
                </c:pt>
                <c:pt idx="4">
                  <c:v>120</c:v>
                </c:pt>
                <c:pt idx="5">
                  <c:v>80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ED-CA40-89F7-BBF2C8AC8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9868127"/>
        <c:axId val="1669869775"/>
      </c:scatterChart>
      <c:valAx>
        <c:axId val="1669868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669869775"/>
        <c:crosses val="autoZero"/>
        <c:crossBetween val="midCat"/>
      </c:valAx>
      <c:valAx>
        <c:axId val="166986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6698681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V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0.12292</cdr:x>
      <cdr:y>0.23574</cdr:y>
    </cdr:from>
    <cdr:to>
      <cdr:x>0.17708</cdr:x>
      <cdr:y>0.32319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286B909-3F2E-1C49-98E8-080D192D263B}"/>
            </a:ext>
          </a:extLst>
        </cdr:cNvPr>
        <cdr:cNvSpPr txBox="1"/>
      </cdr:nvSpPr>
      <cdr:spPr>
        <a:xfrm xmlns:a="http://schemas.openxmlformats.org/drawingml/2006/main">
          <a:off x="1498600" y="15748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</a:t>
          </a:r>
        </a:p>
      </cdr:txBody>
    </cdr:sp>
  </cdr:relSizeAnchor>
  <cdr:relSizeAnchor xmlns:cdr="http://schemas.openxmlformats.org/drawingml/2006/chartDrawing">
    <cdr:from>
      <cdr:x>0.65208</cdr:x>
      <cdr:y>0.68821</cdr:y>
    </cdr:from>
    <cdr:to>
      <cdr:x>0.70625</cdr:x>
      <cdr:y>0.77567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85D093C-BA5B-A647-AFF7-D3C5C7413AB5}"/>
            </a:ext>
          </a:extLst>
        </cdr:cNvPr>
        <cdr:cNvSpPr txBox="1"/>
      </cdr:nvSpPr>
      <cdr:spPr>
        <a:xfrm xmlns:a="http://schemas.openxmlformats.org/drawingml/2006/main">
          <a:off x="7950200" y="45974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</a:t>
          </a:r>
        </a:p>
      </cdr:txBody>
    </cdr:sp>
  </cdr:relSizeAnchor>
  <cdr:relSizeAnchor xmlns:cdr="http://schemas.openxmlformats.org/drawingml/2006/chartDrawing">
    <cdr:from>
      <cdr:x>0.37604</cdr:x>
      <cdr:y>0.23954</cdr:y>
    </cdr:from>
    <cdr:to>
      <cdr:x>0.43021</cdr:x>
      <cdr:y>0.327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F85D093C-BA5B-A647-AFF7-D3C5C7413AB5}"/>
            </a:ext>
          </a:extLst>
        </cdr:cNvPr>
        <cdr:cNvSpPr txBox="1"/>
      </cdr:nvSpPr>
      <cdr:spPr>
        <a:xfrm xmlns:a="http://schemas.openxmlformats.org/drawingml/2006/main">
          <a:off x="4584700" y="16002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D’</a:t>
          </a:r>
        </a:p>
      </cdr:txBody>
    </cdr:sp>
  </cdr:relSizeAnchor>
  <cdr:relSizeAnchor xmlns:cdr="http://schemas.openxmlformats.org/drawingml/2006/chartDrawing">
    <cdr:from>
      <cdr:x>0.87188</cdr:x>
      <cdr:y>0.65779</cdr:y>
    </cdr:from>
    <cdr:to>
      <cdr:x>0.92604</cdr:x>
      <cdr:y>0.74525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A0C87EAD-735E-7841-BDD1-2B5E762C09D9}"/>
            </a:ext>
          </a:extLst>
        </cdr:cNvPr>
        <cdr:cNvSpPr txBox="1"/>
      </cdr:nvSpPr>
      <cdr:spPr>
        <a:xfrm xmlns:a="http://schemas.openxmlformats.org/drawingml/2006/main">
          <a:off x="10629900" y="43942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D’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0.2974</cdr:x>
      <cdr:y>0.36882</cdr:y>
    </cdr:from>
    <cdr:to>
      <cdr:x>0.35156</cdr:x>
      <cdr:y>0.45627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8516E86-FA37-DC4A-98C9-9EECCCBEBF91}"/>
            </a:ext>
          </a:extLst>
        </cdr:cNvPr>
        <cdr:cNvSpPr txBox="1"/>
      </cdr:nvSpPr>
      <cdr:spPr>
        <a:xfrm xmlns:a="http://schemas.openxmlformats.org/drawingml/2006/main">
          <a:off x="3625850" y="24638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E</a:t>
          </a:r>
        </a:p>
      </cdr:txBody>
    </cdr:sp>
  </cdr:relSizeAnchor>
  <cdr:relSizeAnchor xmlns:cdr="http://schemas.openxmlformats.org/drawingml/2006/chartDrawing">
    <cdr:from>
      <cdr:x>0.42266</cdr:x>
      <cdr:y>0.24905</cdr:y>
    </cdr:from>
    <cdr:to>
      <cdr:x>0.47682</cdr:x>
      <cdr:y>0.3365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2205ED6-CA9F-AC4D-A51D-19E84C22F222}"/>
            </a:ext>
          </a:extLst>
        </cdr:cNvPr>
        <cdr:cNvSpPr txBox="1"/>
      </cdr:nvSpPr>
      <cdr:spPr>
        <a:xfrm xmlns:a="http://schemas.openxmlformats.org/drawingml/2006/main">
          <a:off x="5153025" y="16637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E'</a:t>
          </a:r>
        </a:p>
      </cdr:txBody>
    </cdr:sp>
  </cdr:relSizeAnchor>
  <cdr:relSizeAnchor xmlns:cdr="http://schemas.openxmlformats.org/drawingml/2006/chartDrawing">
    <cdr:from>
      <cdr:x>0.07917</cdr:x>
      <cdr:y>0.34221</cdr:y>
    </cdr:from>
    <cdr:to>
      <cdr:x>0.43333</cdr:x>
      <cdr:y>0.34221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BE3502DA-C5B7-5E49-991C-952BA527864C}"/>
            </a:ext>
          </a:extLst>
        </cdr:cNvPr>
        <cdr:cNvCxnSpPr/>
      </cdr:nvCxnSpPr>
      <cdr:spPr>
        <a:xfrm xmlns:a="http://schemas.openxmlformats.org/drawingml/2006/main">
          <a:off x="965200" y="2286000"/>
          <a:ext cx="431800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0.4349</cdr:x>
      <cdr:y>0.69582</cdr:y>
    </cdr:from>
    <cdr:to>
      <cdr:x>0.5</cdr:x>
      <cdr:y>0.78327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13035CF6-0507-F749-976D-7779887D1B19}"/>
            </a:ext>
          </a:extLst>
        </cdr:cNvPr>
        <cdr:cNvSpPr txBox="1"/>
      </cdr:nvSpPr>
      <cdr:spPr>
        <a:xfrm xmlns:a="http://schemas.openxmlformats.org/drawingml/2006/main">
          <a:off x="5302249" y="4648200"/>
          <a:ext cx="793739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120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0.2974</cdr:x>
      <cdr:y>0.36882</cdr:y>
    </cdr:from>
    <cdr:to>
      <cdr:x>0.35156</cdr:x>
      <cdr:y>0.45627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8516E86-FA37-DC4A-98C9-9EECCCBEBF91}"/>
            </a:ext>
          </a:extLst>
        </cdr:cNvPr>
        <cdr:cNvSpPr txBox="1"/>
      </cdr:nvSpPr>
      <cdr:spPr>
        <a:xfrm xmlns:a="http://schemas.openxmlformats.org/drawingml/2006/main">
          <a:off x="3625850" y="24638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E</a:t>
          </a:r>
        </a:p>
      </cdr:txBody>
    </cdr:sp>
  </cdr:relSizeAnchor>
  <cdr:relSizeAnchor xmlns:cdr="http://schemas.openxmlformats.org/drawingml/2006/chartDrawing">
    <cdr:from>
      <cdr:x>0.42266</cdr:x>
      <cdr:y>0.24905</cdr:y>
    </cdr:from>
    <cdr:to>
      <cdr:x>0.47682</cdr:x>
      <cdr:y>0.3365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2205ED6-CA9F-AC4D-A51D-19E84C22F222}"/>
            </a:ext>
          </a:extLst>
        </cdr:cNvPr>
        <cdr:cNvSpPr txBox="1"/>
      </cdr:nvSpPr>
      <cdr:spPr>
        <a:xfrm xmlns:a="http://schemas.openxmlformats.org/drawingml/2006/main">
          <a:off x="5153025" y="16637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E'</a:t>
          </a:r>
        </a:p>
      </cdr:txBody>
    </cdr:sp>
  </cdr:relSizeAnchor>
  <cdr:relSizeAnchor xmlns:cdr="http://schemas.openxmlformats.org/drawingml/2006/chartDrawing">
    <cdr:from>
      <cdr:x>0.07917</cdr:x>
      <cdr:y>0.34221</cdr:y>
    </cdr:from>
    <cdr:to>
      <cdr:x>0.43333</cdr:x>
      <cdr:y>0.34221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BE3502DA-C5B7-5E49-991C-952BA527864C}"/>
            </a:ext>
          </a:extLst>
        </cdr:cNvPr>
        <cdr:cNvCxnSpPr/>
      </cdr:nvCxnSpPr>
      <cdr:spPr>
        <a:xfrm xmlns:a="http://schemas.openxmlformats.org/drawingml/2006/main">
          <a:off x="965200" y="2286000"/>
          <a:ext cx="431800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0.4349</cdr:x>
      <cdr:y>0.69582</cdr:y>
    </cdr:from>
    <cdr:to>
      <cdr:x>0.5</cdr:x>
      <cdr:y>0.78327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13035CF6-0507-F749-976D-7779887D1B19}"/>
            </a:ext>
          </a:extLst>
        </cdr:cNvPr>
        <cdr:cNvSpPr txBox="1"/>
      </cdr:nvSpPr>
      <cdr:spPr>
        <a:xfrm xmlns:a="http://schemas.openxmlformats.org/drawingml/2006/main">
          <a:off x="5302249" y="4648200"/>
          <a:ext cx="793739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120</a:t>
          </a:r>
        </a:p>
      </cdr:txBody>
    </cdr:sp>
  </cdr:relSizeAnchor>
  <cdr:relSizeAnchor xmlns:cdr="http://schemas.openxmlformats.org/drawingml/2006/chartDrawing">
    <cdr:from>
      <cdr:x>0.55703</cdr:x>
      <cdr:y>0.40494</cdr:y>
    </cdr:from>
    <cdr:to>
      <cdr:x>0.6112</cdr:x>
      <cdr:y>0.4924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13035CF6-0507-F749-976D-7779887D1B19}"/>
            </a:ext>
          </a:extLst>
        </cdr:cNvPr>
        <cdr:cNvSpPr txBox="1"/>
      </cdr:nvSpPr>
      <cdr:spPr>
        <a:xfrm xmlns:a="http://schemas.openxmlformats.org/drawingml/2006/main">
          <a:off x="6791325" y="27051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H</a:t>
          </a:r>
        </a:p>
      </cdr:txBody>
    </cdr:sp>
  </cdr:relSizeAnchor>
  <cdr:relSizeAnchor xmlns:cdr="http://schemas.openxmlformats.org/drawingml/2006/chartDrawing">
    <cdr:from>
      <cdr:x>0.31667</cdr:x>
      <cdr:y>0.46768</cdr:y>
    </cdr:from>
    <cdr:to>
      <cdr:x>0.55</cdr:x>
      <cdr:y>0.46768</cdr:y>
    </cdr:to>
    <cdr:cxnSp macro="">
      <cdr:nvCxnSpPr>
        <cdr:cNvPr id="11" name="Straight Connector 10">
          <a:extLst xmlns:a="http://schemas.openxmlformats.org/drawingml/2006/main">
            <a:ext uri="{FF2B5EF4-FFF2-40B4-BE49-F238E27FC236}">
              <a16:creationId xmlns:a16="http://schemas.microsoft.com/office/drawing/2014/main" id="{3B68D746-9CDB-7F41-823A-2844424A54B6}"/>
            </a:ext>
          </a:extLst>
        </cdr:cNvPr>
        <cdr:cNvCxnSpPr/>
      </cdr:nvCxnSpPr>
      <cdr:spPr>
        <a:xfrm xmlns:a="http://schemas.openxmlformats.org/drawingml/2006/main">
          <a:off x="3860800" y="3124200"/>
          <a:ext cx="284480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0.3125</cdr:x>
      <cdr:y>0.69582</cdr:y>
    </cdr:from>
    <cdr:to>
      <cdr:x>0.3776</cdr:x>
      <cdr:y>0.78327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27BE7CF2-5903-404D-A60C-426E8C82D04B}"/>
            </a:ext>
          </a:extLst>
        </cdr:cNvPr>
        <cdr:cNvSpPr txBox="1"/>
      </cdr:nvSpPr>
      <cdr:spPr>
        <a:xfrm xmlns:a="http://schemas.openxmlformats.org/drawingml/2006/main">
          <a:off x="3810000" y="4648200"/>
          <a:ext cx="793739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80</a:t>
          </a:r>
        </a:p>
      </cdr:txBody>
    </cdr:sp>
  </cdr:relSizeAnchor>
  <cdr:relSizeAnchor xmlns:cdr="http://schemas.openxmlformats.org/drawingml/2006/chartDrawing">
    <cdr:from>
      <cdr:x>0.55521</cdr:x>
      <cdr:y>0.69962</cdr:y>
    </cdr:from>
    <cdr:to>
      <cdr:x>0.62031</cdr:x>
      <cdr:y>0.78707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27BE7CF2-5903-404D-A60C-426E8C82D04B}"/>
            </a:ext>
          </a:extLst>
        </cdr:cNvPr>
        <cdr:cNvSpPr txBox="1"/>
      </cdr:nvSpPr>
      <cdr:spPr>
        <a:xfrm xmlns:a="http://schemas.openxmlformats.org/drawingml/2006/main">
          <a:off x="6769111" y="4673600"/>
          <a:ext cx="793739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160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0.12292</cdr:x>
      <cdr:y>0.23574</cdr:y>
    </cdr:from>
    <cdr:to>
      <cdr:x>0.17708</cdr:x>
      <cdr:y>0.32319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286B909-3F2E-1C49-98E8-080D192D263B}"/>
            </a:ext>
          </a:extLst>
        </cdr:cNvPr>
        <cdr:cNvSpPr txBox="1"/>
      </cdr:nvSpPr>
      <cdr:spPr>
        <a:xfrm xmlns:a="http://schemas.openxmlformats.org/drawingml/2006/main">
          <a:off x="1498600" y="15748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</a:t>
          </a:r>
        </a:p>
      </cdr:txBody>
    </cdr:sp>
  </cdr:relSizeAnchor>
  <cdr:relSizeAnchor xmlns:cdr="http://schemas.openxmlformats.org/drawingml/2006/chartDrawing">
    <cdr:from>
      <cdr:x>0.65208</cdr:x>
      <cdr:y>0.68821</cdr:y>
    </cdr:from>
    <cdr:to>
      <cdr:x>0.70625</cdr:x>
      <cdr:y>0.77567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85D093C-BA5B-A647-AFF7-D3C5C7413AB5}"/>
            </a:ext>
          </a:extLst>
        </cdr:cNvPr>
        <cdr:cNvSpPr txBox="1"/>
      </cdr:nvSpPr>
      <cdr:spPr>
        <a:xfrm xmlns:a="http://schemas.openxmlformats.org/drawingml/2006/main">
          <a:off x="7950200" y="45974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</a:t>
          </a:r>
        </a:p>
      </cdr:txBody>
    </cdr:sp>
  </cdr:relSizeAnchor>
  <cdr:relSizeAnchor xmlns:cdr="http://schemas.openxmlformats.org/drawingml/2006/chartDrawing">
    <cdr:from>
      <cdr:x>0.37604</cdr:x>
      <cdr:y>0.23954</cdr:y>
    </cdr:from>
    <cdr:to>
      <cdr:x>0.43021</cdr:x>
      <cdr:y>0.327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F85D093C-BA5B-A647-AFF7-D3C5C7413AB5}"/>
            </a:ext>
          </a:extLst>
        </cdr:cNvPr>
        <cdr:cNvSpPr txBox="1"/>
      </cdr:nvSpPr>
      <cdr:spPr>
        <a:xfrm xmlns:a="http://schemas.openxmlformats.org/drawingml/2006/main">
          <a:off x="4584700" y="16002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D’</a:t>
          </a:r>
        </a:p>
      </cdr:txBody>
    </cdr:sp>
  </cdr:relSizeAnchor>
  <cdr:relSizeAnchor xmlns:cdr="http://schemas.openxmlformats.org/drawingml/2006/chartDrawing">
    <cdr:from>
      <cdr:x>0.87188</cdr:x>
      <cdr:y>0.65779</cdr:y>
    </cdr:from>
    <cdr:to>
      <cdr:x>0.92604</cdr:x>
      <cdr:y>0.74525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A0C87EAD-735E-7841-BDD1-2B5E762C09D9}"/>
            </a:ext>
          </a:extLst>
        </cdr:cNvPr>
        <cdr:cNvSpPr txBox="1"/>
      </cdr:nvSpPr>
      <cdr:spPr>
        <a:xfrm xmlns:a="http://schemas.openxmlformats.org/drawingml/2006/main">
          <a:off x="10629900" y="4394200"/>
          <a:ext cx="660400" cy="584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VN" sz="2800" dirty="0">
              <a:solidFill>
                <a:srgbClr val="FF0000"/>
              </a:solidFill>
            </a:rPr>
            <a:t>D’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FB12-6C26-9242-844B-98AAD96CF1B8}" type="datetimeFigureOut">
              <a:rPr lang="en-VN" smtClean="0"/>
              <a:t>6/15/21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64731-AD3A-7742-9D6D-28561683262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410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827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0089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841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4768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14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437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396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950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7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261441A-A50D-C64B-BA0C-6A667D4CC652}" type="datetimeFigureOut">
              <a:rPr lang="en-VN" smtClean="0"/>
              <a:t>6/15/21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45680C-33A9-CF4B-9EE2-4DD2610F53DA}" type="slidenum">
              <a:rPr lang="en-VN" smtClean="0"/>
              <a:t>‹#›</a:t>
            </a:fld>
            <a:endParaRPr lang="en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8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14A166-12B8-A646-99F8-B9245C295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54692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2275">
                  <a:extLst>
                    <a:ext uri="{9D8B030D-6E8A-4147-A177-3AD203B41FA5}">
                      <a16:colId xmlns:a16="http://schemas.microsoft.com/office/drawing/2014/main" val="1931466309"/>
                    </a:ext>
                  </a:extLst>
                </a:gridCol>
                <a:gridCol w="3162251">
                  <a:extLst>
                    <a:ext uri="{9D8B030D-6E8A-4147-A177-3AD203B41FA5}">
                      <a16:colId xmlns:a16="http://schemas.microsoft.com/office/drawing/2014/main" val="152050564"/>
                    </a:ext>
                  </a:extLst>
                </a:gridCol>
                <a:gridCol w="3173570">
                  <a:extLst>
                    <a:ext uri="{9D8B030D-6E8A-4147-A177-3AD203B41FA5}">
                      <a16:colId xmlns:a16="http://schemas.microsoft.com/office/drawing/2014/main" val="3414615696"/>
                    </a:ext>
                  </a:extLst>
                </a:gridCol>
                <a:gridCol w="2843904">
                  <a:extLst>
                    <a:ext uri="{9D8B030D-6E8A-4147-A177-3AD203B41FA5}">
                      <a16:colId xmlns:a16="http://schemas.microsoft.com/office/drawing/2014/main" val="2712912857"/>
                    </a:ext>
                  </a:extLst>
                </a:gridCol>
              </a:tblGrid>
              <a:tr h="17929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Giá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Lượng cầu cũ (DD)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Lượng cầu mới (D’D’)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Lượng cung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50587"/>
                  </a:ext>
                </a:extLst>
              </a:tr>
              <a:tr h="844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200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280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04798"/>
                  </a:ext>
                </a:extLst>
              </a:tr>
              <a:tr h="844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160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240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7275499"/>
                  </a:ext>
                </a:extLst>
              </a:tr>
              <a:tr h="844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20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120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200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40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856490"/>
                  </a:ext>
                </a:extLst>
              </a:tr>
              <a:tr h="844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30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80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160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80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537538"/>
                  </a:ext>
                </a:extLst>
              </a:tr>
              <a:tr h="844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120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120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956446"/>
                  </a:ext>
                </a:extLst>
              </a:tr>
              <a:tr h="844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50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80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160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538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6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18069A-1769-7B43-8112-2F5748FE4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090737"/>
              </p:ext>
            </p:extLst>
          </p:nvPr>
        </p:nvGraphicFramePr>
        <p:xfrm>
          <a:off x="0" y="0"/>
          <a:ext cx="12192000" cy="668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">
            <a:extLst>
              <a:ext uri="{FF2B5EF4-FFF2-40B4-BE49-F238E27FC236}">
                <a16:creationId xmlns:a16="http://schemas.microsoft.com/office/drawing/2014/main" id="{48C9363A-1475-274C-9F72-5AFAFC50DC2C}"/>
              </a:ext>
            </a:extLst>
          </p:cNvPr>
          <p:cNvSpPr txBox="1"/>
          <p:nvPr/>
        </p:nvSpPr>
        <p:spPr>
          <a:xfrm>
            <a:off x="1200150" y="1625600"/>
            <a:ext cx="660400" cy="584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VN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7564688-1156-8542-9E7C-85BF19717BD7}"/>
              </a:ext>
            </a:extLst>
          </p:cNvPr>
          <p:cNvSpPr txBox="1"/>
          <p:nvPr/>
        </p:nvSpPr>
        <p:spPr>
          <a:xfrm>
            <a:off x="7651750" y="4648200"/>
            <a:ext cx="660400" cy="584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VN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8516E86-FA37-DC4A-98C9-9EECCCBEBF91}"/>
              </a:ext>
            </a:extLst>
          </p:cNvPr>
          <p:cNvSpPr txBox="1"/>
          <p:nvPr/>
        </p:nvSpPr>
        <p:spPr>
          <a:xfrm>
            <a:off x="4286250" y="1651000"/>
            <a:ext cx="660400" cy="584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VN" sz="2800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4072A0-A8B8-FD42-9124-3AA9683EE0AE}"/>
              </a:ext>
            </a:extLst>
          </p:cNvPr>
          <p:cNvSpPr txBox="1"/>
          <p:nvPr/>
        </p:nvSpPr>
        <p:spPr>
          <a:xfrm>
            <a:off x="10331450" y="4445000"/>
            <a:ext cx="660400" cy="584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VN" sz="2800" dirty="0">
                <a:solidFill>
                  <a:srgbClr val="FF0000"/>
                </a:solidFill>
              </a:rPr>
              <a:t>D’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B4C88F-4E33-C748-A67B-003D9EF5DAB8}"/>
              </a:ext>
            </a:extLst>
          </p:cNvPr>
          <p:cNvCxnSpPr/>
          <p:nvPr/>
        </p:nvCxnSpPr>
        <p:spPr>
          <a:xfrm>
            <a:off x="5232400" y="2235200"/>
            <a:ext cx="0" cy="2997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3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18069A-1769-7B43-8112-2F5748FE4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476750"/>
              </p:ext>
            </p:extLst>
          </p:nvPr>
        </p:nvGraphicFramePr>
        <p:xfrm>
          <a:off x="0" y="0"/>
          <a:ext cx="12192000" cy="668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1">
            <a:extLst>
              <a:ext uri="{FF2B5EF4-FFF2-40B4-BE49-F238E27FC236}">
                <a16:creationId xmlns:a16="http://schemas.microsoft.com/office/drawing/2014/main" id="{48C9363A-1475-274C-9F72-5AFAFC50DC2C}"/>
              </a:ext>
            </a:extLst>
          </p:cNvPr>
          <p:cNvSpPr txBox="1"/>
          <p:nvPr/>
        </p:nvSpPr>
        <p:spPr>
          <a:xfrm>
            <a:off x="1200150" y="1625600"/>
            <a:ext cx="660400" cy="584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VN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7564688-1156-8542-9E7C-85BF19717BD7}"/>
              </a:ext>
            </a:extLst>
          </p:cNvPr>
          <p:cNvSpPr txBox="1"/>
          <p:nvPr/>
        </p:nvSpPr>
        <p:spPr>
          <a:xfrm>
            <a:off x="7651750" y="4648200"/>
            <a:ext cx="660400" cy="584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VN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38516E86-FA37-DC4A-98C9-9EECCCBEBF91}"/>
              </a:ext>
            </a:extLst>
          </p:cNvPr>
          <p:cNvSpPr txBox="1"/>
          <p:nvPr/>
        </p:nvSpPr>
        <p:spPr>
          <a:xfrm>
            <a:off x="4286250" y="1651000"/>
            <a:ext cx="660400" cy="584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VN" sz="2800" dirty="0">
                <a:solidFill>
                  <a:srgbClr val="FF0000"/>
                </a:solidFill>
              </a:rPr>
              <a:t>D’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4072A0-A8B8-FD42-9124-3AA9683EE0AE}"/>
              </a:ext>
            </a:extLst>
          </p:cNvPr>
          <p:cNvSpPr txBox="1"/>
          <p:nvPr/>
        </p:nvSpPr>
        <p:spPr>
          <a:xfrm>
            <a:off x="10331450" y="4445000"/>
            <a:ext cx="660400" cy="58420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VN" sz="2800" dirty="0">
                <a:solidFill>
                  <a:srgbClr val="FF0000"/>
                </a:solidFill>
              </a:rPr>
              <a:t>D’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B4C88F-4E33-C748-A67B-003D9EF5DAB8}"/>
              </a:ext>
            </a:extLst>
          </p:cNvPr>
          <p:cNvCxnSpPr/>
          <p:nvPr/>
        </p:nvCxnSpPr>
        <p:spPr>
          <a:xfrm>
            <a:off x="5232400" y="2235200"/>
            <a:ext cx="0" cy="2997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5137D-F087-D140-B0E0-C40E9137215B}"/>
              </a:ext>
            </a:extLst>
          </p:cNvPr>
          <p:cNvCxnSpPr/>
          <p:nvPr/>
        </p:nvCxnSpPr>
        <p:spPr>
          <a:xfrm>
            <a:off x="3810000" y="3098800"/>
            <a:ext cx="0" cy="213360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219D8-D588-1941-8BFE-B8BCB2910F52}"/>
              </a:ext>
            </a:extLst>
          </p:cNvPr>
          <p:cNvCxnSpPr/>
          <p:nvPr/>
        </p:nvCxnSpPr>
        <p:spPr>
          <a:xfrm>
            <a:off x="6705600" y="3124200"/>
            <a:ext cx="0" cy="210820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0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09981A3-8735-6345-8DB7-A5D0AAFFEEAD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691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Các yếu tố làm dịch chuyển đường cầu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F4A5A38-7F5A-E54A-B8C7-8B91EC40EE5E}"/>
              </a:ext>
            </a:extLst>
          </p:cNvPr>
          <p:cNvSpPr txBox="1">
            <a:spLocks/>
          </p:cNvSpPr>
          <p:nvPr/>
        </p:nvSpPr>
        <p:spPr>
          <a:xfrm>
            <a:off x="341402" y="2221100"/>
            <a:ext cx="6257518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Ngoài mức giá, còn có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của hàng hoá liên quan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Thị hiếu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79869E-AF30-334F-9C23-76BB5CF16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586043"/>
              </p:ext>
            </p:extLst>
          </p:nvPr>
        </p:nvGraphicFramePr>
        <p:xfrm>
          <a:off x="5435600" y="3473828"/>
          <a:ext cx="6756400" cy="338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908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413F80A-02A9-2340-B970-AC45B097D0EF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691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Phương pháp phân tích so sánh tĩnh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D89D5CC-E49B-984E-B42D-AB044EAA74B1}"/>
              </a:ext>
            </a:extLst>
          </p:cNvPr>
          <p:cNvSpPr txBox="1">
            <a:spLocks/>
          </p:cNvSpPr>
          <p:nvPr/>
        </p:nvSpPr>
        <p:spPr>
          <a:xfrm>
            <a:off x="341402" y="2221100"/>
            <a:ext cx="10478998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Chỉ thay đổi 1 yếu tố trong các yếu tố không đổi</a:t>
            </a:r>
          </a:p>
        </p:txBody>
      </p:sp>
      <p:pic>
        <p:nvPicPr>
          <p:cNvPr id="7170" name="Picture 2" descr="Data Comparison, Comparison, Difference Icon With Png And Vector -  Comparison Clipart – Stunning free transparent png clipart images free  download">
            <a:extLst>
              <a:ext uri="{FF2B5EF4-FFF2-40B4-BE49-F238E27FC236}">
                <a16:creationId xmlns:a16="http://schemas.microsoft.com/office/drawing/2014/main" id="{7ABA1066-8A7C-2046-B266-026124CE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450" y="3429000"/>
            <a:ext cx="4833099" cy="31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7A501F4-D2F8-294A-8AB3-38F1BBF68FFE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2916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Sự dịch chuyển của đường cầu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341402" y="2642943"/>
            <a:ext cx="5754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Sự vận động dọc đường cầu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Sự dịch chuyển của đường cầu</a:t>
            </a:r>
          </a:p>
        </p:txBody>
      </p:sp>
      <p:pic>
        <p:nvPicPr>
          <p:cNvPr id="1026" name="Picture 2" descr="Nguyên lý cung - cầu – Wikipedia tiếng Việt">
            <a:extLst>
              <a:ext uri="{FF2B5EF4-FFF2-40B4-BE49-F238E27FC236}">
                <a16:creationId xmlns:a16="http://schemas.microsoft.com/office/drawing/2014/main" id="{A6C24401-9484-BB4D-A7E7-4D41325C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24" y="2169825"/>
            <a:ext cx="5533874" cy="42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05C40-A19F-0E40-B286-EEA9F6C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C27A0CE-33F0-7444-8C88-1F11A6D1E2B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575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Nhắc lại: Đường cầu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7478FBF-CD7B-854B-AD84-ADC7D49A437D}"/>
              </a:ext>
            </a:extLst>
          </p:cNvPr>
          <p:cNvSpPr txBox="1">
            <a:spLocks/>
          </p:cNvSpPr>
          <p:nvPr/>
        </p:nvSpPr>
        <p:spPr>
          <a:xfrm>
            <a:off x="341402" y="2221100"/>
            <a:ext cx="6257518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Biểu diễn dữ liệu bảng của giá và sản lượng hàng hoá của người </a:t>
            </a:r>
            <a:r>
              <a:rPr lang="vi-VN" sz="3600" dirty="0">
                <a:solidFill>
                  <a:srgbClr val="FF0000"/>
                </a:solidFill>
              </a:rPr>
              <a:t>mua</a:t>
            </a:r>
            <a:r>
              <a:rPr lang="vi-VN" sz="3600" dirty="0"/>
              <a:t> lên hệ toạ độ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Trục tung: dữ liệu mức giá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Trục hoành: dữ liệu lượng cầu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121C27-091A-2F4F-A475-FAD9C3998862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2190620"/>
          <a:ext cx="5562600" cy="4556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447045889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507955710"/>
                    </a:ext>
                  </a:extLst>
                </a:gridCol>
              </a:tblGrid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Giá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Lượng cầu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9844100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200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88213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effectLst/>
                        </a:rPr>
                        <a:t>10</a:t>
                      </a:r>
                      <a:endParaRPr lang="en-V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160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120082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20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120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16175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effectLst/>
                        </a:rPr>
                        <a:t>30</a:t>
                      </a:r>
                      <a:endParaRPr lang="en-V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80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870143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40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>
                          <a:effectLst/>
                        </a:rPr>
                        <a:t>40</a:t>
                      </a:r>
                      <a:endParaRPr lang="en-VN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454159"/>
                  </a:ext>
                </a:extLst>
              </a:tr>
              <a:tr h="50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VN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2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VN" sz="3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98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2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C9439-8345-D346-A5B4-B62A8A72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6C62B5-9293-5345-A85B-22B31976EF67}"/>
              </a:ext>
            </a:extLst>
          </p:cNvPr>
          <p:cNvGraphicFramePr>
            <a:graphicFrameLocks/>
          </p:cNvGraphicFramePr>
          <p:nvPr/>
        </p:nvGraphicFramePr>
        <p:xfrm>
          <a:off x="0" y="91794"/>
          <a:ext cx="12192000" cy="6674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n 4">
            <a:extLst>
              <a:ext uri="{FF2B5EF4-FFF2-40B4-BE49-F238E27FC236}">
                <a16:creationId xmlns:a16="http://schemas.microsoft.com/office/drawing/2014/main" id="{2375A9B5-6671-6347-968E-9769A4441622}"/>
              </a:ext>
            </a:extLst>
          </p:cNvPr>
          <p:cNvSpPr/>
          <p:nvPr/>
        </p:nvSpPr>
        <p:spPr>
          <a:xfrm>
            <a:off x="2413000" y="2540000"/>
            <a:ext cx="406400" cy="381000"/>
          </a:xfrm>
          <a:prstGeom prst="su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792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58 0.38333 L -0.01666 -0.027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45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48958 0.3833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46" y="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526FEA3-6C89-D341-A06D-474CDEEB5A3A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Sự vận động dọc đường cầu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2DB919D-AA07-1044-B158-08506D2C42D1}"/>
              </a:ext>
            </a:extLst>
          </p:cNvPr>
          <p:cNvSpPr txBox="1">
            <a:spLocks/>
          </p:cNvSpPr>
          <p:nvPr/>
        </p:nvSpPr>
        <p:spPr>
          <a:xfrm>
            <a:off x="341402" y="2642943"/>
            <a:ext cx="5754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Là sự thay đổi của lượng cầu về một hàng hoá nào đó khi giá của hàng hoá đó thay đổi</a:t>
            </a:r>
          </a:p>
        </p:txBody>
      </p:sp>
      <p:pic>
        <p:nvPicPr>
          <p:cNvPr id="4" name="Picture 2" descr="Nguyên lý cung - cầu – Wikipedia tiếng Việt">
            <a:extLst>
              <a:ext uri="{FF2B5EF4-FFF2-40B4-BE49-F238E27FC236}">
                <a16:creationId xmlns:a16="http://schemas.microsoft.com/office/drawing/2014/main" id="{9D374B5F-CCE8-A043-9737-245EB271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24" y="2169825"/>
            <a:ext cx="5533874" cy="42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CFA9886-3ED5-0643-AFDD-CF1808F2B8F4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Hàng hoá liên quan và đường cầu</a:t>
            </a:r>
          </a:p>
        </p:txBody>
      </p:sp>
      <p:pic>
        <p:nvPicPr>
          <p:cNvPr id="1026" name="Picture 2" descr="Happy Ice Cream Dancing Cartoon Clipart Vector - FriendlyStock">
            <a:extLst>
              <a:ext uri="{FF2B5EF4-FFF2-40B4-BE49-F238E27FC236}">
                <a16:creationId xmlns:a16="http://schemas.microsoft.com/office/drawing/2014/main" id="{6AE125EE-6C65-9D4C-B745-76D9AA818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19253" y="2209800"/>
            <a:ext cx="2942549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ô-cô-la – Wikipedia tiếng Việt">
            <a:extLst>
              <a:ext uri="{FF2B5EF4-FFF2-40B4-BE49-F238E27FC236}">
                <a16:creationId xmlns:a16="http://schemas.microsoft.com/office/drawing/2014/main" id="{92A05394-2EDF-6F48-B8BD-3C41B2188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6" y="2260600"/>
            <a:ext cx="5906382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4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01 -0.0081 C 0.22695 2.59259E-6 0.23607 0.00787 0.23997 0.01782 C 0.24401 0.02893 0.24596 0.0419 0.24805 0.05486 C 0.25 0.06782 0.24805 0.07893 0.24596 0.09097 C 0.24401 0.10185 0.24102 0.11389 0.23398 0.12384 C 0.22799 0.13379 0.21797 0.1419 0.20703 0.14791 C 0.19701 0.15393 0.18503 0.15787 0.17305 0.15995 C 0.16107 0.1618 0.14896 0.1618 0.13802 0.15995 C 0.12604 0.15787 0.11497 0.15301 0.10599 0.1449 C 0.09701 0.13796 0.08906 0.12893 0.08503 0.11782 C 0.07995 0.10787 0.07799 0.09398 0.07799 0.08287 C 0.07695 0.07199 0.07799 0.05879 0.08307 0.04791 C 0.08802 0.03796 0.09701 0.02986 0.10898 0.02592 C 0.12096 0.02291 0.13307 0.02685 0.14102 0.03379 C 0.14805 0.04097 0.15299 0.05185 0.15404 0.06481 C 0.15404 0.07801 0.15299 0.08981 0.14805 0.1 C 0.14297 0.10995 0.14401 0.1118 0.12396 0.125 C 0.10599 0.13889 0.08802 0.13495 0.07695 0.13588 C 0.06602 0.13588 0.05703 0.13194 0.04596 0.12801 C 0.03398 0.12291 0.02396 0.11389 0.01706 0.10578 C 0.01003 0.09791 0.00703 0.08796 0.00299 0.07199 C 2.08333E-7 0.05578 2.08333E-7 0.04791 2.08333E-7 0.03588 C 2.08333E-7 0.02384 2.08333E-7 0.0118 2.08333E-7 2.59259E-6 " pathEditMode="relative" rAng="0" ptsTypes="AAAAAAAAAAAAAAAAAAAAA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1CA8CE-08E4-994B-BD6A-B3B54D5E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51257"/>
              </p:ext>
            </p:extLst>
          </p:nvPr>
        </p:nvGraphicFramePr>
        <p:xfrm>
          <a:off x="0" y="177800"/>
          <a:ext cx="12192000" cy="668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3149381070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3200062406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567046699"/>
                    </a:ext>
                  </a:extLst>
                </a:gridCol>
              </a:tblGrid>
              <a:tr h="1746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Giá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Lượng cầu cũ (DD)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Lượng cầu mới (D’D’)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586181"/>
                  </a:ext>
                </a:extLst>
              </a:tr>
              <a:tr h="8222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200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280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68695"/>
                  </a:ext>
                </a:extLst>
              </a:tr>
              <a:tr h="8222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160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240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3870523"/>
                  </a:ext>
                </a:extLst>
              </a:tr>
              <a:tr h="8222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20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120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200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573258"/>
                  </a:ext>
                </a:extLst>
              </a:tr>
              <a:tr h="8222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30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80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160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4229970"/>
                  </a:ext>
                </a:extLst>
              </a:tr>
              <a:tr h="8222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solidFill>
                            <a:srgbClr val="FF0000"/>
                          </a:solidFill>
                          <a:effectLst/>
                        </a:rPr>
                        <a:t>120</a:t>
                      </a:r>
                      <a:endParaRPr lang="en-VN" sz="3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267578"/>
                  </a:ext>
                </a:extLst>
              </a:tr>
              <a:tr h="8222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50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>
                          <a:effectLst/>
                        </a:rPr>
                        <a:t>0</a:t>
                      </a:r>
                      <a:endParaRPr lang="en-VN" sz="3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vi-VN" sz="3400" dirty="0">
                          <a:effectLst/>
                        </a:rPr>
                        <a:t>80</a:t>
                      </a:r>
                      <a:endParaRPr lang="en-VN" sz="3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44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07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36BA1B8-5030-F748-A3DB-61D4FC793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010732"/>
              </p:ext>
            </p:extLst>
          </p:nvPr>
        </p:nvGraphicFramePr>
        <p:xfrm>
          <a:off x="0" y="177800"/>
          <a:ext cx="12192000" cy="668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C4D149-2AA8-1245-BB32-7BBB986AC85C}"/>
              </a:ext>
            </a:extLst>
          </p:cNvPr>
          <p:cNvCxnSpPr/>
          <p:nvPr/>
        </p:nvCxnSpPr>
        <p:spPr>
          <a:xfrm>
            <a:off x="3302000" y="2997200"/>
            <a:ext cx="256540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1513F586-DB8B-134C-AFEF-290F146E9DCD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Hàng hoá liên quan và đường cung</a:t>
            </a:r>
          </a:p>
        </p:txBody>
      </p:sp>
      <p:pic>
        <p:nvPicPr>
          <p:cNvPr id="3" name="Picture 2" descr="Happy Ice Cream Dancing Cartoon Clipart Vector - FriendlyStock">
            <a:extLst>
              <a:ext uri="{FF2B5EF4-FFF2-40B4-BE49-F238E27FC236}">
                <a16:creationId xmlns:a16="http://schemas.microsoft.com/office/drawing/2014/main" id="{F52CC491-A55A-544D-8B2A-FEA870DD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36580" y="2209800"/>
            <a:ext cx="2942549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ô-cô-la – Wikipedia tiếng Việt">
            <a:extLst>
              <a:ext uri="{FF2B5EF4-FFF2-40B4-BE49-F238E27FC236}">
                <a16:creationId xmlns:a16="http://schemas.microsoft.com/office/drawing/2014/main" id="{450B8177-291C-B642-A668-F7A2D429E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0679" y="2209800"/>
            <a:ext cx="7295178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5.55112E-17 C -0.00377 0.02593 -0.00794 0.05116 -0.00963 0.08333 C -0.01159 0.11898 -0.0125 0.16065 -0.01341 0.20255 C -0.01445 0.24398 -0.01341 0.27986 -0.0125 0.31852 C -0.01159 0.3537 -0.01015 0.39259 -0.0069 0.42431 C -0.00403 0.45648 0.00052 0.48264 0.0056 0.50185 C 0.01016 0.5213 0.01576 0.53403 0.02149 0.54074 C 0.02709 0.54653 0.03268 0.54653 0.03776 0.54074 C 0.04336 0.53403 0.04844 0.51852 0.05248 0.49213 C 0.05677 0.46991 0.06055 0.44074 0.06237 0.40509 C 0.06472 0.37292 0.06563 0.32847 0.06563 0.29259 C 0.06615 0.25741 0.06563 0.21505 0.06315 0.18009 C 0.06094 0.14815 0.05677 0.12176 0.05117 0.10926 C 0.04557 0.09954 0.03998 0.11227 0.03633 0.13472 C 0.03294 0.15764 0.03073 0.19259 0.03021 0.23449 C 0.03021 0.27708 0.03073 0.31481 0.03294 0.34769 C 0.03529 0.37963 0.0349 0.38588 0.04414 0.42824 C 0.05248 0.47292 0.06094 0.46042 0.06615 0.46319 C 0.07123 0.46319 0.07526 0.45069 0.08047 0.43773 C 0.08594 0.42153 0.09076 0.39259 0.09388 0.3662 C 0.09714 0.34097 0.09857 0.3088 0.10039 0.25741 C 0.10182 0.20556 0.10182 0.18009 0.10182 0.14144 C 0.10182 0.10255 0.10182 0.06366 0.10182 0.02593 " pathEditMode="relative" rAng="0" ptsTypes="AAAAAAAAAAAAAAAAAAAAA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2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1.1 Các vấn đề kinh tế</Template>
  <TotalTime>99</TotalTime>
  <Words>332</Words>
  <Application>Microsoft Macintosh PowerPoint</Application>
  <PresentationFormat>Widescreen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2. Cầu, cung và thị trường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HỌC ĐẠI CƯƠNG Chương 2. Cầu, cung và thị trường  GV: ThS Nguyễn Quốc Thắng</dc:title>
  <dc:creator>Nguyen Quoc Thang</dc:creator>
  <cp:lastModifiedBy>Nguyen Quoc Thang</cp:lastModifiedBy>
  <cp:revision>22</cp:revision>
  <dcterms:created xsi:type="dcterms:W3CDTF">2021-06-06T04:16:06Z</dcterms:created>
  <dcterms:modified xsi:type="dcterms:W3CDTF">2021-06-14T17:13:10Z</dcterms:modified>
</cp:coreProperties>
</file>