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8" r:id="rId2"/>
    <p:sldId id="281" r:id="rId3"/>
    <p:sldId id="283" r:id="rId4"/>
    <p:sldId id="282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2917"/>
    <a:srgbClr val="DC550A"/>
    <a:srgbClr val="BF5227"/>
    <a:srgbClr val="05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65" autoAdjust="0"/>
    <p:restoredTop sz="72472" autoAdjust="0"/>
  </p:normalViewPr>
  <p:slideViewPr>
    <p:cSldViewPr>
      <p:cViewPr varScale="1">
        <p:scale>
          <a:sx n="88" d="100"/>
          <a:sy n="88" d="100"/>
        </p:scale>
        <p:origin x="552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2ED6-6598-49DA-AF01-4EDE881DBC7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C172-9979-4D67-9197-9EBA7EC1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2F53-248E-4FA6-8EC0-752EEB57AFAD}" type="datetimeFigureOut">
              <a:rPr lang="en-US" smtClean="0"/>
              <a:pPr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1505-D8F2-4F27-A457-77A62F737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893B-3015-4887-B0C2-E72E36B8DD99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FFC-C87D-40C7-B5DB-75DCCFA54483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D56-F03B-4CDC-9F6F-121B9EB5416F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28AB-F4A0-4E80-9A95-5472B2309D64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A6B3-4468-40EE-87D5-611A6DD94EFA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64A1-77FD-426C-B1D4-B06CDA650C9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800-2141-4056-A37E-38B5F905B486}" type="datetime1">
              <a:rPr lang="en-US" smtClean="0"/>
              <a:pPr/>
              <a:t>6/15/21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96BE-28C1-43B3-A114-8F78FE6ACA8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E970-F347-4717-9B90-1B302B73E17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E0BA-A189-4D73-AE65-FDD9AE6AA4B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3E3AEF8-FB0A-45DF-9684-F25CEE85860E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98" y="3953930"/>
            <a:ext cx="10515600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2.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Cầu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thị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trường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C963C8-A312-AD4F-8A29-0C27056D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 descr="Mô hình cung cầu trong kinh tế học | Chiến lược sống">
            <a:extLst>
              <a:ext uri="{FF2B5EF4-FFF2-40B4-BE49-F238E27FC236}">
                <a16:creationId xmlns:a16="http://schemas.microsoft.com/office/drawing/2014/main" id="{2DFA4E5A-4C7C-FA4A-B99E-41D13FAF4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47" y="2284524"/>
            <a:ext cx="5052352" cy="397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46733B-2C7B-6E4A-AEC4-A395C3285D33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Yếu tố chi phí đầu vào và lượng cung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E435799-6FBB-664C-9ED9-DC9B6C73B408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6096000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Mỗi đường cung xác định được vẽ với một mức giá nhất định của các yếu tố đầu vào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Giảm chi phí đầu vào sẽ kích thích sản xuất nhiều hơn tại mỗi mức giá</a:t>
            </a:r>
          </a:p>
        </p:txBody>
      </p:sp>
    </p:spTree>
    <p:extLst>
      <p:ext uri="{BB962C8B-B14F-4D97-AF65-F5344CB8AC3E}">
        <p14:creationId xmlns:p14="http://schemas.microsoft.com/office/powerpoint/2010/main" val="237029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3C8D5C-23EF-324A-B5CD-74857830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15394ECD-1D12-F348-9820-6F3A5D3BCD31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Yếu tố quy định của chính phủ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7276E83-D1E4-3E4E-ADD7-31033515D04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489351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Chính phủ can thiệp vào thị trường theo mô hình kinh tế hỗn hợp hoặc kinh tế mệnh lệnh</a:t>
            </a:r>
          </a:p>
        </p:txBody>
      </p:sp>
      <p:pic>
        <p:nvPicPr>
          <p:cNvPr id="10242" name="Picture 2" descr="Impact of government regulation on tech giants | Sainsbury Management  Fellows">
            <a:extLst>
              <a:ext uri="{FF2B5EF4-FFF2-40B4-BE49-F238E27FC236}">
                <a16:creationId xmlns:a16="http://schemas.microsoft.com/office/drawing/2014/main" id="{A01149FB-33E1-6F4A-8901-77AA31D02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743" y="2438400"/>
            <a:ext cx="6248957" cy="415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23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F2CFE8-DC98-FC4A-891F-9B43D68E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A9C8181-98E6-A04E-8AB8-7C82DA403001}"/>
              </a:ext>
            </a:extLst>
          </p:cNvPr>
          <p:cNvSpPr txBox="1">
            <a:spLocks/>
          </p:cNvSpPr>
          <p:nvPr/>
        </p:nvSpPr>
        <p:spPr>
          <a:xfrm>
            <a:off x="341401" y="1332576"/>
            <a:ext cx="11393397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Một số quy định của chính phủ và lượng cung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6D2DEF2-A388-EE4B-8797-E0D7B5F35D9E}"/>
              </a:ext>
            </a:extLst>
          </p:cNvPr>
          <p:cNvSpPr txBox="1">
            <a:spLocks/>
          </p:cNvSpPr>
          <p:nvPr/>
        </p:nvSpPr>
        <p:spPr>
          <a:xfrm>
            <a:off x="457201" y="2979069"/>
            <a:ext cx="5116265" cy="234181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Quy định bảo vệ người lao động</a:t>
            </a:r>
          </a:p>
        </p:txBody>
      </p:sp>
      <p:pic>
        <p:nvPicPr>
          <p:cNvPr id="11268" name="Picture 4" descr="QHSSE (Quality, Health, Safety, Security, Environment) - PrestaCylinders">
            <a:extLst>
              <a:ext uri="{FF2B5EF4-FFF2-40B4-BE49-F238E27FC236}">
                <a16:creationId xmlns:a16="http://schemas.microsoft.com/office/drawing/2014/main" id="{9EA3E941-1ADC-6044-99EB-715439EBE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942" y="2585304"/>
            <a:ext cx="6066657" cy="381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11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94363E-84C7-4B47-A19B-5FFCDD77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7B2091C6-47A9-A14F-BFBC-3081D11169D4}"/>
              </a:ext>
            </a:extLst>
          </p:cNvPr>
          <p:cNvSpPr txBox="1">
            <a:spLocks/>
          </p:cNvSpPr>
          <p:nvPr/>
        </p:nvSpPr>
        <p:spPr>
          <a:xfrm>
            <a:off x="341401" y="1332576"/>
            <a:ext cx="11393397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Một số quy định của chính phủ và lượng cung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0FDF7CC-2B4B-B44C-B725-CE5A912D3022}"/>
              </a:ext>
            </a:extLst>
          </p:cNvPr>
          <p:cNvSpPr txBox="1">
            <a:spLocks/>
          </p:cNvSpPr>
          <p:nvPr/>
        </p:nvSpPr>
        <p:spPr>
          <a:xfrm>
            <a:off x="441963" y="2585304"/>
            <a:ext cx="4908758" cy="1687393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Quy định bảo vệ môi trường</a:t>
            </a:r>
          </a:p>
        </p:txBody>
      </p:sp>
      <p:pic>
        <p:nvPicPr>
          <p:cNvPr id="12290" name="Picture 2" descr="What is Green Manufacturing? | Goodwin College">
            <a:extLst>
              <a:ext uri="{FF2B5EF4-FFF2-40B4-BE49-F238E27FC236}">
                <a16:creationId xmlns:a16="http://schemas.microsoft.com/office/drawing/2014/main" id="{38CBBCF2-6960-AF45-BEEC-FD27F11AE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40" y="3571303"/>
            <a:ext cx="822960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3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C41CF4-73CD-2A46-9783-CC3C077E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FD865C5-CD72-2C40-8CDA-6679AC044294}"/>
              </a:ext>
            </a:extLst>
          </p:cNvPr>
          <p:cNvSpPr txBox="1">
            <a:spLocks/>
          </p:cNvSpPr>
          <p:nvPr/>
        </p:nvSpPr>
        <p:spPr>
          <a:xfrm>
            <a:off x="341401" y="1332576"/>
            <a:ext cx="11393397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Một số quy định của chính phủ và lượng cung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8F81616-DA64-0943-9E22-5B1F75C84B3D}"/>
              </a:ext>
            </a:extLst>
          </p:cNvPr>
          <p:cNvSpPr txBox="1">
            <a:spLocks/>
          </p:cNvSpPr>
          <p:nvPr/>
        </p:nvSpPr>
        <p:spPr>
          <a:xfrm>
            <a:off x="441963" y="2585305"/>
            <a:ext cx="4152046" cy="145329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Chính sách thuế</a:t>
            </a:r>
          </a:p>
        </p:txBody>
      </p:sp>
      <p:pic>
        <p:nvPicPr>
          <p:cNvPr id="13314" name="Picture 2" descr="New Amendments to the International Business Companies Act">
            <a:extLst>
              <a:ext uri="{FF2B5EF4-FFF2-40B4-BE49-F238E27FC236}">
                <a16:creationId xmlns:a16="http://schemas.microsoft.com/office/drawing/2014/main" id="{D0E26271-7BB3-3344-808E-3CCCBE6F9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008" y="2585304"/>
            <a:ext cx="7597991" cy="426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43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972E15-41DE-674C-9A6F-3EA81D61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7624E5F-602A-9D47-B79B-466AD426D5C7}"/>
              </a:ext>
            </a:extLst>
          </p:cNvPr>
          <p:cNvSpPr txBox="1">
            <a:spLocks/>
          </p:cNvSpPr>
          <p:nvPr/>
        </p:nvSpPr>
        <p:spPr>
          <a:xfrm>
            <a:off x="341401" y="1332576"/>
            <a:ext cx="11393397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Tóm lại, phía sau đường cung là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B330C6E-800C-6F43-81E5-5C44B0F98F53}"/>
              </a:ext>
            </a:extLst>
          </p:cNvPr>
          <p:cNvSpPr txBox="1">
            <a:spLocks/>
          </p:cNvSpPr>
          <p:nvPr/>
        </p:nvSpPr>
        <p:spPr>
          <a:xfrm>
            <a:off x="441962" y="2585304"/>
            <a:ext cx="10607038" cy="3815777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4000" dirty="0"/>
              <a:t>Công nghệ phù hợp với nhà sản xuất,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4000" dirty="0"/>
              <a:t> Chi phí các yếu tố đầu vào (lao động, máy móc, nhiên liệu, nguyên liệu) và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4000" dirty="0"/>
              <a:t>Quy định của chính phủ. </a:t>
            </a:r>
          </a:p>
        </p:txBody>
      </p:sp>
    </p:spTree>
    <p:extLst>
      <p:ext uri="{BB962C8B-B14F-4D97-AF65-F5344CB8AC3E}">
        <p14:creationId xmlns:p14="http://schemas.microsoft.com/office/powerpoint/2010/main" val="98260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5BDC8D-BAA7-0C4B-9737-1131F03B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342DE800-D037-7241-85C0-B5A10A094707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11734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Cảm ơn các bạn đã chú ý theo dõi!</a:t>
            </a:r>
          </a:p>
        </p:txBody>
      </p:sp>
    </p:spTree>
    <p:extLst>
      <p:ext uri="{BB962C8B-B14F-4D97-AF65-F5344CB8AC3E}">
        <p14:creationId xmlns:p14="http://schemas.microsoft.com/office/powerpoint/2010/main" val="174381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E397-AAF1-424E-8EA8-FE0248F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A8C7042-5FE9-7B4E-9DCA-832250895EB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Đằng sau đường cung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0FF3AF-F162-3340-BB01-CE1229A6391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6096000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Những yếu tố nào đã được đơn giản hoá khi dựng đường cung?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Sự tác động của chúng tới lượng cung như thế nào? </a:t>
            </a:r>
          </a:p>
        </p:txBody>
      </p:sp>
      <p:pic>
        <p:nvPicPr>
          <p:cNvPr id="1026" name="Picture 2" descr="Mô hình cung cầu trong kinh tế học | Chiến lược sống">
            <a:extLst>
              <a:ext uri="{FF2B5EF4-FFF2-40B4-BE49-F238E27FC236}">
                <a16:creationId xmlns:a16="http://schemas.microsoft.com/office/drawing/2014/main" id="{8C304CA1-1068-2641-B1B8-8514C00E3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47" y="2284524"/>
            <a:ext cx="5052352" cy="397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6C1589-F698-614E-8903-FE2DD56D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163CA91B-902F-374D-BBE1-27BD1738154D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Nhắc lại: Đường cung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F0C5035-0971-3142-B3C3-94F26849BFEB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6096000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Đường cung thể hiện mối quan hệ giữa mức giá và lượng cung, khi những điều kiện khác không đổi. </a:t>
            </a:r>
          </a:p>
        </p:txBody>
      </p:sp>
      <p:pic>
        <p:nvPicPr>
          <p:cNvPr id="5" name="Picture 2" descr="Mô hình cung cầu trong kinh tế học | Chiến lược sống">
            <a:extLst>
              <a:ext uri="{FF2B5EF4-FFF2-40B4-BE49-F238E27FC236}">
                <a16:creationId xmlns:a16="http://schemas.microsoft.com/office/drawing/2014/main" id="{46F1DD76-7B7E-0544-8B00-70EF51BC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47" y="2284524"/>
            <a:ext cx="5052352" cy="397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21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D078B-F7EF-C141-949C-E350F4A9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30520C1C-6514-7D46-8EF1-D41D56A8FDF4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104789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>
                <a:solidFill>
                  <a:schemeClr val="tx1"/>
                </a:solidFill>
              </a:rPr>
              <a:t>Các yếu tố không đổi khi lập đường cung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B89313A-562F-E24D-8810-CF38BD6C2B71}"/>
              </a:ext>
            </a:extLst>
          </p:cNvPr>
          <p:cNvSpPr txBox="1">
            <a:spLocks/>
          </p:cNvSpPr>
          <p:nvPr/>
        </p:nvSpPr>
        <p:spPr>
          <a:xfrm>
            <a:off x="457200" y="2438400"/>
            <a:ext cx="7619999" cy="39626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Công nghệ phù hợp với nhà sản xuất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Chi phí các yếu tố đầu vào (lao động, máy móc, nhiên liệu, nguyên vật liệu)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Quy định của chính phủ</a:t>
            </a:r>
          </a:p>
        </p:txBody>
      </p:sp>
      <p:pic>
        <p:nvPicPr>
          <p:cNvPr id="3074" name="Picture 2" descr="Các yếu tố khác không thay đổi (Ceteris Paribus) là gì? Đặc điểm và lợi ích">
            <a:extLst>
              <a:ext uri="{FF2B5EF4-FFF2-40B4-BE49-F238E27FC236}">
                <a16:creationId xmlns:a16="http://schemas.microsoft.com/office/drawing/2014/main" id="{0B62C64B-393B-E849-8927-D9C8C5B9C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997" y="2372019"/>
            <a:ext cx="3963144" cy="396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81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7E65CF-AD6C-BC4B-9A52-B361098E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7B6E0C2-7015-BA4D-A9E9-67E789C484A2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104789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Phương pháp phân tích so sánh tĩnh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C580F0D-8877-DE4C-A7DD-80A883D01C7F}"/>
              </a:ext>
            </a:extLst>
          </p:cNvPr>
          <p:cNvSpPr txBox="1">
            <a:spLocks/>
          </p:cNvSpPr>
          <p:nvPr/>
        </p:nvSpPr>
        <p:spPr>
          <a:xfrm>
            <a:off x="457200" y="2438400"/>
            <a:ext cx="7619999" cy="39626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Chọn từng yếu tố thay đổi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Các yếu tố khác không đổi</a:t>
            </a:r>
          </a:p>
        </p:txBody>
      </p:sp>
      <p:pic>
        <p:nvPicPr>
          <p:cNvPr id="4098" name="Picture 2" descr="Research Methods | TDT library">
            <a:extLst>
              <a:ext uri="{FF2B5EF4-FFF2-40B4-BE49-F238E27FC236}">
                <a16:creationId xmlns:a16="http://schemas.microsoft.com/office/drawing/2014/main" id="{3A8F7812-69AE-574B-92E1-9791BA1D8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446" y="2590914"/>
            <a:ext cx="5605553" cy="420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46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887661-8786-6945-AD69-7DEA5FE1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21D2EB5-B1A0-B849-BC3C-85BB266C5EF4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104789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n-VN" b="1" dirty="0">
                <a:solidFill>
                  <a:schemeClr val="tx1"/>
                </a:solidFill>
              </a:rPr>
              <a:t>ông nghệ và lượng cung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47BBCCC-C0AB-6647-B7DA-3D88FD165610}"/>
              </a:ext>
            </a:extLst>
          </p:cNvPr>
          <p:cNvSpPr txBox="1">
            <a:spLocks/>
          </p:cNvSpPr>
          <p:nvPr/>
        </p:nvSpPr>
        <p:spPr>
          <a:xfrm>
            <a:off x="457200" y="2438401"/>
            <a:ext cx="7620000" cy="125272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Mỗi đường cung được vẽ tương ứng với một công nghệ nhất định</a:t>
            </a:r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B592148C-17B7-6C41-9297-A36EA32EA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398" y="3962400"/>
            <a:ext cx="7939602" cy="2813013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EF40CF-F7AC-F642-B391-58A6E9FBA366}"/>
              </a:ext>
            </a:extLst>
          </p:cNvPr>
          <p:cNvSpPr txBox="1">
            <a:spLocks/>
          </p:cNvSpPr>
          <p:nvPr/>
        </p:nvSpPr>
        <p:spPr>
          <a:xfrm>
            <a:off x="336920" y="3815497"/>
            <a:ext cx="3915478" cy="125272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Công nghệ tốt hơn sẽ cung cấp một năng suất cao hơn</a:t>
            </a:r>
          </a:p>
        </p:txBody>
      </p:sp>
    </p:spTree>
    <p:extLst>
      <p:ext uri="{BB962C8B-B14F-4D97-AF65-F5344CB8AC3E}">
        <p14:creationId xmlns:p14="http://schemas.microsoft.com/office/powerpoint/2010/main" val="260962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009D2D-0063-644B-A79A-0B2AE107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86CAD78-E4BA-5542-AD14-38BA479EE905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104789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n-VN" b="1" dirty="0">
                <a:solidFill>
                  <a:schemeClr val="tx1"/>
                </a:solidFill>
              </a:rPr>
              <a:t>ông nghệ và lượng cung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F9B0781-D17B-254F-ABE6-EAB0D4DBB9C1}"/>
              </a:ext>
            </a:extLst>
          </p:cNvPr>
          <p:cNvSpPr txBox="1">
            <a:spLocks/>
          </p:cNvSpPr>
          <p:nvPr/>
        </p:nvSpPr>
        <p:spPr>
          <a:xfrm>
            <a:off x="129475" y="2070549"/>
            <a:ext cx="6421250" cy="125272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Tại mỗi mức giá, sản lượng nhiều hơn</a:t>
            </a:r>
          </a:p>
        </p:txBody>
      </p:sp>
      <p:pic>
        <p:nvPicPr>
          <p:cNvPr id="6148" name="Picture 4" descr="Năng suất lao động thấp, cạnh tranh giảm">
            <a:extLst>
              <a:ext uri="{FF2B5EF4-FFF2-40B4-BE49-F238E27FC236}">
                <a16:creationId xmlns:a16="http://schemas.microsoft.com/office/drawing/2014/main" id="{413ECCB9-DE08-FD46-8F1B-9A0CB9FFE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901" y="3761688"/>
            <a:ext cx="4445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Vai trò của doanh nghiệp nông nghiệp đối với công nghiệp hóa, hiện đại hóa  nông">
            <a:extLst>
              <a:ext uri="{FF2B5EF4-FFF2-40B4-BE49-F238E27FC236}">
                <a16:creationId xmlns:a16="http://schemas.microsoft.com/office/drawing/2014/main" id="{6EB816CD-F25E-F34B-804D-8EA3502F1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725" y="2778406"/>
            <a:ext cx="5511800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60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5A5CDB-F745-B14E-8033-93DD4B1B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B07F38F-F682-3D45-9F9D-48141EDC168D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104789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>
                <a:solidFill>
                  <a:schemeClr val="tx1"/>
                </a:solidFill>
              </a:rPr>
              <a:t>Công nghệ trong nền kinh tế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82C3C5C-56EB-B340-AF6C-4D9CA1DE8668}"/>
              </a:ext>
            </a:extLst>
          </p:cNvPr>
          <p:cNvSpPr txBox="1">
            <a:spLocks/>
          </p:cNvSpPr>
          <p:nvPr/>
        </p:nvSpPr>
        <p:spPr>
          <a:xfrm>
            <a:off x="6400801" y="2206635"/>
            <a:ext cx="5449798" cy="125272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Công nghệ: tất cả những phương thức sản xuất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Tiến bộ công nghệ: Bất kỳ ý tưởng nào cho phép tăng sản lượng đầu ra</a:t>
            </a:r>
          </a:p>
        </p:txBody>
      </p:sp>
      <p:pic>
        <p:nvPicPr>
          <p:cNvPr id="7170" name="Picture 2" descr="Đổi mới sáng tạo, ứng dụng công nghệ để phát triển nền kinh tế số">
            <a:extLst>
              <a:ext uri="{FF2B5EF4-FFF2-40B4-BE49-F238E27FC236}">
                <a16:creationId xmlns:a16="http://schemas.microsoft.com/office/drawing/2014/main" id="{F4A19859-41A0-A14D-B1EE-1F07F9EBF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26" y="2580822"/>
            <a:ext cx="5768045" cy="324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49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8F6BE2-4A89-8C4B-A8FF-A4A16D8A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E852824-8374-A047-9A6A-59508665FD7D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104789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Yếu tố chi phí đầu vào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F44B78C-8437-E945-B9C0-84170477E3A4}"/>
              </a:ext>
            </a:extLst>
          </p:cNvPr>
          <p:cNvSpPr txBox="1">
            <a:spLocks/>
          </p:cNvSpPr>
          <p:nvPr/>
        </p:nvSpPr>
        <p:spPr>
          <a:xfrm>
            <a:off x="341402" y="2166804"/>
            <a:ext cx="7620000" cy="125272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Những yếu tố được sử dụng để tạo ra hàng hoá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+ Đất đai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+ Máy móc, thiết bị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+ Nguyên vật liệu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+ Năng lượng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+ Lao động</a:t>
            </a:r>
          </a:p>
        </p:txBody>
      </p:sp>
      <p:pic>
        <p:nvPicPr>
          <p:cNvPr id="8194" name="Picture 2" descr="Input Resources | LinkedIn">
            <a:extLst>
              <a:ext uri="{FF2B5EF4-FFF2-40B4-BE49-F238E27FC236}">
                <a16:creationId xmlns:a16="http://schemas.microsoft.com/office/drawing/2014/main" id="{2B7BC857-0985-1649-BD32-2321EDDDA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511" y="3640306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68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12915</TotalTime>
  <Words>445</Words>
  <Application>Microsoft Macintosh PowerPoint</Application>
  <PresentationFormat>Widescreen</PresentationFormat>
  <Paragraphs>61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Candara</vt:lpstr>
      <vt:lpstr>Symbol</vt:lpstr>
      <vt:lpstr>Tahoma</vt:lpstr>
      <vt:lpstr>Waveform</vt:lpstr>
      <vt:lpstr>KINH TẾ HỌC ĐẠI CƯƠNG Chương 2. Cầu, cung và thị trường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CÁC CHỦ THỂ  TRONG QUAN HỆ LAO ĐỘNG</dc:title>
  <dc:creator>HOAIBAO</dc:creator>
  <cp:lastModifiedBy>Nguyen Quoc Thang</cp:lastModifiedBy>
  <cp:revision>441</cp:revision>
  <cp:lastPrinted>2016-03-16T01:13:27Z</cp:lastPrinted>
  <dcterms:created xsi:type="dcterms:W3CDTF">2011-05-03T03:39:41Z</dcterms:created>
  <dcterms:modified xsi:type="dcterms:W3CDTF">2021-06-14T17:13:22Z</dcterms:modified>
</cp:coreProperties>
</file>