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8" r:id="rId2"/>
    <p:sldId id="281" r:id="rId3"/>
    <p:sldId id="283" r:id="rId4"/>
    <p:sldId id="285" r:id="rId5"/>
    <p:sldId id="287" r:id="rId6"/>
    <p:sldId id="282" r:id="rId7"/>
    <p:sldId id="288" r:id="rId8"/>
    <p:sldId id="289" r:id="rId9"/>
    <p:sldId id="290" r:id="rId10"/>
    <p:sldId id="2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2917"/>
    <a:srgbClr val="DC550A"/>
    <a:srgbClr val="BF5227"/>
    <a:srgbClr val="055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32" autoAdjust="0"/>
    <p:restoredTop sz="72472" autoAdjust="0"/>
  </p:normalViewPr>
  <p:slideViewPr>
    <p:cSldViewPr>
      <p:cViewPr varScale="1">
        <p:scale>
          <a:sx n="88" d="100"/>
          <a:sy n="88" d="100"/>
        </p:scale>
        <p:origin x="896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avenoanme/Desktop/Book1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avenoanme/Desktop/Book1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400" b="1" dirty="0" err="1"/>
              <a:t>Sự</a:t>
            </a:r>
            <a:r>
              <a:rPr lang="en-US" sz="4400" b="1" dirty="0"/>
              <a:t> </a:t>
            </a:r>
            <a:r>
              <a:rPr lang="en-US" sz="4400" b="1" dirty="0" err="1"/>
              <a:t>vận</a:t>
            </a:r>
            <a:r>
              <a:rPr lang="en-US" sz="4400" b="1" dirty="0"/>
              <a:t> </a:t>
            </a:r>
            <a:r>
              <a:rPr lang="en-US" sz="4400" b="1" dirty="0" err="1"/>
              <a:t>động</a:t>
            </a:r>
            <a:r>
              <a:rPr lang="en-US" sz="4400" b="1" dirty="0"/>
              <a:t> </a:t>
            </a:r>
            <a:r>
              <a:rPr lang="en-US" sz="4400" b="1" dirty="0" err="1"/>
              <a:t>dọc</a:t>
            </a:r>
            <a:r>
              <a:rPr lang="en-US" sz="4400" b="1" dirty="0"/>
              <a:t> </a:t>
            </a:r>
            <a:r>
              <a:rPr lang="en-US" sz="4400" b="1" dirty="0" err="1"/>
              <a:t>đường</a:t>
            </a:r>
            <a:r>
              <a:rPr lang="en-US" sz="4400" b="1" dirty="0"/>
              <a:t> </a:t>
            </a:r>
            <a:r>
              <a:rPr lang="en-US" sz="4400" b="1" dirty="0" err="1"/>
              <a:t>cung</a:t>
            </a:r>
            <a:endParaRPr lang="en-US" sz="4400" b="1" dirty="0"/>
          </a:p>
        </c:rich>
      </c:tx>
      <c:layout>
        <c:manualLayout>
          <c:xMode val="edge"/>
          <c:yMode val="edge"/>
          <c:x val="0.22748433398950133"/>
          <c:y val="5.32781015016753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Giá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40</c:v>
                </c:pt>
                <c:pt idx="3">
                  <c:v>80</c:v>
                </c:pt>
                <c:pt idx="4">
                  <c:v>120</c:v>
                </c:pt>
                <c:pt idx="5">
                  <c:v>160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E4-6044-9A21-2C25BB2BDB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4612848"/>
        <c:axId val="959845600"/>
      </c:scatterChart>
      <c:valAx>
        <c:axId val="944612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959845600"/>
        <c:crosses val="autoZero"/>
        <c:crossBetween val="midCat"/>
      </c:valAx>
      <c:valAx>
        <c:axId val="95984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944612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400"/>
      </a:pPr>
      <a:endParaRPr lang="en-V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400" b="1" dirty="0" err="1"/>
              <a:t>Sự</a:t>
            </a:r>
            <a:r>
              <a:rPr lang="en-US" sz="4400" b="1" dirty="0"/>
              <a:t> </a:t>
            </a:r>
            <a:r>
              <a:rPr lang="en-US" sz="4400" b="1" dirty="0" err="1"/>
              <a:t>dịch</a:t>
            </a:r>
            <a:r>
              <a:rPr lang="en-US" sz="4400" b="1" dirty="0"/>
              <a:t> </a:t>
            </a:r>
            <a:r>
              <a:rPr lang="en-US" sz="4400" b="1" dirty="0" err="1"/>
              <a:t>chuyển</a:t>
            </a:r>
            <a:r>
              <a:rPr lang="en-US" sz="4400" b="1" dirty="0"/>
              <a:t> </a:t>
            </a:r>
            <a:r>
              <a:rPr lang="en-US" sz="4400" b="1" dirty="0" err="1"/>
              <a:t>của</a:t>
            </a:r>
            <a:r>
              <a:rPr lang="en-US" sz="4400" b="1" dirty="0"/>
              <a:t> </a:t>
            </a:r>
            <a:r>
              <a:rPr lang="en-US" sz="4400" b="1" dirty="0" err="1"/>
              <a:t>đường</a:t>
            </a:r>
            <a:r>
              <a:rPr lang="en-US" sz="4400" b="1" dirty="0"/>
              <a:t> </a:t>
            </a:r>
            <a:r>
              <a:rPr lang="en-US" sz="4400" b="1" dirty="0" err="1"/>
              <a:t>cung</a:t>
            </a:r>
            <a:endParaRPr lang="en-US" sz="4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Đường cung cũ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Sheet1!$F$2:$F$7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40</c:v>
                </c:pt>
                <c:pt idx="3">
                  <c:v>80</c:v>
                </c:pt>
                <c:pt idx="4">
                  <c:v>120</c:v>
                </c:pt>
                <c:pt idx="5">
                  <c:v>160</c:v>
                </c:pt>
              </c:numCache>
            </c:numRef>
          </c:xVal>
          <c:yVal>
            <c:numRef>
              <c:f>Sheet1!$G$2:$G$7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5EA-9843-B84B-DAE8973814E7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Đường cung mới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Sheet1!$H$2:$H$7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</c:numCache>
            </c:numRef>
          </c:xVal>
          <c:yVal>
            <c:numRef>
              <c:f>Sheet1!$I$2:$I$7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5EA-9843-B84B-DAE897381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3037648"/>
        <c:axId val="1523039296"/>
      </c:scatterChart>
      <c:valAx>
        <c:axId val="1523037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1523039296"/>
        <c:crosses val="autoZero"/>
        <c:crossBetween val="midCat"/>
      </c:valAx>
      <c:valAx>
        <c:axId val="152303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15230376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400"/>
      </a:pPr>
      <a:endParaRPr lang="en-VN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400" b="1"/>
              <a:t>Điểm cân bằng thị trường khi đường cung dịch chuyển sang trái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Đường cầu cũ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Sheet1!$B$2:$B$7</c:f>
              <c:numCache>
                <c:formatCode>General</c:formatCode>
                <c:ptCount val="6"/>
                <c:pt idx="0">
                  <c:v>200</c:v>
                </c:pt>
                <c:pt idx="1">
                  <c:v>160</c:v>
                </c:pt>
                <c:pt idx="2">
                  <c:v>120</c:v>
                </c:pt>
                <c:pt idx="3">
                  <c:v>80</c:v>
                </c:pt>
                <c:pt idx="4">
                  <c:v>40</c:v>
                </c:pt>
                <c:pt idx="5">
                  <c:v>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401-1C42-ADC4-8DFCBB964DD6}"/>
            </c:ext>
          </c:extLst>
        </c:ser>
        <c:ser>
          <c:idx val="2"/>
          <c:order val="1"/>
          <c:tx>
            <c:strRef>
              <c:f>Sheet1!$G$1</c:f>
              <c:strCache>
                <c:ptCount val="1"/>
                <c:pt idx="0">
                  <c:v>Đường cung cũ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Sheet1!$F$2:$F$7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40</c:v>
                </c:pt>
                <c:pt idx="3">
                  <c:v>80</c:v>
                </c:pt>
                <c:pt idx="4">
                  <c:v>120</c:v>
                </c:pt>
                <c:pt idx="5">
                  <c:v>160</c:v>
                </c:pt>
              </c:numCache>
            </c:numRef>
          </c:xVal>
          <c:yVal>
            <c:numRef>
              <c:f>Sheet1!$G$2:$G$7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401-1C42-ADC4-8DFCBB964DD6}"/>
            </c:ext>
          </c:extLst>
        </c:ser>
        <c:ser>
          <c:idx val="3"/>
          <c:order val="2"/>
          <c:tx>
            <c:strRef>
              <c:f>Sheet1!$I$1</c:f>
              <c:strCache>
                <c:ptCount val="1"/>
                <c:pt idx="0">
                  <c:v>Đường cung mới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Sheet1!$H$2:$H$7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</c:numCache>
            </c:numRef>
          </c:xVal>
          <c:yVal>
            <c:numRef>
              <c:f>Sheet1!$I$2:$I$7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401-1C42-ADC4-8DFCBB964D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5680864"/>
        <c:axId val="1500109552"/>
      </c:scatterChart>
      <c:valAx>
        <c:axId val="1545680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1500109552"/>
        <c:crosses val="autoZero"/>
        <c:crossBetween val="midCat"/>
      </c:valAx>
      <c:valAx>
        <c:axId val="150010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15456808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400"/>
      </a:pPr>
      <a:endParaRPr lang="en-V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0.55921</cdr:x>
      <cdr:y>0.19999</cdr:y>
    </cdr:from>
    <cdr:to>
      <cdr:x>0.61184</cdr:x>
      <cdr:y>0.28582</cdr:y>
    </cdr:to>
    <cdr:sp macro="" textlink="">
      <cdr:nvSpPr>
        <cdr:cNvPr id="2" name="TextBox 5">
          <a:extLst xmlns:a="http://schemas.openxmlformats.org/drawingml/2006/main">
            <a:ext uri="{FF2B5EF4-FFF2-40B4-BE49-F238E27FC236}">
              <a16:creationId xmlns:a16="http://schemas.microsoft.com/office/drawing/2014/main" id="{B3D29C95-2AC6-EC4C-B219-B949BBF839EF}"/>
            </a:ext>
          </a:extLst>
        </cdr:cNvPr>
        <cdr:cNvSpPr txBox="1"/>
      </cdr:nvSpPr>
      <cdr:spPr>
        <a:xfrm xmlns:a="http://schemas.openxmlformats.org/drawingml/2006/main">
          <a:off x="6477000" y="1219201"/>
          <a:ext cx="609600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S’</a:t>
          </a:r>
        </a:p>
      </cdr:txBody>
    </cdr:sp>
  </cdr:relSizeAnchor>
  <cdr:relSizeAnchor xmlns:cdr="http://schemas.openxmlformats.org/drawingml/2006/chartDrawing">
    <cdr:from>
      <cdr:x>0.16447</cdr:x>
      <cdr:y>0.57997</cdr:y>
    </cdr:from>
    <cdr:to>
      <cdr:x>0.21711</cdr:x>
      <cdr:y>0.66579</cdr:y>
    </cdr:to>
    <cdr:sp macro="" textlink="">
      <cdr:nvSpPr>
        <cdr:cNvPr id="3" name="TextBox 5">
          <a:extLst xmlns:a="http://schemas.openxmlformats.org/drawingml/2006/main">
            <a:ext uri="{FF2B5EF4-FFF2-40B4-BE49-F238E27FC236}">
              <a16:creationId xmlns:a16="http://schemas.microsoft.com/office/drawing/2014/main" id="{B3D29C95-2AC6-EC4C-B219-B949BBF839EF}"/>
            </a:ext>
          </a:extLst>
        </cdr:cNvPr>
        <cdr:cNvSpPr txBox="1"/>
      </cdr:nvSpPr>
      <cdr:spPr>
        <a:xfrm xmlns:a="http://schemas.openxmlformats.org/drawingml/2006/main">
          <a:off x="1905000" y="3535641"/>
          <a:ext cx="609600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S</a:t>
          </a:r>
        </a:p>
      </cdr:txBody>
    </cdr:sp>
  </cdr:relSizeAnchor>
  <cdr:relSizeAnchor xmlns:cdr="http://schemas.openxmlformats.org/drawingml/2006/chartDrawing">
    <cdr:from>
      <cdr:x>0.76645</cdr:x>
      <cdr:y>0.28916</cdr:y>
    </cdr:from>
    <cdr:to>
      <cdr:x>0.81908</cdr:x>
      <cdr:y>0.37498</cdr:y>
    </cdr:to>
    <cdr:sp macro="" textlink="">
      <cdr:nvSpPr>
        <cdr:cNvPr id="4" name="TextBox 5">
          <a:extLst xmlns:a="http://schemas.openxmlformats.org/drawingml/2006/main">
            <a:ext uri="{FF2B5EF4-FFF2-40B4-BE49-F238E27FC236}">
              <a16:creationId xmlns:a16="http://schemas.microsoft.com/office/drawing/2014/main" id="{B3D29C95-2AC6-EC4C-B219-B949BBF839EF}"/>
            </a:ext>
          </a:extLst>
        </cdr:cNvPr>
        <cdr:cNvSpPr txBox="1"/>
      </cdr:nvSpPr>
      <cdr:spPr>
        <a:xfrm xmlns:a="http://schemas.openxmlformats.org/drawingml/2006/main">
          <a:off x="8877300" y="1762781"/>
          <a:ext cx="609600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0.42012</cdr:x>
      <cdr:y>0.5</cdr:y>
    </cdr:from>
    <cdr:to>
      <cdr:x>0.45762</cdr:x>
      <cdr:y>0.56757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3964DA6-9203-2A49-8E9A-D0CC50B47775}"/>
            </a:ext>
          </a:extLst>
        </cdr:cNvPr>
        <cdr:cNvSpPr txBox="1"/>
      </cdr:nvSpPr>
      <cdr:spPr>
        <a:xfrm xmlns:a="http://schemas.openxmlformats.org/drawingml/2006/main">
          <a:off x="5122120" y="3383103"/>
          <a:ext cx="4572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E</a:t>
          </a:r>
        </a:p>
      </cdr:txBody>
    </cdr:sp>
  </cdr:relSizeAnchor>
  <cdr:relSizeAnchor xmlns:cdr="http://schemas.openxmlformats.org/drawingml/2006/chartDrawing">
    <cdr:from>
      <cdr:x>0.275</cdr:x>
      <cdr:y>0.3806</cdr:y>
    </cdr:from>
    <cdr:to>
      <cdr:x>0.33125</cdr:x>
      <cdr:y>0.45943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2002A40-6458-074F-BD92-59FA98FFDE37}"/>
            </a:ext>
          </a:extLst>
        </cdr:cNvPr>
        <cdr:cNvSpPr txBox="1"/>
      </cdr:nvSpPr>
      <cdr:spPr>
        <a:xfrm xmlns:a="http://schemas.openxmlformats.org/drawingml/2006/main">
          <a:off x="3352800" y="2575206"/>
          <a:ext cx="685800" cy="533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E’</a:t>
          </a:r>
        </a:p>
      </cdr:txBody>
    </cdr:sp>
  </cdr:relSizeAnchor>
  <cdr:relSizeAnchor xmlns:cdr="http://schemas.openxmlformats.org/drawingml/2006/chartDrawing">
    <cdr:from>
      <cdr:x>0.125</cdr:x>
      <cdr:y>0.67341</cdr:y>
    </cdr:from>
    <cdr:to>
      <cdr:x>0.1625</cdr:x>
      <cdr:y>0.74098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A2002A40-6458-074F-BD92-59FA98FFDE37}"/>
            </a:ext>
          </a:extLst>
        </cdr:cNvPr>
        <cdr:cNvSpPr txBox="1"/>
      </cdr:nvSpPr>
      <cdr:spPr>
        <a:xfrm xmlns:a="http://schemas.openxmlformats.org/drawingml/2006/main">
          <a:off x="1524000" y="4556406"/>
          <a:ext cx="4572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S</a:t>
          </a:r>
        </a:p>
      </cdr:txBody>
    </cdr:sp>
  </cdr:relSizeAnchor>
  <cdr:relSizeAnchor xmlns:cdr="http://schemas.openxmlformats.org/drawingml/2006/chartDrawing">
    <cdr:from>
      <cdr:x>0.65</cdr:x>
      <cdr:y>0.35807</cdr:y>
    </cdr:from>
    <cdr:to>
      <cdr:x>0.6875</cdr:x>
      <cdr:y>0.42565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07412F98-B489-804E-A1B9-861E87989792}"/>
            </a:ext>
          </a:extLst>
        </cdr:cNvPr>
        <cdr:cNvSpPr txBox="1"/>
      </cdr:nvSpPr>
      <cdr:spPr>
        <a:xfrm xmlns:a="http://schemas.openxmlformats.org/drawingml/2006/main">
          <a:off x="7924800" y="2422806"/>
          <a:ext cx="4572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S</a:t>
          </a:r>
        </a:p>
      </cdr:txBody>
    </cdr:sp>
  </cdr:relSizeAnchor>
  <cdr:relSizeAnchor xmlns:cdr="http://schemas.openxmlformats.org/drawingml/2006/chartDrawing">
    <cdr:from>
      <cdr:x>0.09375</cdr:x>
      <cdr:y>0.527</cdr:y>
    </cdr:from>
    <cdr:to>
      <cdr:x>0.13125</cdr:x>
      <cdr:y>0.59457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07412F98-B489-804E-A1B9-861E87989792}"/>
            </a:ext>
          </a:extLst>
        </cdr:cNvPr>
        <cdr:cNvSpPr txBox="1"/>
      </cdr:nvSpPr>
      <cdr:spPr>
        <a:xfrm xmlns:a="http://schemas.openxmlformats.org/drawingml/2006/main">
          <a:off x="1143000" y="3565806"/>
          <a:ext cx="4572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S’</a:t>
          </a:r>
        </a:p>
      </cdr:txBody>
    </cdr:sp>
  </cdr:relSizeAnchor>
  <cdr:relSizeAnchor xmlns:cdr="http://schemas.openxmlformats.org/drawingml/2006/chartDrawing">
    <cdr:from>
      <cdr:x>0.4625</cdr:x>
      <cdr:y>0.30177</cdr:y>
    </cdr:from>
    <cdr:to>
      <cdr:x>0.5</cdr:x>
      <cdr:y>0.36934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07412F98-B489-804E-A1B9-861E87989792}"/>
            </a:ext>
          </a:extLst>
        </cdr:cNvPr>
        <cdr:cNvSpPr txBox="1"/>
      </cdr:nvSpPr>
      <cdr:spPr>
        <a:xfrm xmlns:a="http://schemas.openxmlformats.org/drawingml/2006/main">
          <a:off x="5638800" y="2041806"/>
          <a:ext cx="4572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S’</a:t>
          </a:r>
        </a:p>
      </cdr:txBody>
    </cdr:sp>
  </cdr:relSizeAnchor>
  <cdr:relSizeAnchor xmlns:cdr="http://schemas.openxmlformats.org/drawingml/2006/chartDrawing">
    <cdr:from>
      <cdr:x>0.075</cdr:x>
      <cdr:y>0.527</cdr:y>
    </cdr:from>
    <cdr:to>
      <cdr:x>0.35625</cdr:x>
      <cdr:y>0.527</cdr:y>
    </cdr:to>
    <cdr:cxnSp macro="">
      <cdr:nvCxnSpPr>
        <cdr:cNvPr id="9" name="Straight Connector 8">
          <a:extLst xmlns:a="http://schemas.openxmlformats.org/drawingml/2006/main">
            <a:ext uri="{FF2B5EF4-FFF2-40B4-BE49-F238E27FC236}">
              <a16:creationId xmlns:a16="http://schemas.microsoft.com/office/drawing/2014/main" id="{C1E56EA3-93A3-E741-B20B-76E0EEEBDE3D}"/>
            </a:ext>
          </a:extLst>
        </cdr:cNvPr>
        <cdr:cNvCxnSpPr/>
      </cdr:nvCxnSpPr>
      <cdr:spPr>
        <a:xfrm xmlns:a="http://schemas.openxmlformats.org/drawingml/2006/main" flipH="1">
          <a:off x="914400" y="3565806"/>
          <a:ext cx="3429000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0.35625</cdr:x>
      <cdr:y>0.527</cdr:y>
    </cdr:from>
    <cdr:to>
      <cdr:x>0.35625</cdr:x>
      <cdr:y>0.79729</cdr:y>
    </cdr:to>
    <cdr:cxnSp macro="">
      <cdr:nvCxnSpPr>
        <cdr:cNvPr id="11" name="Straight Connector 10">
          <a:extLst xmlns:a="http://schemas.openxmlformats.org/drawingml/2006/main">
            <a:ext uri="{FF2B5EF4-FFF2-40B4-BE49-F238E27FC236}">
              <a16:creationId xmlns:a16="http://schemas.microsoft.com/office/drawing/2014/main" id="{50BF1B18-2385-0045-AC96-F865744A5FC5}"/>
            </a:ext>
          </a:extLst>
        </cdr:cNvPr>
        <cdr:cNvCxnSpPr/>
      </cdr:nvCxnSpPr>
      <cdr:spPr>
        <a:xfrm xmlns:a="http://schemas.openxmlformats.org/drawingml/2006/main">
          <a:off x="4343400" y="3565806"/>
          <a:ext cx="0" cy="182880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0.08125</cdr:x>
      <cdr:y>0.49322</cdr:y>
    </cdr:from>
    <cdr:to>
      <cdr:x>0.2875</cdr:x>
      <cdr:y>0.49322</cdr:y>
    </cdr:to>
    <cdr:cxnSp macro="">
      <cdr:nvCxnSpPr>
        <cdr:cNvPr id="15" name="Straight Connector 14">
          <a:extLst xmlns:a="http://schemas.openxmlformats.org/drawingml/2006/main">
            <a:ext uri="{FF2B5EF4-FFF2-40B4-BE49-F238E27FC236}">
              <a16:creationId xmlns:a16="http://schemas.microsoft.com/office/drawing/2014/main" id="{B2490B0D-5D00-9742-ACBF-4F8A2077BF1A}"/>
            </a:ext>
          </a:extLst>
        </cdr:cNvPr>
        <cdr:cNvCxnSpPr/>
      </cdr:nvCxnSpPr>
      <cdr:spPr>
        <a:xfrm xmlns:a="http://schemas.openxmlformats.org/drawingml/2006/main" flipH="1">
          <a:off x="990600" y="3337206"/>
          <a:ext cx="2514600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0.2875</cdr:x>
      <cdr:y>0.49322</cdr:y>
    </cdr:from>
    <cdr:to>
      <cdr:x>0.2875</cdr:x>
      <cdr:y>0.79729</cdr:y>
    </cdr:to>
    <cdr:cxnSp macro="">
      <cdr:nvCxnSpPr>
        <cdr:cNvPr id="17" name="Straight Connector 16">
          <a:extLst xmlns:a="http://schemas.openxmlformats.org/drawingml/2006/main">
            <a:ext uri="{FF2B5EF4-FFF2-40B4-BE49-F238E27FC236}">
              <a16:creationId xmlns:a16="http://schemas.microsoft.com/office/drawing/2014/main" id="{4FD2F20F-8FCA-4043-A151-FC13673705A9}"/>
            </a:ext>
          </a:extLst>
        </cdr:cNvPr>
        <cdr:cNvCxnSpPr/>
      </cdr:nvCxnSpPr>
      <cdr:spPr>
        <a:xfrm xmlns:a="http://schemas.openxmlformats.org/drawingml/2006/main">
          <a:off x="3505200" y="3337206"/>
          <a:ext cx="0" cy="205740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0.0375</cdr:x>
      <cdr:y>0.50375</cdr:y>
    </cdr:from>
    <cdr:to>
      <cdr:x>0.075</cdr:x>
      <cdr:y>0.57133</cdr:y>
    </cdr:to>
    <cdr:sp macro="" textlink="">
      <cdr:nvSpPr>
        <cdr:cNvPr id="18" name="TextBox 1">
          <a:extLst xmlns:a="http://schemas.openxmlformats.org/drawingml/2006/main">
            <a:ext uri="{FF2B5EF4-FFF2-40B4-BE49-F238E27FC236}">
              <a16:creationId xmlns:a16="http://schemas.microsoft.com/office/drawing/2014/main" id="{07412F98-B489-804E-A1B9-861E87989792}"/>
            </a:ext>
          </a:extLst>
        </cdr:cNvPr>
        <cdr:cNvSpPr txBox="1"/>
      </cdr:nvSpPr>
      <cdr:spPr>
        <a:xfrm xmlns:a="http://schemas.openxmlformats.org/drawingml/2006/main">
          <a:off x="457200" y="3408503"/>
          <a:ext cx="4572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P</a:t>
          </a:r>
        </a:p>
      </cdr:txBody>
    </cdr:sp>
  </cdr:relSizeAnchor>
  <cdr:relSizeAnchor xmlns:cdr="http://schemas.openxmlformats.org/drawingml/2006/chartDrawing">
    <cdr:from>
      <cdr:x>0.0375</cdr:x>
      <cdr:y>0.43691</cdr:y>
    </cdr:from>
    <cdr:to>
      <cdr:x>0.0875</cdr:x>
      <cdr:y>0.50375</cdr:y>
    </cdr:to>
    <cdr:sp macro="" textlink="">
      <cdr:nvSpPr>
        <cdr:cNvPr id="19" name="TextBox 1">
          <a:extLst xmlns:a="http://schemas.openxmlformats.org/drawingml/2006/main">
            <a:ext uri="{FF2B5EF4-FFF2-40B4-BE49-F238E27FC236}">
              <a16:creationId xmlns:a16="http://schemas.microsoft.com/office/drawing/2014/main" id="{07412F98-B489-804E-A1B9-861E87989792}"/>
            </a:ext>
          </a:extLst>
        </cdr:cNvPr>
        <cdr:cNvSpPr txBox="1"/>
      </cdr:nvSpPr>
      <cdr:spPr>
        <a:xfrm xmlns:a="http://schemas.openxmlformats.org/drawingml/2006/main">
          <a:off x="457200" y="2956205"/>
          <a:ext cx="609600" cy="4522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P’</a:t>
          </a:r>
        </a:p>
      </cdr:txBody>
    </cdr:sp>
  </cdr:relSizeAnchor>
  <cdr:relSizeAnchor xmlns:cdr="http://schemas.openxmlformats.org/drawingml/2006/chartDrawing">
    <cdr:from>
      <cdr:x>0.3375</cdr:x>
      <cdr:y>0.79729</cdr:y>
    </cdr:from>
    <cdr:to>
      <cdr:x>0.375</cdr:x>
      <cdr:y>0.86486</cdr:y>
    </cdr:to>
    <cdr:sp macro="" textlink="">
      <cdr:nvSpPr>
        <cdr:cNvPr id="20" name="TextBox 1">
          <a:extLst xmlns:a="http://schemas.openxmlformats.org/drawingml/2006/main">
            <a:ext uri="{FF2B5EF4-FFF2-40B4-BE49-F238E27FC236}">
              <a16:creationId xmlns:a16="http://schemas.microsoft.com/office/drawing/2014/main" id="{07412F98-B489-804E-A1B9-861E87989792}"/>
            </a:ext>
          </a:extLst>
        </cdr:cNvPr>
        <cdr:cNvSpPr txBox="1"/>
      </cdr:nvSpPr>
      <cdr:spPr>
        <a:xfrm xmlns:a="http://schemas.openxmlformats.org/drawingml/2006/main">
          <a:off x="4114800" y="5394606"/>
          <a:ext cx="4572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Q</a:t>
          </a:r>
        </a:p>
      </cdr:txBody>
    </cdr:sp>
  </cdr:relSizeAnchor>
  <cdr:relSizeAnchor xmlns:cdr="http://schemas.openxmlformats.org/drawingml/2006/chartDrawing">
    <cdr:from>
      <cdr:x>0.26875</cdr:x>
      <cdr:y>0.79729</cdr:y>
    </cdr:from>
    <cdr:to>
      <cdr:x>0.31875</cdr:x>
      <cdr:y>0.86486</cdr:y>
    </cdr:to>
    <cdr:sp macro="" textlink="">
      <cdr:nvSpPr>
        <cdr:cNvPr id="22" name="TextBox 1">
          <a:extLst xmlns:a="http://schemas.openxmlformats.org/drawingml/2006/main">
            <a:ext uri="{FF2B5EF4-FFF2-40B4-BE49-F238E27FC236}">
              <a16:creationId xmlns:a16="http://schemas.microsoft.com/office/drawing/2014/main" id="{73BDFBC9-F4E6-6A49-8280-F1C0163B736B}"/>
            </a:ext>
          </a:extLst>
        </cdr:cNvPr>
        <cdr:cNvSpPr txBox="1"/>
      </cdr:nvSpPr>
      <cdr:spPr>
        <a:xfrm xmlns:a="http://schemas.openxmlformats.org/drawingml/2006/main">
          <a:off x="3276600" y="5394606"/>
          <a:ext cx="6096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Q’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2ED6-6598-49DA-AF01-4EDE881DBC7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C172-9979-4D67-9197-9EBA7EC1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2F53-248E-4FA6-8EC0-752EEB57AFAD}" type="datetimeFigureOut">
              <a:rPr lang="en-US" smtClean="0"/>
              <a:pPr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1505-D8F2-4F27-A457-77A62F737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01799" y="110534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893B-3015-4887-B0C2-E72E36B8DD99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FFC-C87D-40C7-B5DB-75DCCFA54483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D56-F03B-4CDC-9F6F-121B9EB5416F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2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245" y="381000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9" y="4087563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6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6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5" y="1437449"/>
            <a:ext cx="8556980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28AB-F4A0-4E80-9A95-5472B2309D64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A6B3-4468-40EE-87D5-611A6DD94EFA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3" y="3429002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2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64A1-77FD-426C-B1D4-B06CDA650C9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800-2141-4056-A37E-38B5F905B486}" type="datetime1">
              <a:rPr lang="en-US" smtClean="0"/>
              <a:pPr/>
              <a:t>6/15/21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2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96BE-28C1-43B3-A114-8F78FE6ACA8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E970-F347-4717-9B90-1B302B73E17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2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5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E0BA-A189-4D73-AE65-FDD9AE6AA4B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30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24" y="6401081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3E3AEF8-FB0A-45DF-9684-F25CEE85860E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800" y="6401080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0720" y="6401081"/>
            <a:ext cx="1549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98" y="3953930"/>
            <a:ext cx="10515600" cy="2590800"/>
          </a:xfrm>
        </p:spPr>
        <p:txBody>
          <a:bodyPr>
            <a:normAutofit fontScale="90000"/>
          </a:bodyPr>
          <a:lstStyle/>
          <a:p>
            <a:pPr marL="182880">
              <a:lnSpc>
                <a:spcPct val="150000"/>
              </a:lnSpc>
              <a:spcBef>
                <a:spcPts val="600"/>
              </a:spcBef>
            </a:pP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TẾ HỌC ĐẠI CƯƠNG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2.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Cầu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thị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trường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GV: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Nguyễn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Thắng</a:t>
            </a:r>
            <a:endParaRPr lang="en-US" sz="4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rường Đại học Khoa học Tự nhiên, ĐHQG-HCM">
            <a:extLst>
              <a:ext uri="{FF2B5EF4-FFF2-40B4-BE49-F238E27FC236}">
                <a16:creationId xmlns:a16="http://schemas.microsoft.com/office/drawing/2014/main" id="{626DD576-F3B8-1949-92AE-E48F085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6376"/>
            <a:ext cx="9444967" cy="15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02DF1E-766D-2344-A6CD-083B5D21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31B861E5-88E6-C344-A0AE-25706206D518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11734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Cảm ơn các bạn đã chú ý theo dõi!</a:t>
            </a:r>
          </a:p>
        </p:txBody>
      </p:sp>
    </p:spTree>
    <p:extLst>
      <p:ext uri="{BB962C8B-B14F-4D97-AF65-F5344CB8AC3E}">
        <p14:creationId xmlns:p14="http://schemas.microsoft.com/office/powerpoint/2010/main" val="293961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E397-AAF1-424E-8EA8-FE0248F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A8C7042-5FE9-7B4E-9DCA-832250895EB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Sự dịch chuyển của đường cung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0FF3AF-F162-3340-BB01-CE1229A6391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6096000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Sự vận động dọc theo đường cung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Sự dịch chuyển của bản thân đường cung</a:t>
            </a:r>
          </a:p>
        </p:txBody>
      </p:sp>
      <p:pic>
        <p:nvPicPr>
          <p:cNvPr id="5" name="Picture 2" descr="Thị trường là gì? Lý thuyết Cung Cầu và Giá Cả (Kinh tế Vi Mô)">
            <a:extLst>
              <a:ext uri="{FF2B5EF4-FFF2-40B4-BE49-F238E27FC236}">
                <a16:creationId xmlns:a16="http://schemas.microsoft.com/office/drawing/2014/main" id="{ED5210A4-E21F-1845-A7C0-605D0D805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431" y="2224263"/>
            <a:ext cx="6400741" cy="309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8309B-6920-C24E-ABF5-C702ABC6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FE1F4E0-614E-FE49-BB94-3C170DD84560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Nhắc lại: Đường cung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0F4F34A-9032-9F47-A8F8-44F9334199BA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6096000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Đường biểu diễn mối quan hệ giữa mức giá và lượng cung trong điều kiện các yếu tố khác không đổi</a:t>
            </a:r>
          </a:p>
        </p:txBody>
      </p:sp>
      <p:pic>
        <p:nvPicPr>
          <p:cNvPr id="3074" name="Picture 2" descr="Thị trường – Lý thuyết Cung cầu và giá cả">
            <a:extLst>
              <a:ext uri="{FF2B5EF4-FFF2-40B4-BE49-F238E27FC236}">
                <a16:creationId xmlns:a16="http://schemas.microsoft.com/office/drawing/2014/main" id="{1EA5B6C4-34FA-D94A-A5A6-F11D0BFCC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2007524"/>
            <a:ext cx="5048637" cy="449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35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205C40-A19F-0E40-B286-EEA9F6C4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C27A0CE-33F0-7444-8C88-1F11A6D1E2BB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57545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Thành lập đường cung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7478FBF-CD7B-854B-AD84-ADC7D49A437D}"/>
              </a:ext>
            </a:extLst>
          </p:cNvPr>
          <p:cNvSpPr txBox="1">
            <a:spLocks/>
          </p:cNvSpPr>
          <p:nvPr/>
        </p:nvSpPr>
        <p:spPr>
          <a:xfrm>
            <a:off x="341402" y="2221100"/>
            <a:ext cx="6257518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Biểu diễn dữ liệu bảng của giá và sản lượng hàng hoá của người </a:t>
            </a:r>
            <a:r>
              <a:rPr lang="vi-VN" sz="3600" dirty="0">
                <a:solidFill>
                  <a:srgbClr val="FF0000"/>
                </a:solidFill>
              </a:rPr>
              <a:t>bán</a:t>
            </a:r>
            <a:r>
              <a:rPr lang="vi-VN" sz="3600" dirty="0"/>
              <a:t> lên hệ toạ độ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Trục tung: dữ liệu giá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Trục hoành: dữ liệu lượng cung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121C27-091A-2F4F-A475-FAD9C3998862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2190620"/>
          <a:ext cx="5562600" cy="45862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3447045889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507955710"/>
                    </a:ext>
                  </a:extLst>
                </a:gridCol>
              </a:tblGrid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Giá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 dirty="0">
                          <a:effectLst/>
                        </a:rPr>
                        <a:t>Lượng cung</a:t>
                      </a:r>
                      <a:endParaRPr lang="en-VN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9844100"/>
                  </a:ext>
                </a:extLst>
              </a:tr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0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V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888213"/>
                  </a:ext>
                </a:extLst>
              </a:tr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 dirty="0">
                          <a:effectLst/>
                        </a:rPr>
                        <a:t>10</a:t>
                      </a:r>
                      <a:endParaRPr lang="en-VN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V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120082"/>
                  </a:ext>
                </a:extLst>
              </a:tr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20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V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716175"/>
                  </a:ext>
                </a:extLst>
              </a:tr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30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V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3870143"/>
                  </a:ext>
                </a:extLst>
              </a:tr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40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V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9454159"/>
                  </a:ext>
                </a:extLst>
              </a:tr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VN" sz="3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VN" sz="3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8987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39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45F9B2-57BF-3042-B940-EF1ED8CC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D7A9E50-2A6E-DA48-8BF9-F9E0E5964A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0773364"/>
              </p:ext>
            </p:extLst>
          </p:nvPr>
        </p:nvGraphicFramePr>
        <p:xfrm>
          <a:off x="0" y="91794"/>
          <a:ext cx="12192000" cy="667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un 2">
            <a:extLst>
              <a:ext uri="{FF2B5EF4-FFF2-40B4-BE49-F238E27FC236}">
                <a16:creationId xmlns:a16="http://schemas.microsoft.com/office/drawing/2014/main" id="{C5ACBA25-77F8-9943-A980-32A307BD57AB}"/>
              </a:ext>
            </a:extLst>
          </p:cNvPr>
          <p:cNvSpPr/>
          <p:nvPr/>
        </p:nvSpPr>
        <p:spPr>
          <a:xfrm>
            <a:off x="2057400" y="4419600"/>
            <a:ext cx="381000" cy="3048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4647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3.33333E-6 L 0.47188 -0.3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88 -0.3 L -0.00938 0.0111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62" y="1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97EA90-5440-CA45-B8A5-9146850D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53010CA-4CE3-F14F-8AFF-440A696086E7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Sự dịch chuyển của đường cung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DAA70D-43E9-6045-B26F-209BD70B4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278056"/>
              </p:ext>
            </p:extLst>
          </p:nvPr>
        </p:nvGraphicFramePr>
        <p:xfrm>
          <a:off x="826612" y="2174899"/>
          <a:ext cx="10538776" cy="4591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12925">
                  <a:extLst>
                    <a:ext uri="{9D8B030D-6E8A-4147-A177-3AD203B41FA5}">
                      <a16:colId xmlns:a16="http://schemas.microsoft.com/office/drawing/2014/main" val="3447045889"/>
                    </a:ext>
                  </a:extLst>
                </a:gridCol>
                <a:gridCol w="3963764">
                  <a:extLst>
                    <a:ext uri="{9D8B030D-6E8A-4147-A177-3AD203B41FA5}">
                      <a16:colId xmlns:a16="http://schemas.microsoft.com/office/drawing/2014/main" val="507955710"/>
                    </a:ext>
                  </a:extLst>
                </a:gridCol>
                <a:gridCol w="3062087">
                  <a:extLst>
                    <a:ext uri="{9D8B030D-6E8A-4147-A177-3AD203B41FA5}">
                      <a16:colId xmlns:a16="http://schemas.microsoft.com/office/drawing/2014/main" val="756157455"/>
                    </a:ext>
                  </a:extLst>
                </a:gridCol>
              </a:tblGrid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Giá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 dirty="0">
                          <a:effectLst/>
                        </a:rPr>
                        <a:t>Lượng cung cũ</a:t>
                      </a:r>
                      <a:endParaRPr lang="en-VN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V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Lượng cung mới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9844100"/>
                  </a:ext>
                </a:extLst>
              </a:tr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0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V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V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888213"/>
                  </a:ext>
                </a:extLst>
              </a:tr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 dirty="0">
                          <a:effectLst/>
                        </a:rPr>
                        <a:t>10</a:t>
                      </a:r>
                      <a:endParaRPr lang="en-VN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V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V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120082"/>
                  </a:ext>
                </a:extLst>
              </a:tr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20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V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V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716175"/>
                  </a:ext>
                </a:extLst>
              </a:tr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30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V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V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3870143"/>
                  </a:ext>
                </a:extLst>
              </a:tr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40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V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V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9454159"/>
                  </a:ext>
                </a:extLst>
              </a:tr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VN" sz="3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VN" sz="3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VN" sz="3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8987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01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6935D3-8853-0342-A17A-6042A4EF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19B28E9-D290-7144-A0CF-B75F0BBD08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8643177"/>
              </p:ext>
            </p:extLst>
          </p:nvPr>
        </p:nvGraphicFramePr>
        <p:xfrm>
          <a:off x="304800" y="304799"/>
          <a:ext cx="11582400" cy="6096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017B4A-F995-A047-8779-E96669C2DD89}"/>
              </a:ext>
            </a:extLst>
          </p:cNvPr>
          <p:cNvCxnSpPr/>
          <p:nvPr/>
        </p:nvCxnSpPr>
        <p:spPr>
          <a:xfrm flipH="1">
            <a:off x="5350720" y="2590800"/>
            <a:ext cx="1735880" cy="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3D29C95-2AC6-EC4C-B219-B949BBF839EF}"/>
              </a:ext>
            </a:extLst>
          </p:cNvPr>
          <p:cNvSpPr txBox="1"/>
          <p:nvPr/>
        </p:nvSpPr>
        <p:spPr>
          <a:xfrm>
            <a:off x="1600200" y="3091329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 dirty="0">
                <a:solidFill>
                  <a:srgbClr val="FF0000"/>
                </a:solidFill>
              </a:rPr>
              <a:t>S’</a:t>
            </a:r>
          </a:p>
        </p:txBody>
      </p:sp>
    </p:spTree>
    <p:extLst>
      <p:ext uri="{BB962C8B-B14F-4D97-AF65-F5344CB8AC3E}">
        <p14:creationId xmlns:p14="http://schemas.microsoft.com/office/powerpoint/2010/main" val="355832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3E3116-34E4-764C-9BD1-0ABAE5FD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16A55E4-FB56-5141-96BD-C049B8170F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228283"/>
              </p:ext>
            </p:extLst>
          </p:nvPr>
        </p:nvGraphicFramePr>
        <p:xfrm>
          <a:off x="76200" y="91794"/>
          <a:ext cx="12192000" cy="6766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3EAE16-3285-DB48-A1F0-963F4C5B27CB}"/>
              </a:ext>
            </a:extLst>
          </p:cNvPr>
          <p:cNvCxnSpPr/>
          <p:nvPr/>
        </p:nvCxnSpPr>
        <p:spPr>
          <a:xfrm flipH="1">
            <a:off x="5105400" y="2895600"/>
            <a:ext cx="1524000" cy="0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47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212A96-2291-4542-A7A4-7F461F3F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371BED01-3CA3-064A-96DB-EEE94481BCAB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102503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Tóm lại về sự dịch chuyển của đường cung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AEE1E9F-7CE1-5B48-BE94-97432402E351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6096000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Dịch qua trái: lượng cung giảm, giá tăng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Dịch qua phải: lượng cung tăng, giá giả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116F6F8-CCD7-5B45-B0AD-CADC9C3AE5B4}"/>
              </a:ext>
            </a:extLst>
          </p:cNvPr>
          <p:cNvSpPr txBox="1">
            <a:spLocks/>
          </p:cNvSpPr>
          <p:nvPr/>
        </p:nvSpPr>
        <p:spPr>
          <a:xfrm>
            <a:off x="6863116" y="4297081"/>
            <a:ext cx="5292178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Công nghệ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Chi phí đầu vào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Quy định của chính phủ</a:t>
            </a:r>
          </a:p>
        </p:txBody>
      </p:sp>
    </p:spTree>
    <p:extLst>
      <p:ext uri="{BB962C8B-B14F-4D97-AF65-F5344CB8AC3E}">
        <p14:creationId xmlns:p14="http://schemas.microsoft.com/office/powerpoint/2010/main" val="351842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13001</TotalTime>
  <Words>258</Words>
  <Application>Microsoft Macintosh PowerPoint</Application>
  <PresentationFormat>Widescreen</PresentationFormat>
  <Paragraphs>81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Candara</vt:lpstr>
      <vt:lpstr>Symbol</vt:lpstr>
      <vt:lpstr>Tahoma</vt:lpstr>
      <vt:lpstr>Waveform</vt:lpstr>
      <vt:lpstr>KINH TẾ HỌC ĐẠI CƯƠNG Chương 2. Cầu, cung và thị trường  GV: ThS Nguyễn Quốc Thắng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CÁC CHỦ THỂ  TRONG QUAN HỆ LAO ĐỘNG</dc:title>
  <dc:creator>HOAIBAO</dc:creator>
  <cp:lastModifiedBy>Nguyen Quoc Thang</cp:lastModifiedBy>
  <cp:revision>441</cp:revision>
  <cp:lastPrinted>2016-03-16T01:13:27Z</cp:lastPrinted>
  <dcterms:created xsi:type="dcterms:W3CDTF">2011-05-03T03:39:41Z</dcterms:created>
  <dcterms:modified xsi:type="dcterms:W3CDTF">2021-06-14T17:16:17Z</dcterms:modified>
</cp:coreProperties>
</file>