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8" r:id="rId2"/>
    <p:sldId id="281" r:id="rId3"/>
    <p:sldId id="282" r:id="rId4"/>
    <p:sldId id="284" r:id="rId5"/>
    <p:sldId id="283" r:id="rId6"/>
    <p:sldId id="285" r:id="rId7"/>
    <p:sldId id="286" r:id="rId8"/>
    <p:sldId id="287" r:id="rId9"/>
    <p:sldId id="290" r:id="rId10"/>
    <p:sldId id="288" r:id="rId11"/>
    <p:sldId id="289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6" autoAdjust="0"/>
    <p:restoredTop sz="72472" autoAdjust="0"/>
  </p:normalViewPr>
  <p:slideViewPr>
    <p:cSldViewPr>
      <p:cViewPr varScale="1">
        <p:scale>
          <a:sx n="88" d="100"/>
          <a:sy n="88" d="100"/>
        </p:scale>
        <p:origin x="84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Cầu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thị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trường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8F2CAF-E114-6C44-B584-B17A491F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CBD510C-BB65-2F4C-9539-276E807CC53D}"/>
              </a:ext>
            </a:extLst>
          </p:cNvPr>
          <p:cNvSpPr txBox="1">
            <a:spLocks/>
          </p:cNvSpPr>
          <p:nvPr/>
        </p:nvSpPr>
        <p:spPr>
          <a:xfrm>
            <a:off x="205722" y="822722"/>
            <a:ext cx="947167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Ảnh hưởng của giá trần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B5851E5-5DC5-2E45-A168-5C999DFA9D1E}"/>
              </a:ext>
            </a:extLst>
          </p:cNvPr>
          <p:cNvSpPr txBox="1">
            <a:spLocks/>
          </p:cNvSpPr>
          <p:nvPr/>
        </p:nvSpPr>
        <p:spPr>
          <a:xfrm>
            <a:off x="205722" y="2253531"/>
            <a:ext cx="5602117" cy="378174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Tích cực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Mức giá giảm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Người nghèo có thể mua được thức ăn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ED29CAD-2A94-3343-A3A6-D279DCD0F155}"/>
              </a:ext>
            </a:extLst>
          </p:cNvPr>
          <p:cNvSpPr txBox="1">
            <a:spLocks/>
          </p:cNvSpPr>
          <p:nvPr/>
        </p:nvSpPr>
        <p:spPr>
          <a:xfrm>
            <a:off x="6144726" y="2253530"/>
            <a:ext cx="5602117" cy="378174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Tiêu cực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Thiếu hụt hàng hoá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Dễ nảy sinh tiêu cực trong phân phối</a:t>
            </a:r>
          </a:p>
        </p:txBody>
      </p:sp>
    </p:spTree>
    <p:extLst>
      <p:ext uri="{BB962C8B-B14F-4D97-AF65-F5344CB8AC3E}">
        <p14:creationId xmlns:p14="http://schemas.microsoft.com/office/powerpoint/2010/main" val="15807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5FCD88-7B54-5549-99F3-EE699E60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D8E58A5-F6C7-F04F-B9B0-64A73357C035}"/>
              </a:ext>
            </a:extLst>
          </p:cNvPr>
          <p:cNvSpPr txBox="1">
            <a:spLocks/>
          </p:cNvSpPr>
          <p:nvPr/>
        </p:nvSpPr>
        <p:spPr>
          <a:xfrm>
            <a:off x="205722" y="822722"/>
            <a:ext cx="5144998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Ví dụ về giá sản trên thị trường lao động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88CF3AF-73B2-0844-A955-5CD74F51098D}"/>
              </a:ext>
            </a:extLst>
          </p:cNvPr>
          <p:cNvSpPr txBox="1">
            <a:spLocks/>
          </p:cNvSpPr>
          <p:nvPr/>
        </p:nvSpPr>
        <p:spPr>
          <a:xfrm>
            <a:off x="205722" y="2253531"/>
            <a:ext cx="5602117" cy="378174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Thị trường lao động cân bằng tại điểm E với mức lương W0 và số giờ công lao động là Q0</a:t>
            </a:r>
          </a:p>
        </p:txBody>
      </p:sp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CE64AF4D-12A8-A847-8A3C-61AF71EF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5081"/>
            <a:ext cx="5803900" cy="6096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9850AF1-061F-E24B-9AD5-A43FD31956DE}"/>
              </a:ext>
            </a:extLst>
          </p:cNvPr>
          <p:cNvSpPr/>
          <p:nvPr/>
        </p:nvSpPr>
        <p:spPr>
          <a:xfrm flipH="1">
            <a:off x="9296400" y="2054668"/>
            <a:ext cx="932468" cy="762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5583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C9582D-5812-5840-BB1F-990A8F1D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F9C520BF-1FF3-BF41-A836-E15670468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5081"/>
            <a:ext cx="5803900" cy="6096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EDDCD3-BC5C-BF4C-8D8C-B20A3916801C}"/>
              </a:ext>
            </a:extLst>
          </p:cNvPr>
          <p:cNvSpPr txBox="1">
            <a:spLocks/>
          </p:cNvSpPr>
          <p:nvPr/>
        </p:nvSpPr>
        <p:spPr>
          <a:xfrm>
            <a:off x="205722" y="822722"/>
            <a:ext cx="5144998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Ảnh hưởng của mức lương tối thiểu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0F2C93-A15D-794C-AE3B-559EAD8FA01F}"/>
              </a:ext>
            </a:extLst>
          </p:cNvPr>
          <p:cNvSpPr/>
          <p:nvPr/>
        </p:nvSpPr>
        <p:spPr>
          <a:xfrm flipH="1">
            <a:off x="6433589" y="1462941"/>
            <a:ext cx="932468" cy="74121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9E9496-F6A1-5443-AED9-19528ECB1080}"/>
              </a:ext>
            </a:extLst>
          </p:cNvPr>
          <p:cNvSpPr/>
          <p:nvPr/>
        </p:nvSpPr>
        <p:spPr>
          <a:xfrm flipH="1">
            <a:off x="8471076" y="1219199"/>
            <a:ext cx="2501724" cy="98495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01CF860-266F-814E-98EC-36DC409C2C7C}"/>
              </a:ext>
            </a:extLst>
          </p:cNvPr>
          <p:cNvSpPr txBox="1">
            <a:spLocks/>
          </p:cNvSpPr>
          <p:nvPr/>
        </p:nvSpPr>
        <p:spPr>
          <a:xfrm>
            <a:off x="205722" y="2253531"/>
            <a:ext cx="5602117" cy="378174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Chính phủ đặt mức lương tối thiểu W1 &gt; W0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Đoạn AB mô tả dư cung lao động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Thất nghiệp tăng</a:t>
            </a:r>
          </a:p>
        </p:txBody>
      </p:sp>
    </p:spTree>
    <p:extLst>
      <p:ext uri="{BB962C8B-B14F-4D97-AF65-F5344CB8AC3E}">
        <p14:creationId xmlns:p14="http://schemas.microsoft.com/office/powerpoint/2010/main" val="374364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32156D-4A78-6845-A35A-A43FB813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5FDA590-98AF-6248-96EC-1BC4C3198DD5}"/>
              </a:ext>
            </a:extLst>
          </p:cNvPr>
          <p:cNvSpPr txBox="1">
            <a:spLocks/>
          </p:cNvSpPr>
          <p:nvPr/>
        </p:nvSpPr>
        <p:spPr>
          <a:xfrm>
            <a:off x="205722" y="822722"/>
            <a:ext cx="5144998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Ảnh hưởng của mức lương tối thiểu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93C63B7-7637-1F4B-8DC3-231A483C6078}"/>
              </a:ext>
            </a:extLst>
          </p:cNvPr>
          <p:cNvSpPr txBox="1">
            <a:spLocks/>
          </p:cNvSpPr>
          <p:nvPr/>
        </p:nvSpPr>
        <p:spPr>
          <a:xfrm>
            <a:off x="205722" y="2253531"/>
            <a:ext cx="5085221" cy="378174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Nếu đặt W1 &lt; W0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Dư cầu lao động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Giải quyết được việc làm nhưng mức lương thấp</a:t>
            </a:r>
          </a:p>
          <a:p>
            <a:pPr>
              <a:buFont typeface="Arial" panose="020B0604020202020204" pitchFamily="34" charset="0"/>
              <a:buChar char="•"/>
            </a:pPr>
            <a:endParaRPr lang="vi-VN" sz="3600" dirty="0"/>
          </a:p>
        </p:txBody>
      </p:sp>
      <p:pic>
        <p:nvPicPr>
          <p:cNvPr id="1026" name="Picture 2" descr="Questions over raising minimum wages | The Japan Times">
            <a:extLst>
              <a:ext uri="{FF2B5EF4-FFF2-40B4-BE49-F238E27FC236}">
                <a16:creationId xmlns:a16="http://schemas.microsoft.com/office/drawing/2014/main" id="{26AC38DC-28C0-BB44-88CF-A0EA067FD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43" y="1409700"/>
            <a:ext cx="6365469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6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8EDC84-6FD7-5845-B5F7-195A5792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1989E32-2E3E-684F-B430-E2017B23E8FA}"/>
              </a:ext>
            </a:extLst>
          </p:cNvPr>
          <p:cNvSpPr txBox="1">
            <a:spLocks/>
          </p:cNvSpPr>
          <p:nvPr/>
        </p:nvSpPr>
        <p:spPr>
          <a:xfrm>
            <a:off x="205722" y="822722"/>
            <a:ext cx="51449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CAFAE5F-107A-DB46-8860-7FB4552BDDDF}"/>
              </a:ext>
            </a:extLst>
          </p:cNvPr>
          <p:cNvSpPr txBox="1">
            <a:spLocks/>
          </p:cNvSpPr>
          <p:nvPr/>
        </p:nvSpPr>
        <p:spPr>
          <a:xfrm>
            <a:off x="205722" y="2253531"/>
            <a:ext cx="5085221" cy="378174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Kiểm soát không phải là giải pháp cho vấn đề phân bổ tài nguyên</a:t>
            </a:r>
          </a:p>
        </p:txBody>
      </p:sp>
      <p:pic>
        <p:nvPicPr>
          <p:cNvPr id="5" name="Picture 2" descr="Price Control Of Drugs Largely Ineffective in India: IMS health">
            <a:extLst>
              <a:ext uri="{FF2B5EF4-FFF2-40B4-BE49-F238E27FC236}">
                <a16:creationId xmlns:a16="http://schemas.microsoft.com/office/drawing/2014/main" id="{28A9AA2E-8988-9C49-8C83-A6FE31069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71" y="2100850"/>
            <a:ext cx="5125686" cy="341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06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3EBC23-3E72-7B4B-A958-976542FB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1A6AA72-2C30-A94F-B5E6-F709BE238595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107738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021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Thị trường tự do và sự kiểm soát giá cả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5719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Cơ chế xác lập giá của thị trường tự 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trần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sàn</a:t>
            </a:r>
          </a:p>
        </p:txBody>
      </p:sp>
      <p:pic>
        <p:nvPicPr>
          <p:cNvPr id="1026" name="Picture 2" descr="Giới thiệu chung về Hiệp định CPTPP - Cổng thông tin điện tử Bộ Công Thương">
            <a:extLst>
              <a:ext uri="{FF2B5EF4-FFF2-40B4-BE49-F238E27FC236}">
                <a16:creationId xmlns:a16="http://schemas.microsoft.com/office/drawing/2014/main" id="{28DB25C1-EAF4-204E-939D-9705E930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20" y="2324381"/>
            <a:ext cx="652272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A7B73B-6F6F-024A-9808-2DFF01B2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1E392DA-0184-DE48-87AC-923A5C6B56D5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021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Nhắc lại: thị trường tự do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865267C-A194-8F4E-A0C5-5896DFD4C139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638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Thị trường tự do là thị trường không có sự can thiệp của chính phủ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cả được hình thành do cung - cầu</a:t>
            </a:r>
          </a:p>
        </p:txBody>
      </p:sp>
      <p:pic>
        <p:nvPicPr>
          <p:cNvPr id="2050" name="Picture 2" descr="Sự khác biệt giữa cung và cầu trong kinh tế thị trường?">
            <a:extLst>
              <a:ext uri="{FF2B5EF4-FFF2-40B4-BE49-F238E27FC236}">
                <a16:creationId xmlns:a16="http://schemas.microsoft.com/office/drawing/2014/main" id="{6E409D48-3135-F247-AA2C-C7490C135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99" y="2050981"/>
            <a:ext cx="5638799" cy="48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2147E6-D3DF-184E-97AD-511C0B2C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E1EBDF0-A0A2-9642-9876-565E488D3637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638799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Kiểm soát giá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1260268-B011-3447-B950-F0EA9AAE62C4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6019799" cy="39626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Những quy định hay luật lệ của chính phủ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Đặt mức giá trần hay giá sàn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Cản trở sự cân bằng của thị trường</a:t>
            </a:r>
          </a:p>
        </p:txBody>
      </p:sp>
      <p:pic>
        <p:nvPicPr>
          <p:cNvPr id="4098" name="Picture 2" descr="Price Control Of Drugs Largely Ineffective in India: IMS health">
            <a:extLst>
              <a:ext uri="{FF2B5EF4-FFF2-40B4-BE49-F238E27FC236}">
                <a16:creationId xmlns:a16="http://schemas.microsoft.com/office/drawing/2014/main" id="{8B06E4CB-C660-0F43-8349-131EF06B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85304"/>
            <a:ext cx="5125686" cy="341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5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11382-8590-2F4B-A452-F058ECB3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334E92A-63C4-7B44-983C-C6F9C0196007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021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Tại sao chính phủ tác động vào thị trường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EE06A17-694E-9F48-9A0D-89BC87345AB4}"/>
              </a:ext>
            </a:extLst>
          </p:cNvPr>
          <p:cNvSpPr txBox="1">
            <a:spLocks/>
          </p:cNvSpPr>
          <p:nvPr/>
        </p:nvSpPr>
        <p:spPr>
          <a:xfrm>
            <a:off x="457201" y="3200400"/>
            <a:ext cx="5257799" cy="32006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quá cao sẽ gây bất lợi cho người mua hoặc dư cung </a:t>
            </a:r>
          </a:p>
        </p:txBody>
      </p:sp>
      <p:pic>
        <p:nvPicPr>
          <p:cNvPr id="3074" name="Picture 2" descr="Bán giá quá cao, Đức Long Gia Lai (DLG) “ế” 70% số cổ phần chào">
            <a:extLst>
              <a:ext uri="{FF2B5EF4-FFF2-40B4-BE49-F238E27FC236}">
                <a16:creationId xmlns:a16="http://schemas.microsoft.com/office/drawing/2014/main" id="{424AC97E-0F24-5B48-BE84-FEFEC613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607" y="2438400"/>
            <a:ext cx="5945367" cy="396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46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11382-8590-2F4B-A452-F058ECB3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334E92A-63C4-7B44-983C-C6F9C0196007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021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Tại sao chính phủ tác động vào thị trường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EE06A17-694E-9F48-9A0D-89BC87345AB4}"/>
              </a:ext>
            </a:extLst>
          </p:cNvPr>
          <p:cNvSpPr txBox="1">
            <a:spLocks/>
          </p:cNvSpPr>
          <p:nvPr/>
        </p:nvSpPr>
        <p:spPr>
          <a:xfrm>
            <a:off x="457201" y="3200400"/>
            <a:ext cx="5257799" cy="32006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quá thấp sẽ gây bất lợi cho người bán hoặc dư cầu</a:t>
            </a:r>
          </a:p>
        </p:txBody>
      </p:sp>
      <p:pic>
        <p:nvPicPr>
          <p:cNvPr id="5122" name="Picture 2" descr="5 tín hiệu sản phẩm bị định giá quá thấp | Fimexco – Nhà Cung Cấp Dịch Vụ">
            <a:extLst>
              <a:ext uri="{FF2B5EF4-FFF2-40B4-BE49-F238E27FC236}">
                <a16:creationId xmlns:a16="http://schemas.microsoft.com/office/drawing/2014/main" id="{254E24D1-2F53-9C4D-B89D-0C7ABDEA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4206"/>
            <a:ext cx="42291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30211-2C5C-7C4E-A4D6-8A989E97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C945111-DAD4-5D4B-8E2E-7FA35C806823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1164798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Biện pháp tác động vào thị trường của chính phủ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313FFC6-4B05-C24B-9552-E973E58B32B8}"/>
              </a:ext>
            </a:extLst>
          </p:cNvPr>
          <p:cNvSpPr txBox="1">
            <a:spLocks/>
          </p:cNvSpPr>
          <p:nvPr/>
        </p:nvSpPr>
        <p:spPr>
          <a:xfrm>
            <a:off x="493883" y="2324743"/>
            <a:ext cx="5830718" cy="32006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Tôn trọng quy luật thị trường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Chỉ can thiệp khi cần thiết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Sử dụng giá trần hoặc giá sàn</a:t>
            </a:r>
          </a:p>
        </p:txBody>
      </p:sp>
      <p:pic>
        <p:nvPicPr>
          <p:cNvPr id="6146" name="Picture 2" descr="Phần 2: QUY LUẬT CUNG CẦU CỦA THỊ TRƯỜNG | KINH TẾ HỌC CƠ BẢN A BỜ CỜ -  YouTube">
            <a:extLst>
              <a:ext uri="{FF2B5EF4-FFF2-40B4-BE49-F238E27FC236}">
                <a16:creationId xmlns:a16="http://schemas.microsoft.com/office/drawing/2014/main" id="{2709F2E4-E919-5340-9B37-B38B9B9AD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27" y="2744783"/>
            <a:ext cx="4596096" cy="258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6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61E26-9A66-2544-8074-16A72FFE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85B1338-50E6-3948-BFBD-C5002198741D}"/>
              </a:ext>
            </a:extLst>
          </p:cNvPr>
          <p:cNvSpPr txBox="1">
            <a:spLocks/>
          </p:cNvSpPr>
          <p:nvPr/>
        </p:nvSpPr>
        <p:spPr>
          <a:xfrm>
            <a:off x="205722" y="822722"/>
            <a:ext cx="5144998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Ví dụ về giá trần trên thị trường thức ăn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12C2C88-72A2-2143-A8DF-78ADE72D7F37}"/>
              </a:ext>
            </a:extLst>
          </p:cNvPr>
          <p:cNvSpPr txBox="1">
            <a:spLocks/>
          </p:cNvSpPr>
          <p:nvPr/>
        </p:nvSpPr>
        <p:spPr>
          <a:xfrm>
            <a:off x="205722" y="2253531"/>
            <a:ext cx="5602117" cy="378174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Giả sử giá thức ăn taị Po là cao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Người nghèo gặp khó khăn để mua thức ăn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Chính phủ áp giá trần P1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9898426-C4BB-B24D-AAFE-291F79A6B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32" y="228600"/>
            <a:ext cx="6070600" cy="5994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AF68191-F035-F847-9416-DD47C0725948}"/>
              </a:ext>
            </a:extLst>
          </p:cNvPr>
          <p:cNvSpPr/>
          <p:nvPr/>
        </p:nvSpPr>
        <p:spPr>
          <a:xfrm>
            <a:off x="6366423" y="1144286"/>
            <a:ext cx="2396577" cy="6096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AA47B-AD23-3041-982D-560FBBA25C98}"/>
              </a:ext>
            </a:extLst>
          </p:cNvPr>
          <p:cNvSpPr/>
          <p:nvPr/>
        </p:nvSpPr>
        <p:spPr>
          <a:xfrm>
            <a:off x="6125271" y="1948731"/>
            <a:ext cx="2396577" cy="6096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7731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61E26-9A66-2544-8074-16A72FFE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85B1338-50E6-3948-BFBD-C5002198741D}"/>
              </a:ext>
            </a:extLst>
          </p:cNvPr>
          <p:cNvSpPr txBox="1">
            <a:spLocks/>
          </p:cNvSpPr>
          <p:nvPr/>
        </p:nvSpPr>
        <p:spPr>
          <a:xfrm>
            <a:off x="205722" y="822722"/>
            <a:ext cx="5144998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Tác động của việc áp giá trần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12C2C88-72A2-2143-A8DF-78ADE72D7F37}"/>
              </a:ext>
            </a:extLst>
          </p:cNvPr>
          <p:cNvSpPr txBox="1">
            <a:spLocks/>
          </p:cNvSpPr>
          <p:nvPr/>
        </p:nvSpPr>
        <p:spPr>
          <a:xfrm>
            <a:off x="205722" y="2253531"/>
            <a:ext cx="5602117" cy="378174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Sản lượng giảm từ Qo -&gt; Q1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Dư cầu AB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9898426-C4BB-B24D-AAFE-291F79A6B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32" y="228600"/>
            <a:ext cx="6070600" cy="5994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DB9AD8B-69F4-B342-B637-AEABB3456E61}"/>
              </a:ext>
            </a:extLst>
          </p:cNvPr>
          <p:cNvSpPr/>
          <p:nvPr/>
        </p:nvSpPr>
        <p:spPr>
          <a:xfrm>
            <a:off x="8020878" y="5257800"/>
            <a:ext cx="876454" cy="6096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CB5E8F-2545-8A4B-A7F9-9FA569A6F9E1}"/>
              </a:ext>
            </a:extLst>
          </p:cNvPr>
          <p:cNvSpPr/>
          <p:nvPr/>
        </p:nvSpPr>
        <p:spPr>
          <a:xfrm>
            <a:off x="7564711" y="1828800"/>
            <a:ext cx="3374891" cy="6096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519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12898</TotalTime>
  <Words>391</Words>
  <Application>Microsoft Macintosh PowerPoint</Application>
  <PresentationFormat>Widescreen</PresentationFormat>
  <Paragraphs>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2. Cầu, cung và thị trường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443</cp:revision>
  <cp:lastPrinted>2016-03-16T01:13:27Z</cp:lastPrinted>
  <dcterms:created xsi:type="dcterms:W3CDTF">2011-05-03T03:39:41Z</dcterms:created>
  <dcterms:modified xsi:type="dcterms:W3CDTF">2021-06-14T17:16:30Z</dcterms:modified>
</cp:coreProperties>
</file>