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8" r:id="rId2"/>
    <p:sldId id="278" r:id="rId3"/>
    <p:sldId id="298" r:id="rId4"/>
    <p:sldId id="299" r:id="rId5"/>
    <p:sldId id="300" r:id="rId6"/>
    <p:sldId id="301" r:id="rId7"/>
    <p:sldId id="302" r:id="rId8"/>
    <p:sldId id="304" r:id="rId9"/>
    <p:sldId id="303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3" r:id="rId18"/>
    <p:sldId id="312" r:id="rId19"/>
    <p:sldId id="315" r:id="rId20"/>
    <p:sldId id="316" r:id="rId21"/>
    <p:sldId id="314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1" autoAdjust="0"/>
    <p:restoredTop sz="72428" autoAdjust="0"/>
  </p:normalViewPr>
  <p:slideViewPr>
    <p:cSldViewPr>
      <p:cViewPr varScale="1">
        <p:scale>
          <a:sx n="90" d="100"/>
          <a:sy n="90" d="100"/>
        </p:scale>
        <p:origin x="1672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8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8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953930"/>
            <a:ext cx="10969798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Giới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thiệu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về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tế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học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vĩ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mô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AE89B2-0869-D348-80B4-DB60F777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63DC142-57CB-E241-AC29-AF531089D856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114300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Sản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lượng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của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nền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kinh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tế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b="1" dirty="0" err="1">
                <a:solidFill>
                  <a:schemeClr val="tx1"/>
                </a:solidFill>
              </a:rPr>
              <a:t>Những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lưu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ý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4ADAA12-9A67-D04E-B0E9-426CAB69123D}"/>
              </a:ext>
            </a:extLst>
          </p:cNvPr>
          <p:cNvSpPr txBox="1">
            <a:spLocks/>
          </p:cNvSpPr>
          <p:nvPr/>
        </p:nvSpPr>
        <p:spPr>
          <a:xfrm>
            <a:off x="457200" y="1938528"/>
            <a:ext cx="6248400" cy="331927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 sz="4400" dirty="0"/>
              <a:t> Quan điểm tính</a:t>
            </a:r>
          </a:p>
          <a:p>
            <a:r>
              <a:rPr lang="en-VN" sz="4400" dirty="0"/>
              <a:t> Xây dựng chỉ tiêu tính</a:t>
            </a:r>
          </a:p>
          <a:p>
            <a:r>
              <a:rPr lang="en-VN" sz="4400" dirty="0"/>
              <a:t> Thống nhất giữa các nền kinh tế</a:t>
            </a:r>
          </a:p>
        </p:txBody>
      </p:sp>
      <p:pic>
        <p:nvPicPr>
          <p:cNvPr id="8194" name="Picture 2" descr="Free Questions Clipart, Download Free Questions Clipart png images, Free  ClipArts on Clipart Library">
            <a:extLst>
              <a:ext uri="{FF2B5EF4-FFF2-40B4-BE49-F238E27FC236}">
                <a16:creationId xmlns:a16="http://schemas.microsoft.com/office/drawing/2014/main" id="{A4F6C4F8-5604-C145-BF1B-01F5913AF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1938528"/>
            <a:ext cx="5462573" cy="331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15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2BD415-2B76-C049-931E-B096C879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AA2DED2-B1CF-264A-9882-BF77CFD63BE3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6248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Lạm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phát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CE4FE89-5220-F34F-AA42-3FE70EA36EE9}"/>
              </a:ext>
            </a:extLst>
          </p:cNvPr>
          <p:cNvSpPr txBox="1">
            <a:spLocks/>
          </p:cNvSpPr>
          <p:nvPr/>
        </p:nvSpPr>
        <p:spPr>
          <a:xfrm>
            <a:off x="457200" y="1938528"/>
            <a:ext cx="6248400" cy="331927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 sz="4400" dirty="0"/>
              <a:t>Mức tăng giá liên tục trong nền kinh tế</a:t>
            </a:r>
          </a:p>
        </p:txBody>
      </p:sp>
      <p:pic>
        <p:nvPicPr>
          <p:cNvPr id="9218" name="Picture 2" descr="Inflation, hyperinflation and deflation? | Tendercapital">
            <a:extLst>
              <a:ext uri="{FF2B5EF4-FFF2-40B4-BE49-F238E27FC236}">
                <a16:creationId xmlns:a16="http://schemas.microsoft.com/office/drawing/2014/main" id="{96056447-5189-2A4E-BF0B-48D14ED95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20" y="3038891"/>
            <a:ext cx="6841280" cy="358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70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019442-7EE8-E447-B23C-02CF835D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4EFB15D-F1AB-3440-97C8-F15882BAFB73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6248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Tỷ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lệ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lạm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phát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D160E6B-100D-794D-BBA2-D1F71905ADBC}"/>
              </a:ext>
            </a:extLst>
          </p:cNvPr>
          <p:cNvSpPr txBox="1">
            <a:spLocks/>
          </p:cNvSpPr>
          <p:nvPr/>
        </p:nvSpPr>
        <p:spPr>
          <a:xfrm>
            <a:off x="457200" y="1938528"/>
            <a:ext cx="5334000" cy="331927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 sz="4400" dirty="0"/>
              <a:t>Phần trăm gia tăng trong mức giá trung bình</a:t>
            </a:r>
          </a:p>
        </p:txBody>
      </p:sp>
      <p:pic>
        <p:nvPicPr>
          <p:cNvPr id="10242" name="Picture 2" descr="Rate of Inflation Formula | Calculator | Examples (with Excel Template)">
            <a:extLst>
              <a:ext uri="{FF2B5EF4-FFF2-40B4-BE49-F238E27FC236}">
                <a16:creationId xmlns:a16="http://schemas.microsoft.com/office/drawing/2014/main" id="{C1F98C90-3084-8045-8419-4839341E7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712" y="3191256"/>
            <a:ext cx="6557288" cy="336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73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8A4A76-1F39-3349-96C1-E21945EE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77EA82B-037C-CC4C-BCDC-C17CF0D4B47C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6248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Thất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nghiệp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02F6201-1832-D146-9541-E470CBF23292}"/>
              </a:ext>
            </a:extLst>
          </p:cNvPr>
          <p:cNvSpPr txBox="1">
            <a:spLocks/>
          </p:cNvSpPr>
          <p:nvPr/>
        </p:nvSpPr>
        <p:spPr>
          <a:xfrm>
            <a:off x="228600" y="3715159"/>
            <a:ext cx="8686800" cy="223116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H</a:t>
            </a:r>
            <a:r>
              <a:rPr lang="en-VN" sz="4400" dirty="0"/>
              <a:t>iện tượng một bộ phận của lực lượng lao động không có việc làm</a:t>
            </a:r>
          </a:p>
        </p:txBody>
      </p:sp>
      <p:pic>
        <p:nvPicPr>
          <p:cNvPr id="11266" name="Picture 2" descr="Vietnam unemployment rate - A wake-up call for education system">
            <a:extLst>
              <a:ext uri="{FF2B5EF4-FFF2-40B4-BE49-F238E27FC236}">
                <a16:creationId xmlns:a16="http://schemas.microsoft.com/office/drawing/2014/main" id="{6759D407-2431-1C45-A464-CF7B5E669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20" y="1081088"/>
            <a:ext cx="6841280" cy="263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04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A79553-5FE3-E440-88D2-3A4FAE8E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9CD9E88-B4BB-EF41-95D0-D01CE0A143E4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6248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Lực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lượng</a:t>
            </a:r>
            <a:r>
              <a:rPr lang="en-US" b="1" dirty="0">
                <a:solidFill>
                  <a:schemeClr val="tx1"/>
                </a:solidFill>
              </a:rPr>
              <a:t> lao </a:t>
            </a:r>
            <a:r>
              <a:rPr lang="en-US" b="1" dirty="0" err="1">
                <a:solidFill>
                  <a:schemeClr val="tx1"/>
                </a:solidFill>
              </a:rPr>
              <a:t>động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B5F11C9-A3FC-FC4B-B500-87ED6F92644D}"/>
              </a:ext>
            </a:extLst>
          </p:cNvPr>
          <p:cNvSpPr txBox="1">
            <a:spLocks/>
          </p:cNvSpPr>
          <p:nvPr/>
        </p:nvSpPr>
        <p:spPr>
          <a:xfrm>
            <a:off x="304800" y="5056619"/>
            <a:ext cx="8686800" cy="223116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L</a:t>
            </a:r>
            <a:r>
              <a:rPr lang="en-VN" sz="4400" dirty="0"/>
              <a:t>à những người đang làm việc hoặc tìm việc làm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CB48625-1AD0-9E43-8FEA-83D9CF1C7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1501359"/>
            <a:ext cx="7099300" cy="34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FFCABCF-842B-BF4E-8D95-4639A725EC53}"/>
              </a:ext>
            </a:extLst>
          </p:cNvPr>
          <p:cNvSpPr/>
          <p:nvPr/>
        </p:nvSpPr>
        <p:spPr>
          <a:xfrm>
            <a:off x="4889500" y="2667000"/>
            <a:ext cx="4711700" cy="2590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4949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995172-2977-3F40-BA0A-464D046B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FA09C-0788-1543-9744-1AEF4C16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0" y="2476500"/>
            <a:ext cx="7913370" cy="354330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2CFF0CF2-4061-5640-B359-67F3AF30C1F8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6248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Tỷ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lệ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thất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nghiệp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19174C0-1D7E-3E48-861A-5BC4A6A551B6}"/>
              </a:ext>
            </a:extLst>
          </p:cNvPr>
          <p:cNvSpPr txBox="1">
            <a:spLocks/>
          </p:cNvSpPr>
          <p:nvPr/>
        </p:nvSpPr>
        <p:spPr>
          <a:xfrm>
            <a:off x="133647" y="1958061"/>
            <a:ext cx="3886200" cy="223116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L</a:t>
            </a:r>
            <a:r>
              <a:rPr lang="en-VN" sz="4400" dirty="0"/>
              <a:t>à phần trăm của lực lượng lao động không có việc làm</a:t>
            </a:r>
          </a:p>
        </p:txBody>
      </p:sp>
    </p:spTree>
    <p:extLst>
      <p:ext uri="{BB962C8B-B14F-4D97-AF65-F5344CB8AC3E}">
        <p14:creationId xmlns:p14="http://schemas.microsoft.com/office/powerpoint/2010/main" val="240271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B0A25A-7413-2D48-B89F-78B59A0E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4C55264-7FE5-504F-9A44-BE4515F227EC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114300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Quan </a:t>
            </a:r>
            <a:r>
              <a:rPr lang="en-US" b="1" dirty="0" err="1">
                <a:solidFill>
                  <a:schemeClr val="tx1"/>
                </a:solidFill>
              </a:rPr>
              <a:t>điểm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nghiên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cứu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kinh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tế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học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vĩ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mô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835F7B0-209E-A647-8C63-C7176357810D}"/>
              </a:ext>
            </a:extLst>
          </p:cNvPr>
          <p:cNvSpPr txBox="1">
            <a:spLocks/>
          </p:cNvSpPr>
          <p:nvPr/>
        </p:nvSpPr>
        <p:spPr>
          <a:xfrm>
            <a:off x="457199" y="1938528"/>
            <a:ext cx="6442623" cy="331927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T</a:t>
            </a:r>
            <a:r>
              <a:rPr lang="en-VN" sz="4400" dirty="0"/>
              <a:t>hống nhất cách hiểu</a:t>
            </a:r>
          </a:p>
          <a:p>
            <a:r>
              <a:rPr lang="en-VN" sz="4400" dirty="0"/>
              <a:t> Chỉ tiêu tính</a:t>
            </a:r>
          </a:p>
          <a:p>
            <a:r>
              <a:rPr lang="en-VN" sz="4400" dirty="0"/>
              <a:t> Đọc kết quả </a:t>
            </a:r>
          </a:p>
          <a:p>
            <a:endParaRPr lang="en-VN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D6CF2-6E01-994E-BE98-B0B659DC8A92}"/>
              </a:ext>
            </a:extLst>
          </p:cNvPr>
          <p:cNvSpPr/>
          <p:nvPr/>
        </p:nvSpPr>
        <p:spPr>
          <a:xfrm>
            <a:off x="7848600" y="558800"/>
            <a:ext cx="1726756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096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B0A25A-7413-2D48-B89F-78B59A0E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4C55264-7FE5-504F-9A44-BE4515F227EC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114300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Quan </a:t>
            </a:r>
            <a:r>
              <a:rPr lang="en-US" b="1" dirty="0" err="1">
                <a:solidFill>
                  <a:schemeClr val="tx1"/>
                </a:solidFill>
              </a:rPr>
              <a:t>điểm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nghiên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cứu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kinh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tế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học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vĩ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mô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835F7B0-209E-A647-8C63-C7176357810D}"/>
              </a:ext>
            </a:extLst>
          </p:cNvPr>
          <p:cNvSpPr txBox="1">
            <a:spLocks/>
          </p:cNvSpPr>
          <p:nvPr/>
        </p:nvSpPr>
        <p:spPr>
          <a:xfrm>
            <a:off x="457199" y="1938528"/>
            <a:ext cx="6442623" cy="331927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T</a:t>
            </a:r>
            <a:r>
              <a:rPr lang="en-VN" sz="4400" dirty="0"/>
              <a:t>hảo luận:</a:t>
            </a:r>
          </a:p>
          <a:p>
            <a:pPr lvl="1"/>
            <a:r>
              <a:rPr lang="en-VN" sz="4200" dirty="0"/>
              <a:t> Tại sao?</a:t>
            </a:r>
          </a:p>
          <a:p>
            <a:pPr lvl="1"/>
            <a:r>
              <a:rPr lang="en-VN" sz="4200" dirty="0"/>
              <a:t> Điều gì đã xảy ra?</a:t>
            </a:r>
          </a:p>
          <a:p>
            <a:pPr lvl="1"/>
            <a:r>
              <a:rPr lang="en-VN" sz="4200" dirty="0"/>
              <a:t> Có thể kiểm soát được hay không?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D6CF2-6E01-994E-BE98-B0B659DC8A92}"/>
              </a:ext>
            </a:extLst>
          </p:cNvPr>
          <p:cNvSpPr/>
          <p:nvPr/>
        </p:nvSpPr>
        <p:spPr>
          <a:xfrm>
            <a:off x="7600936" y="558800"/>
            <a:ext cx="2222083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3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209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CCD68-C9EE-5643-B347-20A96593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FA466DB-1BDA-6F46-9623-15230D9E9F65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4495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Ví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dụ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A423DFF-E749-5248-ABA3-BA9F5A136FF7}"/>
              </a:ext>
            </a:extLst>
          </p:cNvPr>
          <p:cNvSpPr txBox="1">
            <a:spLocks/>
          </p:cNvSpPr>
          <p:nvPr/>
        </p:nvSpPr>
        <p:spPr>
          <a:xfrm>
            <a:off x="457199" y="1938528"/>
            <a:ext cx="5943601" cy="331927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4400" dirty="0"/>
              <a:t>Tại sao sản lượng và việc làm đôi khi giảm, và làm thế nào để giảm bớt thất nghiệp?</a:t>
            </a:r>
            <a:endParaRPr lang="en-VN" sz="4200" dirty="0"/>
          </a:p>
        </p:txBody>
      </p:sp>
      <p:pic>
        <p:nvPicPr>
          <p:cNvPr id="5" name="Picture 2" descr="Free Questions Clipart, Download Free Questions Clipart png images, Free  ClipArts on Clipart Library">
            <a:extLst>
              <a:ext uri="{FF2B5EF4-FFF2-40B4-BE49-F238E27FC236}">
                <a16:creationId xmlns:a16="http://schemas.microsoft.com/office/drawing/2014/main" id="{E2D6681A-F6B3-2A41-B131-60D8F0BD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938528"/>
            <a:ext cx="5233972" cy="331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7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CCD68-C9EE-5643-B347-20A96593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FA466DB-1BDA-6F46-9623-15230D9E9F65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4495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Ví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dụ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A423DFF-E749-5248-ABA3-BA9F5A136FF7}"/>
              </a:ext>
            </a:extLst>
          </p:cNvPr>
          <p:cNvSpPr txBox="1">
            <a:spLocks/>
          </p:cNvSpPr>
          <p:nvPr/>
        </p:nvSpPr>
        <p:spPr>
          <a:xfrm>
            <a:off x="457199" y="1938528"/>
            <a:ext cx="5943601" cy="331927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4400" dirty="0"/>
              <a:t>Nguyên nhân nào gây ra lạm phát, và tại sao có thể kiểm soát được lạm phát?</a:t>
            </a:r>
            <a:endParaRPr lang="en-VN" sz="4200" dirty="0"/>
          </a:p>
        </p:txBody>
      </p:sp>
      <p:pic>
        <p:nvPicPr>
          <p:cNvPr id="5" name="Picture 2" descr="Free Questions Clipart, Download Free Questions Clipart png images, Free  ClipArts on Clipart Library">
            <a:extLst>
              <a:ext uri="{FF2B5EF4-FFF2-40B4-BE49-F238E27FC236}">
                <a16:creationId xmlns:a16="http://schemas.microsoft.com/office/drawing/2014/main" id="{E2D6681A-F6B3-2A41-B131-60D8F0BD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938528"/>
            <a:ext cx="5233972" cy="331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83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29CBFE-F117-774C-A9C4-A09E037C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D6499F2-0E97-EA42-A45F-59A323C1D567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6248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Mục tiêu chương 6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EB1193F-FFDA-C143-84AE-0DD16FA554E3}"/>
              </a:ext>
            </a:extLst>
          </p:cNvPr>
          <p:cNvSpPr txBox="1">
            <a:spLocks/>
          </p:cNvSpPr>
          <p:nvPr/>
        </p:nvSpPr>
        <p:spPr>
          <a:xfrm>
            <a:off x="355303" y="1417498"/>
            <a:ext cx="7086600" cy="463260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200" dirty="0"/>
              <a:t>+ Những vấn đề lớn của kinh tế học vĩ mô</a:t>
            </a:r>
          </a:p>
          <a:p>
            <a:r>
              <a:rPr lang="vi-VN" sz="3200" dirty="0"/>
              <a:t>+ Thực tế hiện nay của kinh tế học vĩ mô</a:t>
            </a:r>
          </a:p>
          <a:p>
            <a:r>
              <a:rPr lang="vi-VN" sz="3200" dirty="0"/>
              <a:t>+ Tổng quan kinh tế học vĩ mô</a:t>
            </a:r>
          </a:p>
          <a:p>
            <a:r>
              <a:rPr lang="vi-VN" sz="3200" dirty="0"/>
              <a:t>+ Hạch toán thu nhập quốc dân</a:t>
            </a:r>
          </a:p>
          <a:p>
            <a:r>
              <a:rPr lang="vi-VN" sz="3200" dirty="0"/>
              <a:t>+ GDP đo lường gì</a:t>
            </a:r>
          </a:p>
          <a:p>
            <a:r>
              <a:rPr lang="vi-VN" sz="3200" dirty="0"/>
              <a:t>+ Lạm phát </a:t>
            </a:r>
          </a:p>
          <a:p>
            <a:r>
              <a:rPr lang="vi-VN" sz="3200" dirty="0"/>
              <a:t>+ Thất nghiệp </a:t>
            </a:r>
            <a:endParaRPr lang="en-VN" sz="4400" dirty="0"/>
          </a:p>
        </p:txBody>
      </p:sp>
      <p:pic>
        <p:nvPicPr>
          <p:cNvPr id="1026" name="Picture 2" descr="Làm thế nào để mục tiêu trở thành hiện thực?">
            <a:extLst>
              <a:ext uri="{FF2B5EF4-FFF2-40B4-BE49-F238E27FC236}">
                <a16:creationId xmlns:a16="http://schemas.microsoft.com/office/drawing/2014/main" id="{18044ABF-3678-3B4D-A476-34A56DA59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503" y="17272"/>
            <a:ext cx="4660392" cy="310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43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CCD68-C9EE-5643-B347-20A96593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FA466DB-1BDA-6F46-9623-15230D9E9F65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4495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Ví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dụ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A423DFF-E749-5248-ABA3-BA9F5A136FF7}"/>
              </a:ext>
            </a:extLst>
          </p:cNvPr>
          <p:cNvSpPr txBox="1">
            <a:spLocks/>
          </p:cNvSpPr>
          <p:nvPr/>
        </p:nvSpPr>
        <p:spPr>
          <a:xfrm>
            <a:off x="457199" y="1938528"/>
            <a:ext cx="5943601" cy="331927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4400" dirty="0"/>
              <a:t>Một quốc gia có thể đẩy mạnh tốc độ tăng trưởng của mình như thế nào?</a:t>
            </a:r>
            <a:endParaRPr lang="en-VN" sz="4200" dirty="0"/>
          </a:p>
        </p:txBody>
      </p:sp>
      <p:pic>
        <p:nvPicPr>
          <p:cNvPr id="5" name="Picture 2" descr="Free Questions Clipart, Download Free Questions Clipart png images, Free  ClipArts on Clipart Library">
            <a:extLst>
              <a:ext uri="{FF2B5EF4-FFF2-40B4-BE49-F238E27FC236}">
                <a16:creationId xmlns:a16="http://schemas.microsoft.com/office/drawing/2014/main" id="{E2D6681A-F6B3-2A41-B131-60D8F0BD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938528"/>
            <a:ext cx="5233972" cy="331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9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B0A25A-7413-2D48-B89F-78B59A0E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4C55264-7FE5-504F-9A44-BE4515F227EC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114300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Tóm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lại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835F7B0-209E-A647-8C63-C7176357810D}"/>
              </a:ext>
            </a:extLst>
          </p:cNvPr>
          <p:cNvSpPr txBox="1">
            <a:spLocks/>
          </p:cNvSpPr>
          <p:nvPr/>
        </p:nvSpPr>
        <p:spPr>
          <a:xfrm>
            <a:off x="457199" y="1938528"/>
            <a:ext cx="6442623" cy="331927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 sz="4400" dirty="0"/>
              <a:t>Kinh tế vĩ mô có ba vấn đề lớn:</a:t>
            </a:r>
          </a:p>
          <a:p>
            <a:pPr lvl="1"/>
            <a:r>
              <a:rPr lang="en-VN" sz="4200" dirty="0"/>
              <a:t>Sản lượng</a:t>
            </a:r>
          </a:p>
          <a:p>
            <a:pPr lvl="1"/>
            <a:r>
              <a:rPr lang="en-US" sz="4200" dirty="0"/>
              <a:t>L</a:t>
            </a:r>
            <a:r>
              <a:rPr lang="en-VN" sz="4200" dirty="0"/>
              <a:t>ạm phát</a:t>
            </a:r>
          </a:p>
          <a:p>
            <a:pPr lvl="1"/>
            <a:r>
              <a:rPr lang="en-VN" sz="4200" dirty="0"/>
              <a:t>Thất nghiệp</a:t>
            </a:r>
          </a:p>
        </p:txBody>
      </p:sp>
      <p:pic>
        <p:nvPicPr>
          <p:cNvPr id="6" name="Picture 2" descr="Macroeconomics | A word cloud featuring &amp;quot;Macroeconomics&amp;quot;. Th… | Flickr">
            <a:extLst>
              <a:ext uri="{FF2B5EF4-FFF2-40B4-BE49-F238E27FC236}">
                <a16:creationId xmlns:a16="http://schemas.microsoft.com/office/drawing/2014/main" id="{6C42316F-6AC7-CE40-AA62-FF2EB5B0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52973"/>
            <a:ext cx="5336959" cy="26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24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34C536-BFC3-754D-A862-07439F3E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109A58E-FABF-2040-B7F8-99FFBADC64D8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362967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B2F07-A3A9-F241-800C-A59AF072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71362EE-6484-7047-AA16-B8BE59CD01FA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6248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Những vấn đề lớn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4C3C5EA-5861-774C-8E6D-6A5261D25237}"/>
              </a:ext>
            </a:extLst>
          </p:cNvPr>
          <p:cNvSpPr txBox="1">
            <a:spLocks/>
          </p:cNvSpPr>
          <p:nvPr/>
        </p:nvSpPr>
        <p:spPr>
          <a:xfrm>
            <a:off x="355303" y="1417498"/>
            <a:ext cx="7086600" cy="463260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200" dirty="0"/>
              <a:t>Kinh tế học vĩ mô làm gì?</a:t>
            </a:r>
          </a:p>
          <a:p>
            <a:r>
              <a:rPr lang="vi-VN" sz="3200" dirty="0"/>
              <a:t>Những vấn đề lớn của kinh tế vĩ mô là gì?</a:t>
            </a:r>
          </a:p>
          <a:p>
            <a:r>
              <a:rPr lang="vi-VN" sz="3200" dirty="0"/>
              <a:t>Khắc phục hoặc điều chỉnh các vấn đề này như thế nào? </a:t>
            </a:r>
            <a:endParaRPr lang="en-VN" sz="4400" dirty="0"/>
          </a:p>
        </p:txBody>
      </p:sp>
      <p:pic>
        <p:nvPicPr>
          <p:cNvPr id="1026" name="Picture 2" descr="Macroeconomics | A word cloud featuring &amp;quot;Macroeconomics&amp;quot;. Th… | Flickr">
            <a:extLst>
              <a:ext uri="{FF2B5EF4-FFF2-40B4-BE49-F238E27FC236}">
                <a16:creationId xmlns:a16="http://schemas.microsoft.com/office/drawing/2014/main" id="{FE56AB5A-341F-6143-9DBF-AE89946A6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040" y="3810000"/>
            <a:ext cx="5336959" cy="26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7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2E1F04-C153-354E-B4A1-CCF20C10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02540" y="6537414"/>
            <a:ext cx="821083" cy="133516"/>
          </a:xfrm>
        </p:spPr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740F844-3457-6F4C-961E-9DFBCB3EBF7C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6248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Kinh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tế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học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vĩ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mô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là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gì</a:t>
            </a:r>
            <a:r>
              <a:rPr lang="en-US" b="1" dirty="0">
                <a:solidFill>
                  <a:schemeClr val="tx1"/>
                </a:solidFill>
              </a:rPr>
              <a:t>?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DE3C1FF-8093-F049-824B-91BF4BA0C270}"/>
              </a:ext>
            </a:extLst>
          </p:cNvPr>
          <p:cNvSpPr txBox="1">
            <a:spLocks/>
          </p:cNvSpPr>
          <p:nvPr/>
        </p:nvSpPr>
        <p:spPr>
          <a:xfrm>
            <a:off x="355303" y="1938528"/>
            <a:ext cx="5013075" cy="149047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200" dirty="0"/>
              <a:t>Một môn học nghiên cứu tổng thể nền kinh tế </a:t>
            </a:r>
            <a:endParaRPr lang="en-VN" sz="4400" dirty="0"/>
          </a:p>
        </p:txBody>
      </p:sp>
      <p:pic>
        <p:nvPicPr>
          <p:cNvPr id="2050" name="Picture 2" descr="Nơi dạy kèm AP Macroeconomics | Intertu Education">
            <a:extLst>
              <a:ext uri="{FF2B5EF4-FFF2-40B4-BE49-F238E27FC236}">
                <a16:creationId xmlns:a16="http://schemas.microsoft.com/office/drawing/2014/main" id="{B98CA275-1466-944F-9675-7D8C58D22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00" y="3398995"/>
            <a:ext cx="5181600" cy="344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Government Manipulates Inflation Rate - NuWireInvestor">
            <a:extLst>
              <a:ext uri="{FF2B5EF4-FFF2-40B4-BE49-F238E27FC236}">
                <a16:creationId xmlns:a16="http://schemas.microsoft.com/office/drawing/2014/main" id="{8EF88DAC-4566-5B45-9802-FA7880D03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57568"/>
            <a:ext cx="5378450" cy="270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acroeconomics">
            <a:extLst>
              <a:ext uri="{FF2B5EF4-FFF2-40B4-BE49-F238E27FC236}">
                <a16:creationId xmlns:a16="http://schemas.microsoft.com/office/drawing/2014/main" id="{64423563-5040-9649-AB67-2FBBBA525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23" y="3143522"/>
            <a:ext cx="3739629" cy="342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23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3D3AC1-39EA-7C4B-B2E8-4ECE9616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98F08B5-7D22-B44E-A355-01FBC1606FDF}"/>
              </a:ext>
            </a:extLst>
          </p:cNvPr>
          <p:cNvSpPr txBox="1">
            <a:spLocks/>
          </p:cNvSpPr>
          <p:nvPr/>
        </p:nvSpPr>
        <p:spPr>
          <a:xfrm>
            <a:off x="206922" y="703943"/>
            <a:ext cx="11836697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Kinh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tế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học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vĩ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mô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khác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kinh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tế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học</a:t>
            </a:r>
            <a:r>
              <a:rPr lang="en-US" b="1" dirty="0">
                <a:solidFill>
                  <a:schemeClr val="tx1"/>
                </a:solidFill>
              </a:rPr>
              <a:t> vi </a:t>
            </a:r>
            <a:r>
              <a:rPr lang="en-US" b="1" dirty="0" err="1">
                <a:solidFill>
                  <a:schemeClr val="tx1"/>
                </a:solidFill>
              </a:rPr>
              <a:t>mô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như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thế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nào</a:t>
            </a:r>
            <a:endParaRPr lang="en-VN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6F2643-8391-0543-9DF7-94FA09490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824521"/>
              </p:ext>
            </p:extLst>
          </p:nvPr>
        </p:nvGraphicFramePr>
        <p:xfrm>
          <a:off x="419100" y="2438400"/>
          <a:ext cx="11353800" cy="819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233393288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33976719"/>
                    </a:ext>
                  </a:extLst>
                </a:gridCol>
                <a:gridCol w="4533900">
                  <a:extLst>
                    <a:ext uri="{9D8B030D-6E8A-4147-A177-3AD203B41FA5}">
                      <a16:colId xmlns:a16="http://schemas.microsoft.com/office/drawing/2014/main" val="2564205540"/>
                    </a:ext>
                  </a:extLst>
                </a:gridCol>
              </a:tblGrid>
              <a:tr h="819549">
                <a:tc>
                  <a:txBody>
                    <a:bodyPr/>
                    <a:lstStyle/>
                    <a:p>
                      <a:r>
                        <a:rPr lang="en-VN" sz="3200" dirty="0"/>
                        <a:t>Quan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VN" sz="3200" dirty="0">
                          <a:solidFill>
                            <a:srgbClr val="FF0000"/>
                          </a:solidFill>
                        </a:rPr>
                        <a:t>ghiên cứu tổng thể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</a:t>
                      </a:r>
                      <a:r>
                        <a:rPr lang="en-VN" sz="3200" dirty="0"/>
                        <a:t>ghiên cứu thị trường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4569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D2E33F5-BA90-214B-8F0B-173DF4CA967D}"/>
              </a:ext>
            </a:extLst>
          </p:cNvPr>
          <p:cNvSpPr/>
          <p:nvPr/>
        </p:nvSpPr>
        <p:spPr>
          <a:xfrm>
            <a:off x="3657600" y="1724377"/>
            <a:ext cx="30338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Marcoeconomic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BF06C-975E-B641-B66C-C9FEA6A93CC4}"/>
              </a:ext>
            </a:extLst>
          </p:cNvPr>
          <p:cNvSpPr/>
          <p:nvPr/>
        </p:nvSpPr>
        <p:spPr>
          <a:xfrm>
            <a:off x="8077200" y="1689503"/>
            <a:ext cx="30338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Micoeconomic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BB95AA0-F7C0-D74C-A798-455B7DB68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23146"/>
              </p:ext>
            </p:extLst>
          </p:nvPr>
        </p:nvGraphicFramePr>
        <p:xfrm>
          <a:off x="448370" y="3422071"/>
          <a:ext cx="11353800" cy="819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030">
                  <a:extLst>
                    <a:ext uri="{9D8B030D-6E8A-4147-A177-3AD203B41FA5}">
                      <a16:colId xmlns:a16="http://schemas.microsoft.com/office/drawing/2014/main" val="2333932885"/>
                    </a:ext>
                  </a:extLst>
                </a:gridCol>
                <a:gridCol w="4067870">
                  <a:extLst>
                    <a:ext uri="{9D8B030D-6E8A-4147-A177-3AD203B41FA5}">
                      <a16:colId xmlns:a16="http://schemas.microsoft.com/office/drawing/2014/main" val="633976719"/>
                    </a:ext>
                  </a:extLst>
                </a:gridCol>
                <a:gridCol w="4533900">
                  <a:extLst>
                    <a:ext uri="{9D8B030D-6E8A-4147-A177-3AD203B41FA5}">
                      <a16:colId xmlns:a16="http://schemas.microsoft.com/office/drawing/2014/main" val="2564205540"/>
                    </a:ext>
                  </a:extLst>
                </a:gridCol>
              </a:tblGrid>
              <a:tr h="819549">
                <a:tc>
                  <a:txBody>
                    <a:bodyPr/>
                    <a:lstStyle/>
                    <a:p>
                      <a:r>
                        <a:rPr lang="en-VN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Phương pháp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32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Đơn giản hoá</a:t>
                      </a:r>
                      <a:endParaRPr lang="en-VN" sz="32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Chi tiết hoá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45691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D157C00-DD55-4840-B21E-0C8DCBA0A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73210"/>
              </p:ext>
            </p:extLst>
          </p:nvPr>
        </p:nvGraphicFramePr>
        <p:xfrm>
          <a:off x="419100" y="4433739"/>
          <a:ext cx="113538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030">
                  <a:extLst>
                    <a:ext uri="{9D8B030D-6E8A-4147-A177-3AD203B41FA5}">
                      <a16:colId xmlns:a16="http://schemas.microsoft.com/office/drawing/2014/main" val="2333932885"/>
                    </a:ext>
                  </a:extLst>
                </a:gridCol>
                <a:gridCol w="4067870">
                  <a:extLst>
                    <a:ext uri="{9D8B030D-6E8A-4147-A177-3AD203B41FA5}">
                      <a16:colId xmlns:a16="http://schemas.microsoft.com/office/drawing/2014/main" val="633976719"/>
                    </a:ext>
                  </a:extLst>
                </a:gridCol>
                <a:gridCol w="4533900">
                  <a:extLst>
                    <a:ext uri="{9D8B030D-6E8A-4147-A177-3AD203B41FA5}">
                      <a16:colId xmlns:a16="http://schemas.microsoft.com/office/drawing/2014/main" val="2564205540"/>
                    </a:ext>
                  </a:extLst>
                </a:gridCol>
              </a:tblGrid>
              <a:tr h="819549">
                <a:tc>
                  <a:txBody>
                    <a:bodyPr/>
                    <a:lstStyle/>
                    <a:p>
                      <a:r>
                        <a:rPr lang="en-VN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Trọng tâm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32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Sự tương tác của các thành phần kinh tế</a:t>
                      </a:r>
                      <a:endParaRPr lang="en-VN" sz="32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H</a:t>
                      </a:r>
                      <a:r>
                        <a:rPr lang="en-VN" sz="3200" dirty="0"/>
                        <a:t>ành vi cụ thể của chủ thể kinh tế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456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8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2A4A3C-60C2-C04C-813A-36EBDE00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CAEE8B9-75CE-DC48-A722-74ADC07BB0B8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6248400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Ba </a:t>
            </a:r>
            <a:r>
              <a:rPr lang="en-US" b="1" dirty="0" err="1">
                <a:solidFill>
                  <a:schemeClr val="tx1"/>
                </a:solidFill>
              </a:rPr>
              <a:t>vấn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đề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trọng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tâm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của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kinh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tế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học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vĩ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mô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AC8D222-B8F7-5149-87FA-332F3C8E2B8C}"/>
              </a:ext>
            </a:extLst>
          </p:cNvPr>
          <p:cNvSpPr txBox="1">
            <a:spLocks/>
          </p:cNvSpPr>
          <p:nvPr/>
        </p:nvSpPr>
        <p:spPr>
          <a:xfrm>
            <a:off x="228600" y="3221699"/>
            <a:ext cx="6248400" cy="331927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200" dirty="0"/>
              <a:t>Sản lượng của nền kinh tế</a:t>
            </a:r>
          </a:p>
          <a:p>
            <a:r>
              <a:rPr lang="vi-VN" sz="3200" dirty="0"/>
              <a:t>Lạm phát trong nền kinh tế</a:t>
            </a:r>
          </a:p>
          <a:p>
            <a:r>
              <a:rPr lang="vi-VN" sz="3200" dirty="0"/>
              <a:t>Thất nghiệp trong nền kinh tế</a:t>
            </a:r>
          </a:p>
          <a:p>
            <a:endParaRPr lang="en-V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A374C-D223-6840-B11F-C11539D74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82" y="0"/>
            <a:ext cx="4813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9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43983E-5988-3545-AA15-17AC85F6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E1D2C80-9590-B24D-A3F5-D9286D6F64BB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78486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Sản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lượng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của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nền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kinh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tế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59485B2-841E-3D4E-AA9A-73A4557DE046}"/>
              </a:ext>
            </a:extLst>
          </p:cNvPr>
          <p:cNvSpPr txBox="1">
            <a:spLocks/>
          </p:cNvSpPr>
          <p:nvPr/>
        </p:nvSpPr>
        <p:spPr>
          <a:xfrm>
            <a:off x="228600" y="2484768"/>
            <a:ext cx="6248400" cy="331927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 sz="4400" dirty="0"/>
              <a:t>Mức sản xuất của một nền kinh tế</a:t>
            </a:r>
          </a:p>
          <a:p>
            <a:r>
              <a:rPr lang="en-US" sz="4400" dirty="0"/>
              <a:t>T</a:t>
            </a:r>
            <a:r>
              <a:rPr lang="en-VN" sz="4400" dirty="0"/>
              <a:t>rong một thời gian nhất định</a:t>
            </a:r>
          </a:p>
        </p:txBody>
      </p:sp>
      <p:pic>
        <p:nvPicPr>
          <p:cNvPr id="5122" name="Picture 2" descr="Difference between GDP and GNP | Difference.Guru">
            <a:extLst>
              <a:ext uri="{FF2B5EF4-FFF2-40B4-BE49-F238E27FC236}">
                <a16:creationId xmlns:a16="http://schemas.microsoft.com/office/drawing/2014/main" id="{65DA7A91-C02E-3B42-ACE3-4E69CA1CF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819400"/>
            <a:ext cx="5400188" cy="21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91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1D2B78-E54D-D444-8ACF-897FF869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170" name="Picture 2" descr="What is Gross National Product (GNP), Gross National Product (GNP)  Definition, GNP News">
            <a:extLst>
              <a:ext uri="{FF2B5EF4-FFF2-40B4-BE49-F238E27FC236}">
                <a16:creationId xmlns:a16="http://schemas.microsoft.com/office/drawing/2014/main" id="{91A246EC-7D50-754F-8DF9-14E3087F0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1794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D8F1D2C-2E71-AC45-A4AD-427C2132D3A3}"/>
              </a:ext>
            </a:extLst>
          </p:cNvPr>
          <p:cNvSpPr txBox="1">
            <a:spLocks/>
          </p:cNvSpPr>
          <p:nvPr/>
        </p:nvSpPr>
        <p:spPr>
          <a:xfrm>
            <a:off x="-609600" y="1219200"/>
            <a:ext cx="78486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Tổng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sản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phẩm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quốc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dân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741CBAF-FED9-374E-834D-A2A6B834ED3B}"/>
              </a:ext>
            </a:extLst>
          </p:cNvPr>
          <p:cNvSpPr txBox="1">
            <a:spLocks/>
          </p:cNvSpPr>
          <p:nvPr/>
        </p:nvSpPr>
        <p:spPr>
          <a:xfrm>
            <a:off x="312245" y="2497328"/>
            <a:ext cx="5013075" cy="301330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200" dirty="0"/>
              <a:t>Do công dân nước đó tạo ra, chúng ta gọi là tổng sản phẩm quốc dân (Gross National Product – GNP </a:t>
            </a:r>
            <a:endParaRPr lang="en-VN" sz="4400" dirty="0"/>
          </a:p>
        </p:txBody>
      </p:sp>
    </p:spTree>
    <p:extLst>
      <p:ext uri="{BB962C8B-B14F-4D97-AF65-F5344CB8AC3E}">
        <p14:creationId xmlns:p14="http://schemas.microsoft.com/office/powerpoint/2010/main" val="366179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3F033-038C-274E-A831-E84B67D8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546510-1E4B-B94B-8DED-AF3D3BB60677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78486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Tổng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sản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phẩm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trong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nước</a:t>
            </a:r>
            <a:endParaRPr lang="en-VN" b="1" dirty="0">
              <a:solidFill>
                <a:schemeClr val="tx1"/>
              </a:solidFill>
            </a:endParaRPr>
          </a:p>
        </p:txBody>
      </p:sp>
      <p:pic>
        <p:nvPicPr>
          <p:cNvPr id="6148" name="Picture 4" descr="Gross Domestic Product (GDP)">
            <a:extLst>
              <a:ext uri="{FF2B5EF4-FFF2-40B4-BE49-F238E27FC236}">
                <a16:creationId xmlns:a16="http://schemas.microsoft.com/office/drawing/2014/main" id="{057EC33A-71D8-7E4C-8040-E0F6F2644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733" y="1600199"/>
            <a:ext cx="7933267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2205E2A-C843-FB47-B13D-74F1285DD7C9}"/>
              </a:ext>
            </a:extLst>
          </p:cNvPr>
          <p:cNvSpPr txBox="1">
            <a:spLocks/>
          </p:cNvSpPr>
          <p:nvPr/>
        </p:nvSpPr>
        <p:spPr>
          <a:xfrm>
            <a:off x="312245" y="2497328"/>
            <a:ext cx="5013075" cy="301330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200" dirty="0"/>
              <a:t>Được tạo ra trên lãnh thổ một quốc gia, chúng ta gọi là tổng sản phẩm quốc nội (Gross Domestic Product – GPD </a:t>
            </a:r>
            <a:endParaRPr lang="en-VN" sz="4400" dirty="0"/>
          </a:p>
        </p:txBody>
      </p:sp>
    </p:spTree>
    <p:extLst>
      <p:ext uri="{BB962C8B-B14F-4D97-AF65-F5344CB8AC3E}">
        <p14:creationId xmlns:p14="http://schemas.microsoft.com/office/powerpoint/2010/main" val="231769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15148</TotalTime>
  <Words>572</Words>
  <Application>Microsoft Macintosh PowerPoint</Application>
  <PresentationFormat>Widescreen</PresentationFormat>
  <Paragraphs>100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Candara</vt:lpstr>
      <vt:lpstr>Symbol</vt:lpstr>
      <vt:lpstr>Tahoma</vt:lpstr>
      <vt:lpstr>Waveform</vt:lpstr>
      <vt:lpstr>KINH TẾ HỌC ĐẠI CƯƠNG Chương 6. Giới thiệu về kinh tế học vĩ mô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467</cp:revision>
  <cp:lastPrinted>2016-03-16T01:13:27Z</cp:lastPrinted>
  <dcterms:created xsi:type="dcterms:W3CDTF">2011-05-03T03:39:41Z</dcterms:created>
  <dcterms:modified xsi:type="dcterms:W3CDTF">2021-06-19T10:20:49Z</dcterms:modified>
</cp:coreProperties>
</file>