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91" r:id="rId2"/>
    <p:sldId id="298" r:id="rId3"/>
    <p:sldId id="305" r:id="rId4"/>
    <p:sldId id="299" r:id="rId5"/>
    <p:sldId id="306" r:id="rId6"/>
    <p:sldId id="307" r:id="rId7"/>
    <p:sldId id="309" r:id="rId8"/>
    <p:sldId id="310" r:id="rId9"/>
    <p:sldId id="311" r:id="rId10"/>
    <p:sldId id="300" r:id="rId11"/>
    <p:sldId id="312" r:id="rId12"/>
    <p:sldId id="313" r:id="rId13"/>
    <p:sldId id="303" r:id="rId14"/>
    <p:sldId id="314" r:id="rId15"/>
    <p:sldId id="315" r:id="rId16"/>
    <p:sldId id="301" r:id="rId17"/>
    <p:sldId id="302" r:id="rId18"/>
    <p:sldId id="304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 autoAdjust="0"/>
    <p:restoredTop sz="72472" autoAdjust="0"/>
  </p:normalViewPr>
  <p:slideViewPr>
    <p:cSldViewPr>
      <p:cViewPr>
        <p:scale>
          <a:sx n="56" d="100"/>
          <a:sy n="56" d="100"/>
        </p:scale>
        <p:origin x="2784" y="8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953930"/>
            <a:ext cx="10969798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thiệu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vĩ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6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2445B-96C3-B242-9739-0E36D38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044AE58-0AB2-F643-98F6-0AE73324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8599"/>
            <a:ext cx="5269570" cy="6533595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801461-6471-BE45-A54E-86A99FEDAFFE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47500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Lạm phát cao ở thời kỳ thập niên 1970 - 1980</a:t>
            </a:r>
            <a:endParaRPr lang="en-VN" sz="4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E8AC-27BB-CE45-887A-95FBD6F8536E}"/>
              </a:ext>
            </a:extLst>
          </p:cNvPr>
          <p:cNvSpPr/>
          <p:nvPr/>
        </p:nvSpPr>
        <p:spPr>
          <a:xfrm>
            <a:off x="6515100" y="5029200"/>
            <a:ext cx="5268257" cy="6628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88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48B5C-BFF9-E841-AF6D-4844FB67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362" name="Picture 2" descr="Ác mộng&amp;quot; giá dầu của OPEC thành sự thật?">
            <a:extLst>
              <a:ext uri="{FF2B5EF4-FFF2-40B4-BE49-F238E27FC236}">
                <a16:creationId xmlns:a16="http://schemas.microsoft.com/office/drawing/2014/main" id="{BA98F51C-1681-5748-920E-90327494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11786098" cy="66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2764CF8-4B3D-D448-96FF-CB72C63E81C6}"/>
              </a:ext>
            </a:extLst>
          </p:cNvPr>
          <p:cNvSpPr/>
          <p:nvPr/>
        </p:nvSpPr>
        <p:spPr>
          <a:xfrm>
            <a:off x="4572000" y="1295400"/>
            <a:ext cx="3581400" cy="3538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4672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EE106-E1DD-4447-B937-85CA604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386" name="Picture 2" descr="Iran đánh giá OPEC đã thành công trong việc nâng giá dầu thô">
            <a:extLst>
              <a:ext uri="{FF2B5EF4-FFF2-40B4-BE49-F238E27FC236}">
                <a16:creationId xmlns:a16="http://schemas.microsoft.com/office/drawing/2014/main" id="{DBE79ACA-C767-C142-B2DC-0A641BC2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883920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320B89-FEFD-474A-BEDB-0B2FE25493C7}"/>
              </a:ext>
            </a:extLst>
          </p:cNvPr>
          <p:cNvSpPr/>
          <p:nvPr/>
        </p:nvSpPr>
        <p:spPr>
          <a:xfrm>
            <a:off x="2514600" y="609600"/>
            <a:ext cx="3581400" cy="4909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936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D1168-F4D6-854F-9A5A-20EE74C8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F780E6F-00F8-3A4C-9DF5-EA136E5A0013}"/>
              </a:ext>
            </a:extLst>
          </p:cNvPr>
          <p:cNvSpPr txBox="1">
            <a:spLocks/>
          </p:cNvSpPr>
          <p:nvPr/>
        </p:nvSpPr>
        <p:spPr>
          <a:xfrm>
            <a:off x="-1" y="685800"/>
            <a:ext cx="7670505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tham gia của chính phủ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EEC1F66-333B-D64E-8854-479262DBFB9F}"/>
              </a:ext>
            </a:extLst>
          </p:cNvPr>
          <p:cNvSpPr txBox="1">
            <a:spLocks/>
          </p:cNvSpPr>
          <p:nvPr/>
        </p:nvSpPr>
        <p:spPr>
          <a:xfrm>
            <a:off x="228600" y="1926974"/>
            <a:ext cx="42928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 Kiểm soát các chỉ số vĩ mô</a:t>
            </a:r>
          </a:p>
          <a:p>
            <a:r>
              <a:rPr lang="vi-VN" sz="4400" dirty="0"/>
              <a:t> Có nhiều tranh luận về biện pháp thực hiện</a:t>
            </a:r>
            <a:endParaRPr lang="en-VN" sz="4200" dirty="0"/>
          </a:p>
        </p:txBody>
      </p:sp>
      <p:pic>
        <p:nvPicPr>
          <p:cNvPr id="6146" name="Picture 2" descr="Public Policies - Community Associations Institute, North Carolina Chapter">
            <a:extLst>
              <a:ext uri="{FF2B5EF4-FFF2-40B4-BE49-F238E27FC236}">
                <a16:creationId xmlns:a16="http://schemas.microsoft.com/office/drawing/2014/main" id="{3585C414-56A7-4147-A907-A9F6AFB5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98" y="1565693"/>
            <a:ext cx="7213302" cy="48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F923C-B248-1142-9D38-210C446B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9891DE8-8BC0-CA47-BB7F-998A45A2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8599"/>
            <a:ext cx="5269570" cy="65335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C15C3AD-633C-D34D-A028-8C1AB055479B}"/>
              </a:ext>
            </a:extLst>
          </p:cNvPr>
          <p:cNvSpPr/>
          <p:nvPr/>
        </p:nvSpPr>
        <p:spPr>
          <a:xfrm>
            <a:off x="6515100" y="5029200"/>
            <a:ext cx="5268257" cy="1020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A17085-C833-C548-84BA-DADCA6FF66D7}"/>
              </a:ext>
            </a:extLst>
          </p:cNvPr>
          <p:cNvSpPr/>
          <p:nvPr/>
        </p:nvSpPr>
        <p:spPr>
          <a:xfrm>
            <a:off x="6515099" y="1600200"/>
            <a:ext cx="5268257" cy="1028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2A31A4-256B-914D-AE63-C4C8F2AD679D}"/>
              </a:ext>
            </a:extLst>
          </p:cNvPr>
          <p:cNvSpPr txBox="1">
            <a:spLocks/>
          </p:cNvSpPr>
          <p:nvPr/>
        </p:nvSpPr>
        <p:spPr>
          <a:xfrm>
            <a:off x="355303" y="3200400"/>
            <a:ext cx="4750097" cy="284970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Khi tăng lạm phát, thất nghiệp vẫn ổn định</a:t>
            </a:r>
            <a:endParaRPr lang="en-VN" sz="42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649ACA4-2B40-6B41-85AF-B501308DF929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5638802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Hệ quả của việc kiểm soát lạm phát</a:t>
            </a:r>
          </a:p>
        </p:txBody>
      </p:sp>
    </p:spTree>
    <p:extLst>
      <p:ext uri="{BB962C8B-B14F-4D97-AF65-F5344CB8AC3E}">
        <p14:creationId xmlns:p14="http://schemas.microsoft.com/office/powerpoint/2010/main" val="41911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F923C-B248-1142-9D38-210C446B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9891DE8-8BC0-CA47-BB7F-998A45A2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8599"/>
            <a:ext cx="5269570" cy="65335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C15C3AD-633C-D34D-A028-8C1AB055479B}"/>
              </a:ext>
            </a:extLst>
          </p:cNvPr>
          <p:cNvSpPr/>
          <p:nvPr/>
        </p:nvSpPr>
        <p:spPr>
          <a:xfrm>
            <a:off x="6515099" y="5280660"/>
            <a:ext cx="5268257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A17085-C833-C548-84BA-DADCA6FF66D7}"/>
              </a:ext>
            </a:extLst>
          </p:cNvPr>
          <p:cNvSpPr/>
          <p:nvPr/>
        </p:nvSpPr>
        <p:spPr>
          <a:xfrm>
            <a:off x="6515099" y="1981200"/>
            <a:ext cx="5268257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2A31A4-256B-914D-AE63-C4C8F2AD679D}"/>
              </a:ext>
            </a:extLst>
          </p:cNvPr>
          <p:cNvSpPr txBox="1">
            <a:spLocks/>
          </p:cNvSpPr>
          <p:nvPr/>
        </p:nvSpPr>
        <p:spPr>
          <a:xfrm>
            <a:off x="355303" y="3048000"/>
            <a:ext cx="4750097" cy="300210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Khi lạm phát giảm thì thất nghiệp tăng</a:t>
            </a:r>
            <a:endParaRPr lang="en-VN" sz="42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58EA417-BF30-E84E-B035-7DA8FC33422F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5638802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Hệ quả của việc kiểm soát lạm phát</a:t>
            </a:r>
          </a:p>
        </p:txBody>
      </p:sp>
    </p:spTree>
    <p:extLst>
      <p:ext uri="{BB962C8B-B14F-4D97-AF65-F5344CB8AC3E}">
        <p14:creationId xmlns:p14="http://schemas.microsoft.com/office/powerpoint/2010/main" val="22200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D8C3-E13B-244C-A840-00AF928C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87EB908-6C84-AE43-9470-0EC6E342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0965"/>
            <a:ext cx="7010400" cy="6172200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236EEA7-FCF0-294E-88DB-113205CD26FF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47500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Không có quốc gia nào tránh được thất nghiệp</a:t>
            </a:r>
          </a:p>
          <a:p>
            <a:r>
              <a:rPr lang="vi-VN" sz="4400" dirty="0"/>
              <a:t> Tìm cách kéo giảm</a:t>
            </a:r>
            <a:endParaRPr lang="en-VN" sz="4200" dirty="0"/>
          </a:p>
        </p:txBody>
      </p:sp>
    </p:spTree>
    <p:extLst>
      <p:ext uri="{BB962C8B-B14F-4D97-AF65-F5344CB8AC3E}">
        <p14:creationId xmlns:p14="http://schemas.microsoft.com/office/powerpoint/2010/main" val="29864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22993-FA16-3B46-B5F5-FDA56D1B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643D7E4-3973-4440-A772-111BFBB55064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Dữ liệu và giải thích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6F663D-426C-3148-9E5B-C1809304422A}"/>
              </a:ext>
            </a:extLst>
          </p:cNvPr>
          <p:cNvSpPr txBox="1">
            <a:spLocks/>
          </p:cNvSpPr>
          <p:nvPr/>
        </p:nvSpPr>
        <p:spPr>
          <a:xfrm>
            <a:off x="1371600" y="1926974"/>
            <a:ext cx="31498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Dữ liệu quá khứ</a:t>
            </a:r>
          </a:p>
          <a:p>
            <a:r>
              <a:rPr lang="vi-VN" sz="4400" dirty="0"/>
              <a:t>Giải thích mang tính chuẩn tắc</a:t>
            </a:r>
            <a:endParaRPr lang="en-VN" sz="4200" dirty="0"/>
          </a:p>
        </p:txBody>
      </p:sp>
      <p:pic>
        <p:nvPicPr>
          <p:cNvPr id="3074" name="Picture 2" descr="Các bước khai thác dữ liệu">
            <a:extLst>
              <a:ext uri="{FF2B5EF4-FFF2-40B4-BE49-F238E27FC236}">
                <a16:creationId xmlns:a16="http://schemas.microsoft.com/office/drawing/2014/main" id="{DDD717B4-FA67-A74C-8D16-AC38AAC7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31" y="1600200"/>
            <a:ext cx="6986533" cy="436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9B91F-F113-524C-B5B2-0175F164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AE20AF6-FA0D-A74D-88EA-1AB691BAC559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ADE7875-E3B5-DE48-B288-1194A6BEACD0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6544520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sz="4400" dirty="0"/>
              <a:t> phân tích dữ liệu vĩ mô</a:t>
            </a:r>
          </a:p>
          <a:p>
            <a:r>
              <a:rPr lang="en-VN" sz="4400" dirty="0"/>
              <a:t> Phát hiện xu hướng</a:t>
            </a:r>
          </a:p>
          <a:p>
            <a:r>
              <a:rPr lang="en-VN" sz="4400" dirty="0"/>
              <a:t> Xem xét nỗ lực điều chỉnh</a:t>
            </a:r>
          </a:p>
          <a:p>
            <a:r>
              <a:rPr lang="en-VN" sz="4400" dirty="0"/>
              <a:t> Đánh giá kết quả </a:t>
            </a:r>
          </a:p>
        </p:txBody>
      </p:sp>
      <p:pic>
        <p:nvPicPr>
          <p:cNvPr id="5" name="Picture 2" descr="Macroeconomics | A word cloud featuring &amp;quot;Macroeconomics&amp;quot;. Th… | Flickr">
            <a:extLst>
              <a:ext uri="{FF2B5EF4-FFF2-40B4-BE49-F238E27FC236}">
                <a16:creationId xmlns:a16="http://schemas.microsoft.com/office/drawing/2014/main" id="{A40C50F3-55A6-2749-85F3-79109BB2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3082679"/>
            <a:ext cx="6248399" cy="314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16D4A-3A86-C344-9C5C-793B96E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96E1F9-8C68-654F-8479-B78BCBE5678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16160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B2F07-A3A9-F241-800C-A59AF072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71362EE-6484-7047-AA16-B8BE59CD01FA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Thực tế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4C3C5EA-5861-774C-8E6D-6A5261D25237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6544520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Xem xét diễn biến của </a:t>
            </a:r>
          </a:p>
          <a:p>
            <a:pPr lvl="1"/>
            <a:r>
              <a:rPr lang="vi-VN" sz="4000" dirty="0"/>
              <a:t> Tăng trưởng kinh tế</a:t>
            </a:r>
          </a:p>
          <a:p>
            <a:pPr lvl="1"/>
            <a:r>
              <a:rPr lang="vi-VN" sz="4000" dirty="0"/>
              <a:t> Lạm phát</a:t>
            </a:r>
          </a:p>
          <a:p>
            <a:pPr lvl="1"/>
            <a:r>
              <a:rPr lang="vi-VN" sz="4000" dirty="0"/>
              <a:t> Thất nghiệp</a:t>
            </a:r>
          </a:p>
          <a:p>
            <a:r>
              <a:rPr lang="vi-VN" sz="4400" dirty="0"/>
              <a:t> Tìm lời giải thích hợp lý cho kết quả thu thập được</a:t>
            </a:r>
            <a:endParaRPr lang="en-VN" sz="4400" dirty="0"/>
          </a:p>
        </p:txBody>
      </p:sp>
      <p:pic>
        <p:nvPicPr>
          <p:cNvPr id="1026" name="Picture 2" descr="Macroeconomics | A word cloud featuring &amp;quot;Macroeconomics&amp;quot;. Th… | Flickr">
            <a:extLst>
              <a:ext uri="{FF2B5EF4-FFF2-40B4-BE49-F238E27FC236}">
                <a16:creationId xmlns:a16="http://schemas.microsoft.com/office/drawing/2014/main" id="{FE56AB5A-341F-6143-9DBF-AE89946A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17" y="1299155"/>
            <a:ext cx="6248399" cy="314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FCED49-8AF3-6943-A1F4-70D1F78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2A5BB80-3FBA-9A4B-9E61-5660643EB0EB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Dữ liệu quá khứ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5BF803-E6EF-4545-83DC-EE50FAA859C9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43690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Dữ liệu có tính lịch sử</a:t>
            </a:r>
          </a:p>
          <a:p>
            <a:r>
              <a:rPr lang="vi-VN" sz="4400" dirty="0"/>
              <a:t> Mô tả những gì đã diễn ra</a:t>
            </a:r>
          </a:p>
          <a:p>
            <a:r>
              <a:rPr lang="vi-VN" sz="4400" dirty="0"/>
              <a:t> Giúp chúng ta kinh nghiệm ứng phó</a:t>
            </a:r>
            <a:endParaRPr lang="en-VN" sz="4400" dirty="0"/>
          </a:p>
        </p:txBody>
      </p:sp>
      <p:pic>
        <p:nvPicPr>
          <p:cNvPr id="8194" name="Picture 2" descr="History of database development | Database design, History, Linux">
            <a:extLst>
              <a:ext uri="{FF2B5EF4-FFF2-40B4-BE49-F238E27FC236}">
                <a16:creationId xmlns:a16="http://schemas.microsoft.com/office/drawing/2014/main" id="{9BD069E2-1A04-B149-A505-9CFE26945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20" y="1312164"/>
            <a:ext cx="6248400" cy="48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0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DD9CF-2CB0-9346-BF94-79258B2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5C30793-2E95-5B40-87AD-95019AD7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20" y="0"/>
            <a:ext cx="6693205" cy="6858000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85D2C5-52C7-994E-A871-F3EC8C2FFB42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47500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Thập niên 1960</a:t>
            </a:r>
            <a:endParaRPr lang="en-VN" sz="4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E8A2DE-69BF-F644-9955-2F2C25C8A218}"/>
              </a:ext>
            </a:extLst>
          </p:cNvPr>
          <p:cNvSpPr/>
          <p:nvPr/>
        </p:nvSpPr>
        <p:spPr>
          <a:xfrm>
            <a:off x="6477000" y="4724400"/>
            <a:ext cx="1371600" cy="1325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77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DD9CF-2CB0-9346-BF94-79258B2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5C30793-2E95-5B40-87AD-95019AD7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20" y="0"/>
            <a:ext cx="6693205" cy="6858000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85D2C5-52C7-994E-A871-F3EC8C2FFB42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47500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Thập niên 1970 và 1980</a:t>
            </a:r>
            <a:endParaRPr lang="en-VN" sz="4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E8A2DE-69BF-F644-9955-2F2C25C8A218}"/>
              </a:ext>
            </a:extLst>
          </p:cNvPr>
          <p:cNvSpPr/>
          <p:nvPr/>
        </p:nvSpPr>
        <p:spPr>
          <a:xfrm>
            <a:off x="7543800" y="754645"/>
            <a:ext cx="1371600" cy="5646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26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DD9CF-2CB0-9346-BF94-79258B2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5C30793-2E95-5B40-87AD-95019AD7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20" y="0"/>
            <a:ext cx="6693205" cy="6858000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85D2C5-52C7-994E-A871-F3EC8C2FFB42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47500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Thập niên 1990</a:t>
            </a:r>
            <a:endParaRPr lang="en-VN" sz="4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E8A2DE-69BF-F644-9955-2F2C25C8A218}"/>
              </a:ext>
            </a:extLst>
          </p:cNvPr>
          <p:cNvSpPr/>
          <p:nvPr/>
        </p:nvSpPr>
        <p:spPr>
          <a:xfrm>
            <a:off x="9144000" y="3451860"/>
            <a:ext cx="1371600" cy="1371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47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DD9CF-2CB0-9346-BF94-79258B2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5C30793-2E95-5B40-87AD-95019AD7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80" y="0"/>
            <a:ext cx="6693205" cy="6858000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85D2C5-52C7-994E-A871-F3EC8C2FFB42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47500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Thập niên 1990</a:t>
            </a:r>
            <a:endParaRPr lang="en-VN" sz="4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E8A2DE-69BF-F644-9955-2F2C25C8A218}"/>
              </a:ext>
            </a:extLst>
          </p:cNvPr>
          <p:cNvSpPr/>
          <p:nvPr/>
        </p:nvSpPr>
        <p:spPr>
          <a:xfrm>
            <a:off x="10134600" y="4876800"/>
            <a:ext cx="1371600" cy="1371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922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139009-3320-AB43-A14E-FA72BDB4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544A159-E317-E84C-A644-276DEA190DDF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Vấn đề là gì?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CA5F51E-98BC-FB47-A43B-FF3864340070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9093497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 Điều gì gây ra lạm phát</a:t>
            </a:r>
          </a:p>
          <a:p>
            <a:r>
              <a:rPr lang="vi-VN" sz="4400" dirty="0"/>
              <a:t> Điều gì đã kiềm chế lạm phát</a:t>
            </a:r>
          </a:p>
          <a:p>
            <a:r>
              <a:rPr lang="vi-VN" sz="4400" dirty="0"/>
              <a:t> Có phải thị trường tự do hay không?</a:t>
            </a:r>
          </a:p>
        </p:txBody>
      </p:sp>
      <p:pic>
        <p:nvPicPr>
          <p:cNvPr id="13314" name="Picture 2" descr="Statements Can be Turned Into Questions Can&amp;#39;t They? - Careers in Government">
            <a:extLst>
              <a:ext uri="{FF2B5EF4-FFF2-40B4-BE49-F238E27FC236}">
                <a16:creationId xmlns:a16="http://schemas.microsoft.com/office/drawing/2014/main" id="{AF4B8EC7-7AEB-0E42-8792-CE5F3E01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51654"/>
            <a:ext cx="4218734" cy="28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7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37019-9FDA-4845-8079-065EE857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340" name="Picture 4" descr="Euromoney Oil price lessons from 1983">
            <a:extLst>
              <a:ext uri="{FF2B5EF4-FFF2-40B4-BE49-F238E27FC236}">
                <a16:creationId xmlns:a16="http://schemas.microsoft.com/office/drawing/2014/main" id="{EC99937D-E7D0-7645-AED3-C183473F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66750"/>
            <a:ext cx="7620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36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15316</TotalTime>
  <Words>280</Words>
  <Application>Microsoft Macintosh PowerPoint</Application>
  <PresentationFormat>Widescreen</PresentationFormat>
  <Paragraphs>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6. Giới thiệu về kinh tế học vĩ mô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490</cp:revision>
  <cp:lastPrinted>2016-03-16T01:13:27Z</cp:lastPrinted>
  <dcterms:created xsi:type="dcterms:W3CDTF">2011-05-03T03:39:41Z</dcterms:created>
  <dcterms:modified xsi:type="dcterms:W3CDTF">2021-06-17T17:04:20Z</dcterms:modified>
</cp:coreProperties>
</file>