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1" r:id="rId3"/>
    <p:sldId id="287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6" autoAdjust="0"/>
    <p:restoredTop sz="72472" autoAdjust="0"/>
  </p:normalViewPr>
  <p:slideViewPr>
    <p:cSldViewPr>
      <p:cViewPr varScale="1">
        <p:scale>
          <a:sx n="88" d="100"/>
          <a:sy n="88" d="100"/>
        </p:scale>
        <p:origin x="84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giãn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5F4B4-490A-174C-AC82-542EB780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3576D-7CEF-0E49-9513-D66B4774FC31}"/>
              </a:ext>
            </a:extLst>
          </p:cNvPr>
          <p:cNvSpPr txBox="1">
            <a:spLocks/>
          </p:cNvSpPr>
          <p:nvPr/>
        </p:nvSpPr>
        <p:spPr>
          <a:xfrm>
            <a:off x="457201" y="910755"/>
            <a:ext cx="8915399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Phân loại co giãn của cầu theo giá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AB654AA-4B46-2F47-B172-B5AEF5955277}"/>
              </a:ext>
            </a:extLst>
          </p:cNvPr>
          <p:cNvSpPr txBox="1">
            <a:spLocks/>
          </p:cNvSpPr>
          <p:nvPr/>
        </p:nvSpPr>
        <p:spPr>
          <a:xfrm>
            <a:off x="304801" y="1752600"/>
            <a:ext cx="11545798" cy="4648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Nếu độ co giãn của cầu theo giá là một số lớn hơn -1 thì đó là cầu co giãn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Nếu nằm trong khoảng từ 0 tới -1 thì đó là cầu không co giãn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Nếu bằng -1 thì gọi là co giãn đơn vị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Nếu bằng 0, cầu hoàn toàn không co giãn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Nếu bằng – ∞ , cầu hoàn toàn co giãn</a:t>
            </a:r>
          </a:p>
        </p:txBody>
      </p:sp>
    </p:spTree>
    <p:extLst>
      <p:ext uri="{BB962C8B-B14F-4D97-AF65-F5344CB8AC3E}">
        <p14:creationId xmlns:p14="http://schemas.microsoft.com/office/powerpoint/2010/main" val="318149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8615A1-8C7C-8740-9684-53D2E707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8397950-A206-5F45-8720-8A163BF76627}"/>
              </a:ext>
            </a:extLst>
          </p:cNvPr>
          <p:cNvSpPr txBox="1">
            <a:spLocks/>
          </p:cNvSpPr>
          <p:nvPr/>
        </p:nvSpPr>
        <p:spPr>
          <a:xfrm>
            <a:off x="1" y="910755"/>
            <a:ext cx="121920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Các yếu tố ảnh hưởng đến độ co giãn của cầu theo giá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75CBD30-AD0C-E649-A258-99271345BA0C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10896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Thị hiếu tiêu dùng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Chủng loại hàng hoá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Hàng hoá thay thế</a:t>
            </a:r>
          </a:p>
        </p:txBody>
      </p:sp>
      <p:pic>
        <p:nvPicPr>
          <p:cNvPr id="2050" name="Picture 2" descr="Demand and Supply Price Elasticity">
            <a:extLst>
              <a:ext uri="{FF2B5EF4-FFF2-40B4-BE49-F238E27FC236}">
                <a16:creationId xmlns:a16="http://schemas.microsoft.com/office/drawing/2014/main" id="{00E5026B-B61E-8641-897D-10161B8C1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92" y="4267200"/>
            <a:ext cx="722300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4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C9F7FB-D9E3-7A42-8001-ABC11BE7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8DBFE2A-61D6-294A-9E44-E874129FB13F}"/>
              </a:ext>
            </a:extLst>
          </p:cNvPr>
          <p:cNvSpPr txBox="1">
            <a:spLocks/>
          </p:cNvSpPr>
          <p:nvPr/>
        </p:nvSpPr>
        <p:spPr>
          <a:xfrm>
            <a:off x="0" y="117194"/>
            <a:ext cx="9982199" cy="97659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Ứng dụng của co giãn của cầu theo giá</a:t>
            </a:r>
          </a:p>
        </p:txBody>
      </p:sp>
      <p:pic>
        <p:nvPicPr>
          <p:cNvPr id="3076" name="Picture 4" descr="6) Bước 6: Thiết kế và sản xuất thử sản phẩm mới">
            <a:extLst>
              <a:ext uri="{FF2B5EF4-FFF2-40B4-BE49-F238E27FC236}">
                <a16:creationId xmlns:a16="http://schemas.microsoft.com/office/drawing/2014/main" id="{1C189C51-D254-2F43-951C-9A391F97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3" y="1093788"/>
            <a:ext cx="10565134" cy="539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39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9248DF-F962-1D49-99DE-B17E309E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9EA19E1-07F9-D043-8026-AF15A4411BB6}"/>
              </a:ext>
            </a:extLst>
          </p:cNvPr>
          <p:cNvSpPr txBox="1">
            <a:spLocks/>
          </p:cNvSpPr>
          <p:nvPr/>
        </p:nvSpPr>
        <p:spPr>
          <a:xfrm>
            <a:off x="1" y="910755"/>
            <a:ext cx="5350719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F5B69D7-3798-AB4A-8CE1-25B276B75EDF}"/>
              </a:ext>
            </a:extLst>
          </p:cNvPr>
          <p:cNvSpPr txBox="1">
            <a:spLocks/>
          </p:cNvSpPr>
          <p:nvPr/>
        </p:nvSpPr>
        <p:spPr>
          <a:xfrm>
            <a:off x="782156" y="1717410"/>
            <a:ext cx="10876443" cy="118310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Độ co giãn của cầu theo giá là đại lượng cho biết độ nhạy cảm của lượng cầu đối với sự thay đổi của mức giá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3600" dirty="0"/>
          </a:p>
        </p:txBody>
      </p:sp>
      <p:pic>
        <p:nvPicPr>
          <p:cNvPr id="2050" name="Picture 2" descr="Welcome to Cucaingot Blog: Kinh tế vi mô - Độ co giãn của cầu">
            <a:extLst>
              <a:ext uri="{FF2B5EF4-FFF2-40B4-BE49-F238E27FC236}">
                <a16:creationId xmlns:a16="http://schemas.microsoft.com/office/drawing/2014/main" id="{F74DC2B0-67F2-2F49-868C-E81F3836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77" y="3580467"/>
            <a:ext cx="5486400" cy="300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7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258454-07F1-1446-BB63-56E7FBBF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C3B3F88-6421-0944-BE4B-C9C077DB7304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4030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6558421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Sự co giãn của cầu theo giá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Cầu co giãn như thế nào khi giá thay đổi</a:t>
            </a:r>
          </a:p>
        </p:txBody>
      </p:sp>
      <p:pic>
        <p:nvPicPr>
          <p:cNvPr id="2050" name="Picture 2" descr="Sự khác biệt giữa cầu co giãn và không co giãn (Kinh doanh) | Sự khác biệt  giữa các đối tượng, từ và thuật ngữ tương tự.">
            <a:extLst>
              <a:ext uri="{FF2B5EF4-FFF2-40B4-BE49-F238E27FC236}">
                <a16:creationId xmlns:a16="http://schemas.microsoft.com/office/drawing/2014/main" id="{C50DF94A-FB4B-AF4F-B5AA-B46C3AAF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69826"/>
            <a:ext cx="4707032" cy="46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08EF3-D3C8-5D4B-A148-10A872A4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B584188-F253-104B-8E32-62F72807BF90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73998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Khái niệm độ co giãn của cầu theo giá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31BE1F2-8D49-4444-BB8F-0D1D2076D268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2577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Là phần trăm thay đổi của lượng cầu chia cho phần trăm thay đổi giá</a:t>
            </a:r>
          </a:p>
        </p:txBody>
      </p:sp>
      <p:pic>
        <p:nvPicPr>
          <p:cNvPr id="10242" name="Picture 2" descr="Price elasticity of demand">
            <a:extLst>
              <a:ext uri="{FF2B5EF4-FFF2-40B4-BE49-F238E27FC236}">
                <a16:creationId xmlns:a16="http://schemas.microsoft.com/office/drawing/2014/main" id="{F36D2F4C-B08A-134E-88FC-0BF7C600C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04" y="2610760"/>
            <a:ext cx="5129792" cy="385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4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FD7E3B-2CFF-8041-8306-E2620B89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F0DEC1-89F6-CC41-8D3A-CE0BE1109561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4883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Công thức tính co giãn của cầu theo giá</a:t>
            </a:r>
          </a:p>
        </p:txBody>
      </p:sp>
      <p:pic>
        <p:nvPicPr>
          <p:cNvPr id="3" name="Picture 2" descr="Welcome to Cucaingot Blog: Kinh tế vi mô - Độ co giãn của cầu">
            <a:extLst>
              <a:ext uri="{FF2B5EF4-FFF2-40B4-BE49-F238E27FC236}">
                <a16:creationId xmlns:a16="http://schemas.microsoft.com/office/drawing/2014/main" id="{944F3214-55D7-1142-AEE0-5DBB2AF97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29143"/>
            <a:ext cx="77724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68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C3CF9-50B2-FF42-B1FE-89982B7E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F4665F7-F1F9-D742-8876-E19EB40F34CD}"/>
              </a:ext>
            </a:extLst>
          </p:cNvPr>
          <p:cNvSpPr txBox="1">
            <a:spLocks/>
          </p:cNvSpPr>
          <p:nvPr/>
        </p:nvSpPr>
        <p:spPr>
          <a:xfrm>
            <a:off x="2971800" y="228600"/>
            <a:ext cx="9488398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Ví dụ tính co giãn của cầu theo giá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ADC824-C11F-FE4E-8C10-40CDCCEC37D8}"/>
              </a:ext>
            </a:extLst>
          </p:cNvPr>
          <p:cNvSpPr txBox="1">
            <a:spLocks/>
          </p:cNvSpPr>
          <p:nvPr/>
        </p:nvSpPr>
        <p:spPr>
          <a:xfrm>
            <a:off x="0" y="1066800"/>
            <a:ext cx="47244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Vé xem bóng đá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5584A2-26A1-BE4E-BFDC-1F95F56E7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22560"/>
              </p:ext>
            </p:extLst>
          </p:nvPr>
        </p:nvGraphicFramePr>
        <p:xfrm>
          <a:off x="381000" y="1812797"/>
          <a:ext cx="1124099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475">
                  <a:extLst>
                    <a:ext uri="{9D8B030D-6E8A-4147-A177-3AD203B41FA5}">
                      <a16:colId xmlns:a16="http://schemas.microsoft.com/office/drawing/2014/main" val="424746702"/>
                    </a:ext>
                  </a:extLst>
                </a:gridCol>
                <a:gridCol w="1346247">
                  <a:extLst>
                    <a:ext uri="{9D8B030D-6E8A-4147-A177-3AD203B41FA5}">
                      <a16:colId xmlns:a16="http://schemas.microsoft.com/office/drawing/2014/main" val="3674164049"/>
                    </a:ext>
                  </a:extLst>
                </a:gridCol>
                <a:gridCol w="1566356">
                  <a:extLst>
                    <a:ext uri="{9D8B030D-6E8A-4147-A177-3AD203B41FA5}">
                      <a16:colId xmlns:a16="http://schemas.microsoft.com/office/drawing/2014/main" val="3839981480"/>
                    </a:ext>
                  </a:extLst>
                </a:gridCol>
                <a:gridCol w="887632">
                  <a:extLst>
                    <a:ext uri="{9D8B030D-6E8A-4147-A177-3AD203B41FA5}">
                      <a16:colId xmlns:a16="http://schemas.microsoft.com/office/drawing/2014/main" val="156920743"/>
                    </a:ext>
                  </a:extLst>
                </a:gridCol>
                <a:gridCol w="1996763">
                  <a:extLst>
                    <a:ext uri="{9D8B030D-6E8A-4147-A177-3AD203B41FA5}">
                      <a16:colId xmlns:a16="http://schemas.microsoft.com/office/drawing/2014/main" val="663736222"/>
                    </a:ext>
                  </a:extLst>
                </a:gridCol>
                <a:gridCol w="1996763">
                  <a:extLst>
                    <a:ext uri="{9D8B030D-6E8A-4147-A177-3AD203B41FA5}">
                      <a16:colId xmlns:a16="http://schemas.microsoft.com/office/drawing/2014/main" val="2621996560"/>
                    </a:ext>
                  </a:extLst>
                </a:gridCol>
                <a:gridCol w="1996763">
                  <a:extLst>
                    <a:ext uri="{9D8B030D-6E8A-4147-A177-3AD203B41FA5}">
                      <a16:colId xmlns:a16="http://schemas.microsoft.com/office/drawing/2014/main" val="3216491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Giá 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Lg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1409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12,5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11649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7587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29348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5,0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12816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327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8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17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C3CF9-50B2-FF42-B1FE-89982B7E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F4665F7-F1F9-D742-8876-E19EB40F34CD}"/>
              </a:ext>
            </a:extLst>
          </p:cNvPr>
          <p:cNvSpPr txBox="1">
            <a:spLocks/>
          </p:cNvSpPr>
          <p:nvPr/>
        </p:nvSpPr>
        <p:spPr>
          <a:xfrm>
            <a:off x="2971800" y="228600"/>
            <a:ext cx="9488398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Ví dụ tính co giãn của cầu theo giá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ADC824-C11F-FE4E-8C10-40CDCCEC37D8}"/>
              </a:ext>
            </a:extLst>
          </p:cNvPr>
          <p:cNvSpPr txBox="1">
            <a:spLocks/>
          </p:cNvSpPr>
          <p:nvPr/>
        </p:nvSpPr>
        <p:spPr>
          <a:xfrm>
            <a:off x="0" y="1066800"/>
            <a:ext cx="47244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Vé xem bóng đá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5584A2-26A1-BE4E-BFDC-1F95F56E7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84525"/>
              </p:ext>
            </p:extLst>
          </p:nvPr>
        </p:nvGraphicFramePr>
        <p:xfrm>
          <a:off x="381000" y="1812797"/>
          <a:ext cx="11240999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475">
                  <a:extLst>
                    <a:ext uri="{9D8B030D-6E8A-4147-A177-3AD203B41FA5}">
                      <a16:colId xmlns:a16="http://schemas.microsoft.com/office/drawing/2014/main" val="424746702"/>
                    </a:ext>
                  </a:extLst>
                </a:gridCol>
                <a:gridCol w="1346247">
                  <a:extLst>
                    <a:ext uri="{9D8B030D-6E8A-4147-A177-3AD203B41FA5}">
                      <a16:colId xmlns:a16="http://schemas.microsoft.com/office/drawing/2014/main" val="3674164049"/>
                    </a:ext>
                  </a:extLst>
                </a:gridCol>
                <a:gridCol w="1566356">
                  <a:extLst>
                    <a:ext uri="{9D8B030D-6E8A-4147-A177-3AD203B41FA5}">
                      <a16:colId xmlns:a16="http://schemas.microsoft.com/office/drawing/2014/main" val="3839981480"/>
                    </a:ext>
                  </a:extLst>
                </a:gridCol>
                <a:gridCol w="887632">
                  <a:extLst>
                    <a:ext uri="{9D8B030D-6E8A-4147-A177-3AD203B41FA5}">
                      <a16:colId xmlns:a16="http://schemas.microsoft.com/office/drawing/2014/main" val="156920743"/>
                    </a:ext>
                  </a:extLst>
                </a:gridCol>
                <a:gridCol w="1996763">
                  <a:extLst>
                    <a:ext uri="{9D8B030D-6E8A-4147-A177-3AD203B41FA5}">
                      <a16:colId xmlns:a16="http://schemas.microsoft.com/office/drawing/2014/main" val="663736222"/>
                    </a:ext>
                  </a:extLst>
                </a:gridCol>
                <a:gridCol w="1996763">
                  <a:extLst>
                    <a:ext uri="{9D8B030D-6E8A-4147-A177-3AD203B41FA5}">
                      <a16:colId xmlns:a16="http://schemas.microsoft.com/office/drawing/2014/main" val="2621996560"/>
                    </a:ext>
                  </a:extLst>
                </a:gridCol>
                <a:gridCol w="1996763">
                  <a:extLst>
                    <a:ext uri="{9D8B030D-6E8A-4147-A177-3AD203B41FA5}">
                      <a16:colId xmlns:a16="http://schemas.microsoft.com/office/drawing/2014/main" val="3216491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Giá 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∆P</a:t>
                      </a: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Lg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∆Q</a:t>
                      </a: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1409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12,5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11649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7587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29348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5,0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12816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327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8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60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C3CF9-50B2-FF42-B1FE-89982B7E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F4665F7-F1F9-D742-8876-E19EB40F34CD}"/>
              </a:ext>
            </a:extLst>
          </p:cNvPr>
          <p:cNvSpPr txBox="1">
            <a:spLocks/>
          </p:cNvSpPr>
          <p:nvPr/>
        </p:nvSpPr>
        <p:spPr>
          <a:xfrm>
            <a:off x="2971800" y="228600"/>
            <a:ext cx="9488398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Ví dụ tính co giãn của cầu theo giá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ADC824-C11F-FE4E-8C10-40CDCCEC37D8}"/>
              </a:ext>
            </a:extLst>
          </p:cNvPr>
          <p:cNvSpPr txBox="1">
            <a:spLocks/>
          </p:cNvSpPr>
          <p:nvPr/>
        </p:nvSpPr>
        <p:spPr>
          <a:xfrm>
            <a:off x="0" y="1066800"/>
            <a:ext cx="47244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Vé xem bóng đá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5584A2-26A1-BE4E-BFDC-1F95F56E7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53839"/>
              </p:ext>
            </p:extLst>
          </p:nvPr>
        </p:nvGraphicFramePr>
        <p:xfrm>
          <a:off x="381000" y="1812797"/>
          <a:ext cx="11240999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475">
                  <a:extLst>
                    <a:ext uri="{9D8B030D-6E8A-4147-A177-3AD203B41FA5}">
                      <a16:colId xmlns:a16="http://schemas.microsoft.com/office/drawing/2014/main" val="424746702"/>
                    </a:ext>
                  </a:extLst>
                </a:gridCol>
                <a:gridCol w="1346247">
                  <a:extLst>
                    <a:ext uri="{9D8B030D-6E8A-4147-A177-3AD203B41FA5}">
                      <a16:colId xmlns:a16="http://schemas.microsoft.com/office/drawing/2014/main" val="3674164049"/>
                    </a:ext>
                  </a:extLst>
                </a:gridCol>
                <a:gridCol w="1566356">
                  <a:extLst>
                    <a:ext uri="{9D8B030D-6E8A-4147-A177-3AD203B41FA5}">
                      <a16:colId xmlns:a16="http://schemas.microsoft.com/office/drawing/2014/main" val="3839981480"/>
                    </a:ext>
                  </a:extLst>
                </a:gridCol>
                <a:gridCol w="887632">
                  <a:extLst>
                    <a:ext uri="{9D8B030D-6E8A-4147-A177-3AD203B41FA5}">
                      <a16:colId xmlns:a16="http://schemas.microsoft.com/office/drawing/2014/main" val="156920743"/>
                    </a:ext>
                  </a:extLst>
                </a:gridCol>
                <a:gridCol w="1996763">
                  <a:extLst>
                    <a:ext uri="{9D8B030D-6E8A-4147-A177-3AD203B41FA5}">
                      <a16:colId xmlns:a16="http://schemas.microsoft.com/office/drawing/2014/main" val="663736222"/>
                    </a:ext>
                  </a:extLst>
                </a:gridCol>
                <a:gridCol w="1996763">
                  <a:extLst>
                    <a:ext uri="{9D8B030D-6E8A-4147-A177-3AD203B41FA5}">
                      <a16:colId xmlns:a16="http://schemas.microsoft.com/office/drawing/2014/main" val="2621996560"/>
                    </a:ext>
                  </a:extLst>
                </a:gridCol>
                <a:gridCol w="1996763">
                  <a:extLst>
                    <a:ext uri="{9D8B030D-6E8A-4147-A177-3AD203B41FA5}">
                      <a16:colId xmlns:a16="http://schemas.microsoft.com/office/drawing/2014/main" val="3216491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Giá 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∆P</a:t>
                      </a: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Lg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∆Q</a:t>
                      </a: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∆Q</a:t>
                      </a:r>
                      <a:r>
                        <a:rPr lang="en-VN" sz="3400" dirty="0"/>
                        <a:t>/</a:t>
                      </a:r>
                      <a:r>
                        <a:rPr lang="en-US" sz="3400" dirty="0"/>
                        <a:t>∆P</a:t>
                      </a:r>
                      <a:endParaRPr lang="en-VN" sz="3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3400" dirty="0"/>
                        <a:t>P/Q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1409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12,5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∞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11649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7587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0,375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29348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5,0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0,008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12816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0,03125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327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8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15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C3CF9-50B2-FF42-B1FE-89982B7E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F4665F7-F1F9-D742-8876-E19EB40F34CD}"/>
              </a:ext>
            </a:extLst>
          </p:cNvPr>
          <p:cNvSpPr txBox="1">
            <a:spLocks/>
          </p:cNvSpPr>
          <p:nvPr/>
        </p:nvSpPr>
        <p:spPr>
          <a:xfrm>
            <a:off x="2971800" y="228600"/>
            <a:ext cx="9488398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Ví dụ tính co giãn của cầu theo giá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ADC824-C11F-FE4E-8C10-40CDCCEC37D8}"/>
              </a:ext>
            </a:extLst>
          </p:cNvPr>
          <p:cNvSpPr txBox="1">
            <a:spLocks/>
          </p:cNvSpPr>
          <p:nvPr/>
        </p:nvSpPr>
        <p:spPr>
          <a:xfrm>
            <a:off x="0" y="1066800"/>
            <a:ext cx="47244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Vé xem bóng đá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5584A2-26A1-BE4E-BFDC-1F95F56E7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93832"/>
              </p:ext>
            </p:extLst>
          </p:nvPr>
        </p:nvGraphicFramePr>
        <p:xfrm>
          <a:off x="381000" y="1812797"/>
          <a:ext cx="11240999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475">
                  <a:extLst>
                    <a:ext uri="{9D8B030D-6E8A-4147-A177-3AD203B41FA5}">
                      <a16:colId xmlns:a16="http://schemas.microsoft.com/office/drawing/2014/main" val="424746702"/>
                    </a:ext>
                  </a:extLst>
                </a:gridCol>
                <a:gridCol w="1346247">
                  <a:extLst>
                    <a:ext uri="{9D8B030D-6E8A-4147-A177-3AD203B41FA5}">
                      <a16:colId xmlns:a16="http://schemas.microsoft.com/office/drawing/2014/main" val="3674164049"/>
                    </a:ext>
                  </a:extLst>
                </a:gridCol>
                <a:gridCol w="1566356">
                  <a:extLst>
                    <a:ext uri="{9D8B030D-6E8A-4147-A177-3AD203B41FA5}">
                      <a16:colId xmlns:a16="http://schemas.microsoft.com/office/drawing/2014/main" val="3839981480"/>
                    </a:ext>
                  </a:extLst>
                </a:gridCol>
                <a:gridCol w="887632">
                  <a:extLst>
                    <a:ext uri="{9D8B030D-6E8A-4147-A177-3AD203B41FA5}">
                      <a16:colId xmlns:a16="http://schemas.microsoft.com/office/drawing/2014/main" val="156920743"/>
                    </a:ext>
                  </a:extLst>
                </a:gridCol>
                <a:gridCol w="1996763">
                  <a:extLst>
                    <a:ext uri="{9D8B030D-6E8A-4147-A177-3AD203B41FA5}">
                      <a16:colId xmlns:a16="http://schemas.microsoft.com/office/drawing/2014/main" val="663736222"/>
                    </a:ext>
                  </a:extLst>
                </a:gridCol>
                <a:gridCol w="1996763">
                  <a:extLst>
                    <a:ext uri="{9D8B030D-6E8A-4147-A177-3AD203B41FA5}">
                      <a16:colId xmlns:a16="http://schemas.microsoft.com/office/drawing/2014/main" val="2621996560"/>
                    </a:ext>
                  </a:extLst>
                </a:gridCol>
                <a:gridCol w="1996763">
                  <a:extLst>
                    <a:ext uri="{9D8B030D-6E8A-4147-A177-3AD203B41FA5}">
                      <a16:colId xmlns:a16="http://schemas.microsoft.com/office/drawing/2014/main" val="3216491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Giá 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∆P</a:t>
                      </a: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Lg Cầu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∆Q</a:t>
                      </a: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∆Q</a:t>
                      </a:r>
                      <a:r>
                        <a:rPr lang="en-VN" sz="3400" dirty="0"/>
                        <a:t>/</a:t>
                      </a:r>
                      <a:r>
                        <a:rPr lang="en-US" sz="3400" dirty="0"/>
                        <a:t>∆P</a:t>
                      </a:r>
                      <a:endParaRPr lang="en-VN" sz="3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3400" dirty="0"/>
                        <a:t>P/Q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3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1409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12,5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3400" dirty="0"/>
                        <a:t>∞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11649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10,0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7587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3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0,375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429348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5,0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0,008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-0,67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12816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0,03125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-0,25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2327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- 2,5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3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8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74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0E722-132C-6446-8C36-0E128505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A5DD03B-B46A-F847-86D0-223936E9137A}"/>
              </a:ext>
            </a:extLst>
          </p:cNvPr>
          <p:cNvSpPr txBox="1">
            <a:spLocks/>
          </p:cNvSpPr>
          <p:nvPr/>
        </p:nvSpPr>
        <p:spPr>
          <a:xfrm>
            <a:off x="341401" y="1332576"/>
            <a:ext cx="11393397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Một số đặc điểm của độ co giãn của cầu theo giá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73E61AE-AF9B-CB4E-B458-2359D1680DD4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10896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Còn gọi là co giãn điểm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Nếu là số lớn: Cầu nhạy cảm với giá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Nếu là số nhỏ: Cầu ít nhạy cảm với giá</a:t>
            </a:r>
          </a:p>
        </p:txBody>
      </p:sp>
    </p:spTree>
    <p:extLst>
      <p:ext uri="{BB962C8B-B14F-4D97-AF65-F5344CB8AC3E}">
        <p14:creationId xmlns:p14="http://schemas.microsoft.com/office/powerpoint/2010/main" val="13585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14075</TotalTime>
  <Words>521</Words>
  <Application>Microsoft Macintosh PowerPoint</Application>
  <PresentationFormat>Widescreen</PresentationFormat>
  <Paragraphs>180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3. Độ co giãn của cung và cầu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460</cp:revision>
  <cp:lastPrinted>2016-03-16T01:13:27Z</cp:lastPrinted>
  <dcterms:created xsi:type="dcterms:W3CDTF">2011-05-03T03:39:41Z</dcterms:created>
  <dcterms:modified xsi:type="dcterms:W3CDTF">2021-06-14T17:17:07Z</dcterms:modified>
</cp:coreProperties>
</file>