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8"/>
  </p:notesMasterIdLst>
  <p:handoutMasterIdLst>
    <p:handoutMasterId r:id="rId19"/>
  </p:handoutMasterIdLst>
  <p:sldIdLst>
    <p:sldId id="258" r:id="rId2"/>
    <p:sldId id="281" r:id="rId3"/>
    <p:sldId id="293" r:id="rId4"/>
    <p:sldId id="294" r:id="rId5"/>
    <p:sldId id="295" r:id="rId6"/>
    <p:sldId id="297" r:id="rId7"/>
    <p:sldId id="287" r:id="rId8"/>
    <p:sldId id="282" r:id="rId9"/>
    <p:sldId id="296" r:id="rId10"/>
    <p:sldId id="299" r:id="rId11"/>
    <p:sldId id="298" r:id="rId12"/>
    <p:sldId id="301" r:id="rId13"/>
    <p:sldId id="300" r:id="rId14"/>
    <p:sldId id="291" r:id="rId15"/>
    <p:sldId id="292" r:id="rId16"/>
    <p:sldId id="30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F2917"/>
    <a:srgbClr val="DC550A"/>
    <a:srgbClr val="BF5227"/>
    <a:srgbClr val="0558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18" autoAdjust="0"/>
    <p:restoredTop sz="72472" autoAdjust="0"/>
  </p:normalViewPr>
  <p:slideViewPr>
    <p:cSldViewPr>
      <p:cViewPr varScale="1">
        <p:scale>
          <a:sx n="88" d="100"/>
          <a:sy n="88" d="100"/>
        </p:scale>
        <p:origin x="1048" y="17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2796" y="4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havenoanme/Desktop/Book1.xlsx" TargetMode="Externa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384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4000" b="1" dirty="0" err="1"/>
              <a:t>Dịch</a:t>
            </a:r>
            <a:r>
              <a:rPr lang="en-US" sz="4000" b="1" dirty="0"/>
              <a:t> </a:t>
            </a:r>
            <a:r>
              <a:rPr lang="en-US" sz="4000" b="1" dirty="0" err="1"/>
              <a:t>chuyển</a:t>
            </a:r>
            <a:r>
              <a:rPr lang="en-US" sz="4000" b="1" dirty="0"/>
              <a:t> </a:t>
            </a:r>
            <a:r>
              <a:rPr lang="en-US" sz="4000" b="1" dirty="0" err="1"/>
              <a:t>của</a:t>
            </a:r>
            <a:r>
              <a:rPr lang="en-US" sz="4000" b="1" dirty="0"/>
              <a:t> </a:t>
            </a:r>
            <a:r>
              <a:rPr lang="en-US" sz="4000" b="1" dirty="0" err="1"/>
              <a:t>cầu</a:t>
            </a:r>
            <a:r>
              <a:rPr lang="en-US" sz="4000" b="1" dirty="0"/>
              <a:t> </a:t>
            </a:r>
            <a:r>
              <a:rPr lang="en-US" sz="4000" b="1" dirty="0" err="1"/>
              <a:t>theo</a:t>
            </a:r>
            <a:r>
              <a:rPr lang="en-US" sz="4000" b="1" dirty="0"/>
              <a:t> </a:t>
            </a:r>
            <a:r>
              <a:rPr lang="en-US" sz="4000" b="1" dirty="0" err="1"/>
              <a:t>thu</a:t>
            </a:r>
            <a:r>
              <a:rPr lang="en-US" sz="4000" b="1" dirty="0"/>
              <a:t> </a:t>
            </a:r>
            <a:r>
              <a:rPr lang="en-US" sz="4000" b="1" dirty="0" err="1"/>
              <a:t>nhập</a:t>
            </a:r>
            <a:endParaRPr lang="en-US" sz="4000" b="1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84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VN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Sheet1!$C$11</c:f>
              <c:strCache>
                <c:ptCount val="1"/>
                <c:pt idx="0">
                  <c:v>Đường cầu cũ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Sheet1!$B$12:$B$17</c:f>
              <c:numCache>
                <c:formatCode>General</c:formatCode>
                <c:ptCount val="6"/>
                <c:pt idx="0">
                  <c:v>200</c:v>
                </c:pt>
                <c:pt idx="1">
                  <c:v>160</c:v>
                </c:pt>
                <c:pt idx="2">
                  <c:v>120</c:v>
                </c:pt>
                <c:pt idx="3">
                  <c:v>80</c:v>
                </c:pt>
                <c:pt idx="4">
                  <c:v>40</c:v>
                </c:pt>
                <c:pt idx="5">
                  <c:v>0</c:v>
                </c:pt>
              </c:numCache>
            </c:numRef>
          </c:xVal>
          <c:yVal>
            <c:numRef>
              <c:f>Sheet1!$C$12:$C$17</c:f>
              <c:numCache>
                <c:formatCode>General</c:formatCode>
                <c:ptCount val="6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  <c:pt idx="4">
                  <c:v>40</c:v>
                </c:pt>
                <c:pt idx="5">
                  <c:v>50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CEAB-464A-A7D5-21D6B17D9412}"/>
            </c:ext>
          </c:extLst>
        </c:ser>
        <c:ser>
          <c:idx val="1"/>
          <c:order val="1"/>
          <c:tx>
            <c:strRef>
              <c:f>Sheet1!$E$11</c:f>
              <c:strCache>
                <c:ptCount val="1"/>
                <c:pt idx="0">
                  <c:v>Đường cầu mới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Sheet1!$D$12:$D$17</c:f>
              <c:numCache>
                <c:formatCode>General</c:formatCode>
                <c:ptCount val="6"/>
                <c:pt idx="0">
                  <c:v>280</c:v>
                </c:pt>
                <c:pt idx="1">
                  <c:v>240</c:v>
                </c:pt>
                <c:pt idx="2">
                  <c:v>200</c:v>
                </c:pt>
                <c:pt idx="3">
                  <c:v>160</c:v>
                </c:pt>
                <c:pt idx="4">
                  <c:v>120</c:v>
                </c:pt>
                <c:pt idx="5">
                  <c:v>80</c:v>
                </c:pt>
              </c:numCache>
            </c:numRef>
          </c:xVal>
          <c:yVal>
            <c:numRef>
              <c:f>Sheet1!$E$12:$E$17</c:f>
              <c:numCache>
                <c:formatCode>General</c:formatCode>
                <c:ptCount val="6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  <c:pt idx="4">
                  <c:v>40</c:v>
                </c:pt>
                <c:pt idx="5">
                  <c:v>50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CEAB-464A-A7D5-21D6B17D9412}"/>
            </c:ext>
          </c:extLst>
        </c:ser>
        <c:ser>
          <c:idx val="2"/>
          <c:order val="2"/>
          <c:tx>
            <c:strRef>
              <c:f>Sheet1!$G$11</c:f>
              <c:strCache>
                <c:ptCount val="1"/>
                <c:pt idx="0">
                  <c:v>Đường cầu mới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Sheet1!$F$12:$F$17</c:f>
              <c:numCache>
                <c:formatCode>General</c:formatCode>
                <c:ptCount val="6"/>
                <c:pt idx="0">
                  <c:v>320</c:v>
                </c:pt>
                <c:pt idx="1">
                  <c:v>280</c:v>
                </c:pt>
                <c:pt idx="2">
                  <c:v>240</c:v>
                </c:pt>
                <c:pt idx="3">
                  <c:v>200</c:v>
                </c:pt>
                <c:pt idx="4">
                  <c:v>160</c:v>
                </c:pt>
                <c:pt idx="5">
                  <c:v>120</c:v>
                </c:pt>
              </c:numCache>
            </c:numRef>
          </c:xVal>
          <c:yVal>
            <c:numRef>
              <c:f>Sheet1!$G$12:$G$17</c:f>
              <c:numCache>
                <c:formatCode>General</c:formatCode>
                <c:ptCount val="6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  <c:pt idx="4">
                  <c:v>40</c:v>
                </c:pt>
                <c:pt idx="5">
                  <c:v>50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CEAB-464A-A7D5-21D6B17D941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95164496"/>
        <c:axId val="395166144"/>
      </c:scatterChart>
      <c:valAx>
        <c:axId val="39516449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VN"/>
          </a:p>
        </c:txPr>
        <c:crossAx val="395166144"/>
        <c:crosses val="autoZero"/>
        <c:crossBetween val="midCat"/>
      </c:valAx>
      <c:valAx>
        <c:axId val="3951661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VN"/>
          </a:p>
        </c:txPr>
        <c:crossAx val="39516449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V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3200"/>
      </a:pPr>
      <a:endParaRPr lang="en-VN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0.09868</cdr:x>
      <cdr:y>0.19752</cdr:y>
    </cdr:from>
    <cdr:to>
      <cdr:x>0.15132</cdr:x>
      <cdr:y>0.27159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BCF19A73-767F-764E-B208-9FE312018A15}"/>
            </a:ext>
          </a:extLst>
        </cdr:cNvPr>
        <cdr:cNvSpPr txBox="1"/>
      </cdr:nvSpPr>
      <cdr:spPr>
        <a:xfrm xmlns:a="http://schemas.openxmlformats.org/drawingml/2006/main">
          <a:off x="1143000" y="1219201"/>
          <a:ext cx="609600" cy="4572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VN" sz="2800" dirty="0">
              <a:solidFill>
                <a:srgbClr val="FF0000"/>
              </a:solidFill>
            </a:rPr>
            <a:t>D</a:t>
          </a:r>
        </a:p>
      </cdr:txBody>
    </cdr:sp>
  </cdr:relSizeAnchor>
  <cdr:relSizeAnchor xmlns:cdr="http://schemas.openxmlformats.org/drawingml/2006/chartDrawing">
    <cdr:from>
      <cdr:x>0.5</cdr:x>
      <cdr:y>0.66664</cdr:y>
    </cdr:from>
    <cdr:to>
      <cdr:x>0.55263</cdr:x>
      <cdr:y>0.74071</cdr:y>
    </cdr:to>
    <cdr:sp macro="" textlink="">
      <cdr:nvSpPr>
        <cdr:cNvPr id="3" name="TextBox 1">
          <a:extLst xmlns:a="http://schemas.openxmlformats.org/drawingml/2006/main">
            <a:ext uri="{FF2B5EF4-FFF2-40B4-BE49-F238E27FC236}">
              <a16:creationId xmlns:a16="http://schemas.microsoft.com/office/drawing/2014/main" id="{0ABE0100-2B47-AC4D-AF18-6CA384ABE8AB}"/>
            </a:ext>
          </a:extLst>
        </cdr:cNvPr>
        <cdr:cNvSpPr txBox="1"/>
      </cdr:nvSpPr>
      <cdr:spPr>
        <a:xfrm xmlns:a="http://schemas.openxmlformats.org/drawingml/2006/main">
          <a:off x="5791200" y="4114801"/>
          <a:ext cx="609600" cy="4572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VN" sz="2800" dirty="0">
              <a:solidFill>
                <a:srgbClr val="FF0000"/>
              </a:solidFill>
            </a:rPr>
            <a:t>D</a:t>
          </a:r>
        </a:p>
      </cdr:txBody>
    </cdr:sp>
  </cdr:relSizeAnchor>
  <cdr:relSizeAnchor xmlns:cdr="http://schemas.openxmlformats.org/drawingml/2006/chartDrawing">
    <cdr:from>
      <cdr:x>0.25</cdr:x>
      <cdr:y>0.18132</cdr:y>
    </cdr:from>
    <cdr:to>
      <cdr:x>0.30263</cdr:x>
      <cdr:y>0.25539</cdr:y>
    </cdr:to>
    <cdr:sp macro="" textlink="">
      <cdr:nvSpPr>
        <cdr:cNvPr id="4" name="TextBox 1">
          <a:extLst xmlns:a="http://schemas.openxmlformats.org/drawingml/2006/main">
            <a:ext uri="{FF2B5EF4-FFF2-40B4-BE49-F238E27FC236}">
              <a16:creationId xmlns:a16="http://schemas.microsoft.com/office/drawing/2014/main" id="{4088AED5-DD8B-EC4C-A884-F5C7398EEDD2}"/>
            </a:ext>
          </a:extLst>
        </cdr:cNvPr>
        <cdr:cNvSpPr txBox="1"/>
      </cdr:nvSpPr>
      <cdr:spPr>
        <a:xfrm xmlns:a="http://schemas.openxmlformats.org/drawingml/2006/main">
          <a:off x="2895600" y="1119219"/>
          <a:ext cx="609600" cy="4572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VN" sz="2800" dirty="0">
              <a:solidFill>
                <a:srgbClr val="FF0000"/>
              </a:solidFill>
            </a:rPr>
            <a:t>D’</a:t>
          </a:r>
        </a:p>
      </cdr:txBody>
    </cdr:sp>
  </cdr:relSizeAnchor>
  <cdr:relSizeAnchor xmlns:cdr="http://schemas.openxmlformats.org/drawingml/2006/chartDrawing">
    <cdr:from>
      <cdr:x>0.65132</cdr:x>
      <cdr:y>0.65044</cdr:y>
    </cdr:from>
    <cdr:to>
      <cdr:x>0.70395</cdr:x>
      <cdr:y>0.72451</cdr:y>
    </cdr:to>
    <cdr:sp macro="" textlink="">
      <cdr:nvSpPr>
        <cdr:cNvPr id="5" name="TextBox 1">
          <a:extLst xmlns:a="http://schemas.openxmlformats.org/drawingml/2006/main">
            <a:ext uri="{FF2B5EF4-FFF2-40B4-BE49-F238E27FC236}">
              <a16:creationId xmlns:a16="http://schemas.microsoft.com/office/drawing/2014/main" id="{DC8E45C5-8A46-A044-AE98-ADFCA32399B4}"/>
            </a:ext>
          </a:extLst>
        </cdr:cNvPr>
        <cdr:cNvSpPr txBox="1"/>
      </cdr:nvSpPr>
      <cdr:spPr>
        <a:xfrm xmlns:a="http://schemas.openxmlformats.org/drawingml/2006/main">
          <a:off x="7543800" y="4014819"/>
          <a:ext cx="609600" cy="4572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VN" sz="2800" dirty="0">
              <a:solidFill>
                <a:srgbClr val="FF0000"/>
              </a:solidFill>
            </a:rPr>
            <a:t>D’</a:t>
          </a:r>
        </a:p>
      </cdr:txBody>
    </cdr:sp>
  </cdr:relSizeAnchor>
  <cdr:relSizeAnchor xmlns:cdr="http://schemas.openxmlformats.org/drawingml/2006/chartDrawing">
    <cdr:from>
      <cdr:x>0.36184</cdr:x>
      <cdr:y>0.18197</cdr:y>
    </cdr:from>
    <cdr:to>
      <cdr:x>0.41447</cdr:x>
      <cdr:y>0.25604</cdr:y>
    </cdr:to>
    <cdr:sp macro="" textlink="">
      <cdr:nvSpPr>
        <cdr:cNvPr id="6" name="TextBox 1">
          <a:extLst xmlns:a="http://schemas.openxmlformats.org/drawingml/2006/main">
            <a:ext uri="{FF2B5EF4-FFF2-40B4-BE49-F238E27FC236}">
              <a16:creationId xmlns:a16="http://schemas.microsoft.com/office/drawing/2014/main" id="{4088AED5-DD8B-EC4C-A884-F5C7398EEDD2}"/>
            </a:ext>
          </a:extLst>
        </cdr:cNvPr>
        <cdr:cNvSpPr txBox="1"/>
      </cdr:nvSpPr>
      <cdr:spPr>
        <a:xfrm xmlns:a="http://schemas.openxmlformats.org/drawingml/2006/main">
          <a:off x="4191000" y="1123229"/>
          <a:ext cx="609600" cy="4572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VN" sz="2800" dirty="0">
              <a:solidFill>
                <a:srgbClr val="FF0000"/>
              </a:solidFill>
            </a:rPr>
            <a:t>D’’</a:t>
          </a:r>
        </a:p>
      </cdr:txBody>
    </cdr:sp>
  </cdr:relSizeAnchor>
  <cdr:relSizeAnchor xmlns:cdr="http://schemas.openxmlformats.org/drawingml/2006/chartDrawing">
    <cdr:from>
      <cdr:x>0.76316</cdr:x>
      <cdr:y>0.65109</cdr:y>
    </cdr:from>
    <cdr:to>
      <cdr:x>0.81579</cdr:x>
      <cdr:y>0.72516</cdr:y>
    </cdr:to>
    <cdr:sp macro="" textlink="">
      <cdr:nvSpPr>
        <cdr:cNvPr id="7" name="TextBox 1">
          <a:extLst xmlns:a="http://schemas.openxmlformats.org/drawingml/2006/main">
            <a:ext uri="{FF2B5EF4-FFF2-40B4-BE49-F238E27FC236}">
              <a16:creationId xmlns:a16="http://schemas.microsoft.com/office/drawing/2014/main" id="{DC8E45C5-8A46-A044-AE98-ADFCA32399B4}"/>
            </a:ext>
          </a:extLst>
        </cdr:cNvPr>
        <cdr:cNvSpPr txBox="1"/>
      </cdr:nvSpPr>
      <cdr:spPr>
        <a:xfrm xmlns:a="http://schemas.openxmlformats.org/drawingml/2006/main">
          <a:off x="8839200" y="4018829"/>
          <a:ext cx="609600" cy="4572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VN" sz="2800" dirty="0">
              <a:solidFill>
                <a:srgbClr val="FF0000"/>
              </a:solidFill>
            </a:rPr>
            <a:t>D’’</a:t>
          </a:r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2E2ED6-6598-49DA-AF01-4EDE881DBC72}" type="datetimeFigureOut">
              <a:rPr lang="en-US" smtClean="0"/>
              <a:t>6/15/21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10C172-9979-4D67-9197-9EBA7EC16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8518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4B2F53-248E-4FA6-8EC0-752EEB57AFAD}" type="datetimeFigureOut">
              <a:rPr lang="en-US" smtClean="0"/>
              <a:pPr/>
              <a:t>6/15/21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C61505-D8F2-4F27-A457-77A62F7374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3932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C61505-D8F2-4F27-A457-77A62F7374F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2444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 userDrawn="1"/>
        </p:nvSpPr>
        <p:spPr>
          <a:xfrm>
            <a:off x="301799" y="110534"/>
            <a:ext cx="11594592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82220" y="5353963"/>
            <a:ext cx="11631168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600200"/>
            <a:ext cx="103632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556001"/>
            <a:ext cx="85344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B893B-3015-4887-B0C2-E72E36B8DD99}" type="datetime1">
              <a:rPr lang="en-US" smtClean="0"/>
              <a:pPr/>
              <a:t>6/15/21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81FFC-C87D-40C7-B5DB-75DCCFA54483}" type="datetime1">
              <a:rPr lang="en-US" smtClean="0"/>
              <a:pPr/>
              <a:t>6/15/21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304800" y="228600"/>
            <a:ext cx="11594592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77D56-F03B-4CDC-9F6F-121B9EB5416F}" type="datetime1">
              <a:rPr lang="en-US" smtClean="0"/>
              <a:pPr/>
              <a:t>6/15/21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82220" y="714191"/>
            <a:ext cx="11631168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447802"/>
            <a:ext cx="27432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447800"/>
            <a:ext cx="80264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err="1"/>
              <a:t>Luận</a:t>
            </a:r>
            <a:r>
              <a:rPr lang="en-US" dirty="0"/>
              <a:t> </a:t>
            </a:r>
            <a:r>
              <a:rPr lang="en-US" dirty="0" err="1"/>
              <a:t>va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615245" y="381000"/>
            <a:ext cx="10972800" cy="125272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14"/>
          <p:cNvSpPr>
            <a:spLocks/>
          </p:cNvSpPr>
          <p:nvPr/>
        </p:nvSpPr>
        <p:spPr bwMode="hidden">
          <a:xfrm>
            <a:off x="8063253" y="4203592"/>
            <a:ext cx="383523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3492427" y="4075290"/>
            <a:ext cx="7392687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3771639" y="4087563"/>
            <a:ext cx="729064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7479319" y="4074176"/>
            <a:ext cx="4410667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82220" y="4058556"/>
            <a:ext cx="11631168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0043" y="2463560"/>
            <a:ext cx="103632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3155" y="1437449"/>
            <a:ext cx="8556980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228AB-F4A0-4E80-9A95-5472B2309D64}" type="datetime1">
              <a:rPr lang="en-US" smtClean="0"/>
              <a:pPr/>
              <a:t>6/15/21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DA6B3-4468-40EE-87D5-611A6DD94EFA}" type="datetime1">
              <a:rPr lang="en-US" smtClean="0"/>
              <a:pPr/>
              <a:t>6/15/21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902207" y="2679192"/>
            <a:ext cx="5096256" cy="3447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6193536" y="2679192"/>
            <a:ext cx="5096256" cy="3447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2208" y="2678114"/>
            <a:ext cx="5096256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03113" y="3429002"/>
            <a:ext cx="5093407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7600" y="2678113"/>
            <a:ext cx="5096256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7" y="3429002"/>
            <a:ext cx="5096256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864A1-77FD-426C-B1D4-B06CDA650C97}" type="datetime1">
              <a:rPr lang="en-US" smtClean="0"/>
              <a:pPr/>
              <a:t>6/15/21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97800-2141-4056-A37E-38B5F905B486}" type="datetime1">
              <a:rPr lang="en-US" smtClean="0"/>
              <a:pPr/>
              <a:t>6/15/21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304800" y="228600"/>
            <a:ext cx="11594592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82220" y="714192"/>
            <a:ext cx="11631168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996BE-28C1-43B3-A114-8F78FE6ACA80}" type="datetime1">
              <a:rPr lang="en-US" smtClean="0"/>
              <a:pPr/>
              <a:t>6/15/21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228600"/>
            <a:ext cx="11594592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CE970-F347-4717-9B90-1B302B73E170}" type="datetime1">
              <a:rPr lang="en-US" smtClean="0"/>
              <a:pPr/>
              <a:t>6/15/21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3581402"/>
            <a:ext cx="44704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82220" y="714191"/>
            <a:ext cx="11631168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1219200" y="2286000"/>
            <a:ext cx="44704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02617" y="1828800"/>
            <a:ext cx="5205435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228600"/>
            <a:ext cx="11594592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82220" y="5353963"/>
            <a:ext cx="11631168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8875" y="338667"/>
            <a:ext cx="5083527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91112" y="2785535"/>
            <a:ext cx="5091289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EE0BA-A189-4D73-AE65-FDD9AE6AA4B7}" type="datetime1">
              <a:rPr lang="en-US" smtClean="0"/>
              <a:pPr/>
              <a:t>6/15/21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17600" y="1371600"/>
            <a:ext cx="475488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228600"/>
            <a:ext cx="11594592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82220" y="1679430"/>
            <a:ext cx="11631168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338328"/>
            <a:ext cx="109728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99824" y="6401081"/>
            <a:ext cx="50489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63E3AEF8-FB0A-45DF-9684-F25CEE85860E}" type="datetime1">
              <a:rPr lang="en-US" smtClean="0"/>
              <a:pPr/>
              <a:t>6/15/21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1800" y="6401080"/>
            <a:ext cx="50489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50720" y="6401081"/>
            <a:ext cx="1549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A098FBE6-540D-41B1-8784-222EA9B62A9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62758" y="2675467"/>
            <a:ext cx="9877777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if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1398" y="3953930"/>
            <a:ext cx="10515600" cy="2590800"/>
          </a:xfrm>
        </p:spPr>
        <p:txBody>
          <a:bodyPr>
            <a:normAutofit fontScale="90000"/>
          </a:bodyPr>
          <a:lstStyle/>
          <a:p>
            <a:pPr marL="182880">
              <a:lnSpc>
                <a:spcPct val="150000"/>
              </a:lnSpc>
              <a:spcBef>
                <a:spcPts val="600"/>
              </a:spcBef>
            </a:pPr>
            <a:r>
              <a:rPr lang="en-US" sz="5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KINH TẾ HỌC ĐẠI CƯƠNG</a:t>
            </a:r>
            <a:br>
              <a:rPr lang="en-US" sz="5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sz="53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Chương</a:t>
            </a:r>
            <a:r>
              <a:rPr lang="en-US" sz="5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3. </a:t>
            </a:r>
            <a:r>
              <a:rPr lang="en-US" sz="53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Độ</a:t>
            </a:r>
            <a:r>
              <a:rPr lang="en-US" sz="5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co </a:t>
            </a:r>
            <a:r>
              <a:rPr lang="en-US" sz="53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giãn</a:t>
            </a:r>
            <a:r>
              <a:rPr lang="en-US" sz="5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53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của</a:t>
            </a:r>
            <a:r>
              <a:rPr lang="en-US" sz="5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53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cung</a:t>
            </a:r>
            <a:r>
              <a:rPr lang="en-US" sz="5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53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và</a:t>
            </a:r>
            <a:r>
              <a:rPr lang="en-US" sz="5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53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cầu</a:t>
            </a:r>
            <a:br>
              <a:rPr lang="en-US" sz="5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br>
              <a:rPr lang="en-US" sz="5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GV: </a:t>
            </a:r>
            <a:r>
              <a:rPr lang="en-US" sz="2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ThS</a:t>
            </a:r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Nguyễn</a:t>
            </a:r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Quốc</a:t>
            </a:r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Thắng</a:t>
            </a:r>
            <a:endParaRPr lang="en-US" sz="49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1026" name="Picture 2" descr="Trường Đại học Khoa học Tự nhiên, ĐHQG-HCM">
            <a:extLst>
              <a:ext uri="{FF2B5EF4-FFF2-40B4-BE49-F238E27FC236}">
                <a16:creationId xmlns:a16="http://schemas.microsoft.com/office/drawing/2014/main" id="{626DD576-F3B8-1949-92AE-E48F0856CE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999" y="286376"/>
            <a:ext cx="9444967" cy="1542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60998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EF4AAFA-8C8B-2344-B447-88AFA3FA8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7C0F407D-8023-D543-B12E-E2A84260E5FD}"/>
              </a:ext>
            </a:extLst>
          </p:cNvPr>
          <p:cNvSpPr txBox="1">
            <a:spLocks/>
          </p:cNvSpPr>
          <p:nvPr/>
        </p:nvSpPr>
        <p:spPr>
          <a:xfrm>
            <a:off x="341402" y="1332576"/>
            <a:ext cx="10021798" cy="1252728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VN" b="1" dirty="0">
                <a:solidFill>
                  <a:schemeClr val="tx1"/>
                </a:solidFill>
              </a:rPr>
              <a:t>Phân loại hàng hoá</a:t>
            </a: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5CBAA6D9-D997-E34C-9A12-706022753BC6}"/>
              </a:ext>
            </a:extLst>
          </p:cNvPr>
          <p:cNvSpPr txBox="1">
            <a:spLocks/>
          </p:cNvSpPr>
          <p:nvPr/>
        </p:nvSpPr>
        <p:spPr>
          <a:xfrm>
            <a:off x="457201" y="2438400"/>
            <a:ext cx="6248399" cy="2882481"/>
          </a:xfrm>
          <a:prstGeom prst="rect">
            <a:avLst/>
          </a:prstGeom>
        </p:spPr>
        <p:txBody>
          <a:bodyPr/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vi-VN" sz="3600" dirty="0"/>
              <a:t>Hàng hoá thông thường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sz="3600" dirty="0"/>
              <a:t>Hàng hoá thứ cấp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sz="3600" dirty="0"/>
              <a:t>Hàng hoá cao cấp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sz="3600" dirty="0"/>
              <a:t>Hàng hoá thiết yếu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F45BA93-2741-EF45-BFA7-D1161B4175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2400" y="2082179"/>
            <a:ext cx="4165600" cy="416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831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17FE8B4-32F3-8643-ACC2-308B5ACDA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C286912E-1DB2-C147-92A6-2EFE778BDE26}"/>
              </a:ext>
            </a:extLst>
          </p:cNvPr>
          <p:cNvSpPr txBox="1">
            <a:spLocks/>
          </p:cNvSpPr>
          <p:nvPr/>
        </p:nvSpPr>
        <p:spPr>
          <a:xfrm>
            <a:off x="341402" y="1332576"/>
            <a:ext cx="10021798" cy="1252728"/>
          </a:xfrm>
          <a:prstGeom prst="rect">
            <a:avLst/>
          </a:prstGeom>
        </p:spPr>
        <p:txBody>
          <a:bodyPr>
            <a:normAutofit fontScale="9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VN" b="1" dirty="0">
                <a:solidFill>
                  <a:schemeClr val="tx1"/>
                </a:solidFill>
              </a:rPr>
              <a:t>Dịch chuyển đường cầu và các loại hàng hoá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A6640D08-E1E0-C448-81AB-F885A334E5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2869954"/>
              </p:ext>
            </p:extLst>
          </p:nvPr>
        </p:nvGraphicFramePr>
        <p:xfrm>
          <a:off x="317338" y="2418497"/>
          <a:ext cx="11533260" cy="39825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3315">
                  <a:extLst>
                    <a:ext uri="{9D8B030D-6E8A-4147-A177-3AD203B41FA5}">
                      <a16:colId xmlns:a16="http://schemas.microsoft.com/office/drawing/2014/main" val="328310822"/>
                    </a:ext>
                  </a:extLst>
                </a:gridCol>
                <a:gridCol w="2285747">
                  <a:extLst>
                    <a:ext uri="{9D8B030D-6E8A-4147-A177-3AD203B41FA5}">
                      <a16:colId xmlns:a16="http://schemas.microsoft.com/office/drawing/2014/main" val="2623429719"/>
                    </a:ext>
                  </a:extLst>
                </a:gridCol>
                <a:gridCol w="3480883">
                  <a:extLst>
                    <a:ext uri="{9D8B030D-6E8A-4147-A177-3AD203B41FA5}">
                      <a16:colId xmlns:a16="http://schemas.microsoft.com/office/drawing/2014/main" val="312859195"/>
                    </a:ext>
                  </a:extLst>
                </a:gridCol>
                <a:gridCol w="2883315">
                  <a:extLst>
                    <a:ext uri="{9D8B030D-6E8A-4147-A177-3AD203B41FA5}">
                      <a16:colId xmlns:a16="http://schemas.microsoft.com/office/drawing/2014/main" val="3495056442"/>
                    </a:ext>
                  </a:extLst>
                </a:gridCol>
              </a:tblGrid>
              <a:tr h="796517">
                <a:tc>
                  <a:txBody>
                    <a:bodyPr/>
                    <a:lstStyle/>
                    <a:p>
                      <a:r>
                        <a:rPr lang="en-US" sz="3200" dirty="0"/>
                        <a:t>H</a:t>
                      </a:r>
                      <a:r>
                        <a:rPr lang="en-VN" sz="3200" dirty="0"/>
                        <a:t>àng hoá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3200" dirty="0"/>
                        <a:t>E (I)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3200" dirty="0"/>
                        <a:t>Lượng cầu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3200" dirty="0"/>
                        <a:t>Tỷ lệ chi tiêu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940080"/>
                  </a:ext>
                </a:extLst>
              </a:tr>
              <a:tr h="796517">
                <a:tc>
                  <a:txBody>
                    <a:bodyPr/>
                    <a:lstStyle/>
                    <a:p>
                      <a:r>
                        <a:rPr lang="en-VN" sz="3200" dirty="0"/>
                        <a:t>Thông thường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3200" dirty="0"/>
                        <a:t>Dương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3200" dirty="0"/>
                        <a:t>Tăng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VN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1244985"/>
                  </a:ext>
                </a:extLst>
              </a:tr>
              <a:tr h="796517">
                <a:tc>
                  <a:txBody>
                    <a:bodyPr/>
                    <a:lstStyle/>
                    <a:p>
                      <a:endParaRPr lang="en-VN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VN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VN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VN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6404093"/>
                  </a:ext>
                </a:extLst>
              </a:tr>
              <a:tr h="796517">
                <a:tc>
                  <a:txBody>
                    <a:bodyPr/>
                    <a:lstStyle/>
                    <a:p>
                      <a:endParaRPr lang="en-VN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VN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VN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VN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3358753"/>
                  </a:ext>
                </a:extLst>
              </a:tr>
              <a:tr h="796517">
                <a:tc>
                  <a:txBody>
                    <a:bodyPr/>
                    <a:lstStyle/>
                    <a:p>
                      <a:endParaRPr lang="en-VN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VN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VN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VN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78210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91388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17FE8B4-32F3-8643-ACC2-308B5ACDA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C286912E-1DB2-C147-92A6-2EFE778BDE26}"/>
              </a:ext>
            </a:extLst>
          </p:cNvPr>
          <p:cNvSpPr txBox="1">
            <a:spLocks/>
          </p:cNvSpPr>
          <p:nvPr/>
        </p:nvSpPr>
        <p:spPr>
          <a:xfrm>
            <a:off x="341402" y="1332576"/>
            <a:ext cx="10021798" cy="1252728"/>
          </a:xfrm>
          <a:prstGeom prst="rect">
            <a:avLst/>
          </a:prstGeom>
        </p:spPr>
        <p:txBody>
          <a:bodyPr>
            <a:normAutofit fontScale="9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VN" b="1" dirty="0">
                <a:solidFill>
                  <a:schemeClr val="tx1"/>
                </a:solidFill>
              </a:rPr>
              <a:t>Dịch chuyển đường cầu và các loại hàng hoá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A6640D08-E1E0-C448-81AB-F885A334E5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7065932"/>
              </p:ext>
            </p:extLst>
          </p:nvPr>
        </p:nvGraphicFramePr>
        <p:xfrm>
          <a:off x="317338" y="2418497"/>
          <a:ext cx="11533260" cy="39825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3315">
                  <a:extLst>
                    <a:ext uri="{9D8B030D-6E8A-4147-A177-3AD203B41FA5}">
                      <a16:colId xmlns:a16="http://schemas.microsoft.com/office/drawing/2014/main" val="328310822"/>
                    </a:ext>
                  </a:extLst>
                </a:gridCol>
                <a:gridCol w="2285747">
                  <a:extLst>
                    <a:ext uri="{9D8B030D-6E8A-4147-A177-3AD203B41FA5}">
                      <a16:colId xmlns:a16="http://schemas.microsoft.com/office/drawing/2014/main" val="2623429719"/>
                    </a:ext>
                  </a:extLst>
                </a:gridCol>
                <a:gridCol w="3480883">
                  <a:extLst>
                    <a:ext uri="{9D8B030D-6E8A-4147-A177-3AD203B41FA5}">
                      <a16:colId xmlns:a16="http://schemas.microsoft.com/office/drawing/2014/main" val="312859195"/>
                    </a:ext>
                  </a:extLst>
                </a:gridCol>
                <a:gridCol w="2883315">
                  <a:extLst>
                    <a:ext uri="{9D8B030D-6E8A-4147-A177-3AD203B41FA5}">
                      <a16:colId xmlns:a16="http://schemas.microsoft.com/office/drawing/2014/main" val="3495056442"/>
                    </a:ext>
                  </a:extLst>
                </a:gridCol>
              </a:tblGrid>
              <a:tr h="796517">
                <a:tc>
                  <a:txBody>
                    <a:bodyPr/>
                    <a:lstStyle/>
                    <a:p>
                      <a:r>
                        <a:rPr lang="en-US" sz="3200" dirty="0"/>
                        <a:t>H</a:t>
                      </a:r>
                      <a:r>
                        <a:rPr lang="en-VN" sz="3200" dirty="0"/>
                        <a:t>àng hoá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3200" dirty="0"/>
                        <a:t>E (I)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3200" dirty="0"/>
                        <a:t>Lượng cầu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3200" dirty="0"/>
                        <a:t>Tỷ lệ chi tiêu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940080"/>
                  </a:ext>
                </a:extLst>
              </a:tr>
              <a:tr h="796517">
                <a:tc>
                  <a:txBody>
                    <a:bodyPr/>
                    <a:lstStyle/>
                    <a:p>
                      <a:r>
                        <a:rPr lang="en-VN" sz="3200" dirty="0"/>
                        <a:t>Thông thường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3200" dirty="0"/>
                        <a:t>Dương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3200" dirty="0"/>
                        <a:t>Tăng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VN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1244985"/>
                  </a:ext>
                </a:extLst>
              </a:tr>
              <a:tr h="796517">
                <a:tc>
                  <a:txBody>
                    <a:bodyPr/>
                    <a:lstStyle/>
                    <a:p>
                      <a:r>
                        <a:rPr lang="en-VN" sz="3200" dirty="0"/>
                        <a:t>Cao cấp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3200" dirty="0"/>
                        <a:t>Lớn hơn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3200" dirty="0"/>
                        <a:t>Tăng nhiều hơn 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3200" dirty="0"/>
                        <a:t>Tăng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6404093"/>
                  </a:ext>
                </a:extLst>
              </a:tr>
              <a:tr h="796517">
                <a:tc>
                  <a:txBody>
                    <a:bodyPr/>
                    <a:lstStyle/>
                    <a:p>
                      <a:endParaRPr lang="en-VN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VN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VN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VN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3358753"/>
                  </a:ext>
                </a:extLst>
              </a:tr>
              <a:tr h="796517">
                <a:tc>
                  <a:txBody>
                    <a:bodyPr/>
                    <a:lstStyle/>
                    <a:p>
                      <a:endParaRPr lang="en-VN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VN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VN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VN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78210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04623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17FE8B4-32F3-8643-ACC2-308B5ACDA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C286912E-1DB2-C147-92A6-2EFE778BDE26}"/>
              </a:ext>
            </a:extLst>
          </p:cNvPr>
          <p:cNvSpPr txBox="1">
            <a:spLocks/>
          </p:cNvSpPr>
          <p:nvPr/>
        </p:nvSpPr>
        <p:spPr>
          <a:xfrm>
            <a:off x="341402" y="1332576"/>
            <a:ext cx="10021798" cy="1252728"/>
          </a:xfrm>
          <a:prstGeom prst="rect">
            <a:avLst/>
          </a:prstGeom>
        </p:spPr>
        <p:txBody>
          <a:bodyPr>
            <a:normAutofit fontScale="9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VN" b="1" dirty="0">
                <a:solidFill>
                  <a:schemeClr val="tx1"/>
                </a:solidFill>
              </a:rPr>
              <a:t>Dịch chuyển đường cầu và các loại hàng hoá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A6640D08-E1E0-C448-81AB-F885A334E5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2299810"/>
              </p:ext>
            </p:extLst>
          </p:nvPr>
        </p:nvGraphicFramePr>
        <p:xfrm>
          <a:off x="317338" y="2418497"/>
          <a:ext cx="11533260" cy="39825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3315">
                  <a:extLst>
                    <a:ext uri="{9D8B030D-6E8A-4147-A177-3AD203B41FA5}">
                      <a16:colId xmlns:a16="http://schemas.microsoft.com/office/drawing/2014/main" val="328310822"/>
                    </a:ext>
                  </a:extLst>
                </a:gridCol>
                <a:gridCol w="2285747">
                  <a:extLst>
                    <a:ext uri="{9D8B030D-6E8A-4147-A177-3AD203B41FA5}">
                      <a16:colId xmlns:a16="http://schemas.microsoft.com/office/drawing/2014/main" val="2623429719"/>
                    </a:ext>
                  </a:extLst>
                </a:gridCol>
                <a:gridCol w="3480883">
                  <a:extLst>
                    <a:ext uri="{9D8B030D-6E8A-4147-A177-3AD203B41FA5}">
                      <a16:colId xmlns:a16="http://schemas.microsoft.com/office/drawing/2014/main" val="312859195"/>
                    </a:ext>
                  </a:extLst>
                </a:gridCol>
                <a:gridCol w="2883315">
                  <a:extLst>
                    <a:ext uri="{9D8B030D-6E8A-4147-A177-3AD203B41FA5}">
                      <a16:colId xmlns:a16="http://schemas.microsoft.com/office/drawing/2014/main" val="3495056442"/>
                    </a:ext>
                  </a:extLst>
                </a:gridCol>
              </a:tblGrid>
              <a:tr h="796517">
                <a:tc>
                  <a:txBody>
                    <a:bodyPr/>
                    <a:lstStyle/>
                    <a:p>
                      <a:r>
                        <a:rPr lang="en-US" sz="3200" dirty="0"/>
                        <a:t>H</a:t>
                      </a:r>
                      <a:r>
                        <a:rPr lang="en-VN" sz="3200" dirty="0"/>
                        <a:t>àng hoá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3200" dirty="0"/>
                        <a:t>E (I)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3200" dirty="0"/>
                        <a:t>Lượng cầu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3200" dirty="0"/>
                        <a:t>Tỷ lệ chi tiêu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940080"/>
                  </a:ext>
                </a:extLst>
              </a:tr>
              <a:tr h="796517">
                <a:tc>
                  <a:txBody>
                    <a:bodyPr/>
                    <a:lstStyle/>
                    <a:p>
                      <a:r>
                        <a:rPr lang="en-VN" sz="3200" dirty="0"/>
                        <a:t>Thông thường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3200" dirty="0"/>
                        <a:t>Dương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3200" dirty="0"/>
                        <a:t>Tăng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VN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1244985"/>
                  </a:ext>
                </a:extLst>
              </a:tr>
              <a:tr h="796517">
                <a:tc>
                  <a:txBody>
                    <a:bodyPr/>
                    <a:lstStyle/>
                    <a:p>
                      <a:r>
                        <a:rPr lang="en-VN" sz="3200" dirty="0"/>
                        <a:t>Cao cấp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3200" dirty="0"/>
                        <a:t>Lớn hơn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3200" dirty="0"/>
                        <a:t>Tăng nhiều hơn 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3200" dirty="0"/>
                        <a:t>Tăng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6404093"/>
                  </a:ext>
                </a:extLst>
              </a:tr>
              <a:tr h="796517">
                <a:tc>
                  <a:txBody>
                    <a:bodyPr/>
                    <a:lstStyle/>
                    <a:p>
                      <a:r>
                        <a:rPr lang="en-VN" sz="3200" dirty="0"/>
                        <a:t>Thiết yếu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3200" dirty="0"/>
                        <a:t>0 &lt; E (I) &lt;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3200" dirty="0"/>
                        <a:t>Tăng ít hơn 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3200" dirty="0"/>
                        <a:t>Giảm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3358753"/>
                  </a:ext>
                </a:extLst>
              </a:tr>
              <a:tr h="796517">
                <a:tc>
                  <a:txBody>
                    <a:bodyPr/>
                    <a:lstStyle/>
                    <a:p>
                      <a:r>
                        <a:rPr lang="en-VN" sz="3200" dirty="0"/>
                        <a:t>Thứ cấp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3200" dirty="0"/>
                        <a:t>Âm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3200" dirty="0"/>
                        <a:t>Giảm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3200" dirty="0"/>
                        <a:t>Giảm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78210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73893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0C9F7FB-D9E3-7A42-8001-ABC11BE74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B8DBFE2A-61D6-294A-9E44-E874129FB13F}"/>
              </a:ext>
            </a:extLst>
          </p:cNvPr>
          <p:cNvSpPr txBox="1">
            <a:spLocks/>
          </p:cNvSpPr>
          <p:nvPr/>
        </p:nvSpPr>
        <p:spPr>
          <a:xfrm>
            <a:off x="24063" y="1143000"/>
            <a:ext cx="11863137" cy="976594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VN" b="1" dirty="0">
                <a:solidFill>
                  <a:schemeClr val="tx1"/>
                </a:solidFill>
              </a:rPr>
              <a:t>Ứng dụng của co giãn của cầu theo thu nhập</a:t>
            </a:r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8374B3D8-E9D9-6E43-B85C-676861BC5EA2}"/>
              </a:ext>
            </a:extLst>
          </p:cNvPr>
          <p:cNvSpPr txBox="1">
            <a:spLocks/>
          </p:cNvSpPr>
          <p:nvPr/>
        </p:nvSpPr>
        <p:spPr>
          <a:xfrm>
            <a:off x="457200" y="2438400"/>
            <a:ext cx="10744199" cy="2882481"/>
          </a:xfrm>
          <a:prstGeom prst="rect">
            <a:avLst/>
          </a:prstGeom>
        </p:spPr>
        <p:txBody>
          <a:bodyPr/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vi-VN" sz="3600" dirty="0"/>
              <a:t>Giúp dự đoán cầu của người tiêu dùng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sz="3600" dirty="0"/>
              <a:t>Nhà sản xuất quyết định mở rộng hay thu hẹp sản xuất hay phát triển sản phẩm mới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sz="3600" dirty="0"/>
              <a:t>Chính phủ quyế định kiểm soát hay thúc đẩy ngành hàng nào</a:t>
            </a:r>
          </a:p>
        </p:txBody>
      </p:sp>
    </p:spTree>
    <p:extLst>
      <p:ext uri="{BB962C8B-B14F-4D97-AF65-F5344CB8AC3E}">
        <p14:creationId xmlns:p14="http://schemas.microsoft.com/office/powerpoint/2010/main" val="579395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39248DF-F962-1D49-99DE-B17E309ED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A9EA19E1-07F9-D043-8026-AF15A4411BB6}"/>
              </a:ext>
            </a:extLst>
          </p:cNvPr>
          <p:cNvSpPr txBox="1">
            <a:spLocks/>
          </p:cNvSpPr>
          <p:nvPr/>
        </p:nvSpPr>
        <p:spPr>
          <a:xfrm>
            <a:off x="1" y="910755"/>
            <a:ext cx="5350719" cy="1252728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VN" b="1" dirty="0">
                <a:solidFill>
                  <a:schemeClr val="tx1"/>
                </a:solidFill>
              </a:rPr>
              <a:t>Tóm lại</a:t>
            </a: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5F5B69D7-3798-AB4A-8CE1-25B276B75EDF}"/>
              </a:ext>
            </a:extLst>
          </p:cNvPr>
          <p:cNvSpPr txBox="1">
            <a:spLocks/>
          </p:cNvSpPr>
          <p:nvPr/>
        </p:nvSpPr>
        <p:spPr>
          <a:xfrm>
            <a:off x="457201" y="2438400"/>
            <a:ext cx="10896599" cy="2882481"/>
          </a:xfrm>
          <a:prstGeom prst="rect">
            <a:avLst/>
          </a:prstGeom>
        </p:spPr>
        <p:txBody>
          <a:bodyPr/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vi-VN" sz="3600" dirty="0"/>
              <a:t>Độ co giãn của cầu theo thu nhập là đại lượng cho biết độ nhạy cảm của lượng cầu đối với sự thay đổi của thu nhập</a:t>
            </a:r>
          </a:p>
          <a:p>
            <a:pPr>
              <a:buFont typeface="Arial" panose="020B0604020202020204" pitchFamily="34" charset="0"/>
              <a:buChar char="•"/>
            </a:pPr>
            <a:endParaRPr lang="vi-VN" sz="3600" dirty="0"/>
          </a:p>
        </p:txBody>
      </p:sp>
      <p:pic>
        <p:nvPicPr>
          <p:cNvPr id="6" name="Picture 5" descr="Độ co giãn của cầu theo thu nhập (Income Elasticity of Demand) là gì?">
            <a:extLst>
              <a:ext uri="{FF2B5EF4-FFF2-40B4-BE49-F238E27FC236}">
                <a16:creationId xmlns:a16="http://schemas.microsoft.com/office/drawing/2014/main" id="{A406FACD-F0F9-FF46-AC83-F17766CEB3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383" y="4419599"/>
            <a:ext cx="8186674" cy="2438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2471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DF84AE0-93F7-8340-95D6-5D68152DC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5B365ADC-0730-4749-8A3B-C9073434987A}"/>
              </a:ext>
            </a:extLst>
          </p:cNvPr>
          <p:cNvSpPr txBox="1">
            <a:spLocks/>
          </p:cNvSpPr>
          <p:nvPr/>
        </p:nvSpPr>
        <p:spPr>
          <a:xfrm>
            <a:off x="0" y="1271936"/>
            <a:ext cx="11734800" cy="1252728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VN" b="1" dirty="0">
                <a:solidFill>
                  <a:schemeClr val="tx1"/>
                </a:solidFill>
              </a:rPr>
              <a:t>Cảm ơn các bạn đã chú ý theo dõi!</a:t>
            </a:r>
          </a:p>
        </p:txBody>
      </p:sp>
    </p:spTree>
    <p:extLst>
      <p:ext uri="{BB962C8B-B14F-4D97-AF65-F5344CB8AC3E}">
        <p14:creationId xmlns:p14="http://schemas.microsoft.com/office/powerpoint/2010/main" val="3662543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92CE397-AAF1-424E-8EA8-FE0248FBB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8A8C7042-5FE9-7B4E-9DCA-832250895EBC}"/>
              </a:ext>
            </a:extLst>
          </p:cNvPr>
          <p:cNvSpPr txBox="1">
            <a:spLocks/>
          </p:cNvSpPr>
          <p:nvPr/>
        </p:nvSpPr>
        <p:spPr>
          <a:xfrm>
            <a:off x="341402" y="1332576"/>
            <a:ext cx="7735798" cy="1252728"/>
          </a:xfrm>
          <a:prstGeom prst="rect">
            <a:avLst/>
          </a:prstGeom>
        </p:spPr>
        <p:txBody>
          <a:bodyPr>
            <a:normAutofit fontScale="9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VN" b="1" dirty="0">
                <a:solidFill>
                  <a:schemeClr val="tx1"/>
                </a:solidFill>
              </a:rPr>
              <a:t>Sự co giãn của cầu theo thu nhập</a:t>
            </a: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3B0FF3AF-F162-3340-BB01-CE1229A63910}"/>
              </a:ext>
            </a:extLst>
          </p:cNvPr>
          <p:cNvSpPr txBox="1">
            <a:spLocks/>
          </p:cNvSpPr>
          <p:nvPr/>
        </p:nvSpPr>
        <p:spPr>
          <a:xfrm>
            <a:off x="457201" y="2438400"/>
            <a:ext cx="5181599" cy="2882481"/>
          </a:xfrm>
          <a:prstGeom prst="rect">
            <a:avLst/>
          </a:prstGeom>
        </p:spPr>
        <p:txBody>
          <a:bodyPr/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vi-VN" sz="3600" dirty="0"/>
              <a:t>Lượng cầu sẽ thay đổi như thế nào khi thu nhập thay đổi</a:t>
            </a:r>
          </a:p>
        </p:txBody>
      </p:sp>
      <p:pic>
        <p:nvPicPr>
          <p:cNvPr id="3074" name="Picture 2" descr="Income stock vector. Illustration of growth, period, cloud - 34809384">
            <a:extLst>
              <a:ext uri="{FF2B5EF4-FFF2-40B4-BE49-F238E27FC236}">
                <a16:creationId xmlns:a16="http://schemas.microsoft.com/office/drawing/2014/main" id="{E10D411A-E609-F74D-B141-D692D424B9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1720" y="2307370"/>
            <a:ext cx="5555005" cy="4093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7453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4007DB9-106B-CB4E-9FD0-08434E6CA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147DBC0A-5FC9-1F46-9160-60295E5DC5CC}"/>
              </a:ext>
            </a:extLst>
          </p:cNvPr>
          <p:cNvSpPr txBox="1">
            <a:spLocks/>
          </p:cNvSpPr>
          <p:nvPr/>
        </p:nvSpPr>
        <p:spPr>
          <a:xfrm>
            <a:off x="341402" y="1332576"/>
            <a:ext cx="10021798" cy="1252728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VN" b="1" dirty="0">
                <a:solidFill>
                  <a:schemeClr val="tx1"/>
                </a:solidFill>
              </a:rPr>
              <a:t>Hai giả định trước khi phân tích</a:t>
            </a: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6BCC2745-F994-984F-B9F6-BC9325E26253}"/>
              </a:ext>
            </a:extLst>
          </p:cNvPr>
          <p:cNvSpPr txBox="1">
            <a:spLocks/>
          </p:cNvSpPr>
          <p:nvPr/>
        </p:nvSpPr>
        <p:spPr>
          <a:xfrm>
            <a:off x="457201" y="2438400"/>
            <a:ext cx="8305799" cy="2882481"/>
          </a:xfrm>
          <a:prstGeom prst="rect">
            <a:avLst/>
          </a:prstGeom>
        </p:spPr>
        <p:txBody>
          <a:bodyPr/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vi-VN" sz="3600" dirty="0"/>
              <a:t>Giá cả hàng hoá và hàng hoá liên quan là không đổi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sz="3600" dirty="0"/>
              <a:t>Bỏ qua phần tiết kiệm của người tiêu dùng</a:t>
            </a:r>
          </a:p>
        </p:txBody>
      </p:sp>
    </p:spTree>
    <p:extLst>
      <p:ext uri="{BB962C8B-B14F-4D97-AF65-F5344CB8AC3E}">
        <p14:creationId xmlns:p14="http://schemas.microsoft.com/office/powerpoint/2010/main" val="3684423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AFC391E-C8F7-1F48-958B-0CA697D31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2C860407-E546-224D-8349-D770D372454D}"/>
              </a:ext>
            </a:extLst>
          </p:cNvPr>
          <p:cNvSpPr txBox="1">
            <a:spLocks/>
          </p:cNvSpPr>
          <p:nvPr/>
        </p:nvSpPr>
        <p:spPr>
          <a:xfrm>
            <a:off x="341402" y="1332576"/>
            <a:ext cx="11164798" cy="1252728"/>
          </a:xfrm>
          <a:prstGeom prst="rect">
            <a:avLst/>
          </a:prstGeom>
        </p:spPr>
        <p:txBody>
          <a:bodyPr>
            <a:normAutofit fontScale="9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solidFill>
                  <a:schemeClr val="tx1"/>
                </a:solidFill>
              </a:rPr>
              <a:t>N</a:t>
            </a:r>
            <a:r>
              <a:rPr lang="en-VN" b="1" dirty="0">
                <a:solidFill>
                  <a:schemeClr val="tx1"/>
                </a:solidFill>
              </a:rPr>
              <a:t>hắc lại mối quan hệ giữa lượng cầu và thu nhập</a:t>
            </a: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37DA4E33-4E09-1B4A-86D8-ABEEA8717C5A}"/>
              </a:ext>
            </a:extLst>
          </p:cNvPr>
          <p:cNvSpPr txBox="1">
            <a:spLocks/>
          </p:cNvSpPr>
          <p:nvPr/>
        </p:nvSpPr>
        <p:spPr>
          <a:xfrm>
            <a:off x="457201" y="2438400"/>
            <a:ext cx="6248399" cy="1252729"/>
          </a:xfrm>
          <a:prstGeom prst="rect">
            <a:avLst/>
          </a:prstGeom>
        </p:spPr>
        <p:txBody>
          <a:bodyPr/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vi-VN" sz="3600" dirty="0"/>
              <a:t>Thu nhập tăng thì lượng cầu cũng tăng</a:t>
            </a:r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F4BA2509-4411-D64A-9294-20CFDAF8393F}"/>
              </a:ext>
            </a:extLst>
          </p:cNvPr>
          <p:cNvSpPr txBox="1">
            <a:spLocks/>
          </p:cNvSpPr>
          <p:nvPr/>
        </p:nvSpPr>
        <p:spPr>
          <a:xfrm>
            <a:off x="4267200" y="4771889"/>
            <a:ext cx="6248399" cy="1994317"/>
          </a:xfrm>
          <a:prstGeom prst="rect">
            <a:avLst/>
          </a:prstGeom>
        </p:spPr>
        <p:txBody>
          <a:bodyPr/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vi-VN" sz="3600" dirty="0"/>
              <a:t>Lượng cầu các hàng hoá thay đổi khác nhau?</a:t>
            </a:r>
          </a:p>
          <a:p>
            <a:pPr>
              <a:buFont typeface="Arial" panose="020B0604020202020204" pitchFamily="34" charset="0"/>
              <a:buChar char="•"/>
            </a:pPr>
            <a:endParaRPr lang="vi-VN" sz="3600" dirty="0"/>
          </a:p>
        </p:txBody>
      </p:sp>
      <p:sp>
        <p:nvSpPr>
          <p:cNvPr id="7" name="Down Arrow 6">
            <a:extLst>
              <a:ext uri="{FF2B5EF4-FFF2-40B4-BE49-F238E27FC236}">
                <a16:creationId xmlns:a16="http://schemas.microsoft.com/office/drawing/2014/main" id="{BD78667F-8862-6B47-8795-EAE7ACC18E6F}"/>
              </a:ext>
            </a:extLst>
          </p:cNvPr>
          <p:cNvSpPr/>
          <p:nvPr/>
        </p:nvSpPr>
        <p:spPr>
          <a:xfrm rot="16200000">
            <a:off x="1961148" y="4269110"/>
            <a:ext cx="1219200" cy="1828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477135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1ACE794-579C-8844-9F6E-7B233FF2D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A35E7894-AD7A-E047-BD46-C2FD7B267A98}"/>
              </a:ext>
            </a:extLst>
          </p:cNvPr>
          <p:cNvSpPr txBox="1">
            <a:spLocks/>
          </p:cNvSpPr>
          <p:nvPr/>
        </p:nvSpPr>
        <p:spPr>
          <a:xfrm>
            <a:off x="341402" y="1332576"/>
            <a:ext cx="5754598" cy="1252728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vi-VN" b="1" dirty="0">
                <a:solidFill>
                  <a:schemeClr val="tx1"/>
                </a:solidFill>
              </a:rPr>
              <a:t>Tỷ lệ chi tiêu</a:t>
            </a:r>
            <a:endParaRPr lang="en-VN" b="1" dirty="0">
              <a:solidFill>
                <a:schemeClr val="tx1"/>
              </a:solidFill>
            </a:endParaRP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18D26A94-D8AD-9D46-AC94-68E0C8DA4FA6}"/>
              </a:ext>
            </a:extLst>
          </p:cNvPr>
          <p:cNvSpPr txBox="1">
            <a:spLocks/>
          </p:cNvSpPr>
          <p:nvPr/>
        </p:nvSpPr>
        <p:spPr>
          <a:xfrm>
            <a:off x="457201" y="2438400"/>
            <a:ext cx="4495799" cy="3087024"/>
          </a:xfrm>
          <a:prstGeom prst="rect">
            <a:avLst/>
          </a:prstGeom>
        </p:spPr>
        <p:txBody>
          <a:bodyPr/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vi-VN" sz="3600" dirty="0"/>
              <a:t>Tỷ lệ chi tiêu của một hàng hoá chính là tỷ số về phần chi tiêu cho hàng hoá đó trong tổng thu nhập của người tiêu dùng.</a:t>
            </a:r>
          </a:p>
        </p:txBody>
      </p:sp>
      <p:pic>
        <p:nvPicPr>
          <p:cNvPr id="6146" name="Picture 2" descr="Quản Lý Tài Chính Cá Nhân Là Gì? Công cụ &amp;amp; Cách quản lý hiệu quả | Timo.vn">
            <a:extLst>
              <a:ext uri="{FF2B5EF4-FFF2-40B4-BE49-F238E27FC236}">
                <a16:creationId xmlns:a16="http://schemas.microsoft.com/office/drawing/2014/main" id="{159131E5-444E-AB43-9A93-BD466D57C8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0054" y="2136349"/>
            <a:ext cx="7595904" cy="4272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9728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349411D-B867-A34E-AB9C-734B08B48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269F7AC7-99DA-3B4D-9331-8BA3D898A74E}"/>
              </a:ext>
            </a:extLst>
          </p:cNvPr>
          <p:cNvSpPr txBox="1">
            <a:spLocks/>
          </p:cNvSpPr>
          <p:nvPr/>
        </p:nvSpPr>
        <p:spPr>
          <a:xfrm>
            <a:off x="341402" y="1332576"/>
            <a:ext cx="9259798" cy="1252728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vi-VN" b="1" dirty="0">
                <a:solidFill>
                  <a:schemeClr val="tx1"/>
                </a:solidFill>
              </a:rPr>
              <a:t>Ví dụ về thay đổi Tỷ lệ chi tiêu</a:t>
            </a:r>
            <a:endParaRPr lang="en-VN" b="1" dirty="0">
              <a:solidFill>
                <a:schemeClr val="tx1"/>
              </a:solidFill>
            </a:endParaRP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AACBB530-4A14-4048-AD73-A883223BEE92}"/>
              </a:ext>
            </a:extLst>
          </p:cNvPr>
          <p:cNvSpPr txBox="1">
            <a:spLocks/>
          </p:cNvSpPr>
          <p:nvPr/>
        </p:nvSpPr>
        <p:spPr>
          <a:xfrm>
            <a:off x="457201" y="2438400"/>
            <a:ext cx="4495799" cy="3087024"/>
          </a:xfrm>
          <a:prstGeom prst="rect">
            <a:avLst/>
          </a:prstGeom>
        </p:spPr>
        <p:txBody>
          <a:bodyPr/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vi-VN" sz="3600" dirty="0"/>
              <a:t>Khi thu nhập tăng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sz="3600" dirty="0"/>
              <a:t>Tỷ lệ dành cho thức ăn gỉam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sz="3600" dirty="0"/>
              <a:t>Tỷ lệ dành cho dịch vụ tăng</a:t>
            </a:r>
          </a:p>
        </p:txBody>
      </p:sp>
      <p:pic>
        <p:nvPicPr>
          <p:cNvPr id="7170" name="Picture 2" descr="How to Calculate Food Cost Percentage with Food Cost Formula">
            <a:extLst>
              <a:ext uri="{FF2B5EF4-FFF2-40B4-BE49-F238E27FC236}">
                <a16:creationId xmlns:a16="http://schemas.microsoft.com/office/drawing/2014/main" id="{4BF2CE52-0A29-CE49-A804-C3F4BD183C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3346" y="2286000"/>
            <a:ext cx="6511954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3707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408EF3-D3C8-5D4B-A148-10A872A4D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EB584188-F253-104B-8E32-62F72807BF90}"/>
              </a:ext>
            </a:extLst>
          </p:cNvPr>
          <p:cNvSpPr txBox="1">
            <a:spLocks/>
          </p:cNvSpPr>
          <p:nvPr/>
        </p:nvSpPr>
        <p:spPr>
          <a:xfrm>
            <a:off x="341402" y="1332576"/>
            <a:ext cx="10021798" cy="1252728"/>
          </a:xfrm>
          <a:prstGeom prst="rect">
            <a:avLst/>
          </a:prstGeom>
        </p:spPr>
        <p:txBody>
          <a:bodyPr>
            <a:normAutofit fontScale="9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VN" b="1" dirty="0">
                <a:solidFill>
                  <a:schemeClr val="tx1"/>
                </a:solidFill>
              </a:rPr>
              <a:t>Khái niệm độ co giãn của cầu theo thu nhập</a:t>
            </a: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F31BE1F2-8D49-4444-BB8F-0D1D2076D268}"/>
              </a:ext>
            </a:extLst>
          </p:cNvPr>
          <p:cNvSpPr txBox="1">
            <a:spLocks/>
          </p:cNvSpPr>
          <p:nvPr/>
        </p:nvSpPr>
        <p:spPr>
          <a:xfrm>
            <a:off x="457201" y="2438400"/>
            <a:ext cx="6248399" cy="2882481"/>
          </a:xfrm>
          <a:prstGeom prst="rect">
            <a:avLst/>
          </a:prstGeom>
        </p:spPr>
        <p:txBody>
          <a:bodyPr/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vi-VN" sz="3600" dirty="0"/>
              <a:t>Là phần trăm thay đổi của lượng cầu chia cho phần trăm thay đổi thu nhập</a:t>
            </a:r>
          </a:p>
        </p:txBody>
      </p:sp>
      <p:pic>
        <p:nvPicPr>
          <p:cNvPr id="2052" name="Picture 4" descr="Income elasticity of demand">
            <a:extLst>
              <a:ext uri="{FF2B5EF4-FFF2-40B4-BE49-F238E27FC236}">
                <a16:creationId xmlns:a16="http://schemas.microsoft.com/office/drawing/2014/main" id="{946E9B34-76D2-FB41-B55E-CE0E193900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1855" y="2585304"/>
            <a:ext cx="5082392" cy="3815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7476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BFD7E3B-2CFF-8041-8306-E2620B895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4F0DEC1-89F6-CC41-8D3A-CE0BE1109561}"/>
              </a:ext>
            </a:extLst>
          </p:cNvPr>
          <p:cNvSpPr txBox="1">
            <a:spLocks/>
          </p:cNvSpPr>
          <p:nvPr/>
        </p:nvSpPr>
        <p:spPr>
          <a:xfrm>
            <a:off x="341402" y="1332576"/>
            <a:ext cx="10478998" cy="1252728"/>
          </a:xfrm>
          <a:prstGeom prst="rect">
            <a:avLst/>
          </a:prstGeom>
        </p:spPr>
        <p:txBody>
          <a:bodyPr>
            <a:normAutofit fontScale="9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VN" b="1" dirty="0">
                <a:solidFill>
                  <a:schemeClr val="tx1"/>
                </a:solidFill>
              </a:rPr>
              <a:t>Công thức tính co giãn của cầu theo thu nhập</a:t>
            </a:r>
          </a:p>
        </p:txBody>
      </p:sp>
      <p:pic>
        <p:nvPicPr>
          <p:cNvPr id="3" name="Picture 2" descr="Độ co giãn của cầu theo thu nhập (Income Elasticity of Demand) là gì?">
            <a:extLst>
              <a:ext uri="{FF2B5EF4-FFF2-40B4-BE49-F238E27FC236}">
                <a16:creationId xmlns:a16="http://schemas.microsoft.com/office/drawing/2014/main" id="{52007A01-DCC1-4B4A-BD9A-6986959283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362200"/>
            <a:ext cx="9702800" cy="341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9688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9FF5DFF-1C43-5D47-84C8-98B987D74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9</a:t>
            </a:fld>
            <a:endParaRPr lang="en-US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7B39595C-8482-4440-B800-5F79AF5B5C9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64445032"/>
              </p:ext>
            </p:extLst>
          </p:nvPr>
        </p:nvGraphicFramePr>
        <p:xfrm>
          <a:off x="304800" y="228599"/>
          <a:ext cx="11582400" cy="61724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758131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15251</TotalTime>
  <Words>461</Words>
  <Application>Microsoft Macintosh PowerPoint</Application>
  <PresentationFormat>Widescreen</PresentationFormat>
  <Paragraphs>94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Candara</vt:lpstr>
      <vt:lpstr>Symbol</vt:lpstr>
      <vt:lpstr>Tahoma</vt:lpstr>
      <vt:lpstr>Waveform</vt:lpstr>
      <vt:lpstr>KINH TẾ HỌC ĐẠI CƯƠNG Chương 3. Độ co giãn của cung và cầu  GV: ThS Nguyễn Quốc Thắng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CHƯƠNG 2 CÁC CHỦ THỂ  TRONG QUAN HỆ LAO ĐỘNG</dc:title>
  <dc:creator>HOAIBAO</dc:creator>
  <cp:lastModifiedBy>Nguyen Quoc Thang</cp:lastModifiedBy>
  <cp:revision>472</cp:revision>
  <cp:lastPrinted>2016-03-16T01:13:27Z</cp:lastPrinted>
  <dcterms:created xsi:type="dcterms:W3CDTF">2011-05-03T03:39:41Z</dcterms:created>
  <dcterms:modified xsi:type="dcterms:W3CDTF">2021-06-14T17:17:19Z</dcterms:modified>
</cp:coreProperties>
</file>