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1" r:id="rId3"/>
    <p:sldId id="282" r:id="rId4"/>
    <p:sldId id="283" r:id="rId5"/>
    <p:sldId id="284" r:id="rId6"/>
    <p:sldId id="285" r:id="rId7"/>
    <p:sldId id="288" r:id="rId8"/>
    <p:sldId id="286" r:id="rId9"/>
    <p:sldId id="287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4" autoAdjust="0"/>
    <p:restoredTop sz="72472" autoAdjust="0"/>
  </p:normalViewPr>
  <p:slideViewPr>
    <p:cSldViewPr>
      <p:cViewPr varScale="1">
        <p:scale>
          <a:sx n="88" d="100"/>
          <a:sy n="88" d="100"/>
        </p:scale>
        <p:origin x="85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8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giãn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cầu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8F23E7-8F9E-A348-80CD-A6F7F7C2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624968D-6834-1648-A5BA-AAF8E3942CD4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7735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Ứng dụng của công cụ thuế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9C05ABC-08FB-A24E-B207-A8585972CB69}"/>
              </a:ext>
            </a:extLst>
          </p:cNvPr>
          <p:cNvSpPr txBox="1">
            <a:spLocks/>
          </p:cNvSpPr>
          <p:nvPr/>
        </p:nvSpPr>
        <p:spPr>
          <a:xfrm>
            <a:off x="486472" y="3429000"/>
            <a:ext cx="5638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Điều chỉnh hành vi của người mua và người bán trên thị trường</a:t>
            </a:r>
          </a:p>
        </p:txBody>
      </p:sp>
      <p:pic>
        <p:nvPicPr>
          <p:cNvPr id="1026" name="Picture 2" descr="Behavioral Economics and Donor Nudges: Impulse or Deliberation?">
            <a:extLst>
              <a:ext uri="{FF2B5EF4-FFF2-40B4-BE49-F238E27FC236}">
                <a16:creationId xmlns:a16="http://schemas.microsoft.com/office/drawing/2014/main" id="{65A74669-12B4-8B44-BBC5-CC4613B9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896" y="2438400"/>
            <a:ext cx="3920577" cy="39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38DC03-27E9-9140-B60F-867BB877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9758CAC-E9E8-BD40-897A-4B7E36FFEC99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7735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Tóm lại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C64E5A-34EB-F14A-B71C-2AD089062D89}"/>
              </a:ext>
            </a:extLst>
          </p:cNvPr>
          <p:cNvSpPr txBox="1">
            <a:spLocks/>
          </p:cNvSpPr>
          <p:nvPr/>
        </p:nvSpPr>
        <p:spPr>
          <a:xfrm>
            <a:off x="501107" y="2286000"/>
            <a:ext cx="11248328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Nếu cầu co giãn ít hoặc không co giãn, khi đánh thuế, người chịu thuế chủ yếu là người tiêu dùng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Nếu cầu co giãn nhiều, khi đánh thuế, người bàn là người chịu thuế chủ yếu.</a:t>
            </a:r>
          </a:p>
        </p:txBody>
      </p:sp>
    </p:spTree>
    <p:extLst>
      <p:ext uri="{BB962C8B-B14F-4D97-AF65-F5344CB8AC3E}">
        <p14:creationId xmlns:p14="http://schemas.microsoft.com/office/powerpoint/2010/main" val="105045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8312C9-7F65-3049-9914-17D85FBC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9EA8998-D3C7-864E-8167-289C33136148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361396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7735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Can thiệp của chính phủ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181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Công cụ thuế được chính phủ sử dụng như thế nào?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Ai là người chịu thuế khi chính phủ áp thuế</a:t>
            </a:r>
          </a:p>
        </p:txBody>
      </p:sp>
      <p:pic>
        <p:nvPicPr>
          <p:cNvPr id="5" name="Picture 2" descr="Ý kiến về sửa đổi luật thuế giá trị gia tăng theo hướng tăng thuế suất">
            <a:extLst>
              <a:ext uri="{FF2B5EF4-FFF2-40B4-BE49-F238E27FC236}">
                <a16:creationId xmlns:a16="http://schemas.microsoft.com/office/drawing/2014/main" id="{C859E076-67E9-684B-8156-B62ED2EF7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95" y="2438400"/>
            <a:ext cx="5634427" cy="31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7DC70-2861-0941-80AB-5A8866BC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7BF193C-FCD9-D649-BD1E-77757F3A02E8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7735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CÔNG CỤ THUẾ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3120A67-5D92-344A-AA0D-152F9F437B2F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181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Chính phủ thực hiện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Nhằm ảnh hưởng tới tự phân bổ nguồn lực trong nền kinh tế</a:t>
            </a:r>
          </a:p>
        </p:txBody>
      </p:sp>
      <p:pic>
        <p:nvPicPr>
          <p:cNvPr id="2050" name="Picture 2" descr="Income tax: Australian tax brackets and rates (2020/21)">
            <a:extLst>
              <a:ext uri="{FF2B5EF4-FFF2-40B4-BE49-F238E27FC236}">
                <a16:creationId xmlns:a16="http://schemas.microsoft.com/office/drawing/2014/main" id="{2183DE61-8FD5-514B-AECF-E0AFAE784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863" y="3091053"/>
            <a:ext cx="6648137" cy="373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54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36AC0-044F-6A4A-BD13-7F216203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C385967-4CAF-3844-AC6C-B31F9A6E8F0D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7735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Gánh nặng thuế là gì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616807E-3B69-3640-9508-6F6FF9DBB7A4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181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Tỷ lệ chịu thuế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Cho biết ai là người chịu thuế</a:t>
            </a:r>
          </a:p>
        </p:txBody>
      </p:sp>
      <p:pic>
        <p:nvPicPr>
          <p:cNvPr id="3074" name="Picture 2" descr="Accounting, Tax &amp;amp; Bookkeeping Services | Murrieta, CA | KLittle Accounting  Inc">
            <a:extLst>
              <a:ext uri="{FF2B5EF4-FFF2-40B4-BE49-F238E27FC236}">
                <a16:creationId xmlns:a16="http://schemas.microsoft.com/office/drawing/2014/main" id="{6E0A695F-3729-5B43-BA08-95444AF0A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71" y="274869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95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64320-6823-5041-8452-44CC4CCC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602CCE9-AC52-494A-97EE-320798BA5AD6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7735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Các loại thuế được xem xét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EC94616-70B3-3046-9A2B-CE190C2CEA75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60959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Thuế theo đơn vị sản phẩm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Thuế theo giá trị sản phẩm</a:t>
            </a:r>
          </a:p>
        </p:txBody>
      </p:sp>
      <p:pic>
        <p:nvPicPr>
          <p:cNvPr id="4100" name="Picture 4" descr="Hướng dẫn chi tiết một số cách tính phần trăm % đúng nhất">
            <a:extLst>
              <a:ext uri="{FF2B5EF4-FFF2-40B4-BE49-F238E27FC236}">
                <a16:creationId xmlns:a16="http://schemas.microsoft.com/office/drawing/2014/main" id="{E7C970ED-5189-9948-8E1D-0152AB15D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829" y="2132762"/>
            <a:ext cx="5088993" cy="339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81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CB7B1-D2C0-EE49-BEF9-FBA53545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EF1CD27-1D34-044E-B3DA-A5BA7A0B6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53" y="0"/>
            <a:ext cx="7906493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037DB0-C1FC-7E46-9009-4AA7B35D9E6E}"/>
              </a:ext>
            </a:extLst>
          </p:cNvPr>
          <p:cNvCxnSpPr/>
          <p:nvPr/>
        </p:nvCxnSpPr>
        <p:spPr>
          <a:xfrm flipV="1">
            <a:off x="3429000" y="2438400"/>
            <a:ext cx="5791200" cy="1676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5DF5B9-1E09-8947-9734-DE779CE715BD}"/>
              </a:ext>
            </a:extLst>
          </p:cNvPr>
          <p:cNvCxnSpPr/>
          <p:nvPr/>
        </p:nvCxnSpPr>
        <p:spPr>
          <a:xfrm>
            <a:off x="4800600" y="1066800"/>
            <a:ext cx="3048000" cy="426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E39A9B1E-771C-874A-ADAC-3B6EE94FDB5A}"/>
              </a:ext>
            </a:extLst>
          </p:cNvPr>
          <p:cNvSpPr/>
          <p:nvPr/>
        </p:nvSpPr>
        <p:spPr>
          <a:xfrm rot="20630465">
            <a:off x="6886525" y="1241642"/>
            <a:ext cx="2548977" cy="1389732"/>
          </a:xfrm>
          <a:prstGeom prst="snip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5001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CB7B1-D2C0-EE49-BEF9-FBA53545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EF1CD27-1D34-044E-B3DA-A5BA7A0B6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53" y="0"/>
            <a:ext cx="7906493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037DB0-C1FC-7E46-9009-4AA7B35D9E6E}"/>
              </a:ext>
            </a:extLst>
          </p:cNvPr>
          <p:cNvCxnSpPr/>
          <p:nvPr/>
        </p:nvCxnSpPr>
        <p:spPr>
          <a:xfrm flipV="1">
            <a:off x="3429000" y="2438400"/>
            <a:ext cx="5791200" cy="1676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5DF5B9-1E09-8947-9734-DE779CE715BD}"/>
              </a:ext>
            </a:extLst>
          </p:cNvPr>
          <p:cNvCxnSpPr/>
          <p:nvPr/>
        </p:nvCxnSpPr>
        <p:spPr>
          <a:xfrm>
            <a:off x="4800600" y="1066800"/>
            <a:ext cx="3048000" cy="426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E39A9B1E-771C-874A-ADAC-3B6EE94FDB5A}"/>
              </a:ext>
            </a:extLst>
          </p:cNvPr>
          <p:cNvSpPr/>
          <p:nvPr/>
        </p:nvSpPr>
        <p:spPr>
          <a:xfrm rot="20630465">
            <a:off x="6886525" y="1241642"/>
            <a:ext cx="2548977" cy="1389732"/>
          </a:xfrm>
          <a:prstGeom prst="snip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E7915A-3CB0-0A4D-A88B-1190832030EF}"/>
              </a:ext>
            </a:extLst>
          </p:cNvPr>
          <p:cNvCxnSpPr/>
          <p:nvPr/>
        </p:nvCxnSpPr>
        <p:spPr>
          <a:xfrm flipV="1">
            <a:off x="3429000" y="822606"/>
            <a:ext cx="5791200" cy="1676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7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00495 -0.244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CB7B1-D2C0-EE49-BEF9-FBA53545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EF1CD27-1D34-044E-B3DA-A5BA7A0B6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53" y="0"/>
            <a:ext cx="7906493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037DB0-C1FC-7E46-9009-4AA7B35D9E6E}"/>
              </a:ext>
            </a:extLst>
          </p:cNvPr>
          <p:cNvCxnSpPr/>
          <p:nvPr/>
        </p:nvCxnSpPr>
        <p:spPr>
          <a:xfrm flipV="1">
            <a:off x="3429000" y="2438400"/>
            <a:ext cx="5791200" cy="1676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5DF5B9-1E09-8947-9734-DE779CE715BD}"/>
              </a:ext>
            </a:extLst>
          </p:cNvPr>
          <p:cNvCxnSpPr/>
          <p:nvPr/>
        </p:nvCxnSpPr>
        <p:spPr>
          <a:xfrm>
            <a:off x="4800600" y="1066800"/>
            <a:ext cx="3048000" cy="426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E39A9B1E-771C-874A-ADAC-3B6EE94FDB5A}"/>
              </a:ext>
            </a:extLst>
          </p:cNvPr>
          <p:cNvSpPr/>
          <p:nvPr/>
        </p:nvSpPr>
        <p:spPr>
          <a:xfrm rot="20630465">
            <a:off x="6886525" y="1241642"/>
            <a:ext cx="2548977" cy="1389732"/>
          </a:xfrm>
          <a:prstGeom prst="snip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E7915A-3CB0-0A4D-A88B-1190832030EF}"/>
              </a:ext>
            </a:extLst>
          </p:cNvPr>
          <p:cNvCxnSpPr/>
          <p:nvPr/>
        </p:nvCxnSpPr>
        <p:spPr>
          <a:xfrm flipV="1">
            <a:off x="3429000" y="822606"/>
            <a:ext cx="5791200" cy="1676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EA7AB70F-DD54-694A-922B-5441DA9D8A94}"/>
              </a:ext>
            </a:extLst>
          </p:cNvPr>
          <p:cNvSpPr/>
          <p:nvPr/>
        </p:nvSpPr>
        <p:spPr>
          <a:xfrm>
            <a:off x="5105400" y="1981200"/>
            <a:ext cx="198119" cy="12192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DC9D7D6B-71CB-F949-A224-C4C1BDC6DEB5}"/>
              </a:ext>
            </a:extLst>
          </p:cNvPr>
          <p:cNvSpPr/>
          <p:nvPr/>
        </p:nvSpPr>
        <p:spPr>
          <a:xfrm>
            <a:off x="4648202" y="3200400"/>
            <a:ext cx="198118" cy="304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D3EE65-2725-804F-829F-DB6E51ED2EA6}"/>
              </a:ext>
            </a:extLst>
          </p:cNvPr>
          <p:cNvSpPr txBox="1"/>
          <p:nvPr/>
        </p:nvSpPr>
        <p:spPr>
          <a:xfrm>
            <a:off x="4651368" y="2385806"/>
            <a:ext cx="67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solidFill>
                  <a:srgbClr val="FF0000"/>
                </a:solidFill>
              </a:rPr>
              <a:t>td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AD195-B038-344C-B4BF-00D0FAE2E9C4}"/>
              </a:ext>
            </a:extLst>
          </p:cNvPr>
          <p:cNvSpPr txBox="1"/>
          <p:nvPr/>
        </p:nvSpPr>
        <p:spPr>
          <a:xfrm>
            <a:off x="4276354" y="3117634"/>
            <a:ext cx="67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solidFill>
                  <a:srgbClr val="FF0000"/>
                </a:solidFill>
              </a:rPr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27773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00495 -0.244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82D42-1670-1A4B-B95E-6BA945B0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55B621F-5E5F-824B-A8A0-F775690BB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43170"/>
            <a:ext cx="7716588" cy="6723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09DAE0-6BF0-1F44-8CB8-7D1178117E9E}"/>
              </a:ext>
            </a:extLst>
          </p:cNvPr>
          <p:cNvSpPr txBox="1"/>
          <p:nvPr/>
        </p:nvSpPr>
        <p:spPr>
          <a:xfrm>
            <a:off x="4612625" y="2736502"/>
            <a:ext cx="67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solidFill>
                  <a:srgbClr val="FF0000"/>
                </a:solidFill>
              </a:rPr>
              <a:t>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81E6A-1055-4B4C-B057-8F10495DD734}"/>
              </a:ext>
            </a:extLst>
          </p:cNvPr>
          <p:cNvSpPr txBox="1"/>
          <p:nvPr/>
        </p:nvSpPr>
        <p:spPr>
          <a:xfrm>
            <a:off x="4612624" y="3659834"/>
            <a:ext cx="67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solidFill>
                  <a:srgbClr val="FF0000"/>
                </a:solidFill>
              </a:rPr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2425868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15566</TotalTime>
  <Words>200</Words>
  <Application>Microsoft Macintosh PowerPoint</Application>
  <PresentationFormat>Widescreen</PresentationFormat>
  <Paragraphs>39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3. Độ co giãn của cung và cầu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493</cp:revision>
  <cp:lastPrinted>2016-03-16T01:13:27Z</cp:lastPrinted>
  <dcterms:created xsi:type="dcterms:W3CDTF">2011-05-03T03:39:41Z</dcterms:created>
  <dcterms:modified xsi:type="dcterms:W3CDTF">2021-06-14T17:17:50Z</dcterms:modified>
</cp:coreProperties>
</file>