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8" r:id="rId2"/>
    <p:sldId id="281" r:id="rId3"/>
    <p:sldId id="285" r:id="rId4"/>
    <p:sldId id="286" r:id="rId5"/>
    <p:sldId id="287" r:id="rId6"/>
    <p:sldId id="288" r:id="rId7"/>
    <p:sldId id="289" r:id="rId8"/>
    <p:sldId id="291" r:id="rId9"/>
    <p:sldId id="290" r:id="rId10"/>
    <p:sldId id="292" r:id="rId11"/>
    <p:sldId id="294" r:id="rId12"/>
    <p:sldId id="293" r:id="rId13"/>
    <p:sldId id="29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2917"/>
    <a:srgbClr val="DC550A"/>
    <a:srgbClr val="BF5227"/>
    <a:srgbClr val="055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12" autoAdjust="0"/>
    <p:restoredTop sz="72472" autoAdjust="0"/>
  </p:normalViewPr>
  <p:slideViewPr>
    <p:cSldViewPr>
      <p:cViewPr varScale="1">
        <p:scale>
          <a:sx n="88" d="100"/>
          <a:sy n="88" d="100"/>
        </p:scale>
        <p:origin x="1008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E2ED6-6598-49DA-AF01-4EDE881DBC72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0C172-9979-4D67-9197-9EBA7EC16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51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B2F53-248E-4FA6-8EC0-752EEB57AFAD}" type="datetimeFigureOut">
              <a:rPr lang="en-US" smtClean="0"/>
              <a:pPr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61505-D8F2-4F27-A457-77A62F7374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44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3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301799" y="110534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893B-3015-4887-B0C2-E72E36B8DD99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1FFC-C87D-40C7-B5DB-75DCCFA54483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D56-F03B-4CDC-9F6F-121B9EB5416F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2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5245" y="381000"/>
            <a:ext cx="109728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/>
          <p:cNvSpPr>
            <a:spLocks/>
          </p:cNvSpPr>
          <p:nvPr/>
        </p:nvSpPr>
        <p:spPr bwMode="hidden">
          <a:xfrm>
            <a:off x="8063253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9" y="4087563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6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6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5" y="1437449"/>
            <a:ext cx="8556980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28AB-F4A0-4E80-9A95-5472B2309D64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A6B3-4468-40EE-87D5-611A6DD94EFA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3" y="3429002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2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64A1-77FD-426C-B1D4-B06CDA650C97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7800-2141-4056-A37E-38B5F905B486}" type="datetime1">
              <a:rPr lang="en-US" smtClean="0"/>
              <a:pPr/>
              <a:t>6/15/21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2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96BE-28C1-43B3-A114-8F78FE6ACA80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E970-F347-4717-9B90-1B302B73E170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2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7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5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5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E0BA-A189-4D73-AE65-FDD9AE6AA4B7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30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9824" y="6401081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3E3AEF8-FB0A-45DF-9684-F25CEE85860E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800" y="6401080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0720" y="6401081"/>
            <a:ext cx="1549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8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398" y="3953930"/>
            <a:ext cx="10515600" cy="2590800"/>
          </a:xfrm>
        </p:spPr>
        <p:txBody>
          <a:bodyPr>
            <a:normAutofit fontScale="90000"/>
          </a:bodyPr>
          <a:lstStyle/>
          <a:p>
            <a:pPr marL="182880">
              <a:lnSpc>
                <a:spcPct val="150000"/>
              </a:lnSpc>
              <a:spcBef>
                <a:spcPts val="600"/>
              </a:spcBef>
            </a:pP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 TẾ HỌC ĐẠI CƯƠNG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Chương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4.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quyết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định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ứng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GV: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ThS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Nguyễn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Quốc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Thắng</a:t>
            </a:r>
            <a:endParaRPr lang="en-US" sz="49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Trường Đại học Khoa học Tự nhiên, ĐHQG-HCM">
            <a:extLst>
              <a:ext uri="{FF2B5EF4-FFF2-40B4-BE49-F238E27FC236}">
                <a16:creationId xmlns:a16="http://schemas.microsoft.com/office/drawing/2014/main" id="{626DD576-F3B8-1949-92AE-E48F0856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86376"/>
            <a:ext cx="9444967" cy="154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9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962BA5-E96A-3849-80F2-F5B063B9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9A425C6-3E7F-5E47-9DA1-50B89AD0276B}"/>
              </a:ext>
            </a:extLst>
          </p:cNvPr>
          <p:cNvSpPr txBox="1">
            <a:spLocks/>
          </p:cNvSpPr>
          <p:nvPr/>
        </p:nvSpPr>
        <p:spPr>
          <a:xfrm>
            <a:off x="-228095" y="1132786"/>
            <a:ext cx="3118457" cy="98510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Lợi nhuận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F68A09D3-5FAF-C74C-95E1-15E6797CCA55}"/>
              </a:ext>
            </a:extLst>
          </p:cNvPr>
          <p:cNvSpPr txBox="1">
            <a:spLocks/>
          </p:cNvSpPr>
          <p:nvPr/>
        </p:nvSpPr>
        <p:spPr>
          <a:xfrm>
            <a:off x="115076" y="2176973"/>
            <a:ext cx="220578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Chênh lệch giữa doanh thu và chi phí</a:t>
            </a:r>
          </a:p>
        </p:txBody>
      </p:sp>
      <p:pic>
        <p:nvPicPr>
          <p:cNvPr id="8194" name="Picture 2" descr="Điểm hòa vốn là gì? Công thức tính điểm hòa vốn">
            <a:extLst>
              <a:ext uri="{FF2B5EF4-FFF2-40B4-BE49-F238E27FC236}">
                <a16:creationId xmlns:a16="http://schemas.microsoft.com/office/drawing/2014/main" id="{7EF7067F-92DB-F746-8EEA-02D1C5B68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71" y="838200"/>
            <a:ext cx="9579254" cy="591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13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B390FD-B099-8042-A882-15699987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3BA4B1A-E433-E346-A956-B83974832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572998"/>
              </p:ext>
            </p:extLst>
          </p:nvPr>
        </p:nvGraphicFramePr>
        <p:xfrm>
          <a:off x="0" y="91794"/>
          <a:ext cx="12192001" cy="695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082">
                  <a:extLst>
                    <a:ext uri="{9D8B030D-6E8A-4147-A177-3AD203B41FA5}">
                      <a16:colId xmlns:a16="http://schemas.microsoft.com/office/drawing/2014/main" val="1902045997"/>
                    </a:ext>
                  </a:extLst>
                </a:gridCol>
                <a:gridCol w="2736310">
                  <a:extLst>
                    <a:ext uri="{9D8B030D-6E8A-4147-A177-3AD203B41FA5}">
                      <a16:colId xmlns:a16="http://schemas.microsoft.com/office/drawing/2014/main" val="2481847496"/>
                    </a:ext>
                  </a:extLst>
                </a:gridCol>
                <a:gridCol w="944128">
                  <a:extLst>
                    <a:ext uri="{9D8B030D-6E8A-4147-A177-3AD203B41FA5}">
                      <a16:colId xmlns:a16="http://schemas.microsoft.com/office/drawing/2014/main" val="3920192553"/>
                    </a:ext>
                  </a:extLst>
                </a:gridCol>
                <a:gridCol w="3468823">
                  <a:extLst>
                    <a:ext uri="{9D8B030D-6E8A-4147-A177-3AD203B41FA5}">
                      <a16:colId xmlns:a16="http://schemas.microsoft.com/office/drawing/2014/main" val="4151322797"/>
                    </a:ext>
                  </a:extLst>
                </a:gridCol>
                <a:gridCol w="2626658">
                  <a:extLst>
                    <a:ext uri="{9D8B030D-6E8A-4147-A177-3AD203B41FA5}">
                      <a16:colId xmlns:a16="http://schemas.microsoft.com/office/drawing/2014/main" val="3869881897"/>
                    </a:ext>
                  </a:extLst>
                </a:gridCol>
              </a:tblGrid>
              <a:tr h="917698">
                <a:tc>
                  <a:txBody>
                    <a:bodyPr/>
                    <a:lstStyle/>
                    <a:p>
                      <a:r>
                        <a:rPr lang="en-VN" sz="3000" dirty="0"/>
                        <a:t>Sản lượng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000" dirty="0"/>
                        <a:t>Tổng chi phí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000" dirty="0"/>
                        <a:t>Giá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000" dirty="0"/>
                        <a:t>Tổng doanh thu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000" dirty="0"/>
                        <a:t>Lợi nhuận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668327"/>
                  </a:ext>
                </a:extLst>
              </a:tr>
              <a:tr h="531683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C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C000"/>
                          </a:solidFill>
                        </a:rPr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0778"/>
                  </a:ext>
                </a:extLst>
              </a:tr>
              <a:tr h="531683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C000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C000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C000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C000"/>
                          </a:solidFill>
                        </a:rPr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317852"/>
                  </a:ext>
                </a:extLst>
              </a:tr>
              <a:tr h="531683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609752"/>
                  </a:ext>
                </a:extLst>
              </a:tr>
              <a:tr h="531683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710427"/>
                  </a:ext>
                </a:extLst>
              </a:tr>
              <a:tr h="531683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623686"/>
                  </a:ext>
                </a:extLst>
              </a:tr>
              <a:tr h="531683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456030"/>
                  </a:ext>
                </a:extLst>
              </a:tr>
              <a:tr h="531683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19556"/>
                  </a:ext>
                </a:extLst>
              </a:tr>
              <a:tr h="531683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72592"/>
                  </a:ext>
                </a:extLst>
              </a:tr>
              <a:tr h="531683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912569"/>
                  </a:ext>
                </a:extLst>
              </a:tr>
              <a:tr h="531683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012018"/>
                  </a:ext>
                </a:extLst>
              </a:tr>
              <a:tr h="531683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C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C000"/>
                          </a:solidFill>
                        </a:rPr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C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C000"/>
                          </a:solidFill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C000"/>
                          </a:solidFill>
                        </a:rPr>
                        <a:t>-9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68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263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6D090D-B452-4245-A621-224F41A8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D21C4B5D-1677-4349-8CE4-9734E909CDFA}"/>
              </a:ext>
            </a:extLst>
          </p:cNvPr>
          <p:cNvSpPr txBox="1">
            <a:spLocks/>
          </p:cNvSpPr>
          <p:nvPr/>
        </p:nvSpPr>
        <p:spPr>
          <a:xfrm>
            <a:off x="-228095" y="1132786"/>
            <a:ext cx="3118457" cy="98510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Tóm lại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4481104-4B45-D94D-9317-3F64E6C1705F}"/>
              </a:ext>
            </a:extLst>
          </p:cNvPr>
          <p:cNvSpPr txBox="1">
            <a:spLocks/>
          </p:cNvSpPr>
          <p:nvPr/>
        </p:nvSpPr>
        <p:spPr>
          <a:xfrm>
            <a:off x="115076" y="2176973"/>
            <a:ext cx="10324324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Để ra được quyết định cung, các hãng phải phân tích chi phí, doanh thu và lợi nhuận</a:t>
            </a:r>
          </a:p>
        </p:txBody>
      </p:sp>
    </p:spTree>
    <p:extLst>
      <p:ext uri="{BB962C8B-B14F-4D97-AF65-F5344CB8AC3E}">
        <p14:creationId xmlns:p14="http://schemas.microsoft.com/office/powerpoint/2010/main" val="262264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CE713-0B74-2347-B097-24D2AC6A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2668DDF4-CC88-964B-BBC7-AB2B2F49DFC3}"/>
              </a:ext>
            </a:extLst>
          </p:cNvPr>
          <p:cNvSpPr txBox="1">
            <a:spLocks/>
          </p:cNvSpPr>
          <p:nvPr/>
        </p:nvSpPr>
        <p:spPr>
          <a:xfrm>
            <a:off x="0" y="1271936"/>
            <a:ext cx="117348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Cảm ơn các bạn đã chú ý theo dõi!</a:t>
            </a:r>
          </a:p>
        </p:txBody>
      </p:sp>
    </p:spTree>
    <p:extLst>
      <p:ext uri="{BB962C8B-B14F-4D97-AF65-F5344CB8AC3E}">
        <p14:creationId xmlns:p14="http://schemas.microsoft.com/office/powerpoint/2010/main" val="50587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CE397-AAF1-424E-8EA8-FE0248FB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A8C7042-5FE9-7B4E-9DCA-832250895EBC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Quyết định cung của hãng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B0FF3AF-F162-3340-BB01-CE1229A63910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2577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Chi phí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Doanh thu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Lợi nhuận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Tối đa hoá lợi nhuận như thế nào?</a:t>
            </a:r>
          </a:p>
        </p:txBody>
      </p:sp>
      <p:pic>
        <p:nvPicPr>
          <p:cNvPr id="2050" name="Picture 2" descr="offshore wind problem solving - Innovate UK">
            <a:extLst>
              <a:ext uri="{FF2B5EF4-FFF2-40B4-BE49-F238E27FC236}">
                <a16:creationId xmlns:a16="http://schemas.microsoft.com/office/drawing/2014/main" id="{AFBB905E-3702-E544-BD33-C707799A4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96465" y="2797456"/>
            <a:ext cx="6198048" cy="396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65E670-7C38-0947-90A7-9C6A199B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18E05CEF-84AE-0047-A669-588F5D36402A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Các giả định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2764095-4C7A-024F-953C-883AB31EABAA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2577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Các hãng kiểm soát được chi phí đầu vào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Các hãng biết được đường cầu sản phẩm</a:t>
            </a:r>
          </a:p>
        </p:txBody>
      </p:sp>
      <p:pic>
        <p:nvPicPr>
          <p:cNvPr id="1026" name="Picture 2" descr="Assumptions Stock Photos and Images - 123RF">
            <a:extLst>
              <a:ext uri="{FF2B5EF4-FFF2-40B4-BE49-F238E27FC236}">
                <a16:creationId xmlns:a16="http://schemas.microsoft.com/office/drawing/2014/main" id="{3B9FBA2D-E35F-CB45-903D-E3507FEB0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076" y="2115351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14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DF90A1-57D3-8B4E-8FD8-E057E270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2FD627FA-07D4-0344-8D92-10175DD01400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Quá trình ra quyết định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5BF0EE1-9B3C-CB49-B2FD-C6FA4896F7E2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2577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Phân tích chi phí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Phân tích doanh thu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Chọn mức giá và sản lượng</a:t>
            </a:r>
          </a:p>
        </p:txBody>
      </p:sp>
      <p:pic>
        <p:nvPicPr>
          <p:cNvPr id="2050" name="Picture 2" descr="Decision Making Word Cloud Business Concept Stock Photo (Edit Now) 548903530">
            <a:extLst>
              <a:ext uri="{FF2B5EF4-FFF2-40B4-BE49-F238E27FC236}">
                <a16:creationId xmlns:a16="http://schemas.microsoft.com/office/drawing/2014/main" id="{AB450C35-9668-8343-881E-A699971ED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302" y="2304981"/>
            <a:ext cx="4953000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02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678AAC-17D2-4043-8F22-35E1EAD2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53E10E52-A9F4-CC4A-83C5-2DCBE3ECCC62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Tối thiểu hoá chi phí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AA6852B8-2EC5-E646-9504-291A3D3584C1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2577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Chi phí để thấp nhất để thực hiện mức sản lượng cần thiết</a:t>
            </a:r>
          </a:p>
        </p:txBody>
      </p:sp>
      <p:pic>
        <p:nvPicPr>
          <p:cNvPr id="3074" name="Picture 2" descr="3 GIẢI PHÁP GIÚP TỐI ƯU CHI PHÍ QUẢN LÝ DOANH NGHIỆP HIỆU QUẢ">
            <a:extLst>
              <a:ext uri="{FF2B5EF4-FFF2-40B4-BE49-F238E27FC236}">
                <a16:creationId xmlns:a16="http://schemas.microsoft.com/office/drawing/2014/main" id="{C30D7752-E29D-6D43-AC9A-2F29642BC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727" y="2301844"/>
            <a:ext cx="5682093" cy="427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29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4DC663-D503-D245-9C8B-4B354A1C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5740727-F57C-B04C-B65A-FB021BCAC760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Chi phí cố định và chi phí biến đổi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F05B1170-B7B3-1646-9278-0C67E6386083}"/>
              </a:ext>
            </a:extLst>
          </p:cNvPr>
          <p:cNvSpPr txBox="1">
            <a:spLocks/>
          </p:cNvSpPr>
          <p:nvPr/>
        </p:nvSpPr>
        <p:spPr>
          <a:xfrm>
            <a:off x="341402" y="2422076"/>
            <a:ext cx="52577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Chi phí cố định: Những chi phí không thay đổi khi sản lượng thay đổi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2AA861B9-AD44-AC42-A993-0EBBB488EDA5}"/>
              </a:ext>
            </a:extLst>
          </p:cNvPr>
          <p:cNvSpPr txBox="1">
            <a:spLocks/>
          </p:cNvSpPr>
          <p:nvPr/>
        </p:nvSpPr>
        <p:spPr>
          <a:xfrm>
            <a:off x="341402" y="4419741"/>
            <a:ext cx="52577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Chi phí tăng hoặc giảm khi tăng hoặc giảm sản lượng</a:t>
            </a:r>
          </a:p>
        </p:txBody>
      </p:sp>
      <p:pic>
        <p:nvPicPr>
          <p:cNvPr id="4098" name="Picture 2" descr="What is Fixed Cost vs. Variable Cost? - Napkin Finance">
            <a:extLst>
              <a:ext uri="{FF2B5EF4-FFF2-40B4-BE49-F238E27FC236}">
                <a16:creationId xmlns:a16="http://schemas.microsoft.com/office/drawing/2014/main" id="{F9500844-8CA0-FC49-9424-75B9AD003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278" y="2658368"/>
            <a:ext cx="6339861" cy="397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25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613EB7-2452-C546-AE0F-BC0CF8DC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8F68EBF-BEE9-F44F-AAA9-7C8BAB1D7442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55259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>
                <a:solidFill>
                  <a:schemeClr val="tx1"/>
                </a:solidFill>
              </a:rPr>
              <a:t>Tổng chi phí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AE78F40E-12E2-F649-BCF4-558995E6EDC5}"/>
              </a:ext>
            </a:extLst>
          </p:cNvPr>
          <p:cNvSpPr txBox="1">
            <a:spLocks/>
          </p:cNvSpPr>
          <p:nvPr/>
        </p:nvSpPr>
        <p:spPr>
          <a:xfrm>
            <a:off x="341402" y="2422076"/>
            <a:ext cx="52577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/>
              <a:t>Toàn bộ chi phí tối thiểu phải bỏ ra để sản xuất một lượng hàng hoá</a:t>
            </a:r>
            <a:endParaRPr lang="vi-VN" sz="3600" dirty="0"/>
          </a:p>
        </p:txBody>
      </p:sp>
      <p:pic>
        <p:nvPicPr>
          <p:cNvPr id="5122" name="Picture 2" descr="Total cost - Wikipedia">
            <a:extLst>
              <a:ext uri="{FF2B5EF4-FFF2-40B4-BE49-F238E27FC236}">
                <a16:creationId xmlns:a16="http://schemas.microsoft.com/office/drawing/2014/main" id="{E90E7E71-A9C6-3240-9785-7B3E0F2AE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337" y="503237"/>
            <a:ext cx="7513301" cy="610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8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613EB7-2452-C546-AE0F-BC0CF8DC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8F68EBF-BEE9-F44F-AAA9-7C8BAB1D7442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55259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>
                <a:solidFill>
                  <a:schemeClr val="tx1"/>
                </a:solidFill>
              </a:rPr>
              <a:t>Tổng chi phí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AE78F40E-12E2-F649-BCF4-558995E6EDC5}"/>
              </a:ext>
            </a:extLst>
          </p:cNvPr>
          <p:cNvSpPr txBox="1">
            <a:spLocks/>
          </p:cNvSpPr>
          <p:nvPr/>
        </p:nvSpPr>
        <p:spPr>
          <a:xfrm>
            <a:off x="341402" y="2422076"/>
            <a:ext cx="52577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Toàn bộ chi phí tối thiểu phải bỏ ra để sản xuất một lượng hàng hoá</a:t>
            </a:r>
          </a:p>
        </p:txBody>
      </p:sp>
      <p:pic>
        <p:nvPicPr>
          <p:cNvPr id="5122" name="Picture 2" descr="Total cost - Wikipedia">
            <a:extLst>
              <a:ext uri="{FF2B5EF4-FFF2-40B4-BE49-F238E27FC236}">
                <a16:creationId xmlns:a16="http://schemas.microsoft.com/office/drawing/2014/main" id="{E90E7E71-A9C6-3240-9785-7B3E0F2AE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337" y="503237"/>
            <a:ext cx="7513301" cy="610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1BA0C1-4F45-F643-BB44-D15F6C002157}"/>
              </a:ext>
            </a:extLst>
          </p:cNvPr>
          <p:cNvCxnSpPr/>
          <p:nvPr/>
        </p:nvCxnSpPr>
        <p:spPr>
          <a:xfrm flipV="1">
            <a:off x="6899823" y="2585304"/>
            <a:ext cx="3463377" cy="16818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19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5B8C7E-9CB9-AD4A-8E1B-601ED20ED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EFD1C43-DE8C-1B49-8BAE-F97E87D7CC32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47639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Tổng doanh thu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1C7FEAE-4D2C-6D4A-BEC9-018F1BB52DF9}"/>
              </a:ext>
            </a:extLst>
          </p:cNvPr>
          <p:cNvSpPr txBox="1">
            <a:spLocks/>
          </p:cNvSpPr>
          <p:nvPr/>
        </p:nvSpPr>
        <p:spPr>
          <a:xfrm>
            <a:off x="341402" y="3583925"/>
            <a:ext cx="4419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Tổng tiền thu được từ việc bán hàng hoá trên thị trường</a:t>
            </a:r>
          </a:p>
        </p:txBody>
      </p:sp>
      <p:pic>
        <p:nvPicPr>
          <p:cNvPr id="7170" name="Picture 2" descr="Xem thuật ngữ - SHS">
            <a:extLst>
              <a:ext uri="{FF2B5EF4-FFF2-40B4-BE49-F238E27FC236}">
                <a16:creationId xmlns:a16="http://schemas.microsoft.com/office/drawing/2014/main" id="{14153C15-4F0C-E049-B05B-3541F1759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332576"/>
            <a:ext cx="6802430" cy="522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70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13968</TotalTime>
  <Words>314</Words>
  <Application>Microsoft Macintosh PowerPoint</Application>
  <PresentationFormat>Widescreen</PresentationFormat>
  <Paragraphs>104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Candara</vt:lpstr>
      <vt:lpstr>Symbol</vt:lpstr>
      <vt:lpstr>Tahoma</vt:lpstr>
      <vt:lpstr>Waveform</vt:lpstr>
      <vt:lpstr>KINH TẾ HỌC ĐẠI CƯƠNG Chương 4. Các quyết định cung ứng  GV: ThS Nguyễn Quốc Thắng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 CÁC CHỦ THỂ  TRONG QUAN HỆ LAO ĐỘNG</dc:title>
  <dc:creator>HOAIBAO</dc:creator>
  <cp:lastModifiedBy>Nguyen Quoc Thang</cp:lastModifiedBy>
  <cp:revision>456</cp:revision>
  <cp:lastPrinted>2016-03-16T01:13:27Z</cp:lastPrinted>
  <dcterms:created xsi:type="dcterms:W3CDTF">2011-05-03T03:39:41Z</dcterms:created>
  <dcterms:modified xsi:type="dcterms:W3CDTF">2021-06-14T17:18:45Z</dcterms:modified>
</cp:coreProperties>
</file>