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1" r:id="rId3"/>
    <p:sldId id="282" r:id="rId4"/>
    <p:sldId id="294" r:id="rId5"/>
    <p:sldId id="295" r:id="rId6"/>
    <p:sldId id="301" r:id="rId7"/>
    <p:sldId id="296" r:id="rId8"/>
    <p:sldId id="297" r:id="rId9"/>
    <p:sldId id="299" r:id="rId10"/>
    <p:sldId id="298" r:id="rId11"/>
    <p:sldId id="303" r:id="rId12"/>
    <p:sldId id="302" r:id="rId13"/>
    <p:sldId id="300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6" autoAdjust="0"/>
    <p:restoredTop sz="72472" autoAdjust="0"/>
  </p:normalViewPr>
  <p:slideViewPr>
    <p:cSldViewPr>
      <p:cViewPr varScale="1">
        <p:scale>
          <a:sx n="88" d="100"/>
          <a:sy n="88" d="100"/>
        </p:scale>
        <p:origin x="150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8B9CF-7A54-7242-A472-5BE29E7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7A7ECC0-2A6C-E34B-8E6D-C94FF47891D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221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Đặc điểm của MR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3780D5E-E3B1-E844-B8AD-F28DA1ECCD6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05399" cy="43278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Gia tăng sản lượng dẫn đến giảm giá do luật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thu cận biên và tổng doanh thu đều giảm tại mức sản lượng như cũ</a:t>
            </a:r>
          </a:p>
        </p:txBody>
      </p:sp>
      <p:pic>
        <p:nvPicPr>
          <p:cNvPr id="5" name="Picture 2" descr="Sales revenue - the theory of revenue | Economics Online | Economics Online">
            <a:extLst>
              <a:ext uri="{FF2B5EF4-FFF2-40B4-BE49-F238E27FC236}">
                <a16:creationId xmlns:a16="http://schemas.microsoft.com/office/drawing/2014/main" id="{F558E758-0339-5C45-B78E-0D4337D6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1203939"/>
            <a:ext cx="7041199" cy="613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3D91A-91B4-2E40-B075-E62A2DE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3084EEA-AED4-C949-9964-2B966AE92AAB}"/>
              </a:ext>
            </a:extLst>
          </p:cNvPr>
          <p:cNvSpPr txBox="1">
            <a:spLocks/>
          </p:cNvSpPr>
          <p:nvPr/>
        </p:nvSpPr>
        <p:spPr>
          <a:xfrm>
            <a:off x="533400" y="1363191"/>
            <a:ext cx="8381999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Kết hợp MR và MC: nguyên tắc tối đa hoá lợi nhuận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90F86E8-75B2-EC4B-8B0F-4B8ADCA159BD}"/>
              </a:ext>
            </a:extLst>
          </p:cNvPr>
          <p:cNvSpPr txBox="1">
            <a:spLocks/>
          </p:cNvSpPr>
          <p:nvPr/>
        </p:nvSpPr>
        <p:spPr>
          <a:xfrm>
            <a:off x="533400" y="2786656"/>
            <a:ext cx="11125199" cy="29720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tăng sản lượng nếu doanh thu cận biên còn vượt quá chi phí cận biên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nhưng dừng việc tăng sản lượng ngay khi chi phí cận biên vượt qua doanh thu cận biên. </a:t>
            </a:r>
          </a:p>
        </p:txBody>
      </p:sp>
    </p:spTree>
    <p:extLst>
      <p:ext uri="{BB962C8B-B14F-4D97-AF65-F5344CB8AC3E}">
        <p14:creationId xmlns:p14="http://schemas.microsoft.com/office/powerpoint/2010/main" val="50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3FB0D-FA3F-C447-9278-40ADCA4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B99DFF-721A-B043-A3B8-8F005B7B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51726"/>
              </p:ext>
            </p:extLst>
          </p:nvPr>
        </p:nvGraphicFramePr>
        <p:xfrm>
          <a:off x="76200" y="76200"/>
          <a:ext cx="11887201" cy="669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44">
                  <a:extLst>
                    <a:ext uri="{9D8B030D-6E8A-4147-A177-3AD203B41FA5}">
                      <a16:colId xmlns:a16="http://schemas.microsoft.com/office/drawing/2014/main" val="3736678176"/>
                    </a:ext>
                  </a:extLst>
                </a:gridCol>
                <a:gridCol w="2171427">
                  <a:extLst>
                    <a:ext uri="{9D8B030D-6E8A-4147-A177-3AD203B41FA5}">
                      <a16:colId xmlns:a16="http://schemas.microsoft.com/office/drawing/2014/main" val="1554814801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321554872"/>
                    </a:ext>
                  </a:extLst>
                </a:gridCol>
                <a:gridCol w="2082714">
                  <a:extLst>
                    <a:ext uri="{9D8B030D-6E8A-4147-A177-3AD203B41FA5}">
                      <a16:colId xmlns:a16="http://schemas.microsoft.com/office/drawing/2014/main" val="3338123625"/>
                    </a:ext>
                  </a:extLst>
                </a:gridCol>
                <a:gridCol w="3413526">
                  <a:extLst>
                    <a:ext uri="{9D8B030D-6E8A-4147-A177-3AD203B41FA5}">
                      <a16:colId xmlns:a16="http://schemas.microsoft.com/office/drawing/2014/main" val="271308734"/>
                    </a:ext>
                  </a:extLst>
                </a:gridCol>
              </a:tblGrid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</a:t>
                      </a:r>
                      <a:r>
                        <a:rPr lang="en-VN" sz="3000" dirty="0"/>
                        <a:t>ản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000" dirty="0"/>
                        <a:t>MR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MR-MC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QĐ sản lượng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7967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4746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21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5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19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2585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17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5378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15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1549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13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9568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VN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9914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9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375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7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6887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5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9933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2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C6496-B73C-2F46-A737-3AA73D7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6" name="Picture 4" descr="Monopoly Equilibrium: Applying the Marginal Decision Rule | Open Textbooks  for Hong Kong">
            <a:extLst>
              <a:ext uri="{FF2B5EF4-FFF2-40B4-BE49-F238E27FC236}">
                <a16:creationId xmlns:a16="http://schemas.microsoft.com/office/drawing/2014/main" id="{08750032-5B61-6C46-8E25-B2BCC208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11" y="91794"/>
            <a:ext cx="7250178" cy="67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5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B5106-C1F7-5245-BA6E-BDC41AAE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15085AA-857A-B241-850D-035886D15D7D}"/>
              </a:ext>
            </a:extLst>
          </p:cNvPr>
          <p:cNvSpPr txBox="1">
            <a:spLocks/>
          </p:cNvSpPr>
          <p:nvPr/>
        </p:nvSpPr>
        <p:spPr>
          <a:xfrm>
            <a:off x="533401" y="1363191"/>
            <a:ext cx="5410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958A549-36CF-FB43-806B-23D068733F9A}"/>
              </a:ext>
            </a:extLst>
          </p:cNvPr>
          <p:cNvSpPr txBox="1">
            <a:spLocks/>
          </p:cNvSpPr>
          <p:nvPr/>
        </p:nvSpPr>
        <p:spPr>
          <a:xfrm>
            <a:off x="533400" y="2786656"/>
            <a:ext cx="11125199" cy="29720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nên quyết định sản lượng với MR &gt; MC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/>
              <a:t>Dừng gia tăng sản lượng khi MR = MC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935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0D05D-02CB-B444-B16A-BCAD2615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B11A0C6-0069-194A-8CE8-B73BEE4ACF1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9567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VN" b="1" dirty="0">
                <a:solidFill>
                  <a:schemeClr val="tx1"/>
                </a:solidFill>
              </a:rPr>
              <a:t>oanh thu cận biên và chi phí cận biên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thu cận biên và chi phí cận biên là gì?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Mức sản lượng nên được quyết định như thế nào?</a:t>
            </a:r>
          </a:p>
        </p:txBody>
      </p:sp>
      <p:pic>
        <p:nvPicPr>
          <p:cNvPr id="2050" name="Picture 2" descr="offshore wind problem solving - Innovate UK">
            <a:extLst>
              <a:ext uri="{FF2B5EF4-FFF2-40B4-BE49-F238E27FC236}">
                <a16:creationId xmlns:a16="http://schemas.microsoft.com/office/drawing/2014/main" id="{AFBB905E-3702-E544-BD33-C707799A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6465" y="2797456"/>
            <a:ext cx="6198048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BBE40-8C08-2445-9B9F-7EDB4B6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1BB4487-C5DE-E340-94B8-DE60ACF5E9C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Vấn đề sản lượng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697B90F-6F13-F74C-8242-701EB840B05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7162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có nên gia tăng sản lượng hiện nay hay không?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Mức sản lượng tối ưu cần được xác định như thế nào?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1026" name="Picture 2" descr="Market Your Product by Increasing its Value - How to Do It - Digital  Marketing Agency Glasgow">
            <a:extLst>
              <a:ext uri="{FF2B5EF4-FFF2-40B4-BE49-F238E27FC236}">
                <a16:creationId xmlns:a16="http://schemas.microsoft.com/office/drawing/2014/main" id="{93233495-D35A-5F43-BF51-D80EB159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02" y="1958940"/>
            <a:ext cx="4470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390FD-B099-8042-A882-1569998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BA4B1A-E433-E346-A956-B83974832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44252"/>
              </p:ext>
            </p:extLst>
          </p:nvPr>
        </p:nvGraphicFramePr>
        <p:xfrm>
          <a:off x="0" y="91794"/>
          <a:ext cx="12192001" cy="695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82">
                  <a:extLst>
                    <a:ext uri="{9D8B030D-6E8A-4147-A177-3AD203B41FA5}">
                      <a16:colId xmlns:a16="http://schemas.microsoft.com/office/drawing/2014/main" val="1902045997"/>
                    </a:ext>
                  </a:extLst>
                </a:gridCol>
                <a:gridCol w="2736310">
                  <a:extLst>
                    <a:ext uri="{9D8B030D-6E8A-4147-A177-3AD203B41FA5}">
                      <a16:colId xmlns:a16="http://schemas.microsoft.com/office/drawing/2014/main" val="2481847496"/>
                    </a:ext>
                  </a:extLst>
                </a:gridCol>
                <a:gridCol w="944128">
                  <a:extLst>
                    <a:ext uri="{9D8B030D-6E8A-4147-A177-3AD203B41FA5}">
                      <a16:colId xmlns:a16="http://schemas.microsoft.com/office/drawing/2014/main" val="3920192553"/>
                    </a:ext>
                  </a:extLst>
                </a:gridCol>
                <a:gridCol w="3468823">
                  <a:extLst>
                    <a:ext uri="{9D8B030D-6E8A-4147-A177-3AD203B41FA5}">
                      <a16:colId xmlns:a16="http://schemas.microsoft.com/office/drawing/2014/main" val="4151322797"/>
                    </a:ext>
                  </a:extLst>
                </a:gridCol>
                <a:gridCol w="2626658">
                  <a:extLst>
                    <a:ext uri="{9D8B030D-6E8A-4147-A177-3AD203B41FA5}">
                      <a16:colId xmlns:a16="http://schemas.microsoft.com/office/drawing/2014/main" val="3869881897"/>
                    </a:ext>
                  </a:extLst>
                </a:gridCol>
              </a:tblGrid>
              <a:tr h="917698">
                <a:tc>
                  <a:txBody>
                    <a:bodyPr/>
                    <a:lstStyle/>
                    <a:p>
                      <a:r>
                        <a:rPr lang="en-VN" sz="3000" dirty="0"/>
                        <a:t>Sản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Tổng 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Tổng doanh 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000" dirty="0"/>
                        <a:t>Lợi nhuận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68327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778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1785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0975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0427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3686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56030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0B050"/>
                          </a:solidFill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0B050"/>
                          </a:solidFill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9556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2592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12569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12018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C000"/>
                          </a:solidFill>
                        </a:rPr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8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977F2-D990-0741-B0E2-098050B9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13E51A3-7036-4743-9F4C-8478E2E03A0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89351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phí cận biên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F985CFD-F3E8-D74D-AFAC-169773627A09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893519" cy="43278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cận biên (Marginal Cost – MC) là phần tăng trong tổng chi phí khi sản lượng tăng 1 đơn vị </a:t>
            </a:r>
          </a:p>
        </p:txBody>
      </p:sp>
      <p:pic>
        <p:nvPicPr>
          <p:cNvPr id="3074" name="Picture 2" descr="Theory Of Production: Cost Theory | Intelligent Economist">
            <a:extLst>
              <a:ext uri="{FF2B5EF4-FFF2-40B4-BE49-F238E27FC236}">
                <a16:creationId xmlns:a16="http://schemas.microsoft.com/office/drawing/2014/main" id="{7EE498C4-E9B6-674A-97DA-E768FCD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03" y="1107201"/>
            <a:ext cx="6706095" cy="57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48F83-B103-3943-8E56-CB53740E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0F445D-8763-CB46-8601-1E22C851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81763"/>
              </p:ext>
            </p:extLst>
          </p:nvPr>
        </p:nvGraphicFramePr>
        <p:xfrm>
          <a:off x="76200" y="76200"/>
          <a:ext cx="12115800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453">
                  <a:extLst>
                    <a:ext uri="{9D8B030D-6E8A-4147-A177-3AD203B41FA5}">
                      <a16:colId xmlns:a16="http://schemas.microsoft.com/office/drawing/2014/main" val="3736678176"/>
                    </a:ext>
                  </a:extLst>
                </a:gridCol>
                <a:gridCol w="4014703">
                  <a:extLst>
                    <a:ext uri="{9D8B030D-6E8A-4147-A177-3AD203B41FA5}">
                      <a16:colId xmlns:a16="http://schemas.microsoft.com/office/drawing/2014/main" val="321554872"/>
                    </a:ext>
                  </a:extLst>
                </a:gridCol>
                <a:gridCol w="4492644">
                  <a:extLst>
                    <a:ext uri="{9D8B030D-6E8A-4147-A177-3AD203B41FA5}">
                      <a16:colId xmlns:a16="http://schemas.microsoft.com/office/drawing/2014/main" val="3338123625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</a:t>
                      </a:r>
                      <a:r>
                        <a:rPr lang="en-VN" sz="3000" dirty="0"/>
                        <a:t>ản luọng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Tổng 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Chi phí cận biên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7967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474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25858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53788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15499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95689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99149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37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68878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99338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2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12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40066-F037-DB43-A38F-B9BE8F6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48FDF17-87EA-1E47-ABBF-AFDE1AED16E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Đặc điểm của MC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E1F455A-433E-0846-AC57-699F5F044C9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7162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cận biên tại mỗi mức sản lượng tăng thêm không giống nhau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Trong ngắn hạn, chi phí cận biên bằng phần tăng của chi phí biến đổi</a:t>
            </a:r>
          </a:p>
        </p:txBody>
      </p:sp>
      <p:pic>
        <p:nvPicPr>
          <p:cNvPr id="4098" name="Picture 2" descr="Marginal cost definition | Capital.com">
            <a:extLst>
              <a:ext uri="{FF2B5EF4-FFF2-40B4-BE49-F238E27FC236}">
                <a16:creationId xmlns:a16="http://schemas.microsoft.com/office/drawing/2014/main" id="{CC0D8E7A-BAE0-5E41-B9B5-42EAEF04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12" y="3941295"/>
            <a:ext cx="4691088" cy="28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B6D8A-D764-0140-B884-5E67456F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58AE0AA-C410-CE4F-AE9F-F1C37D3CAE7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2211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>
                <a:solidFill>
                  <a:schemeClr val="tx1"/>
                </a:solidFill>
              </a:rPr>
              <a:t>Doanh thu cận biên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CD51A25-845A-574B-B282-437D5CE3842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893519" cy="43278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thu cận biên (Marginal Revenue – MR) là phần tăng trong tổng doanh thu khi sản lượng tăng 1 đơn vị</a:t>
            </a:r>
          </a:p>
        </p:txBody>
      </p:sp>
      <p:pic>
        <p:nvPicPr>
          <p:cNvPr id="5122" name="Picture 2" descr="Finance:Marginal revenue - HandWiki">
            <a:extLst>
              <a:ext uri="{FF2B5EF4-FFF2-40B4-BE49-F238E27FC236}">
                <a16:creationId xmlns:a16="http://schemas.microsoft.com/office/drawing/2014/main" id="{9E302CFB-6E1B-7C47-9993-2C232E4D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27" y="1789495"/>
            <a:ext cx="7069773" cy="504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3FB0D-FA3F-C447-9278-40ADCA4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B99DFF-721A-B043-A3B8-8F005B7B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81659"/>
              </p:ext>
            </p:extLst>
          </p:nvPr>
        </p:nvGraphicFramePr>
        <p:xfrm>
          <a:off x="76200" y="76200"/>
          <a:ext cx="12115800" cy="669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3736678176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15548148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155487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38123625"/>
                    </a:ext>
                  </a:extLst>
                </a:gridCol>
              </a:tblGrid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</a:t>
                      </a:r>
                      <a:r>
                        <a:rPr lang="en-VN" sz="3000" dirty="0"/>
                        <a:t>ản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000" dirty="0"/>
                        <a:t>Giá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Tổng doanh 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7967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-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0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4746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21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21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21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5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20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40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19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2585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19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57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17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5378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18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72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15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1549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17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85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13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9568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16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96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11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99149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15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105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9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375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14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112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7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6887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13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117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5</a:t>
                      </a:r>
                      <a:endParaRPr lang="en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99338"/>
                  </a:ext>
                </a:extLst>
              </a:tr>
              <a:tr h="557501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12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/>
                        <a:t>120</a:t>
                      </a:r>
                      <a:endParaRPr lang="en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2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5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14634</TotalTime>
  <Words>528</Words>
  <Application>Microsoft Macintosh PowerPoint</Application>
  <PresentationFormat>Widescreen</PresentationFormat>
  <Paragraphs>239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4. Các quyết định cung ứng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468</cp:revision>
  <cp:lastPrinted>2016-03-16T01:13:27Z</cp:lastPrinted>
  <dcterms:created xsi:type="dcterms:W3CDTF">2011-05-03T03:39:41Z</dcterms:created>
  <dcterms:modified xsi:type="dcterms:W3CDTF">2021-06-14T17:18:54Z</dcterms:modified>
</cp:coreProperties>
</file>