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handoutMasterIdLst>
    <p:handoutMasterId r:id="rId20"/>
  </p:handoutMasterIdLst>
  <p:sldIdLst>
    <p:sldId id="258" r:id="rId2"/>
    <p:sldId id="278" r:id="rId3"/>
    <p:sldId id="281" r:id="rId4"/>
    <p:sldId id="282" r:id="rId5"/>
    <p:sldId id="283" r:id="rId6"/>
    <p:sldId id="284" r:id="rId7"/>
    <p:sldId id="285" r:id="rId8"/>
    <p:sldId id="286" r:id="rId9"/>
    <p:sldId id="287" r:id="rId10"/>
    <p:sldId id="288" r:id="rId11"/>
    <p:sldId id="289" r:id="rId12"/>
    <p:sldId id="295" r:id="rId13"/>
    <p:sldId id="294" r:id="rId14"/>
    <p:sldId id="293" r:id="rId15"/>
    <p:sldId id="292" r:id="rId16"/>
    <p:sldId id="296" r:id="rId17"/>
    <p:sldId id="29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2917"/>
    <a:srgbClr val="DC550A"/>
    <a:srgbClr val="BF5227"/>
    <a:srgbClr val="05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68" autoAdjust="0"/>
    <p:restoredTop sz="72472" autoAdjust="0"/>
  </p:normalViewPr>
  <p:slideViewPr>
    <p:cSldViewPr>
      <p:cViewPr varScale="1">
        <p:scale>
          <a:sx n="88" d="100"/>
          <a:sy n="88" d="100"/>
        </p:scale>
        <p:origin x="1016" y="176"/>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2E2ED6-6598-49DA-AF01-4EDE881DBC72}" type="datetimeFigureOut">
              <a:rPr lang="en-US" smtClean="0"/>
              <a:t>6/15/21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10C172-9979-4D67-9197-9EBA7EC16438}" type="slidenum">
              <a:rPr lang="en-US" smtClean="0"/>
              <a:t>‹#›</a:t>
            </a:fld>
            <a:endParaRPr lang="en-US"/>
          </a:p>
        </p:txBody>
      </p:sp>
    </p:spTree>
    <p:extLst>
      <p:ext uri="{BB962C8B-B14F-4D97-AF65-F5344CB8AC3E}">
        <p14:creationId xmlns:p14="http://schemas.microsoft.com/office/powerpoint/2010/main" val="179585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4B2F53-248E-4FA6-8EC0-752EEB57AFAD}" type="datetimeFigureOut">
              <a:rPr lang="en-US" smtClean="0"/>
              <a:pPr/>
              <a:t>6/15/21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C61505-D8F2-4F27-A457-77A62F7374FF}" type="slidenum">
              <a:rPr lang="en-US" smtClean="0"/>
              <a:pPr/>
              <a:t>‹#›</a:t>
            </a:fld>
            <a:endParaRPr lang="en-US"/>
          </a:p>
        </p:txBody>
      </p:sp>
    </p:spTree>
    <p:extLst>
      <p:ext uri="{BB962C8B-B14F-4D97-AF65-F5344CB8AC3E}">
        <p14:creationId xmlns:p14="http://schemas.microsoft.com/office/powerpoint/2010/main" val="3989393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C61505-D8F2-4F27-A457-77A62F7374FF}" type="slidenum">
              <a:rPr lang="en-US" smtClean="0"/>
              <a:pPr/>
              <a:t>1</a:t>
            </a:fld>
            <a:endParaRPr lang="en-US" dirty="0"/>
          </a:p>
        </p:txBody>
      </p:sp>
    </p:spTree>
    <p:extLst>
      <p:ext uri="{BB962C8B-B14F-4D97-AF65-F5344CB8AC3E}">
        <p14:creationId xmlns:p14="http://schemas.microsoft.com/office/powerpoint/2010/main" val="1030244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userDrawn="1"/>
        </p:nvSpPr>
        <p:spPr>
          <a:xfrm>
            <a:off x="301799" y="110534"/>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7B893B-3015-4887-B0C2-E72E36B8DD99}" type="datetime1">
              <a:rPr lang="en-US" smtClean="0"/>
              <a:pPr/>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C81FFC-C87D-40C7-B5DB-75DCCFA54483}" type="datetime1">
              <a:rPr lang="en-US" smtClean="0"/>
              <a:pPr/>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AF77D56-F03B-4CDC-9F6F-121B9EB5416F}" type="datetime1">
              <a:rPr lang="en-US" smtClean="0"/>
              <a:pPr/>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Vertical Title 1"/>
          <p:cNvSpPr>
            <a:spLocks noGrp="1"/>
          </p:cNvSpPr>
          <p:nvPr>
            <p:ph type="title" orient="vert"/>
          </p:nvPr>
        </p:nvSpPr>
        <p:spPr>
          <a:xfrm>
            <a:off x="8839200" y="1447802"/>
            <a:ext cx="27432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a:t>Luận</a:t>
            </a:r>
            <a:r>
              <a:rPr lang="en-US" dirty="0"/>
              <a:t> </a:t>
            </a:r>
            <a:r>
              <a:rPr lang="en-US" dirty="0" err="1"/>
              <a:t>va</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
        <p:nvSpPr>
          <p:cNvPr id="7" name="Title 6"/>
          <p:cNvSpPr>
            <a:spLocks noGrp="1"/>
          </p:cNvSpPr>
          <p:nvPr>
            <p:ph type="title"/>
          </p:nvPr>
        </p:nvSpPr>
        <p:spPr>
          <a:xfrm>
            <a:off x="615245" y="381000"/>
            <a:ext cx="10972800" cy="1252728"/>
          </a:xfrm>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Freeform 14"/>
          <p:cNvSpPr>
            <a:spLocks/>
          </p:cNvSpPr>
          <p:nvPr/>
        </p:nvSpPr>
        <p:spPr bwMode="hidden">
          <a:xfrm>
            <a:off x="8063253"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22"/>
          <p:cNvSpPr>
            <a:spLocks/>
          </p:cNvSpPr>
          <p:nvPr/>
        </p:nvSpPr>
        <p:spPr bwMode="hidden">
          <a:xfrm>
            <a:off x="3771639" y="4087563"/>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6"/>
          <p:cNvSpPr>
            <a:spLocks/>
          </p:cNvSpPr>
          <p:nvPr/>
        </p:nvSpPr>
        <p:spPr bwMode="hidden">
          <a:xfrm>
            <a:off x="7479319" y="4074176"/>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3" name="Freeform 10"/>
          <p:cNvSpPr>
            <a:spLocks/>
          </p:cNvSpPr>
          <p:nvPr/>
        </p:nvSpPr>
        <p:spPr bwMode="hidden">
          <a:xfrm>
            <a:off x="282220" y="4058556"/>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823155" y="1437449"/>
            <a:ext cx="8556980"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228AB-F4A0-4E80-9A95-5472B2309D64}" type="datetime1">
              <a:rPr lang="en-US" smtClean="0"/>
              <a:pPr/>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E4DA6B3-4468-40EE-87D5-611A6DD94EFA}" type="datetime1">
              <a:rPr lang="en-US" smtClean="0"/>
              <a:pPr/>
              <a:t>6/15/21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3113" y="3429002"/>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3429002"/>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D864A1-77FD-426C-B1D4-B06CDA650C97}" type="datetime1">
              <a:rPr lang="en-US" smtClean="0"/>
              <a:pPr/>
              <a:t>6/15/21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197800-2141-4056-A37E-38B5F905B486}" type="datetime1">
              <a:rPr lang="en-US" smtClean="0"/>
              <a:pPr/>
              <a:t>6/15/21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6" name="Group 5"/>
          <p:cNvGrpSpPr>
            <a:grpSpLocks noChangeAspect="1"/>
          </p:cNvGrpSpPr>
          <p:nvPr/>
        </p:nvGrpSpPr>
        <p:grpSpPr bwMode="hidden">
          <a:xfrm>
            <a:off x="282220" y="714192"/>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Date Placeholder 1"/>
          <p:cNvSpPr>
            <a:spLocks noGrp="1"/>
          </p:cNvSpPr>
          <p:nvPr>
            <p:ph type="dt" sz="half" idx="10"/>
          </p:nvPr>
        </p:nvSpPr>
        <p:spPr/>
        <p:txBody>
          <a:bodyPr/>
          <a:lstStyle/>
          <a:p>
            <a:fld id="{535996BE-28C1-43B3-A114-8F78FE6ACA80}" type="datetime1">
              <a:rPr lang="en-US" smtClean="0"/>
              <a:pPr/>
              <a:t>6/15/21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E01CE970-F347-4717-9B90-1B302B73E170}" type="datetime1">
              <a:rPr lang="en-US" smtClean="0"/>
              <a:pPr/>
              <a:t>6/15/21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4" name="Text Placeholder 3"/>
          <p:cNvSpPr>
            <a:spLocks noGrp="1"/>
          </p:cNvSpPr>
          <p:nvPr>
            <p:ph type="body" sz="half" idx="2"/>
          </p:nvPr>
        </p:nvSpPr>
        <p:spPr>
          <a:xfrm>
            <a:off x="1219200" y="3581402"/>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02617"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title"/>
          </p:nvPr>
        </p:nvSpPr>
        <p:spPr>
          <a:xfrm>
            <a:off x="6498875" y="338667"/>
            <a:ext cx="5083527"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491112" y="2785535"/>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EE0BA-A189-4D73-AE65-FDD9AE6AA4B7}" type="datetime1">
              <a:rPr lang="en-US" smtClean="0"/>
              <a:pPr/>
              <a:t>6/15/21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5"/>
          <p:cNvGrpSpPr>
            <a:grpSpLocks noChangeAspect="1"/>
          </p:cNvGrpSpPr>
          <p:nvPr/>
        </p:nvGrpSpPr>
        <p:grpSpPr bwMode="hidden">
          <a:xfrm>
            <a:off x="282220" y="1679430"/>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899824" y="6401081"/>
            <a:ext cx="5048921" cy="365125"/>
          </a:xfrm>
          <a:prstGeom prst="rect">
            <a:avLst/>
          </a:prstGeom>
        </p:spPr>
        <p:txBody>
          <a:bodyPr vert="horz" lIns="91440" tIns="45720" rIns="91440" bIns="45720" rtlCol="0" anchor="ctr"/>
          <a:lstStyle>
            <a:lvl1pPr algn="r">
              <a:defRPr sz="1000">
                <a:solidFill>
                  <a:schemeClr val="tx2"/>
                </a:solidFill>
              </a:defRPr>
            </a:lvl1pPr>
          </a:lstStyle>
          <a:p>
            <a:fld id="{63E3AEF8-FB0A-45DF-9684-F25CEE85860E}" type="datetime1">
              <a:rPr lang="en-US" smtClean="0"/>
              <a:pPr/>
              <a:t>6/15/21</a:t>
            </a:fld>
            <a:endParaRPr lang="en-US"/>
          </a:p>
        </p:txBody>
      </p:sp>
      <p:sp>
        <p:nvSpPr>
          <p:cNvPr id="5" name="Footer Placeholder 4"/>
          <p:cNvSpPr>
            <a:spLocks noGrp="1"/>
          </p:cNvSpPr>
          <p:nvPr>
            <p:ph type="ftr" sz="quarter" idx="3"/>
          </p:nvPr>
        </p:nvSpPr>
        <p:spPr>
          <a:xfrm>
            <a:off x="301800" y="6401080"/>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5350720" y="6401081"/>
            <a:ext cx="1549103" cy="365125"/>
          </a:xfrm>
          <a:prstGeom prst="rect">
            <a:avLst/>
          </a:prstGeom>
        </p:spPr>
        <p:txBody>
          <a:bodyPr vert="horz" lIns="91440" tIns="45720" rIns="91440" bIns="45720" rtlCol="0" anchor="ctr"/>
          <a:lstStyle>
            <a:lvl1pPr algn="ctr">
              <a:defRPr sz="1000">
                <a:solidFill>
                  <a:schemeClr val="tx2"/>
                </a:solidFill>
              </a:defRPr>
            </a:lvl1pPr>
          </a:lstStyle>
          <a:p>
            <a:fld id="{A098FBE6-540D-41B1-8784-222EA9B62A90}" type="slidenum">
              <a:rPr lang="en-US" smtClean="0"/>
              <a:pPr/>
              <a:t>‹#›</a:t>
            </a:fld>
            <a:endParaRPr lang="en-US"/>
          </a:p>
        </p:txBody>
      </p:sp>
      <p:sp>
        <p:nvSpPr>
          <p:cNvPr id="3" name="Text Placeholder 2"/>
          <p:cNvSpPr>
            <a:spLocks noGrp="1"/>
          </p:cNvSpPr>
          <p:nvPr>
            <p:ph type="body" idx="1"/>
          </p:nvPr>
        </p:nvSpPr>
        <p:spPr>
          <a:xfrm>
            <a:off x="1162758" y="2675467"/>
            <a:ext cx="9877777"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1398" y="3953930"/>
            <a:ext cx="10515600" cy="2590800"/>
          </a:xfrm>
        </p:spPr>
        <p:txBody>
          <a:bodyPr>
            <a:normAutofit fontScale="90000"/>
          </a:bodyPr>
          <a:lstStyle/>
          <a:p>
            <a:pPr marL="182880">
              <a:lnSpc>
                <a:spcPct val="150000"/>
              </a:lnSpc>
              <a:spcBef>
                <a:spcPts val="600"/>
              </a:spcBef>
            </a:pPr>
            <a:r>
              <a:rPr lang="en-US" sz="5300" dirty="0">
                <a:ln w="0"/>
                <a:solidFill>
                  <a:schemeClr val="tx1"/>
                </a:solidFill>
                <a:effectLst>
                  <a:outerShdw blurRad="38100" dist="19050" dir="2700000" algn="tl" rotWithShape="0">
                    <a:schemeClr val="dk1">
                      <a:alpha val="40000"/>
                    </a:schemeClr>
                  </a:outerShdw>
                </a:effectLst>
              </a:rPr>
              <a:t>KINH TẾ HỌC ĐẠI CƯƠNG</a:t>
            </a:r>
            <a:br>
              <a:rPr lang="en-US" sz="5300" dirty="0">
                <a:ln w="0"/>
                <a:solidFill>
                  <a:schemeClr val="tx1"/>
                </a:solidFill>
                <a:effectLst>
                  <a:outerShdw blurRad="38100" dist="19050" dir="2700000" algn="tl" rotWithShape="0">
                    <a:schemeClr val="dk1">
                      <a:alpha val="40000"/>
                    </a:schemeClr>
                  </a:outerShdw>
                </a:effectLst>
              </a:rPr>
            </a:br>
            <a:r>
              <a:rPr lang="en-US" sz="5300" dirty="0" err="1">
                <a:ln w="0"/>
                <a:solidFill>
                  <a:schemeClr val="tx1"/>
                </a:solidFill>
                <a:effectLst>
                  <a:outerShdw blurRad="38100" dist="19050" dir="2700000" algn="tl" rotWithShape="0">
                    <a:schemeClr val="dk1">
                      <a:alpha val="40000"/>
                    </a:schemeClr>
                  </a:outerShdw>
                </a:effectLst>
              </a:rPr>
              <a:t>Chương</a:t>
            </a:r>
            <a:r>
              <a:rPr lang="en-US" sz="5300" dirty="0">
                <a:ln w="0"/>
                <a:solidFill>
                  <a:schemeClr val="tx1"/>
                </a:solidFill>
                <a:effectLst>
                  <a:outerShdw blurRad="38100" dist="19050" dir="2700000" algn="tl" rotWithShape="0">
                    <a:schemeClr val="dk1">
                      <a:alpha val="40000"/>
                    </a:schemeClr>
                  </a:outerShdw>
                </a:effectLst>
              </a:rPr>
              <a:t> 5. </a:t>
            </a:r>
            <a:r>
              <a:rPr lang="en-US" sz="5300" dirty="0" err="1">
                <a:ln w="0"/>
                <a:solidFill>
                  <a:schemeClr val="tx1"/>
                </a:solidFill>
                <a:effectLst>
                  <a:outerShdw blurRad="38100" dist="19050" dir="2700000" algn="tl" rotWithShape="0">
                    <a:schemeClr val="dk1">
                      <a:alpha val="40000"/>
                    </a:schemeClr>
                  </a:outerShdw>
                </a:effectLst>
              </a:rPr>
              <a:t>Cung</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và</a:t>
            </a:r>
            <a:r>
              <a:rPr lang="en-US" sz="5300" dirty="0">
                <a:ln w="0"/>
                <a:solidFill>
                  <a:schemeClr val="tx1"/>
                </a:solidFill>
                <a:effectLst>
                  <a:outerShdw blurRad="38100" dist="19050" dir="2700000" algn="tl" rotWithShape="0">
                    <a:schemeClr val="dk1">
                      <a:alpha val="40000"/>
                    </a:schemeClr>
                  </a:outerShdw>
                </a:effectLst>
              </a:rPr>
              <a:t> chi </a:t>
            </a:r>
            <a:r>
              <a:rPr lang="en-US" sz="5300" dirty="0" err="1">
                <a:ln w="0"/>
                <a:solidFill>
                  <a:schemeClr val="tx1"/>
                </a:solidFill>
                <a:effectLst>
                  <a:outerShdw blurRad="38100" dist="19050" dir="2700000" algn="tl" rotWithShape="0">
                    <a:schemeClr val="dk1">
                      <a:alpha val="40000"/>
                    </a:schemeClr>
                  </a:outerShdw>
                </a:effectLst>
              </a:rPr>
              <a:t>phí</a:t>
            </a:r>
            <a:br>
              <a:rPr lang="en-US" sz="5300" dirty="0">
                <a:ln w="0"/>
                <a:solidFill>
                  <a:schemeClr val="tx1"/>
                </a:solidFill>
                <a:effectLst>
                  <a:outerShdw blurRad="38100" dist="19050" dir="2700000" algn="tl" rotWithShape="0">
                    <a:schemeClr val="dk1">
                      <a:alpha val="40000"/>
                    </a:schemeClr>
                  </a:outerShdw>
                </a:effectLst>
              </a:rPr>
            </a:br>
            <a:br>
              <a:rPr lang="en-US" sz="53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GV: </a:t>
            </a:r>
            <a:r>
              <a:rPr lang="en-US" sz="2000" dirty="0" err="1">
                <a:ln w="0"/>
                <a:solidFill>
                  <a:schemeClr val="tx1"/>
                </a:solidFill>
                <a:effectLst>
                  <a:outerShdw blurRad="38100" dist="19050" dir="2700000" algn="tl" rotWithShape="0">
                    <a:schemeClr val="dk1">
                      <a:alpha val="40000"/>
                    </a:schemeClr>
                  </a:outerShdw>
                </a:effectLst>
              </a:rPr>
              <a:t>ThS</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Nguyễn</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Quốc</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Thắng</a:t>
            </a:r>
            <a:endParaRPr lang="en-US" sz="4900" b="1"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p:txBody>
          <a:bodyPr/>
          <a:lstStyle/>
          <a:p>
            <a:fld id="{A098FBE6-540D-41B1-8784-222EA9B62A90}" type="slidenum">
              <a:rPr lang="en-US" smtClean="0"/>
              <a:pPr/>
              <a:t>1</a:t>
            </a:fld>
            <a:endParaRPr lang="en-US" dirty="0"/>
          </a:p>
        </p:txBody>
      </p:sp>
      <p:pic>
        <p:nvPicPr>
          <p:cNvPr id="1026" name="Picture 2" descr="Trường Đại học Khoa học Tự nhiên, ĐHQG-HCM">
            <a:extLst>
              <a:ext uri="{FF2B5EF4-FFF2-40B4-BE49-F238E27FC236}">
                <a16:creationId xmlns:a16="http://schemas.microsoft.com/office/drawing/2014/main" id="{626DD576-F3B8-1949-92AE-E48F0856C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286376"/>
            <a:ext cx="9444967" cy="154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099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8834C1-0E31-094F-869C-853E16F1A464}"/>
              </a:ext>
            </a:extLst>
          </p:cNvPr>
          <p:cNvSpPr>
            <a:spLocks noGrp="1"/>
          </p:cNvSpPr>
          <p:nvPr>
            <p:ph type="sldNum" sz="quarter" idx="12"/>
          </p:nvPr>
        </p:nvSpPr>
        <p:spPr/>
        <p:txBody>
          <a:bodyPr/>
          <a:lstStyle/>
          <a:p>
            <a:fld id="{A098FBE6-540D-41B1-8784-222EA9B62A90}" type="slidenum">
              <a:rPr lang="en-US" smtClean="0"/>
              <a:pPr/>
              <a:t>10</a:t>
            </a:fld>
            <a:endParaRPr lang="en-US"/>
          </a:p>
        </p:txBody>
      </p:sp>
      <p:sp>
        <p:nvSpPr>
          <p:cNvPr id="3" name="Title 3">
            <a:extLst>
              <a:ext uri="{FF2B5EF4-FFF2-40B4-BE49-F238E27FC236}">
                <a16:creationId xmlns:a16="http://schemas.microsoft.com/office/drawing/2014/main" id="{70C37908-E4FA-9446-A35B-807D79FD6DA2}"/>
              </a:ext>
            </a:extLst>
          </p:cNvPr>
          <p:cNvSpPr txBox="1">
            <a:spLocks/>
          </p:cNvSpPr>
          <p:nvPr/>
        </p:nvSpPr>
        <p:spPr>
          <a:xfrm>
            <a:off x="-24063" y="999242"/>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Các khái niệm: Công nghệ</a:t>
            </a:r>
          </a:p>
        </p:txBody>
      </p:sp>
      <p:sp>
        <p:nvSpPr>
          <p:cNvPr id="4" name="Content Placeholder 1">
            <a:extLst>
              <a:ext uri="{FF2B5EF4-FFF2-40B4-BE49-F238E27FC236}">
                <a16:creationId xmlns:a16="http://schemas.microsoft.com/office/drawing/2014/main" id="{80192D1C-B63F-1B40-83FF-9C5AA8BEE390}"/>
              </a:ext>
            </a:extLst>
          </p:cNvPr>
          <p:cNvSpPr txBox="1">
            <a:spLocks/>
          </p:cNvSpPr>
          <p:nvPr/>
        </p:nvSpPr>
        <p:spPr>
          <a:xfrm>
            <a:off x="251453" y="1981200"/>
            <a:ext cx="3710947" cy="315325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Một loạt các kỹ thuật đã biết</a:t>
            </a:r>
          </a:p>
        </p:txBody>
      </p:sp>
      <p:pic>
        <p:nvPicPr>
          <p:cNvPr id="8196" name="Picture 4" descr="Free Technology Cliparts Transparent, Download Free Technology Cliparts  Transparent png images, Free ClipArts on Clipart Library">
            <a:extLst>
              <a:ext uri="{FF2B5EF4-FFF2-40B4-BE49-F238E27FC236}">
                <a16:creationId xmlns:a16="http://schemas.microsoft.com/office/drawing/2014/main" id="{2113BC5A-4EA2-904B-BF85-3032E4306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7916" y="1589511"/>
            <a:ext cx="65024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25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96A3B8-97A3-C240-8F11-A0A9D9744FB7}"/>
              </a:ext>
            </a:extLst>
          </p:cNvPr>
          <p:cNvSpPr>
            <a:spLocks noGrp="1"/>
          </p:cNvSpPr>
          <p:nvPr>
            <p:ph type="sldNum" sz="quarter" idx="12"/>
          </p:nvPr>
        </p:nvSpPr>
        <p:spPr/>
        <p:txBody>
          <a:bodyPr/>
          <a:lstStyle/>
          <a:p>
            <a:fld id="{A098FBE6-540D-41B1-8784-222EA9B62A90}" type="slidenum">
              <a:rPr lang="en-US" smtClean="0"/>
              <a:pPr/>
              <a:t>11</a:t>
            </a:fld>
            <a:endParaRPr lang="en-US"/>
          </a:p>
        </p:txBody>
      </p:sp>
      <p:sp>
        <p:nvSpPr>
          <p:cNvPr id="3" name="Title 3">
            <a:extLst>
              <a:ext uri="{FF2B5EF4-FFF2-40B4-BE49-F238E27FC236}">
                <a16:creationId xmlns:a16="http://schemas.microsoft.com/office/drawing/2014/main" id="{13B34817-C44E-C84B-98AC-01C83CFA4020}"/>
              </a:ext>
            </a:extLst>
          </p:cNvPr>
          <p:cNvSpPr txBox="1">
            <a:spLocks/>
          </p:cNvSpPr>
          <p:nvPr/>
        </p:nvSpPr>
        <p:spPr>
          <a:xfrm>
            <a:off x="-24063" y="999242"/>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Các khái niệm: Tiến bộ kỹ thuật</a:t>
            </a:r>
          </a:p>
        </p:txBody>
      </p:sp>
      <p:sp>
        <p:nvSpPr>
          <p:cNvPr id="4" name="Content Placeholder 1">
            <a:extLst>
              <a:ext uri="{FF2B5EF4-FFF2-40B4-BE49-F238E27FC236}">
                <a16:creationId xmlns:a16="http://schemas.microsoft.com/office/drawing/2014/main" id="{05EDA867-7A17-8643-9192-30533559F029}"/>
              </a:ext>
            </a:extLst>
          </p:cNvPr>
          <p:cNvSpPr txBox="1">
            <a:spLocks/>
          </p:cNvSpPr>
          <p:nvPr/>
        </p:nvSpPr>
        <p:spPr>
          <a:xfrm>
            <a:off x="243432" y="2735909"/>
            <a:ext cx="4777747" cy="315325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một kỹ thuật mới cho phép sản xuất ra một mức sản lượng như trước nhưng sử dụng ít yếu tố đầu vào hơn trước </a:t>
            </a:r>
          </a:p>
        </p:txBody>
      </p:sp>
      <p:pic>
        <p:nvPicPr>
          <p:cNvPr id="9218" name="Picture 2" descr="Sáng kiến kinh nghiệm là gì? Hướng dẫn viết sáng kiến kinh nghiệm">
            <a:extLst>
              <a:ext uri="{FF2B5EF4-FFF2-40B4-BE49-F238E27FC236}">
                <a16:creationId xmlns:a16="http://schemas.microsoft.com/office/drawing/2014/main" id="{38A9F0C3-2C21-8D4F-9468-98904FD1A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862935"/>
            <a:ext cx="7147968" cy="4765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62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31DAE0-C226-DB40-BE0E-30C6007CBF1D}"/>
              </a:ext>
            </a:extLst>
          </p:cNvPr>
          <p:cNvSpPr>
            <a:spLocks noGrp="1"/>
          </p:cNvSpPr>
          <p:nvPr>
            <p:ph type="sldNum" sz="quarter" idx="12"/>
          </p:nvPr>
        </p:nvSpPr>
        <p:spPr/>
        <p:txBody>
          <a:bodyPr/>
          <a:lstStyle/>
          <a:p>
            <a:fld id="{A098FBE6-540D-41B1-8784-222EA9B62A90}" type="slidenum">
              <a:rPr lang="en-US" smtClean="0"/>
              <a:pPr/>
              <a:t>12</a:t>
            </a:fld>
            <a:endParaRPr lang="en-US"/>
          </a:p>
        </p:txBody>
      </p:sp>
      <p:sp>
        <p:nvSpPr>
          <p:cNvPr id="3" name="Rounded Rectangle 2">
            <a:extLst>
              <a:ext uri="{FF2B5EF4-FFF2-40B4-BE49-F238E27FC236}">
                <a16:creationId xmlns:a16="http://schemas.microsoft.com/office/drawing/2014/main" id="{1CEA2483-9777-EE4C-9823-A2D40A1F8087}"/>
              </a:ext>
            </a:extLst>
          </p:cNvPr>
          <p:cNvSpPr/>
          <p:nvPr/>
        </p:nvSpPr>
        <p:spPr>
          <a:xfrm>
            <a:off x="133265" y="1014116"/>
            <a:ext cx="1085936"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Công nghệ và các yếu tố sản xuất</a:t>
            </a:r>
          </a:p>
        </p:txBody>
      </p:sp>
      <p:sp>
        <p:nvSpPr>
          <p:cNvPr id="15" name="Oval 14">
            <a:extLst>
              <a:ext uri="{FF2B5EF4-FFF2-40B4-BE49-F238E27FC236}">
                <a16:creationId xmlns:a16="http://schemas.microsoft.com/office/drawing/2014/main" id="{1A65EEE7-3981-334F-97AE-8C6E4739142E}"/>
              </a:ext>
            </a:extLst>
          </p:cNvPr>
          <p:cNvSpPr/>
          <p:nvPr/>
        </p:nvSpPr>
        <p:spPr>
          <a:xfrm>
            <a:off x="5247838" y="1140174"/>
            <a:ext cx="2587943" cy="21862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800" b="1" dirty="0">
                <a:solidFill>
                  <a:srgbClr val="FF0000"/>
                </a:solidFill>
              </a:rPr>
              <a:t>Lựa chọn sản lượng của hãng</a:t>
            </a:r>
          </a:p>
        </p:txBody>
      </p:sp>
      <p:sp>
        <p:nvSpPr>
          <p:cNvPr id="17" name="Rounded Rectangle 16">
            <a:extLst>
              <a:ext uri="{FF2B5EF4-FFF2-40B4-BE49-F238E27FC236}">
                <a16:creationId xmlns:a16="http://schemas.microsoft.com/office/drawing/2014/main" id="{D1C95CEE-B258-CF45-A855-A91F58C34256}"/>
              </a:ext>
            </a:extLst>
          </p:cNvPr>
          <p:cNvSpPr/>
          <p:nvPr/>
        </p:nvSpPr>
        <p:spPr>
          <a:xfrm>
            <a:off x="10384309" y="1030705"/>
            <a:ext cx="1549103"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Đường cầu (các mức giá)</a:t>
            </a:r>
          </a:p>
        </p:txBody>
      </p:sp>
    </p:spTree>
    <p:extLst>
      <p:ext uri="{BB962C8B-B14F-4D97-AF65-F5344CB8AC3E}">
        <p14:creationId xmlns:p14="http://schemas.microsoft.com/office/powerpoint/2010/main" val="352183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31DAE0-C226-DB40-BE0E-30C6007CBF1D}"/>
              </a:ext>
            </a:extLst>
          </p:cNvPr>
          <p:cNvSpPr>
            <a:spLocks noGrp="1"/>
          </p:cNvSpPr>
          <p:nvPr>
            <p:ph type="sldNum" sz="quarter" idx="12"/>
          </p:nvPr>
        </p:nvSpPr>
        <p:spPr/>
        <p:txBody>
          <a:bodyPr/>
          <a:lstStyle/>
          <a:p>
            <a:fld id="{A098FBE6-540D-41B1-8784-222EA9B62A90}" type="slidenum">
              <a:rPr lang="en-US" smtClean="0"/>
              <a:pPr/>
              <a:t>13</a:t>
            </a:fld>
            <a:endParaRPr lang="en-US"/>
          </a:p>
        </p:txBody>
      </p:sp>
      <p:sp>
        <p:nvSpPr>
          <p:cNvPr id="3" name="Rounded Rectangle 2">
            <a:extLst>
              <a:ext uri="{FF2B5EF4-FFF2-40B4-BE49-F238E27FC236}">
                <a16:creationId xmlns:a16="http://schemas.microsoft.com/office/drawing/2014/main" id="{1CEA2483-9777-EE4C-9823-A2D40A1F8087}"/>
              </a:ext>
            </a:extLst>
          </p:cNvPr>
          <p:cNvSpPr/>
          <p:nvPr/>
        </p:nvSpPr>
        <p:spPr>
          <a:xfrm>
            <a:off x="133265" y="1014116"/>
            <a:ext cx="1085936"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Công nghệ và các yếu tố sản xuất</a:t>
            </a:r>
          </a:p>
        </p:txBody>
      </p:sp>
      <p:sp>
        <p:nvSpPr>
          <p:cNvPr id="13" name="Rounded Rectangle 12">
            <a:extLst>
              <a:ext uri="{FF2B5EF4-FFF2-40B4-BE49-F238E27FC236}">
                <a16:creationId xmlns:a16="http://schemas.microsoft.com/office/drawing/2014/main" id="{21610617-27AE-674A-BAE4-2ABE96E1874C}"/>
              </a:ext>
            </a:extLst>
          </p:cNvPr>
          <p:cNvSpPr/>
          <p:nvPr/>
        </p:nvSpPr>
        <p:spPr>
          <a:xfrm>
            <a:off x="1659095" y="1034169"/>
            <a:ext cx="1312706"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Các đường TC và LTC</a:t>
            </a:r>
          </a:p>
        </p:txBody>
      </p:sp>
      <p:sp>
        <p:nvSpPr>
          <p:cNvPr id="15" name="Oval 14">
            <a:extLst>
              <a:ext uri="{FF2B5EF4-FFF2-40B4-BE49-F238E27FC236}">
                <a16:creationId xmlns:a16="http://schemas.microsoft.com/office/drawing/2014/main" id="{1A65EEE7-3981-334F-97AE-8C6E4739142E}"/>
              </a:ext>
            </a:extLst>
          </p:cNvPr>
          <p:cNvSpPr/>
          <p:nvPr/>
        </p:nvSpPr>
        <p:spPr>
          <a:xfrm>
            <a:off x="5247838" y="1140174"/>
            <a:ext cx="2587943" cy="21862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800" b="1" dirty="0">
                <a:solidFill>
                  <a:srgbClr val="FF0000"/>
                </a:solidFill>
              </a:rPr>
              <a:t>Lựa chọn sản lượng của hãng</a:t>
            </a:r>
          </a:p>
        </p:txBody>
      </p:sp>
      <p:sp>
        <p:nvSpPr>
          <p:cNvPr id="16" name="Rounded Rectangle 15">
            <a:extLst>
              <a:ext uri="{FF2B5EF4-FFF2-40B4-BE49-F238E27FC236}">
                <a16:creationId xmlns:a16="http://schemas.microsoft.com/office/drawing/2014/main" id="{D603199B-57B0-9C4D-9A3C-81763B53613D}"/>
              </a:ext>
            </a:extLst>
          </p:cNvPr>
          <p:cNvSpPr/>
          <p:nvPr/>
        </p:nvSpPr>
        <p:spPr>
          <a:xfrm>
            <a:off x="8317446" y="1006642"/>
            <a:ext cx="1549103"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Đường MR</a:t>
            </a:r>
          </a:p>
        </p:txBody>
      </p:sp>
      <p:sp>
        <p:nvSpPr>
          <p:cNvPr id="17" name="Rounded Rectangle 16">
            <a:extLst>
              <a:ext uri="{FF2B5EF4-FFF2-40B4-BE49-F238E27FC236}">
                <a16:creationId xmlns:a16="http://schemas.microsoft.com/office/drawing/2014/main" id="{D1C95CEE-B258-CF45-A855-A91F58C34256}"/>
              </a:ext>
            </a:extLst>
          </p:cNvPr>
          <p:cNvSpPr/>
          <p:nvPr/>
        </p:nvSpPr>
        <p:spPr>
          <a:xfrm>
            <a:off x="10384309" y="1030705"/>
            <a:ext cx="1549103"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Đường cầu (các mức giá)</a:t>
            </a:r>
          </a:p>
        </p:txBody>
      </p:sp>
      <p:sp>
        <p:nvSpPr>
          <p:cNvPr id="20" name="Right Arrow 19">
            <a:extLst>
              <a:ext uri="{FF2B5EF4-FFF2-40B4-BE49-F238E27FC236}">
                <a16:creationId xmlns:a16="http://schemas.microsoft.com/office/drawing/2014/main" id="{8DE8DD8C-4E71-B746-B988-4E9BB8B76D72}"/>
              </a:ext>
            </a:extLst>
          </p:cNvPr>
          <p:cNvSpPr/>
          <p:nvPr/>
        </p:nvSpPr>
        <p:spPr>
          <a:xfrm>
            <a:off x="1219201" y="2057400"/>
            <a:ext cx="439894"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4" name="Right Arrow 23">
            <a:extLst>
              <a:ext uri="{FF2B5EF4-FFF2-40B4-BE49-F238E27FC236}">
                <a16:creationId xmlns:a16="http://schemas.microsoft.com/office/drawing/2014/main" id="{15B92AE5-EDCC-F14A-B954-714B835A9E43}"/>
              </a:ext>
            </a:extLst>
          </p:cNvPr>
          <p:cNvSpPr/>
          <p:nvPr/>
        </p:nvSpPr>
        <p:spPr>
          <a:xfrm rot="10800000">
            <a:off x="9913904" y="2069431"/>
            <a:ext cx="439894"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58379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500"/>
                                        <p:tgtEl>
                                          <p:spTgt spid="2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heckerboard(across)">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checkerboard(across)">
                                      <p:cBhvr>
                                        <p:cTn id="15" dur="500"/>
                                        <p:tgtEl>
                                          <p:spTgt spid="2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checkerboard(across)">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20"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31DAE0-C226-DB40-BE0E-30C6007CBF1D}"/>
              </a:ext>
            </a:extLst>
          </p:cNvPr>
          <p:cNvSpPr>
            <a:spLocks noGrp="1"/>
          </p:cNvSpPr>
          <p:nvPr>
            <p:ph type="sldNum" sz="quarter" idx="12"/>
          </p:nvPr>
        </p:nvSpPr>
        <p:spPr/>
        <p:txBody>
          <a:bodyPr/>
          <a:lstStyle/>
          <a:p>
            <a:fld id="{A098FBE6-540D-41B1-8784-222EA9B62A90}" type="slidenum">
              <a:rPr lang="en-US" smtClean="0"/>
              <a:pPr/>
              <a:t>14</a:t>
            </a:fld>
            <a:endParaRPr lang="en-US"/>
          </a:p>
        </p:txBody>
      </p:sp>
      <p:sp>
        <p:nvSpPr>
          <p:cNvPr id="3" name="Rounded Rectangle 2">
            <a:extLst>
              <a:ext uri="{FF2B5EF4-FFF2-40B4-BE49-F238E27FC236}">
                <a16:creationId xmlns:a16="http://schemas.microsoft.com/office/drawing/2014/main" id="{1CEA2483-9777-EE4C-9823-A2D40A1F8087}"/>
              </a:ext>
            </a:extLst>
          </p:cNvPr>
          <p:cNvSpPr/>
          <p:nvPr/>
        </p:nvSpPr>
        <p:spPr>
          <a:xfrm>
            <a:off x="133265" y="1014116"/>
            <a:ext cx="1085936"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Công nghệ và các yếu tố sản xuất</a:t>
            </a:r>
          </a:p>
        </p:txBody>
      </p:sp>
      <p:sp>
        <p:nvSpPr>
          <p:cNvPr id="13" name="Rounded Rectangle 12">
            <a:extLst>
              <a:ext uri="{FF2B5EF4-FFF2-40B4-BE49-F238E27FC236}">
                <a16:creationId xmlns:a16="http://schemas.microsoft.com/office/drawing/2014/main" id="{21610617-27AE-674A-BAE4-2ABE96E1874C}"/>
              </a:ext>
            </a:extLst>
          </p:cNvPr>
          <p:cNvSpPr/>
          <p:nvPr/>
        </p:nvSpPr>
        <p:spPr>
          <a:xfrm>
            <a:off x="1659095" y="1034169"/>
            <a:ext cx="1312706"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Các đường TC và LTC</a:t>
            </a:r>
          </a:p>
        </p:txBody>
      </p:sp>
      <p:sp>
        <p:nvSpPr>
          <p:cNvPr id="14" name="Rounded Rectangle 13">
            <a:extLst>
              <a:ext uri="{FF2B5EF4-FFF2-40B4-BE49-F238E27FC236}">
                <a16:creationId xmlns:a16="http://schemas.microsoft.com/office/drawing/2014/main" id="{F91E6C1D-D394-F64C-AECA-509744345B1B}"/>
              </a:ext>
            </a:extLst>
          </p:cNvPr>
          <p:cNvSpPr/>
          <p:nvPr/>
        </p:nvSpPr>
        <p:spPr>
          <a:xfrm>
            <a:off x="3453466" y="1034169"/>
            <a:ext cx="1312707"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Các đường MC và LMC</a:t>
            </a:r>
          </a:p>
        </p:txBody>
      </p:sp>
      <p:sp>
        <p:nvSpPr>
          <p:cNvPr id="15" name="Oval 14">
            <a:extLst>
              <a:ext uri="{FF2B5EF4-FFF2-40B4-BE49-F238E27FC236}">
                <a16:creationId xmlns:a16="http://schemas.microsoft.com/office/drawing/2014/main" id="{1A65EEE7-3981-334F-97AE-8C6E4739142E}"/>
              </a:ext>
            </a:extLst>
          </p:cNvPr>
          <p:cNvSpPr/>
          <p:nvPr/>
        </p:nvSpPr>
        <p:spPr>
          <a:xfrm>
            <a:off x="5247838" y="1140174"/>
            <a:ext cx="2587943" cy="21862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800" b="1" dirty="0">
                <a:solidFill>
                  <a:srgbClr val="FF0000"/>
                </a:solidFill>
              </a:rPr>
              <a:t>Lựa chọn sản lượng của hãng</a:t>
            </a:r>
          </a:p>
        </p:txBody>
      </p:sp>
      <p:sp>
        <p:nvSpPr>
          <p:cNvPr id="16" name="Rounded Rectangle 15">
            <a:extLst>
              <a:ext uri="{FF2B5EF4-FFF2-40B4-BE49-F238E27FC236}">
                <a16:creationId xmlns:a16="http://schemas.microsoft.com/office/drawing/2014/main" id="{D603199B-57B0-9C4D-9A3C-81763B53613D}"/>
              </a:ext>
            </a:extLst>
          </p:cNvPr>
          <p:cNvSpPr/>
          <p:nvPr/>
        </p:nvSpPr>
        <p:spPr>
          <a:xfrm>
            <a:off x="8317446" y="1006642"/>
            <a:ext cx="1549103"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Đường MR</a:t>
            </a:r>
          </a:p>
        </p:txBody>
      </p:sp>
      <p:sp>
        <p:nvSpPr>
          <p:cNvPr id="17" name="Rounded Rectangle 16">
            <a:extLst>
              <a:ext uri="{FF2B5EF4-FFF2-40B4-BE49-F238E27FC236}">
                <a16:creationId xmlns:a16="http://schemas.microsoft.com/office/drawing/2014/main" id="{D1C95CEE-B258-CF45-A855-A91F58C34256}"/>
              </a:ext>
            </a:extLst>
          </p:cNvPr>
          <p:cNvSpPr/>
          <p:nvPr/>
        </p:nvSpPr>
        <p:spPr>
          <a:xfrm>
            <a:off x="10384309" y="1030705"/>
            <a:ext cx="1549103"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Đường cầu (các mức giá)</a:t>
            </a:r>
          </a:p>
        </p:txBody>
      </p:sp>
      <p:sp>
        <p:nvSpPr>
          <p:cNvPr id="20" name="Right Arrow 19">
            <a:extLst>
              <a:ext uri="{FF2B5EF4-FFF2-40B4-BE49-F238E27FC236}">
                <a16:creationId xmlns:a16="http://schemas.microsoft.com/office/drawing/2014/main" id="{8DE8DD8C-4E71-B746-B988-4E9BB8B76D72}"/>
              </a:ext>
            </a:extLst>
          </p:cNvPr>
          <p:cNvSpPr/>
          <p:nvPr/>
        </p:nvSpPr>
        <p:spPr>
          <a:xfrm>
            <a:off x="1219201" y="2057400"/>
            <a:ext cx="439894"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1" name="Right Arrow 20">
            <a:extLst>
              <a:ext uri="{FF2B5EF4-FFF2-40B4-BE49-F238E27FC236}">
                <a16:creationId xmlns:a16="http://schemas.microsoft.com/office/drawing/2014/main" id="{403B15D0-6397-EC4D-8A85-C02FEEC4A48B}"/>
              </a:ext>
            </a:extLst>
          </p:cNvPr>
          <p:cNvSpPr/>
          <p:nvPr/>
        </p:nvSpPr>
        <p:spPr>
          <a:xfrm>
            <a:off x="3010734" y="2057400"/>
            <a:ext cx="439894"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2" name="Right Arrow 21">
            <a:extLst>
              <a:ext uri="{FF2B5EF4-FFF2-40B4-BE49-F238E27FC236}">
                <a16:creationId xmlns:a16="http://schemas.microsoft.com/office/drawing/2014/main" id="{CE55C6B9-AF36-7A49-8AE9-7A9B7204D87C}"/>
              </a:ext>
            </a:extLst>
          </p:cNvPr>
          <p:cNvSpPr/>
          <p:nvPr/>
        </p:nvSpPr>
        <p:spPr>
          <a:xfrm>
            <a:off x="4817906" y="2069431"/>
            <a:ext cx="439894"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3" name="Right Arrow 22">
            <a:extLst>
              <a:ext uri="{FF2B5EF4-FFF2-40B4-BE49-F238E27FC236}">
                <a16:creationId xmlns:a16="http://schemas.microsoft.com/office/drawing/2014/main" id="{F5FE6A69-ADC4-0249-8E65-7ABCE594C21D}"/>
              </a:ext>
            </a:extLst>
          </p:cNvPr>
          <p:cNvSpPr/>
          <p:nvPr/>
        </p:nvSpPr>
        <p:spPr>
          <a:xfrm rot="10800000">
            <a:off x="7848600" y="2057400"/>
            <a:ext cx="439894"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4" name="Right Arrow 23">
            <a:extLst>
              <a:ext uri="{FF2B5EF4-FFF2-40B4-BE49-F238E27FC236}">
                <a16:creationId xmlns:a16="http://schemas.microsoft.com/office/drawing/2014/main" id="{15B92AE5-EDCC-F14A-B954-714B835A9E43}"/>
              </a:ext>
            </a:extLst>
          </p:cNvPr>
          <p:cNvSpPr/>
          <p:nvPr/>
        </p:nvSpPr>
        <p:spPr>
          <a:xfrm rot="10800000">
            <a:off x="9913904" y="2069431"/>
            <a:ext cx="439894"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315019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checkerboard(across)">
                                      <p:cBhvr>
                                        <p:cTn id="15" dur="500"/>
                                        <p:tgtEl>
                                          <p:spTgt spid="22"/>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checkerboard(across)">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31DAE0-C226-DB40-BE0E-30C6007CBF1D}"/>
              </a:ext>
            </a:extLst>
          </p:cNvPr>
          <p:cNvSpPr>
            <a:spLocks noGrp="1"/>
          </p:cNvSpPr>
          <p:nvPr>
            <p:ph type="sldNum" sz="quarter" idx="12"/>
          </p:nvPr>
        </p:nvSpPr>
        <p:spPr/>
        <p:txBody>
          <a:bodyPr/>
          <a:lstStyle/>
          <a:p>
            <a:fld id="{A098FBE6-540D-41B1-8784-222EA9B62A90}" type="slidenum">
              <a:rPr lang="en-US" smtClean="0"/>
              <a:pPr/>
              <a:t>15</a:t>
            </a:fld>
            <a:endParaRPr lang="en-US"/>
          </a:p>
        </p:txBody>
      </p:sp>
      <p:sp>
        <p:nvSpPr>
          <p:cNvPr id="3" name="Rounded Rectangle 2">
            <a:extLst>
              <a:ext uri="{FF2B5EF4-FFF2-40B4-BE49-F238E27FC236}">
                <a16:creationId xmlns:a16="http://schemas.microsoft.com/office/drawing/2014/main" id="{1CEA2483-9777-EE4C-9823-A2D40A1F8087}"/>
              </a:ext>
            </a:extLst>
          </p:cNvPr>
          <p:cNvSpPr/>
          <p:nvPr/>
        </p:nvSpPr>
        <p:spPr>
          <a:xfrm>
            <a:off x="133265" y="1014116"/>
            <a:ext cx="1085936"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Công nghệ và các yếu tố sản xuất</a:t>
            </a:r>
          </a:p>
        </p:txBody>
      </p:sp>
      <p:sp>
        <p:nvSpPr>
          <p:cNvPr id="13" name="Rounded Rectangle 12">
            <a:extLst>
              <a:ext uri="{FF2B5EF4-FFF2-40B4-BE49-F238E27FC236}">
                <a16:creationId xmlns:a16="http://schemas.microsoft.com/office/drawing/2014/main" id="{21610617-27AE-674A-BAE4-2ABE96E1874C}"/>
              </a:ext>
            </a:extLst>
          </p:cNvPr>
          <p:cNvSpPr/>
          <p:nvPr/>
        </p:nvSpPr>
        <p:spPr>
          <a:xfrm>
            <a:off x="1659095" y="1034169"/>
            <a:ext cx="1312706"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Các đường TC và LTC</a:t>
            </a:r>
          </a:p>
        </p:txBody>
      </p:sp>
      <p:sp>
        <p:nvSpPr>
          <p:cNvPr id="14" name="Rounded Rectangle 13">
            <a:extLst>
              <a:ext uri="{FF2B5EF4-FFF2-40B4-BE49-F238E27FC236}">
                <a16:creationId xmlns:a16="http://schemas.microsoft.com/office/drawing/2014/main" id="{F91E6C1D-D394-F64C-AECA-509744345B1B}"/>
              </a:ext>
            </a:extLst>
          </p:cNvPr>
          <p:cNvSpPr/>
          <p:nvPr/>
        </p:nvSpPr>
        <p:spPr>
          <a:xfrm>
            <a:off x="3453466" y="1034169"/>
            <a:ext cx="1312707"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Các đường MC và LMC</a:t>
            </a:r>
          </a:p>
        </p:txBody>
      </p:sp>
      <p:sp>
        <p:nvSpPr>
          <p:cNvPr id="15" name="Oval 14">
            <a:extLst>
              <a:ext uri="{FF2B5EF4-FFF2-40B4-BE49-F238E27FC236}">
                <a16:creationId xmlns:a16="http://schemas.microsoft.com/office/drawing/2014/main" id="{1A65EEE7-3981-334F-97AE-8C6E4739142E}"/>
              </a:ext>
            </a:extLst>
          </p:cNvPr>
          <p:cNvSpPr/>
          <p:nvPr/>
        </p:nvSpPr>
        <p:spPr>
          <a:xfrm>
            <a:off x="5247838" y="1140174"/>
            <a:ext cx="2587943" cy="21862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800" b="1" dirty="0">
                <a:solidFill>
                  <a:srgbClr val="FF0000"/>
                </a:solidFill>
              </a:rPr>
              <a:t>Lựa chọn sản lượng của hãng</a:t>
            </a:r>
          </a:p>
        </p:txBody>
      </p:sp>
      <p:sp>
        <p:nvSpPr>
          <p:cNvPr id="16" name="Rounded Rectangle 15">
            <a:extLst>
              <a:ext uri="{FF2B5EF4-FFF2-40B4-BE49-F238E27FC236}">
                <a16:creationId xmlns:a16="http://schemas.microsoft.com/office/drawing/2014/main" id="{D603199B-57B0-9C4D-9A3C-81763B53613D}"/>
              </a:ext>
            </a:extLst>
          </p:cNvPr>
          <p:cNvSpPr/>
          <p:nvPr/>
        </p:nvSpPr>
        <p:spPr>
          <a:xfrm>
            <a:off x="8317446" y="1006642"/>
            <a:ext cx="1549103"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Đường MR</a:t>
            </a:r>
          </a:p>
        </p:txBody>
      </p:sp>
      <p:sp>
        <p:nvSpPr>
          <p:cNvPr id="17" name="Rounded Rectangle 16">
            <a:extLst>
              <a:ext uri="{FF2B5EF4-FFF2-40B4-BE49-F238E27FC236}">
                <a16:creationId xmlns:a16="http://schemas.microsoft.com/office/drawing/2014/main" id="{D1C95CEE-B258-CF45-A855-A91F58C34256}"/>
              </a:ext>
            </a:extLst>
          </p:cNvPr>
          <p:cNvSpPr/>
          <p:nvPr/>
        </p:nvSpPr>
        <p:spPr>
          <a:xfrm>
            <a:off x="10384309" y="1030705"/>
            <a:ext cx="1549103"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Đường cầu (các mức giá)</a:t>
            </a:r>
          </a:p>
        </p:txBody>
      </p:sp>
      <p:sp>
        <p:nvSpPr>
          <p:cNvPr id="18" name="Rounded Rectangle 17">
            <a:extLst>
              <a:ext uri="{FF2B5EF4-FFF2-40B4-BE49-F238E27FC236}">
                <a16:creationId xmlns:a16="http://schemas.microsoft.com/office/drawing/2014/main" id="{7B3826E3-8270-7644-BF2A-82F5143C824B}"/>
              </a:ext>
            </a:extLst>
          </p:cNvPr>
          <p:cNvSpPr/>
          <p:nvPr/>
        </p:nvSpPr>
        <p:spPr>
          <a:xfrm>
            <a:off x="1592197" y="3962681"/>
            <a:ext cx="2522603"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800" dirty="0">
                <a:solidFill>
                  <a:schemeClr val="tx1"/>
                </a:solidFill>
              </a:rPr>
              <a:t>Các đường AC và LAC</a:t>
            </a:r>
          </a:p>
        </p:txBody>
      </p:sp>
      <p:sp>
        <p:nvSpPr>
          <p:cNvPr id="19" name="Rounded Rectangle 18">
            <a:extLst>
              <a:ext uri="{FF2B5EF4-FFF2-40B4-BE49-F238E27FC236}">
                <a16:creationId xmlns:a16="http://schemas.microsoft.com/office/drawing/2014/main" id="{4E1EC498-50EB-FD4D-8324-59A49A4ED3D7}"/>
              </a:ext>
            </a:extLst>
          </p:cNvPr>
          <p:cNvSpPr/>
          <p:nvPr/>
        </p:nvSpPr>
        <p:spPr>
          <a:xfrm>
            <a:off x="4766173" y="3962681"/>
            <a:ext cx="4084812" cy="243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800" dirty="0">
                <a:solidFill>
                  <a:schemeClr val="tx1"/>
                </a:solidFill>
              </a:rPr>
              <a:t>Kiểm tra: Nên tiếp tục SX trong ngắn hạn hay đóng cửa trong dài hạn</a:t>
            </a:r>
          </a:p>
        </p:txBody>
      </p:sp>
      <p:sp>
        <p:nvSpPr>
          <p:cNvPr id="20" name="Right Arrow 19">
            <a:extLst>
              <a:ext uri="{FF2B5EF4-FFF2-40B4-BE49-F238E27FC236}">
                <a16:creationId xmlns:a16="http://schemas.microsoft.com/office/drawing/2014/main" id="{8DE8DD8C-4E71-B746-B988-4E9BB8B76D72}"/>
              </a:ext>
            </a:extLst>
          </p:cNvPr>
          <p:cNvSpPr/>
          <p:nvPr/>
        </p:nvSpPr>
        <p:spPr>
          <a:xfrm>
            <a:off x="1219201" y="2057400"/>
            <a:ext cx="439894"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1" name="Right Arrow 20">
            <a:extLst>
              <a:ext uri="{FF2B5EF4-FFF2-40B4-BE49-F238E27FC236}">
                <a16:creationId xmlns:a16="http://schemas.microsoft.com/office/drawing/2014/main" id="{403B15D0-6397-EC4D-8A85-C02FEEC4A48B}"/>
              </a:ext>
            </a:extLst>
          </p:cNvPr>
          <p:cNvSpPr/>
          <p:nvPr/>
        </p:nvSpPr>
        <p:spPr>
          <a:xfrm>
            <a:off x="3010734" y="2057400"/>
            <a:ext cx="439894"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2" name="Right Arrow 21">
            <a:extLst>
              <a:ext uri="{FF2B5EF4-FFF2-40B4-BE49-F238E27FC236}">
                <a16:creationId xmlns:a16="http://schemas.microsoft.com/office/drawing/2014/main" id="{CE55C6B9-AF36-7A49-8AE9-7A9B7204D87C}"/>
              </a:ext>
            </a:extLst>
          </p:cNvPr>
          <p:cNvSpPr/>
          <p:nvPr/>
        </p:nvSpPr>
        <p:spPr>
          <a:xfrm>
            <a:off x="4817906" y="2069431"/>
            <a:ext cx="439894"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3" name="Right Arrow 22">
            <a:extLst>
              <a:ext uri="{FF2B5EF4-FFF2-40B4-BE49-F238E27FC236}">
                <a16:creationId xmlns:a16="http://schemas.microsoft.com/office/drawing/2014/main" id="{F5FE6A69-ADC4-0249-8E65-7ABCE594C21D}"/>
              </a:ext>
            </a:extLst>
          </p:cNvPr>
          <p:cNvSpPr/>
          <p:nvPr/>
        </p:nvSpPr>
        <p:spPr>
          <a:xfrm rot="10800000">
            <a:off x="7848600" y="2057400"/>
            <a:ext cx="439894"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4" name="Right Arrow 23">
            <a:extLst>
              <a:ext uri="{FF2B5EF4-FFF2-40B4-BE49-F238E27FC236}">
                <a16:creationId xmlns:a16="http://schemas.microsoft.com/office/drawing/2014/main" id="{15B92AE5-EDCC-F14A-B954-714B835A9E43}"/>
              </a:ext>
            </a:extLst>
          </p:cNvPr>
          <p:cNvSpPr/>
          <p:nvPr/>
        </p:nvSpPr>
        <p:spPr>
          <a:xfrm rot="10800000">
            <a:off x="9913904" y="2069431"/>
            <a:ext cx="439894"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5" name="Bent Arrow 24">
            <a:extLst>
              <a:ext uri="{FF2B5EF4-FFF2-40B4-BE49-F238E27FC236}">
                <a16:creationId xmlns:a16="http://schemas.microsoft.com/office/drawing/2014/main" id="{6586785E-C9DE-3B4C-8901-601D797EBB0C}"/>
              </a:ext>
            </a:extLst>
          </p:cNvPr>
          <p:cNvSpPr/>
          <p:nvPr/>
        </p:nvSpPr>
        <p:spPr>
          <a:xfrm rot="10800000" flipH="1">
            <a:off x="506261" y="3481682"/>
            <a:ext cx="1085936" cy="1929077"/>
          </a:xfrm>
          <a:prstGeom prst="bentArrow">
            <a:avLst>
              <a:gd name="adj1" fmla="val 16219"/>
              <a:gd name="adj2" fmla="val 25000"/>
              <a:gd name="adj3" fmla="val 25000"/>
              <a:gd name="adj4" fmla="val 4375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27" name="Right Arrow 26">
            <a:extLst>
              <a:ext uri="{FF2B5EF4-FFF2-40B4-BE49-F238E27FC236}">
                <a16:creationId xmlns:a16="http://schemas.microsoft.com/office/drawing/2014/main" id="{CB7B7D72-E78F-B645-8F99-913CCDA8A1B9}"/>
              </a:ext>
            </a:extLst>
          </p:cNvPr>
          <p:cNvSpPr/>
          <p:nvPr/>
        </p:nvSpPr>
        <p:spPr>
          <a:xfrm>
            <a:off x="4109819" y="4800600"/>
            <a:ext cx="656354" cy="4173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8" name="Right Arrow 27">
            <a:extLst>
              <a:ext uri="{FF2B5EF4-FFF2-40B4-BE49-F238E27FC236}">
                <a16:creationId xmlns:a16="http://schemas.microsoft.com/office/drawing/2014/main" id="{7737A320-6481-6E45-973B-DD1427596B01}"/>
              </a:ext>
            </a:extLst>
          </p:cNvPr>
          <p:cNvSpPr/>
          <p:nvPr/>
        </p:nvSpPr>
        <p:spPr>
          <a:xfrm rot="16200000">
            <a:off x="6303127" y="3452516"/>
            <a:ext cx="439894"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9" name="Bent Arrow 28">
            <a:extLst>
              <a:ext uri="{FF2B5EF4-FFF2-40B4-BE49-F238E27FC236}">
                <a16:creationId xmlns:a16="http://schemas.microsoft.com/office/drawing/2014/main" id="{ACECF534-336B-1241-8C35-690413D76669}"/>
              </a:ext>
            </a:extLst>
          </p:cNvPr>
          <p:cNvSpPr/>
          <p:nvPr/>
        </p:nvSpPr>
        <p:spPr>
          <a:xfrm rot="10800000">
            <a:off x="8850985" y="3469105"/>
            <a:ext cx="2602966" cy="1748871"/>
          </a:xfrm>
          <a:prstGeom prst="bentArrow">
            <a:avLst>
              <a:gd name="adj1" fmla="val 10643"/>
              <a:gd name="adj2" fmla="val 12941"/>
              <a:gd name="adj3" fmla="val 29823"/>
              <a:gd name="adj4" fmla="val 4375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Tree>
    <p:extLst>
      <p:ext uri="{BB962C8B-B14F-4D97-AF65-F5344CB8AC3E}">
        <p14:creationId xmlns:p14="http://schemas.microsoft.com/office/powerpoint/2010/main" val="300075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heckerboard(across)">
                                      <p:cBhvr>
                                        <p:cTn id="7" dur="500"/>
                                        <p:tgtEl>
                                          <p:spTgt spid="2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checkerboard(across)">
                                      <p:cBhvr>
                                        <p:cTn id="10" dur="500"/>
                                        <p:tgtEl>
                                          <p:spTgt spid="1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checkerboard(across)">
                                      <p:cBhvr>
                                        <p:cTn id="13" dur="500"/>
                                        <p:tgtEl>
                                          <p:spTgt spid="2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heckerboard(across)">
                                      <p:cBhvr>
                                        <p:cTn id="16" dur="500"/>
                                        <p:tgtEl>
                                          <p:spTgt spid="1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checkerboard(across)">
                                      <p:cBhvr>
                                        <p:cTn id="19" dur="500"/>
                                        <p:tgtEl>
                                          <p:spTgt spid="29"/>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checkerboard(across)">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animBg="1"/>
      <p:bldP spid="27" grpId="0" animBg="1"/>
      <p:bldP spid="28"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7C8F4A-E2AB-DD4E-9F2A-66B99C35776D}"/>
              </a:ext>
            </a:extLst>
          </p:cNvPr>
          <p:cNvSpPr>
            <a:spLocks noGrp="1"/>
          </p:cNvSpPr>
          <p:nvPr>
            <p:ph type="sldNum" sz="quarter" idx="12"/>
          </p:nvPr>
        </p:nvSpPr>
        <p:spPr/>
        <p:txBody>
          <a:bodyPr/>
          <a:lstStyle/>
          <a:p>
            <a:fld id="{A098FBE6-540D-41B1-8784-222EA9B62A90}" type="slidenum">
              <a:rPr lang="en-US" smtClean="0"/>
              <a:pPr/>
              <a:t>16</a:t>
            </a:fld>
            <a:endParaRPr lang="en-US"/>
          </a:p>
        </p:txBody>
      </p:sp>
      <p:sp>
        <p:nvSpPr>
          <p:cNvPr id="3" name="Title 3">
            <a:extLst>
              <a:ext uri="{FF2B5EF4-FFF2-40B4-BE49-F238E27FC236}">
                <a16:creationId xmlns:a16="http://schemas.microsoft.com/office/drawing/2014/main" id="{36287264-9309-7F45-8FFD-BE07A50DB9C3}"/>
              </a:ext>
            </a:extLst>
          </p:cNvPr>
          <p:cNvSpPr txBox="1">
            <a:spLocks/>
          </p:cNvSpPr>
          <p:nvPr/>
        </p:nvSpPr>
        <p:spPr>
          <a:xfrm>
            <a:off x="-24063" y="999242"/>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Tóm lại</a:t>
            </a:r>
          </a:p>
        </p:txBody>
      </p:sp>
      <p:sp>
        <p:nvSpPr>
          <p:cNvPr id="4" name="Content Placeholder 1">
            <a:extLst>
              <a:ext uri="{FF2B5EF4-FFF2-40B4-BE49-F238E27FC236}">
                <a16:creationId xmlns:a16="http://schemas.microsoft.com/office/drawing/2014/main" id="{38983E7A-A922-CC46-A80E-D69ECF53FA63}"/>
              </a:ext>
            </a:extLst>
          </p:cNvPr>
          <p:cNvSpPr txBox="1">
            <a:spLocks/>
          </p:cNvSpPr>
          <p:nvPr/>
        </p:nvSpPr>
        <p:spPr>
          <a:xfrm>
            <a:off x="251453" y="1981200"/>
            <a:ext cx="3710947" cy="315325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Các khái niệm</a:t>
            </a:r>
          </a:p>
          <a:p>
            <a:pPr>
              <a:buFont typeface="Arial" panose="020B0604020202020204" pitchFamily="34" charset="0"/>
              <a:buChar char="•"/>
            </a:pPr>
            <a:r>
              <a:rPr lang="vi-VN" sz="3600" dirty="0"/>
              <a:t>Các giả định</a:t>
            </a:r>
          </a:p>
        </p:txBody>
      </p:sp>
      <p:pic>
        <p:nvPicPr>
          <p:cNvPr id="10242" name="Picture 2" descr="Cổng thông tin điện tử Sở Thông tin và Truyền Thông Hà Tĩnh - Sáng kiến -  Đề tài khoa học">
            <a:extLst>
              <a:ext uri="{FF2B5EF4-FFF2-40B4-BE49-F238E27FC236}">
                <a16:creationId xmlns:a16="http://schemas.microsoft.com/office/drawing/2014/main" id="{4D55622C-88B3-E144-8F4E-24BF8416C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848" y="1635574"/>
            <a:ext cx="3534489" cy="4606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34C536-BFC3-754D-A862-07439F3E2D47}"/>
              </a:ext>
            </a:extLst>
          </p:cNvPr>
          <p:cNvSpPr>
            <a:spLocks noGrp="1"/>
          </p:cNvSpPr>
          <p:nvPr>
            <p:ph type="sldNum" sz="quarter" idx="12"/>
          </p:nvPr>
        </p:nvSpPr>
        <p:spPr/>
        <p:txBody>
          <a:bodyPr/>
          <a:lstStyle/>
          <a:p>
            <a:fld id="{A098FBE6-540D-41B1-8784-222EA9B62A90}" type="slidenum">
              <a:rPr lang="en-US" smtClean="0"/>
              <a:pPr/>
              <a:t>17</a:t>
            </a:fld>
            <a:endParaRPr lang="en-US"/>
          </a:p>
        </p:txBody>
      </p:sp>
      <p:sp>
        <p:nvSpPr>
          <p:cNvPr id="3" name="Title 3">
            <a:extLst>
              <a:ext uri="{FF2B5EF4-FFF2-40B4-BE49-F238E27FC236}">
                <a16:creationId xmlns:a16="http://schemas.microsoft.com/office/drawing/2014/main" id="{5109A58E-FABF-2040-B7F8-99FFBADC64D8}"/>
              </a:ext>
            </a:extLst>
          </p:cNvPr>
          <p:cNvSpPr txBox="1">
            <a:spLocks/>
          </p:cNvSpPr>
          <p:nvPr/>
        </p:nvSpPr>
        <p:spPr>
          <a:xfrm>
            <a:off x="0" y="1271936"/>
            <a:ext cx="117348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Cảm ơn các bạn đã chú ý theo dõi!</a:t>
            </a:r>
          </a:p>
        </p:txBody>
      </p:sp>
    </p:spTree>
    <p:extLst>
      <p:ext uri="{BB962C8B-B14F-4D97-AF65-F5344CB8AC3E}">
        <p14:creationId xmlns:p14="http://schemas.microsoft.com/office/powerpoint/2010/main" val="362967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29CBFE-F117-774C-A9C4-A09E037C6E61}"/>
              </a:ext>
            </a:extLst>
          </p:cNvPr>
          <p:cNvSpPr>
            <a:spLocks noGrp="1"/>
          </p:cNvSpPr>
          <p:nvPr>
            <p:ph type="sldNum" sz="quarter" idx="12"/>
          </p:nvPr>
        </p:nvSpPr>
        <p:spPr/>
        <p:txBody>
          <a:bodyPr/>
          <a:lstStyle/>
          <a:p>
            <a:fld id="{A098FBE6-540D-41B1-8784-222EA9B62A90}" type="slidenum">
              <a:rPr lang="en-US" smtClean="0"/>
              <a:pPr/>
              <a:t>2</a:t>
            </a:fld>
            <a:endParaRPr lang="en-US"/>
          </a:p>
        </p:txBody>
      </p:sp>
      <p:sp>
        <p:nvSpPr>
          <p:cNvPr id="3" name="Title 3">
            <a:extLst>
              <a:ext uri="{FF2B5EF4-FFF2-40B4-BE49-F238E27FC236}">
                <a16:creationId xmlns:a16="http://schemas.microsoft.com/office/drawing/2014/main" id="{2D6499F2-0E97-EA42-A45F-59A323C1D567}"/>
              </a:ext>
            </a:extLst>
          </p:cNvPr>
          <p:cNvSpPr txBox="1">
            <a:spLocks/>
          </p:cNvSpPr>
          <p:nvPr/>
        </p:nvSpPr>
        <p:spPr>
          <a:xfrm>
            <a:off x="0" y="1271936"/>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Mục tiêu chương 5</a:t>
            </a:r>
          </a:p>
        </p:txBody>
      </p:sp>
      <p:sp>
        <p:nvSpPr>
          <p:cNvPr id="4" name="Content Placeholder 1">
            <a:extLst>
              <a:ext uri="{FF2B5EF4-FFF2-40B4-BE49-F238E27FC236}">
                <a16:creationId xmlns:a16="http://schemas.microsoft.com/office/drawing/2014/main" id="{3EB1193F-FFDA-C143-84AE-0DD16FA554E3}"/>
              </a:ext>
            </a:extLst>
          </p:cNvPr>
          <p:cNvSpPr txBox="1">
            <a:spLocks/>
          </p:cNvSpPr>
          <p:nvPr/>
        </p:nvSpPr>
        <p:spPr>
          <a:xfrm>
            <a:off x="533400" y="2133600"/>
            <a:ext cx="7086600" cy="4632606"/>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vi-VN" sz="3200" dirty="0"/>
              <a:t>Đầu vào và đầu ra</a:t>
            </a:r>
          </a:p>
          <a:p>
            <a:r>
              <a:rPr lang="vi-VN" sz="3200" dirty="0"/>
              <a:t>Chi phí và lựa chọn công nghệ</a:t>
            </a:r>
          </a:p>
          <a:p>
            <a:r>
              <a:rPr lang="vi-VN" sz="3200" dirty="0"/>
              <a:t>Chi phí cố định và chi phí biến đổi</a:t>
            </a:r>
          </a:p>
          <a:p>
            <a:r>
              <a:rPr lang="vi-VN" sz="3200" dirty="0"/>
              <a:t>Tổng chi phí, chi phí trung bình</a:t>
            </a:r>
          </a:p>
          <a:p>
            <a:r>
              <a:rPr lang="vi-VN" sz="3200" dirty="0"/>
              <a:t>Chi phí trung bình và chi phí cận biên</a:t>
            </a:r>
          </a:p>
          <a:p>
            <a:r>
              <a:rPr lang="vi-VN" sz="3200" dirty="0"/>
              <a:t>Quyết định sản lượng của mỗi hãng trong ngắn hạn</a:t>
            </a:r>
            <a:endParaRPr lang="en-VN" sz="4400" dirty="0"/>
          </a:p>
        </p:txBody>
      </p:sp>
      <p:pic>
        <p:nvPicPr>
          <p:cNvPr id="1026" name="Picture 2" descr="Làm thế nào để mục tiêu trở thành hiện thực?">
            <a:extLst>
              <a:ext uri="{FF2B5EF4-FFF2-40B4-BE49-F238E27FC236}">
                <a16:creationId xmlns:a16="http://schemas.microsoft.com/office/drawing/2014/main" id="{18044ABF-3678-3B4D-A476-34A56DA59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503" y="17272"/>
            <a:ext cx="4660392" cy="3106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43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2CE397-AAF1-424E-8EA8-FE0248FBB8AC}"/>
              </a:ext>
            </a:extLst>
          </p:cNvPr>
          <p:cNvSpPr>
            <a:spLocks noGrp="1"/>
          </p:cNvSpPr>
          <p:nvPr>
            <p:ph type="sldNum" sz="quarter" idx="12"/>
          </p:nvPr>
        </p:nvSpPr>
        <p:spPr/>
        <p:txBody>
          <a:bodyPr/>
          <a:lstStyle/>
          <a:p>
            <a:fld id="{A098FBE6-540D-41B1-8784-222EA9B62A90}" type="slidenum">
              <a:rPr lang="en-US" smtClean="0"/>
              <a:pPr/>
              <a:t>3</a:t>
            </a:fld>
            <a:endParaRPr lang="en-US"/>
          </a:p>
        </p:txBody>
      </p:sp>
      <p:sp>
        <p:nvSpPr>
          <p:cNvPr id="3" name="Title 3">
            <a:extLst>
              <a:ext uri="{FF2B5EF4-FFF2-40B4-BE49-F238E27FC236}">
                <a16:creationId xmlns:a16="http://schemas.microsoft.com/office/drawing/2014/main" id="{8A8C7042-5FE9-7B4E-9DCA-832250895EBC}"/>
              </a:ext>
            </a:extLst>
          </p:cNvPr>
          <p:cNvSpPr txBox="1">
            <a:spLocks/>
          </p:cNvSpPr>
          <p:nvPr/>
        </p:nvSpPr>
        <p:spPr>
          <a:xfrm>
            <a:off x="341402" y="1332576"/>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Đầu vào và đầu ra</a:t>
            </a:r>
          </a:p>
        </p:txBody>
      </p:sp>
      <p:sp>
        <p:nvSpPr>
          <p:cNvPr id="4" name="Content Placeholder 1">
            <a:extLst>
              <a:ext uri="{FF2B5EF4-FFF2-40B4-BE49-F238E27FC236}">
                <a16:creationId xmlns:a16="http://schemas.microsoft.com/office/drawing/2014/main" id="{3B0FF3AF-F162-3340-BB01-CE1229A63910}"/>
              </a:ext>
            </a:extLst>
          </p:cNvPr>
          <p:cNvSpPr txBox="1">
            <a:spLocks/>
          </p:cNvSpPr>
          <p:nvPr/>
        </p:nvSpPr>
        <p:spPr>
          <a:xfrm>
            <a:off x="457201" y="2438400"/>
            <a:ext cx="5257799"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Những yếu tố đầu vào</a:t>
            </a:r>
          </a:p>
          <a:p>
            <a:pPr>
              <a:buFont typeface="Arial" panose="020B0604020202020204" pitchFamily="34" charset="0"/>
              <a:buChar char="•"/>
            </a:pPr>
            <a:r>
              <a:rPr lang="vi-VN" sz="3600" dirty="0"/>
              <a:t>Hàm sản xuất</a:t>
            </a:r>
          </a:p>
          <a:p>
            <a:pPr>
              <a:buFont typeface="Arial" panose="020B0604020202020204" pitchFamily="34" charset="0"/>
              <a:buChar char="•"/>
            </a:pPr>
            <a:r>
              <a:rPr lang="vi-VN" sz="3600" dirty="0"/>
              <a:t>Những yếu tố đầu ra</a:t>
            </a:r>
          </a:p>
        </p:txBody>
      </p:sp>
      <p:pic>
        <p:nvPicPr>
          <p:cNvPr id="1026" name="Picture 2">
            <a:extLst>
              <a:ext uri="{FF2B5EF4-FFF2-40B4-BE49-F238E27FC236}">
                <a16:creationId xmlns:a16="http://schemas.microsoft.com/office/drawing/2014/main" id="{B0F97C71-01D6-9143-804F-88FBD202E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566574"/>
            <a:ext cx="6608933" cy="191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45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109653-A976-9348-80D4-0ECA86BF505C}"/>
              </a:ext>
            </a:extLst>
          </p:cNvPr>
          <p:cNvSpPr>
            <a:spLocks noGrp="1"/>
          </p:cNvSpPr>
          <p:nvPr>
            <p:ph type="sldNum" sz="quarter" idx="12"/>
          </p:nvPr>
        </p:nvSpPr>
        <p:spPr/>
        <p:txBody>
          <a:bodyPr/>
          <a:lstStyle/>
          <a:p>
            <a:fld id="{A098FBE6-540D-41B1-8784-222EA9B62A90}" type="slidenum">
              <a:rPr lang="en-US" smtClean="0"/>
              <a:pPr/>
              <a:t>4</a:t>
            </a:fld>
            <a:endParaRPr lang="en-US"/>
          </a:p>
        </p:txBody>
      </p:sp>
      <p:sp>
        <p:nvSpPr>
          <p:cNvPr id="3" name="Title 3">
            <a:extLst>
              <a:ext uri="{FF2B5EF4-FFF2-40B4-BE49-F238E27FC236}">
                <a16:creationId xmlns:a16="http://schemas.microsoft.com/office/drawing/2014/main" id="{E3A33D2E-094C-B145-973D-99EAD80CEECA}"/>
              </a:ext>
            </a:extLst>
          </p:cNvPr>
          <p:cNvSpPr txBox="1">
            <a:spLocks/>
          </p:cNvSpPr>
          <p:nvPr/>
        </p:nvSpPr>
        <p:spPr>
          <a:xfrm>
            <a:off x="341402" y="1332576"/>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Các khái niệm: Yếu tố đầu vào</a:t>
            </a:r>
          </a:p>
        </p:txBody>
      </p:sp>
      <p:sp>
        <p:nvSpPr>
          <p:cNvPr id="4" name="Content Placeholder 1">
            <a:extLst>
              <a:ext uri="{FF2B5EF4-FFF2-40B4-BE49-F238E27FC236}">
                <a16:creationId xmlns:a16="http://schemas.microsoft.com/office/drawing/2014/main" id="{CF7DB0CA-790C-E945-A47C-335017EB434C}"/>
              </a:ext>
            </a:extLst>
          </p:cNvPr>
          <p:cNvSpPr txBox="1">
            <a:spLocks/>
          </p:cNvSpPr>
          <p:nvPr/>
        </p:nvSpPr>
        <p:spPr>
          <a:xfrm>
            <a:off x="457201" y="2438400"/>
            <a:ext cx="5257799"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Một yếu tố đầu vào là một hàng hoá hoặc dịch vụ được sử dụng để sản xuất ra sản lượng đầu ra </a:t>
            </a:r>
          </a:p>
        </p:txBody>
      </p:sp>
      <p:pic>
        <p:nvPicPr>
          <p:cNvPr id="2050" name="Picture 2" descr="INPUT: Synonyms and Related Words. What is Another Word for INPUT? -  GrammarTOP.com">
            <a:extLst>
              <a:ext uri="{FF2B5EF4-FFF2-40B4-BE49-F238E27FC236}">
                <a16:creationId xmlns:a16="http://schemas.microsoft.com/office/drawing/2014/main" id="{28F061B4-0FAB-4F4E-8120-F4BDF7691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1" y="2062897"/>
            <a:ext cx="792480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28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A7010C-4BB1-1149-BBD5-D35F0D1A0941}"/>
              </a:ext>
            </a:extLst>
          </p:cNvPr>
          <p:cNvSpPr>
            <a:spLocks noGrp="1"/>
          </p:cNvSpPr>
          <p:nvPr>
            <p:ph type="sldNum" sz="quarter" idx="12"/>
          </p:nvPr>
        </p:nvSpPr>
        <p:spPr/>
        <p:txBody>
          <a:bodyPr/>
          <a:lstStyle/>
          <a:p>
            <a:fld id="{A098FBE6-540D-41B1-8784-222EA9B62A90}" type="slidenum">
              <a:rPr lang="en-US" smtClean="0"/>
              <a:pPr/>
              <a:t>5</a:t>
            </a:fld>
            <a:endParaRPr lang="en-US"/>
          </a:p>
        </p:txBody>
      </p:sp>
      <p:sp>
        <p:nvSpPr>
          <p:cNvPr id="3" name="Title 3">
            <a:extLst>
              <a:ext uri="{FF2B5EF4-FFF2-40B4-BE49-F238E27FC236}">
                <a16:creationId xmlns:a16="http://schemas.microsoft.com/office/drawing/2014/main" id="{A20BB24A-BECF-CA45-A25C-B675BE07C6FD}"/>
              </a:ext>
            </a:extLst>
          </p:cNvPr>
          <p:cNvSpPr txBox="1">
            <a:spLocks/>
          </p:cNvSpPr>
          <p:nvPr/>
        </p:nvSpPr>
        <p:spPr>
          <a:xfrm>
            <a:off x="-4011" y="914400"/>
            <a:ext cx="5486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Các yếu tố đầu vào</a:t>
            </a:r>
          </a:p>
        </p:txBody>
      </p:sp>
      <p:pic>
        <p:nvPicPr>
          <p:cNvPr id="3074" name="Picture 2" descr="Human Resources Clipart - Large Size Png Image - PikPng">
            <a:extLst>
              <a:ext uri="{FF2B5EF4-FFF2-40B4-BE49-F238E27FC236}">
                <a16:creationId xmlns:a16="http://schemas.microsoft.com/office/drawing/2014/main" id="{C9E4B467-4565-C147-88FF-6074905EC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262" y="1594197"/>
            <a:ext cx="3230457" cy="2971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Operation Icon Png Blue Clipart - Operation Png - free transparent png  images - pngaaa.com">
            <a:extLst>
              <a:ext uri="{FF2B5EF4-FFF2-40B4-BE49-F238E27FC236}">
                <a16:creationId xmlns:a16="http://schemas.microsoft.com/office/drawing/2014/main" id="{DFAF657C-F566-5346-8D2C-C4BFB5A6C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121" y="647700"/>
            <a:ext cx="32766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hững giải pháp làm mát nhà xưởng tự nhiên, an toàn, hiệu quả">
            <a:extLst>
              <a:ext uri="{FF2B5EF4-FFF2-40B4-BE49-F238E27FC236}">
                <a16:creationId xmlns:a16="http://schemas.microsoft.com/office/drawing/2014/main" id="{EBE1BE82-0781-7741-8082-BB490A3407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353206"/>
            <a:ext cx="3810000" cy="2413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Our production process for multilayer PCBs - NCAB Group">
            <a:extLst>
              <a:ext uri="{FF2B5EF4-FFF2-40B4-BE49-F238E27FC236}">
                <a16:creationId xmlns:a16="http://schemas.microsoft.com/office/drawing/2014/main" id="{89519FD4-0FE6-D74F-83CA-E05A830F9D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2423" y="3421331"/>
            <a:ext cx="3097932" cy="336046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Google phát minh giải pháp tiết kiệm pin">
            <a:extLst>
              <a:ext uri="{FF2B5EF4-FFF2-40B4-BE49-F238E27FC236}">
                <a16:creationId xmlns:a16="http://schemas.microsoft.com/office/drawing/2014/main" id="{BE37B4A4-6835-F847-8944-B155441108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7507" y="2167128"/>
            <a:ext cx="3295893" cy="3166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47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checkerboard(across)">
                                      <p:cBhvr>
                                        <p:cTn id="12" dur="500"/>
                                        <p:tgtEl>
                                          <p:spTgt spid="307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checkerboard(across)">
                                      <p:cBhvr>
                                        <p:cTn id="17" dur="500"/>
                                        <p:tgtEl>
                                          <p:spTgt spid="307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084"/>
                                        </p:tgtEl>
                                        <p:attrNameLst>
                                          <p:attrName>style.visibility</p:attrName>
                                        </p:attrNameLst>
                                      </p:cBhvr>
                                      <p:to>
                                        <p:strVal val="visible"/>
                                      </p:to>
                                    </p:set>
                                    <p:animEffect transition="in" filter="checkerboard(across)">
                                      <p:cBhvr>
                                        <p:cTn id="27" dur="500"/>
                                        <p:tgtEl>
                                          <p:spTgt spid="3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3B30D0-F442-2B43-B0EC-AFA9E76A0E49}"/>
              </a:ext>
            </a:extLst>
          </p:cNvPr>
          <p:cNvSpPr>
            <a:spLocks noGrp="1"/>
          </p:cNvSpPr>
          <p:nvPr>
            <p:ph type="sldNum" sz="quarter" idx="12"/>
          </p:nvPr>
        </p:nvSpPr>
        <p:spPr/>
        <p:txBody>
          <a:bodyPr/>
          <a:lstStyle/>
          <a:p>
            <a:fld id="{A098FBE6-540D-41B1-8784-222EA9B62A90}" type="slidenum">
              <a:rPr lang="en-US" smtClean="0"/>
              <a:pPr/>
              <a:t>6</a:t>
            </a:fld>
            <a:endParaRPr lang="en-US"/>
          </a:p>
        </p:txBody>
      </p:sp>
      <p:sp>
        <p:nvSpPr>
          <p:cNvPr id="3" name="Title 3">
            <a:extLst>
              <a:ext uri="{FF2B5EF4-FFF2-40B4-BE49-F238E27FC236}">
                <a16:creationId xmlns:a16="http://schemas.microsoft.com/office/drawing/2014/main" id="{6FF0FE96-0921-0644-8F1D-7D2F81C7E7EA}"/>
              </a:ext>
            </a:extLst>
          </p:cNvPr>
          <p:cNvSpPr txBox="1">
            <a:spLocks/>
          </p:cNvSpPr>
          <p:nvPr/>
        </p:nvSpPr>
        <p:spPr>
          <a:xfrm>
            <a:off x="-24063" y="999242"/>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Các khái niệm: kỹ thuật sản xuất</a:t>
            </a:r>
          </a:p>
        </p:txBody>
      </p:sp>
      <p:sp>
        <p:nvSpPr>
          <p:cNvPr id="4" name="Content Placeholder 1">
            <a:extLst>
              <a:ext uri="{FF2B5EF4-FFF2-40B4-BE49-F238E27FC236}">
                <a16:creationId xmlns:a16="http://schemas.microsoft.com/office/drawing/2014/main" id="{0D9EB31C-E7C5-D841-B871-FC6505475E52}"/>
              </a:ext>
            </a:extLst>
          </p:cNvPr>
          <p:cNvSpPr txBox="1">
            <a:spLocks/>
          </p:cNvSpPr>
          <p:nvPr/>
        </p:nvSpPr>
        <p:spPr>
          <a:xfrm>
            <a:off x="251453" y="1981200"/>
            <a:ext cx="3428999" cy="315325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cách kết hợp các yếu tố đầu vào một cách hiệu quả để sản xuất ra một mức sản lượng cho trước </a:t>
            </a:r>
          </a:p>
        </p:txBody>
      </p:sp>
      <p:pic>
        <p:nvPicPr>
          <p:cNvPr id="4100" name="Picture 4" descr="Process Of Caramel And Chocolate Production Set Of Horizontal.. Royalty  Free Cliparts, Vectors, And Stock Illustration. Image 110354239.">
            <a:extLst>
              <a:ext uri="{FF2B5EF4-FFF2-40B4-BE49-F238E27FC236}">
                <a16:creationId xmlns:a16="http://schemas.microsoft.com/office/drawing/2014/main" id="{D4383962-7C7A-9A43-8887-596B138C8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00734"/>
            <a:ext cx="7599947" cy="505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94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18D009-80D2-D040-B0C9-565F0C3E0CAF}"/>
              </a:ext>
            </a:extLst>
          </p:cNvPr>
          <p:cNvSpPr>
            <a:spLocks noGrp="1"/>
          </p:cNvSpPr>
          <p:nvPr>
            <p:ph type="sldNum" sz="quarter" idx="12"/>
          </p:nvPr>
        </p:nvSpPr>
        <p:spPr/>
        <p:txBody>
          <a:bodyPr/>
          <a:lstStyle/>
          <a:p>
            <a:fld id="{A098FBE6-540D-41B1-8784-222EA9B62A90}" type="slidenum">
              <a:rPr lang="en-US" smtClean="0"/>
              <a:pPr/>
              <a:t>7</a:t>
            </a:fld>
            <a:endParaRPr lang="en-US"/>
          </a:p>
        </p:txBody>
      </p:sp>
      <p:sp>
        <p:nvSpPr>
          <p:cNvPr id="3" name="Title 3">
            <a:extLst>
              <a:ext uri="{FF2B5EF4-FFF2-40B4-BE49-F238E27FC236}">
                <a16:creationId xmlns:a16="http://schemas.microsoft.com/office/drawing/2014/main" id="{39A87BA7-11F8-F54D-B54D-8B9E31E819A5}"/>
              </a:ext>
            </a:extLst>
          </p:cNvPr>
          <p:cNvSpPr txBox="1">
            <a:spLocks/>
          </p:cNvSpPr>
          <p:nvPr/>
        </p:nvSpPr>
        <p:spPr>
          <a:xfrm>
            <a:off x="-24063" y="999242"/>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Các khái niệm: hiệu quả</a:t>
            </a:r>
          </a:p>
        </p:txBody>
      </p:sp>
      <p:sp>
        <p:nvSpPr>
          <p:cNvPr id="4" name="Content Placeholder 1">
            <a:extLst>
              <a:ext uri="{FF2B5EF4-FFF2-40B4-BE49-F238E27FC236}">
                <a16:creationId xmlns:a16="http://schemas.microsoft.com/office/drawing/2014/main" id="{8BE9860D-0523-C144-8DCD-364F210E510A}"/>
              </a:ext>
            </a:extLst>
          </p:cNvPr>
          <p:cNvSpPr txBox="1">
            <a:spLocks/>
          </p:cNvSpPr>
          <p:nvPr/>
        </p:nvSpPr>
        <p:spPr>
          <a:xfrm>
            <a:off x="251453" y="1981200"/>
            <a:ext cx="4777747" cy="315325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không còn cách nào khác để sản xuất ra mức sản lượng cho trước đó mà nếu sử dụng ít yếu tố đầu vào này thì bắt buộc phải tăng yếu tố đầu vào kia</a:t>
            </a:r>
          </a:p>
        </p:txBody>
      </p:sp>
      <p:pic>
        <p:nvPicPr>
          <p:cNvPr id="6" name="Picture 4" descr="Process Of Caramel And Chocolate Production Set Of Horizontal.. Royalty  Free Cliparts, Vectors, And Stock Illustration. Image 110354239.">
            <a:extLst>
              <a:ext uri="{FF2B5EF4-FFF2-40B4-BE49-F238E27FC236}">
                <a16:creationId xmlns:a16="http://schemas.microsoft.com/office/drawing/2014/main" id="{AA5BA1F7-EFDC-E54A-AF76-7D3E4B9E1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0107" y="2251970"/>
            <a:ext cx="6921840" cy="4606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68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BA1630-E5BA-0245-89EE-E2008CA16E43}"/>
              </a:ext>
            </a:extLst>
          </p:cNvPr>
          <p:cNvSpPr>
            <a:spLocks noGrp="1"/>
          </p:cNvSpPr>
          <p:nvPr>
            <p:ph type="sldNum" sz="quarter" idx="12"/>
          </p:nvPr>
        </p:nvSpPr>
        <p:spPr/>
        <p:txBody>
          <a:bodyPr/>
          <a:lstStyle/>
          <a:p>
            <a:fld id="{A098FBE6-540D-41B1-8784-222EA9B62A90}" type="slidenum">
              <a:rPr lang="en-US" smtClean="0"/>
              <a:pPr/>
              <a:t>8</a:t>
            </a:fld>
            <a:endParaRPr lang="en-US"/>
          </a:p>
        </p:txBody>
      </p:sp>
      <p:sp>
        <p:nvSpPr>
          <p:cNvPr id="3" name="Title 3">
            <a:extLst>
              <a:ext uri="{FF2B5EF4-FFF2-40B4-BE49-F238E27FC236}">
                <a16:creationId xmlns:a16="http://schemas.microsoft.com/office/drawing/2014/main" id="{BEF0463E-DE19-5E46-8AF2-E4E0A07CEC9D}"/>
              </a:ext>
            </a:extLst>
          </p:cNvPr>
          <p:cNvSpPr txBox="1">
            <a:spLocks/>
          </p:cNvSpPr>
          <p:nvPr/>
        </p:nvSpPr>
        <p:spPr>
          <a:xfrm>
            <a:off x="-24063" y="999242"/>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Các khái niệm: Hàm sản xuất</a:t>
            </a:r>
          </a:p>
        </p:txBody>
      </p:sp>
      <p:sp>
        <p:nvSpPr>
          <p:cNvPr id="4" name="Content Placeholder 1">
            <a:extLst>
              <a:ext uri="{FF2B5EF4-FFF2-40B4-BE49-F238E27FC236}">
                <a16:creationId xmlns:a16="http://schemas.microsoft.com/office/drawing/2014/main" id="{32A4804C-DF05-3049-B296-102F6F2D17D5}"/>
              </a:ext>
            </a:extLst>
          </p:cNvPr>
          <p:cNvSpPr txBox="1">
            <a:spLocks/>
          </p:cNvSpPr>
          <p:nvPr/>
        </p:nvSpPr>
        <p:spPr>
          <a:xfrm>
            <a:off x="251453" y="1981200"/>
            <a:ext cx="3710947" cy="315325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biểu diễn mối quan hệ kỹ thuật hiệu quả của việc kết hợp các yếu tố đầu vào để sản xuất ra sản lượng đầu ra. </a:t>
            </a:r>
          </a:p>
        </p:txBody>
      </p:sp>
      <p:pic>
        <p:nvPicPr>
          <p:cNvPr id="6146" name="Picture 2" descr="Supply, Demand, and Government Policies">
            <a:extLst>
              <a:ext uri="{FF2B5EF4-FFF2-40B4-BE49-F238E27FC236}">
                <a16:creationId xmlns:a16="http://schemas.microsoft.com/office/drawing/2014/main" id="{8520A189-03C2-334D-99FE-5D37BD71E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724" y="1777725"/>
            <a:ext cx="8343036" cy="477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54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A2A938-B1C0-5B44-963A-3D8D3E61E2D4}"/>
              </a:ext>
            </a:extLst>
          </p:cNvPr>
          <p:cNvSpPr>
            <a:spLocks noGrp="1"/>
          </p:cNvSpPr>
          <p:nvPr>
            <p:ph type="sldNum" sz="quarter" idx="12"/>
          </p:nvPr>
        </p:nvSpPr>
        <p:spPr/>
        <p:txBody>
          <a:bodyPr/>
          <a:lstStyle/>
          <a:p>
            <a:fld id="{A098FBE6-540D-41B1-8784-222EA9B62A90}" type="slidenum">
              <a:rPr lang="en-US" smtClean="0"/>
              <a:pPr/>
              <a:t>9</a:t>
            </a:fld>
            <a:endParaRPr lang="en-US"/>
          </a:p>
        </p:txBody>
      </p:sp>
      <p:graphicFrame>
        <p:nvGraphicFramePr>
          <p:cNvPr id="4" name="Table 4">
            <a:extLst>
              <a:ext uri="{FF2B5EF4-FFF2-40B4-BE49-F238E27FC236}">
                <a16:creationId xmlns:a16="http://schemas.microsoft.com/office/drawing/2014/main" id="{573F3D14-E7FE-2D45-AAF9-FE616E971B2D}"/>
              </a:ext>
            </a:extLst>
          </p:cNvPr>
          <p:cNvGraphicFramePr>
            <a:graphicFrameLocks noGrp="1"/>
          </p:cNvGraphicFramePr>
          <p:nvPr>
            <p:extLst>
              <p:ext uri="{D42A27DB-BD31-4B8C-83A1-F6EECF244321}">
                <p14:modId xmlns:p14="http://schemas.microsoft.com/office/powerpoint/2010/main" val="3598457720"/>
              </p:ext>
            </p:extLst>
          </p:nvPr>
        </p:nvGraphicFramePr>
        <p:xfrm>
          <a:off x="304800" y="2209800"/>
          <a:ext cx="11582400" cy="3505200"/>
        </p:xfrm>
        <a:graphic>
          <a:graphicData uri="http://schemas.openxmlformats.org/drawingml/2006/table">
            <a:tbl>
              <a:tblPr firstRow="1" bandRow="1">
                <a:tableStyleId>{5C22544A-7EE6-4342-B048-85BDC9FD1C3A}</a:tableStyleId>
              </a:tblPr>
              <a:tblGrid>
                <a:gridCol w="3860800">
                  <a:extLst>
                    <a:ext uri="{9D8B030D-6E8A-4147-A177-3AD203B41FA5}">
                      <a16:colId xmlns:a16="http://schemas.microsoft.com/office/drawing/2014/main" val="2573530966"/>
                    </a:ext>
                  </a:extLst>
                </a:gridCol>
                <a:gridCol w="3860800">
                  <a:extLst>
                    <a:ext uri="{9D8B030D-6E8A-4147-A177-3AD203B41FA5}">
                      <a16:colId xmlns:a16="http://schemas.microsoft.com/office/drawing/2014/main" val="3959357971"/>
                    </a:ext>
                  </a:extLst>
                </a:gridCol>
                <a:gridCol w="3860800">
                  <a:extLst>
                    <a:ext uri="{9D8B030D-6E8A-4147-A177-3AD203B41FA5}">
                      <a16:colId xmlns:a16="http://schemas.microsoft.com/office/drawing/2014/main" val="4232036102"/>
                    </a:ext>
                  </a:extLst>
                </a:gridCol>
              </a:tblGrid>
              <a:tr h="670560">
                <a:tc>
                  <a:txBody>
                    <a:bodyPr/>
                    <a:lstStyle/>
                    <a:p>
                      <a:pPr algn="ctr"/>
                      <a:r>
                        <a:rPr lang="en-VN" sz="4000" dirty="0"/>
                        <a:t>Sản lượng</a:t>
                      </a:r>
                    </a:p>
                  </a:txBody>
                  <a:tcPr/>
                </a:tc>
                <a:tc>
                  <a:txBody>
                    <a:bodyPr/>
                    <a:lstStyle/>
                    <a:p>
                      <a:pPr algn="ctr"/>
                      <a:r>
                        <a:rPr lang="en-VN" sz="4000" dirty="0"/>
                        <a:t>Vốn</a:t>
                      </a:r>
                    </a:p>
                  </a:txBody>
                  <a:tcPr/>
                </a:tc>
                <a:tc>
                  <a:txBody>
                    <a:bodyPr/>
                    <a:lstStyle/>
                    <a:p>
                      <a:pPr algn="ctr"/>
                      <a:r>
                        <a:rPr lang="en-VN" sz="4000" dirty="0"/>
                        <a:t>Lao động</a:t>
                      </a:r>
                    </a:p>
                  </a:txBody>
                  <a:tcPr/>
                </a:tc>
                <a:extLst>
                  <a:ext uri="{0D108BD9-81ED-4DB2-BD59-A6C34878D82A}">
                    <a16:rowId xmlns:a16="http://schemas.microsoft.com/office/drawing/2014/main" val="2223489880"/>
                  </a:ext>
                </a:extLst>
              </a:tr>
              <a:tr h="670560">
                <a:tc>
                  <a:txBody>
                    <a:bodyPr/>
                    <a:lstStyle/>
                    <a:p>
                      <a:pPr algn="ctr"/>
                      <a:r>
                        <a:rPr lang="en-VN" sz="4000" dirty="0"/>
                        <a:t>100</a:t>
                      </a:r>
                    </a:p>
                  </a:txBody>
                  <a:tcPr/>
                </a:tc>
                <a:tc>
                  <a:txBody>
                    <a:bodyPr/>
                    <a:lstStyle/>
                    <a:p>
                      <a:pPr algn="ctr"/>
                      <a:r>
                        <a:rPr lang="en-VN" sz="4000" dirty="0"/>
                        <a:t>4</a:t>
                      </a:r>
                    </a:p>
                  </a:txBody>
                  <a:tcPr/>
                </a:tc>
                <a:tc>
                  <a:txBody>
                    <a:bodyPr/>
                    <a:lstStyle/>
                    <a:p>
                      <a:pPr algn="ctr"/>
                      <a:r>
                        <a:rPr lang="en-VN" sz="4000" dirty="0"/>
                        <a:t>4</a:t>
                      </a:r>
                    </a:p>
                  </a:txBody>
                  <a:tcPr/>
                </a:tc>
                <a:extLst>
                  <a:ext uri="{0D108BD9-81ED-4DB2-BD59-A6C34878D82A}">
                    <a16:rowId xmlns:a16="http://schemas.microsoft.com/office/drawing/2014/main" val="2450820920"/>
                  </a:ext>
                </a:extLst>
              </a:tr>
              <a:tr h="670560">
                <a:tc>
                  <a:txBody>
                    <a:bodyPr/>
                    <a:lstStyle/>
                    <a:p>
                      <a:pPr algn="ctr"/>
                      <a:r>
                        <a:rPr lang="en-VN" sz="4000" dirty="0"/>
                        <a:t>100</a:t>
                      </a:r>
                    </a:p>
                  </a:txBody>
                  <a:tcPr/>
                </a:tc>
                <a:tc>
                  <a:txBody>
                    <a:bodyPr/>
                    <a:lstStyle/>
                    <a:p>
                      <a:pPr algn="ctr"/>
                      <a:r>
                        <a:rPr lang="en-VN" sz="4000" dirty="0"/>
                        <a:t>2</a:t>
                      </a:r>
                    </a:p>
                  </a:txBody>
                  <a:tcPr/>
                </a:tc>
                <a:tc>
                  <a:txBody>
                    <a:bodyPr/>
                    <a:lstStyle/>
                    <a:p>
                      <a:pPr algn="ctr"/>
                      <a:r>
                        <a:rPr lang="en-VN" sz="4000" dirty="0"/>
                        <a:t>6</a:t>
                      </a:r>
                    </a:p>
                  </a:txBody>
                  <a:tcPr/>
                </a:tc>
                <a:extLst>
                  <a:ext uri="{0D108BD9-81ED-4DB2-BD59-A6C34878D82A}">
                    <a16:rowId xmlns:a16="http://schemas.microsoft.com/office/drawing/2014/main" val="2035762776"/>
                  </a:ext>
                </a:extLst>
              </a:tr>
              <a:tr h="670560">
                <a:tc>
                  <a:txBody>
                    <a:bodyPr/>
                    <a:lstStyle/>
                    <a:p>
                      <a:pPr algn="ctr"/>
                      <a:r>
                        <a:rPr lang="en-VN" sz="4000" dirty="0"/>
                        <a:t>106</a:t>
                      </a:r>
                    </a:p>
                  </a:txBody>
                  <a:tcPr/>
                </a:tc>
                <a:tc>
                  <a:txBody>
                    <a:bodyPr/>
                    <a:lstStyle/>
                    <a:p>
                      <a:pPr algn="ctr"/>
                      <a:r>
                        <a:rPr lang="en-VN" sz="4000" dirty="0"/>
                        <a:t>2</a:t>
                      </a:r>
                    </a:p>
                  </a:txBody>
                  <a:tcPr/>
                </a:tc>
                <a:tc>
                  <a:txBody>
                    <a:bodyPr/>
                    <a:lstStyle/>
                    <a:p>
                      <a:pPr algn="ctr"/>
                      <a:r>
                        <a:rPr lang="en-VN" sz="4000" dirty="0"/>
                        <a:t>7</a:t>
                      </a:r>
                    </a:p>
                  </a:txBody>
                  <a:tcPr/>
                </a:tc>
                <a:extLst>
                  <a:ext uri="{0D108BD9-81ED-4DB2-BD59-A6C34878D82A}">
                    <a16:rowId xmlns:a16="http://schemas.microsoft.com/office/drawing/2014/main" val="2365059541"/>
                  </a:ext>
                </a:extLst>
              </a:tr>
              <a:tr h="670560">
                <a:tc>
                  <a:txBody>
                    <a:bodyPr/>
                    <a:lstStyle/>
                    <a:p>
                      <a:pPr algn="ctr"/>
                      <a:r>
                        <a:rPr lang="en-VN" sz="4000" dirty="0"/>
                        <a:t>200</a:t>
                      </a:r>
                    </a:p>
                  </a:txBody>
                  <a:tcPr/>
                </a:tc>
                <a:tc>
                  <a:txBody>
                    <a:bodyPr/>
                    <a:lstStyle/>
                    <a:p>
                      <a:pPr algn="ctr"/>
                      <a:r>
                        <a:rPr lang="en-VN" sz="4000" dirty="0"/>
                        <a:t>4</a:t>
                      </a:r>
                    </a:p>
                  </a:txBody>
                  <a:tcPr/>
                </a:tc>
                <a:tc>
                  <a:txBody>
                    <a:bodyPr/>
                    <a:lstStyle/>
                    <a:p>
                      <a:pPr algn="ctr"/>
                      <a:r>
                        <a:rPr lang="en-VN" sz="4000" dirty="0"/>
                        <a:t>12</a:t>
                      </a:r>
                    </a:p>
                  </a:txBody>
                  <a:tcPr/>
                </a:tc>
                <a:extLst>
                  <a:ext uri="{0D108BD9-81ED-4DB2-BD59-A6C34878D82A}">
                    <a16:rowId xmlns:a16="http://schemas.microsoft.com/office/drawing/2014/main" val="1918880617"/>
                  </a:ext>
                </a:extLst>
              </a:tr>
            </a:tbl>
          </a:graphicData>
        </a:graphic>
      </p:graphicFrame>
      <p:sp>
        <p:nvSpPr>
          <p:cNvPr id="5" name="Title 3">
            <a:extLst>
              <a:ext uri="{FF2B5EF4-FFF2-40B4-BE49-F238E27FC236}">
                <a16:creationId xmlns:a16="http://schemas.microsoft.com/office/drawing/2014/main" id="{306909A5-CB0F-A242-8F9C-122DF9041628}"/>
              </a:ext>
            </a:extLst>
          </p:cNvPr>
          <p:cNvSpPr txBox="1">
            <a:spLocks/>
          </p:cNvSpPr>
          <p:nvPr/>
        </p:nvSpPr>
        <p:spPr>
          <a:xfrm>
            <a:off x="-24063" y="999242"/>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Hàm sản xuất: Hàm sản xuất</a:t>
            </a:r>
          </a:p>
        </p:txBody>
      </p:sp>
    </p:spTree>
    <p:extLst>
      <p:ext uri="{BB962C8B-B14F-4D97-AF65-F5344CB8AC3E}">
        <p14:creationId xmlns:p14="http://schemas.microsoft.com/office/powerpoint/2010/main" val="4175538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14879</TotalTime>
  <Words>474</Words>
  <Application>Microsoft Macintosh PowerPoint</Application>
  <PresentationFormat>Widescreen</PresentationFormat>
  <Paragraphs>85</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Candara</vt:lpstr>
      <vt:lpstr>Symbol</vt:lpstr>
      <vt:lpstr>Tahoma</vt:lpstr>
      <vt:lpstr>Waveform</vt:lpstr>
      <vt:lpstr>KINH TẾ HỌC ĐẠI CƯƠNG Chương 5. Cung và chi phí  GV: ThS Nguyễn Quốc Thắng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CÁC CHỦ THỂ  TRONG QUAN HỆ LAO ĐỘNG</dc:title>
  <dc:creator>HOAIBAO</dc:creator>
  <cp:lastModifiedBy>Nguyen Quoc Thang</cp:lastModifiedBy>
  <cp:revision>458</cp:revision>
  <cp:lastPrinted>2016-03-16T01:13:27Z</cp:lastPrinted>
  <dcterms:created xsi:type="dcterms:W3CDTF">2011-05-03T03:39:41Z</dcterms:created>
  <dcterms:modified xsi:type="dcterms:W3CDTF">2021-06-14T17:19:25Z</dcterms:modified>
</cp:coreProperties>
</file>