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1" r:id="rId3"/>
    <p:sldId id="282" r:id="rId4"/>
    <p:sldId id="283" r:id="rId5"/>
    <p:sldId id="284" r:id="rId6"/>
    <p:sldId id="285" r:id="rId7"/>
    <p:sldId id="288" r:id="rId8"/>
    <p:sldId id="286" r:id="rId9"/>
    <p:sldId id="289" r:id="rId10"/>
    <p:sldId id="287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8" autoAdjust="0"/>
    <p:restoredTop sz="72472" autoAdjust="0"/>
  </p:normalViewPr>
  <p:slideViewPr>
    <p:cSldViewPr>
      <p:cViewPr varScale="1">
        <p:scale>
          <a:sx n="88" d="100"/>
          <a:sy n="88" d="100"/>
        </p:scale>
        <p:origin x="101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30E47-725D-AB49-AE61-8B588D77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155D-90DF-6244-A478-D8EF166E7B99}"/>
              </a:ext>
            </a:extLst>
          </p:cNvPr>
          <p:cNvSpPr txBox="1">
            <a:spLocks/>
          </p:cNvSpPr>
          <p:nvPr/>
        </p:nvSpPr>
        <p:spPr>
          <a:xfrm>
            <a:off x="326888" y="855046"/>
            <a:ext cx="6558421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C98F25-F222-0340-9D0C-81B1F925A559}"/>
              </a:ext>
            </a:extLst>
          </p:cNvPr>
          <p:cNvSpPr txBox="1">
            <a:spLocks/>
          </p:cNvSpPr>
          <p:nvPr/>
        </p:nvSpPr>
        <p:spPr>
          <a:xfrm>
            <a:off x="634298" y="148141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chi phí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Phân biệt các yếu tố cường độ sản xuất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Lựa chọn kỹ thuật sản xuất</a:t>
            </a:r>
          </a:p>
        </p:txBody>
      </p:sp>
      <p:pic>
        <p:nvPicPr>
          <p:cNvPr id="10244" name="Picture 4" descr="Summary Word Cloud Concept Collage Made Stock Vector (Royalty Free)  1415035916">
            <a:extLst>
              <a:ext uri="{FF2B5EF4-FFF2-40B4-BE49-F238E27FC236}">
                <a16:creationId xmlns:a16="http://schemas.microsoft.com/office/drawing/2014/main" id="{AC9045E6-A9A0-7944-8259-A430134E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002357"/>
            <a:ext cx="5676898" cy="273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16D4A-3A86-C344-9C5C-793B96E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96E1F9-8C68-654F-8479-B78BCBE5678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1616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và lựa chọn công nghệ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chi phí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Phân biệt các yếu tố cường độ sản xuất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Lựa chọn kỹ thuật sản xuất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7" y="2585304"/>
            <a:ext cx="6441623" cy="429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053F5-33A8-F943-AEF4-268B6CAB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5523C4E-633E-6540-A945-FBF319AA929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Hàm sản xuất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9F6E4A8-E421-2B4F-90A1-057E5F5FA22D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Mô tả mối quan hệ phụ thuộc của yếu tố đầu ra với các yếu tố đầu vào</a:t>
            </a:r>
          </a:p>
        </p:txBody>
      </p:sp>
      <p:pic>
        <p:nvPicPr>
          <p:cNvPr id="2050" name="Picture 2" descr="Cho hàm số bậc ba y=ax^3+bx^2+cx+d (a#0) có đồ thị là đường cong |  VietJack.com">
            <a:extLst>
              <a:ext uri="{FF2B5EF4-FFF2-40B4-BE49-F238E27FC236}">
                <a16:creationId xmlns:a16="http://schemas.microsoft.com/office/drawing/2014/main" id="{C0C39A04-8B22-9245-929C-A3111A4C9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9" y="1499454"/>
            <a:ext cx="2747029" cy="253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o parabol \(y = a{x^2} + bx + c\) có đồ thị như hình dưới.">
            <a:extLst>
              <a:ext uri="{FF2B5EF4-FFF2-40B4-BE49-F238E27FC236}">
                <a16:creationId xmlns:a16="http://schemas.microsoft.com/office/drawing/2014/main" id="{1076FE5D-3FE4-5E4E-8517-BF8FC673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99559"/>
            <a:ext cx="2920471" cy="27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arn About the Production Function in Economics">
            <a:extLst>
              <a:ext uri="{FF2B5EF4-FFF2-40B4-BE49-F238E27FC236}">
                <a16:creationId xmlns:a16="http://schemas.microsoft.com/office/drawing/2014/main" id="{D0E09B30-A287-824F-8E66-CC5E3B2C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286082"/>
            <a:ext cx="3263900" cy="255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36C80-B960-684D-95F1-A5EE6427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607B87-AC37-E049-851C-AECE182AD36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00931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giả định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612DEC4-059E-E846-A3DA-58B37342BCB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biến đổi bao gồm hai yếu tố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Lao động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Máy</a:t>
            </a:r>
          </a:p>
        </p:txBody>
      </p:sp>
      <p:pic>
        <p:nvPicPr>
          <p:cNvPr id="3076" name="Picture 4" descr="Laborer Computer Icons Construction Worker Service - Workers Clipart - Png  Download (#65439) - PinClipart">
            <a:extLst>
              <a:ext uri="{FF2B5EF4-FFF2-40B4-BE49-F238E27FC236}">
                <a16:creationId xmlns:a16="http://schemas.microsoft.com/office/drawing/2014/main" id="{7D9F90BD-67B9-9F4B-8653-01A6D3F75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85178"/>
            <a:ext cx="5105401" cy="20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A2D56-1F44-E34F-850F-446F4A60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42" y="3802028"/>
            <a:ext cx="5105400" cy="29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B6749-2E5D-C446-B79D-972F99D0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8A4CF3-7FF6-D849-AE10-D7F980C50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39834"/>
              </p:ext>
            </p:extLst>
          </p:nvPr>
        </p:nvGraphicFramePr>
        <p:xfrm>
          <a:off x="293914" y="1371882"/>
          <a:ext cx="11604172" cy="4245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848">
                  <a:extLst>
                    <a:ext uri="{9D8B030D-6E8A-4147-A177-3AD203B41FA5}">
                      <a16:colId xmlns:a16="http://schemas.microsoft.com/office/drawing/2014/main" val="4259138094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4065582474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589751079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4135967618"/>
                    </a:ext>
                  </a:extLst>
                </a:gridCol>
                <a:gridCol w="1451195">
                  <a:extLst>
                    <a:ext uri="{9D8B030D-6E8A-4147-A177-3AD203B41FA5}">
                      <a16:colId xmlns:a16="http://schemas.microsoft.com/office/drawing/2014/main" val="255199050"/>
                    </a:ext>
                  </a:extLst>
                </a:gridCol>
                <a:gridCol w="1451195">
                  <a:extLst>
                    <a:ext uri="{9D8B030D-6E8A-4147-A177-3AD203B41FA5}">
                      <a16:colId xmlns:a16="http://schemas.microsoft.com/office/drawing/2014/main" val="4118183433"/>
                    </a:ext>
                  </a:extLst>
                </a:gridCol>
                <a:gridCol w="1451195">
                  <a:extLst>
                    <a:ext uri="{9D8B030D-6E8A-4147-A177-3AD203B41FA5}">
                      <a16:colId xmlns:a16="http://schemas.microsoft.com/office/drawing/2014/main" val="1817339470"/>
                    </a:ext>
                  </a:extLst>
                </a:gridCol>
                <a:gridCol w="1451195">
                  <a:extLst>
                    <a:ext uri="{9D8B030D-6E8A-4147-A177-3AD203B41FA5}">
                      <a16:colId xmlns:a16="http://schemas.microsoft.com/office/drawing/2014/main" val="3155476656"/>
                    </a:ext>
                  </a:extLst>
                </a:gridCol>
              </a:tblGrid>
              <a:tr h="26667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>
                          <a:effectLst/>
                        </a:rPr>
                        <a:t>Kỹ thuật</a:t>
                      </a:r>
                      <a:endParaRPr lang="en-V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dirty="0">
                          <a:effectLst/>
                        </a:rPr>
                        <a:t>Số lượng vốn (máy)</a:t>
                      </a:r>
                      <a:endParaRPr lang="en-V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dirty="0">
                          <a:effectLst/>
                        </a:rPr>
                        <a:t>Số lượng lao động</a:t>
                      </a:r>
                      <a:endParaRPr lang="en-V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>
                          <a:effectLst/>
                        </a:rPr>
                        <a:t>Giá thuê máy</a:t>
                      </a:r>
                      <a:endParaRPr lang="en-V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dirty="0">
                          <a:effectLst/>
                        </a:rPr>
                        <a:t>Giá thuê lao động</a:t>
                      </a:r>
                      <a:endParaRPr lang="en-V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dirty="0">
                          <a:effectLst/>
                        </a:rPr>
                        <a:t>Chi phí vốn</a:t>
                      </a:r>
                      <a:endParaRPr lang="en-V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>
                          <a:effectLst/>
                        </a:rPr>
                        <a:t>Chi phí lao động</a:t>
                      </a:r>
                      <a:endParaRPr lang="en-V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dirty="0">
                          <a:effectLst/>
                        </a:rPr>
                        <a:t>Tổng chi phí</a:t>
                      </a:r>
                      <a:endParaRPr lang="en-V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445587"/>
                  </a:ext>
                </a:extLst>
              </a:tr>
              <a:tr h="7892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A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320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300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1280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1200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2480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500335"/>
                  </a:ext>
                </a:extLst>
              </a:tr>
              <a:tr h="7892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B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320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300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640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1800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2440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3176"/>
                  </a:ext>
                </a:extLst>
              </a:tr>
            </a:tbl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1447CC37-793B-0D45-8196-204115981777}"/>
              </a:ext>
            </a:extLst>
          </p:cNvPr>
          <p:cNvSpPr txBox="1">
            <a:spLocks/>
          </p:cNvSpPr>
          <p:nvPr/>
        </p:nvSpPr>
        <p:spPr>
          <a:xfrm>
            <a:off x="293914" y="522515"/>
            <a:ext cx="11440886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cần sử dụng để sản xuất 100 đơn vị socola</a:t>
            </a:r>
          </a:p>
        </p:txBody>
      </p:sp>
    </p:spTree>
    <p:extLst>
      <p:ext uri="{BB962C8B-B14F-4D97-AF65-F5344CB8AC3E}">
        <p14:creationId xmlns:p14="http://schemas.microsoft.com/office/powerpoint/2010/main" val="371091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FFB47-18B9-934B-A926-943C118A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 descr="Module 8: Cost Curves – Intermediate Microeconomics">
            <a:extLst>
              <a:ext uri="{FF2B5EF4-FFF2-40B4-BE49-F238E27FC236}">
                <a16:creationId xmlns:a16="http://schemas.microsoft.com/office/drawing/2014/main" id="{FD188B18-A265-5345-80B7-AED68919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43" y="228600"/>
            <a:ext cx="689741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461CEBA-07DD-FD4F-8A93-C1D509577A76}"/>
              </a:ext>
            </a:extLst>
          </p:cNvPr>
          <p:cNvSpPr txBox="1">
            <a:spLocks/>
          </p:cNvSpPr>
          <p:nvPr/>
        </p:nvSpPr>
        <p:spPr>
          <a:xfrm>
            <a:off x="76201" y="2438400"/>
            <a:ext cx="51054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Hàm sản xuất xác định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Tính chi phí theo từng mức sản lượng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Nối các điểm lại với nhau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2BD53AD-8120-9649-8216-1E87CAA0D99A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48401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Đường tổng chi phí</a:t>
            </a:r>
          </a:p>
        </p:txBody>
      </p:sp>
    </p:spTree>
    <p:extLst>
      <p:ext uri="{BB962C8B-B14F-4D97-AF65-F5344CB8AC3E}">
        <p14:creationId xmlns:p14="http://schemas.microsoft.com/office/powerpoint/2010/main" val="21187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B6AC9-E428-DC4C-9D88-1D345657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535326E-7CB0-BC4B-B02B-276F6D1DFB59}"/>
              </a:ext>
            </a:extLst>
          </p:cNvPr>
          <p:cNvSpPr txBox="1">
            <a:spLocks/>
          </p:cNvSpPr>
          <p:nvPr/>
        </p:nvSpPr>
        <p:spPr>
          <a:xfrm>
            <a:off x="76201" y="2438400"/>
            <a:ext cx="5562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Tỷ lệ sử dụng các yếu tố sản xuất so với nhau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Vốn/lao động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570AB3-9278-804A-9525-D8D28FCEE266}"/>
              </a:ext>
            </a:extLst>
          </p:cNvPr>
          <p:cNvSpPr txBox="1">
            <a:spLocks/>
          </p:cNvSpPr>
          <p:nvPr/>
        </p:nvSpPr>
        <p:spPr>
          <a:xfrm>
            <a:off x="326888" y="855046"/>
            <a:ext cx="7369312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Cường độ các yếu tố sản xuất</a:t>
            </a:r>
          </a:p>
        </p:txBody>
      </p:sp>
      <p:pic>
        <p:nvPicPr>
          <p:cNvPr id="5" name="Picture 2" descr="Isoquants: Meaning, Assumptions and Properties - Businesstopia">
            <a:extLst>
              <a:ext uri="{FF2B5EF4-FFF2-40B4-BE49-F238E27FC236}">
                <a16:creationId xmlns:a16="http://schemas.microsoft.com/office/drawing/2014/main" id="{CA11624C-AAF6-224C-9B28-CD613599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35" y="1777147"/>
            <a:ext cx="59563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DE252-21C0-B04B-9ACD-141434DC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193E21B-1793-0847-A9B3-7156383C5937}"/>
              </a:ext>
            </a:extLst>
          </p:cNvPr>
          <p:cNvSpPr txBox="1">
            <a:spLocks/>
          </p:cNvSpPr>
          <p:nvPr/>
        </p:nvSpPr>
        <p:spPr>
          <a:xfrm>
            <a:off x="21771" y="1867747"/>
            <a:ext cx="8512629" cy="110405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200" dirty="0"/>
              <a:t>Lựa chọn phương án chi phí thấp hơn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891CEC-B9ED-4548-A8D4-A5991C05571D}"/>
              </a:ext>
            </a:extLst>
          </p:cNvPr>
          <p:cNvSpPr txBox="1">
            <a:spLocks/>
          </p:cNvSpPr>
          <p:nvPr/>
        </p:nvSpPr>
        <p:spPr>
          <a:xfrm>
            <a:off x="326888" y="855046"/>
            <a:ext cx="6558421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Lựa chọn kỹ thuật sản xuất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24829C-1737-F244-B371-DB0685BCC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1513"/>
              </p:ext>
            </p:extLst>
          </p:nvPr>
        </p:nvGraphicFramePr>
        <p:xfrm>
          <a:off x="2438400" y="2667000"/>
          <a:ext cx="9459684" cy="4049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911">
                  <a:extLst>
                    <a:ext uri="{9D8B030D-6E8A-4147-A177-3AD203B41FA5}">
                      <a16:colId xmlns:a16="http://schemas.microsoft.com/office/drawing/2014/main" val="4259138094"/>
                    </a:ext>
                  </a:extLst>
                </a:gridCol>
                <a:gridCol w="1181911">
                  <a:extLst>
                    <a:ext uri="{9D8B030D-6E8A-4147-A177-3AD203B41FA5}">
                      <a16:colId xmlns:a16="http://schemas.microsoft.com/office/drawing/2014/main" val="4065582474"/>
                    </a:ext>
                  </a:extLst>
                </a:gridCol>
                <a:gridCol w="1181911">
                  <a:extLst>
                    <a:ext uri="{9D8B030D-6E8A-4147-A177-3AD203B41FA5}">
                      <a16:colId xmlns:a16="http://schemas.microsoft.com/office/drawing/2014/main" val="589751079"/>
                    </a:ext>
                  </a:extLst>
                </a:gridCol>
                <a:gridCol w="1181911">
                  <a:extLst>
                    <a:ext uri="{9D8B030D-6E8A-4147-A177-3AD203B41FA5}">
                      <a16:colId xmlns:a16="http://schemas.microsoft.com/office/drawing/2014/main" val="4135967618"/>
                    </a:ext>
                  </a:extLst>
                </a:gridCol>
                <a:gridCol w="1183010">
                  <a:extLst>
                    <a:ext uri="{9D8B030D-6E8A-4147-A177-3AD203B41FA5}">
                      <a16:colId xmlns:a16="http://schemas.microsoft.com/office/drawing/2014/main" val="255199050"/>
                    </a:ext>
                  </a:extLst>
                </a:gridCol>
                <a:gridCol w="1183010">
                  <a:extLst>
                    <a:ext uri="{9D8B030D-6E8A-4147-A177-3AD203B41FA5}">
                      <a16:colId xmlns:a16="http://schemas.microsoft.com/office/drawing/2014/main" val="4118183433"/>
                    </a:ext>
                  </a:extLst>
                </a:gridCol>
                <a:gridCol w="1183010">
                  <a:extLst>
                    <a:ext uri="{9D8B030D-6E8A-4147-A177-3AD203B41FA5}">
                      <a16:colId xmlns:a16="http://schemas.microsoft.com/office/drawing/2014/main" val="1817339470"/>
                    </a:ext>
                  </a:extLst>
                </a:gridCol>
                <a:gridCol w="1183010">
                  <a:extLst>
                    <a:ext uri="{9D8B030D-6E8A-4147-A177-3AD203B41FA5}">
                      <a16:colId xmlns:a16="http://schemas.microsoft.com/office/drawing/2014/main" val="3155476656"/>
                    </a:ext>
                  </a:extLst>
                </a:gridCol>
              </a:tblGrid>
              <a:tr h="25436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</a:rPr>
                        <a:t>Kỹ thuật</a:t>
                      </a:r>
                      <a:endParaRPr lang="en-V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Số lượng vốn (máy)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Số lượng lao động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</a:rPr>
                        <a:t>Giá thuê máy</a:t>
                      </a:r>
                      <a:endParaRPr lang="en-V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Giá thuê lao động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Chi phí vốn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</a:rPr>
                        <a:t>Chi phí lao động</a:t>
                      </a:r>
                      <a:endParaRPr lang="en-V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Tổng chi phí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445587"/>
                  </a:ext>
                </a:extLst>
              </a:tr>
              <a:tr h="752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1280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2480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500335"/>
                  </a:ext>
                </a:extLst>
              </a:tr>
              <a:tr h="752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</a:rPr>
                        <a:t>B</a:t>
                      </a:r>
                      <a:endParaRPr lang="en-V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V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V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320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300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640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1800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rgbClr val="FF0000"/>
                          </a:solidFill>
                          <a:effectLst/>
                        </a:rPr>
                        <a:t>2440</a:t>
                      </a:r>
                      <a:endParaRPr lang="en-V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DE252-21C0-B04B-9ACD-141434DC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193E21B-1793-0847-A9B3-7156383C5937}"/>
              </a:ext>
            </a:extLst>
          </p:cNvPr>
          <p:cNvSpPr txBox="1">
            <a:spLocks/>
          </p:cNvSpPr>
          <p:nvPr/>
        </p:nvSpPr>
        <p:spPr>
          <a:xfrm>
            <a:off x="21771" y="1867747"/>
            <a:ext cx="8512629" cy="12527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200" dirty="0"/>
              <a:t>Khi giá đầu vào thay đổi, các kỹ thuật sẽ được tính toán lại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891CEC-B9ED-4548-A8D4-A5991C05571D}"/>
              </a:ext>
            </a:extLst>
          </p:cNvPr>
          <p:cNvSpPr txBox="1">
            <a:spLocks/>
          </p:cNvSpPr>
          <p:nvPr/>
        </p:nvSpPr>
        <p:spPr>
          <a:xfrm>
            <a:off x="326888" y="855046"/>
            <a:ext cx="6558421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Lựa chọn kỹ thuật sản xuất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24829C-1737-F244-B371-DB0685BCC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1226"/>
              </p:ext>
            </p:extLst>
          </p:nvPr>
        </p:nvGraphicFramePr>
        <p:xfrm>
          <a:off x="2362200" y="2971800"/>
          <a:ext cx="9535884" cy="3744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432">
                  <a:extLst>
                    <a:ext uri="{9D8B030D-6E8A-4147-A177-3AD203B41FA5}">
                      <a16:colId xmlns:a16="http://schemas.microsoft.com/office/drawing/2014/main" val="4259138094"/>
                    </a:ext>
                  </a:extLst>
                </a:gridCol>
                <a:gridCol w="1191432">
                  <a:extLst>
                    <a:ext uri="{9D8B030D-6E8A-4147-A177-3AD203B41FA5}">
                      <a16:colId xmlns:a16="http://schemas.microsoft.com/office/drawing/2014/main" val="4065582474"/>
                    </a:ext>
                  </a:extLst>
                </a:gridCol>
                <a:gridCol w="1191432">
                  <a:extLst>
                    <a:ext uri="{9D8B030D-6E8A-4147-A177-3AD203B41FA5}">
                      <a16:colId xmlns:a16="http://schemas.microsoft.com/office/drawing/2014/main" val="589751079"/>
                    </a:ext>
                  </a:extLst>
                </a:gridCol>
                <a:gridCol w="1191432">
                  <a:extLst>
                    <a:ext uri="{9D8B030D-6E8A-4147-A177-3AD203B41FA5}">
                      <a16:colId xmlns:a16="http://schemas.microsoft.com/office/drawing/2014/main" val="4135967618"/>
                    </a:ext>
                  </a:extLst>
                </a:gridCol>
                <a:gridCol w="1192539">
                  <a:extLst>
                    <a:ext uri="{9D8B030D-6E8A-4147-A177-3AD203B41FA5}">
                      <a16:colId xmlns:a16="http://schemas.microsoft.com/office/drawing/2014/main" val="255199050"/>
                    </a:ext>
                  </a:extLst>
                </a:gridCol>
                <a:gridCol w="1192539">
                  <a:extLst>
                    <a:ext uri="{9D8B030D-6E8A-4147-A177-3AD203B41FA5}">
                      <a16:colId xmlns:a16="http://schemas.microsoft.com/office/drawing/2014/main" val="4118183433"/>
                    </a:ext>
                  </a:extLst>
                </a:gridCol>
                <a:gridCol w="1192539">
                  <a:extLst>
                    <a:ext uri="{9D8B030D-6E8A-4147-A177-3AD203B41FA5}">
                      <a16:colId xmlns:a16="http://schemas.microsoft.com/office/drawing/2014/main" val="1817339470"/>
                    </a:ext>
                  </a:extLst>
                </a:gridCol>
                <a:gridCol w="1192539">
                  <a:extLst>
                    <a:ext uri="{9D8B030D-6E8A-4147-A177-3AD203B41FA5}">
                      <a16:colId xmlns:a16="http://schemas.microsoft.com/office/drawing/2014/main" val="3155476656"/>
                    </a:ext>
                  </a:extLst>
                </a:gridCol>
              </a:tblGrid>
              <a:tr h="23521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</a:rPr>
                        <a:t>Kỹ thuật</a:t>
                      </a:r>
                      <a:endParaRPr lang="en-V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Số lượng vốn (máy)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Số lượng lao động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</a:rPr>
                        <a:t>Giá thuê máy</a:t>
                      </a:r>
                      <a:endParaRPr lang="en-V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Giá thuê lao động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Chi phí vốn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</a:rPr>
                        <a:t>Chi phí lao động</a:t>
                      </a:r>
                      <a:endParaRPr lang="en-V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Tổng chi phí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445587"/>
                  </a:ext>
                </a:extLst>
              </a:tr>
              <a:tr h="696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340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1280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1360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rgbClr val="FF0000"/>
                          </a:solidFill>
                          <a:effectLst/>
                        </a:rPr>
                        <a:t>2640</a:t>
                      </a:r>
                      <a:endParaRPr lang="en-V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500335"/>
                  </a:ext>
                </a:extLst>
              </a:tr>
              <a:tr h="696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</a:rPr>
                        <a:t>B</a:t>
                      </a:r>
                      <a:endParaRPr lang="en-V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V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V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320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340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640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effectLst/>
                        </a:rPr>
                        <a:t>2040</a:t>
                      </a:r>
                      <a:endParaRPr lang="en-V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2680</a:t>
                      </a:r>
                      <a:endParaRPr lang="en-V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3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15192</TotalTime>
  <Words>355</Words>
  <Application>Microsoft Macintosh PowerPoint</Application>
  <PresentationFormat>Widescreen</PresentationFormat>
  <Paragraphs>113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5. Cung và chi phí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475</cp:revision>
  <cp:lastPrinted>2016-03-16T01:13:27Z</cp:lastPrinted>
  <dcterms:created xsi:type="dcterms:W3CDTF">2011-05-03T03:39:41Z</dcterms:created>
  <dcterms:modified xsi:type="dcterms:W3CDTF">2021-06-14T17:19:34Z</dcterms:modified>
</cp:coreProperties>
</file>