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8" r:id="rId2"/>
    <p:sldId id="281" r:id="rId3"/>
    <p:sldId id="295" r:id="rId4"/>
    <p:sldId id="296" r:id="rId5"/>
    <p:sldId id="293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4" r:id="rId15"/>
    <p:sldId id="306" r:id="rId16"/>
    <p:sldId id="309" r:id="rId17"/>
    <p:sldId id="310" r:id="rId18"/>
    <p:sldId id="308" r:id="rId19"/>
    <p:sldId id="307" r:id="rId20"/>
    <p:sldId id="313" r:id="rId21"/>
    <p:sldId id="294" r:id="rId22"/>
    <p:sldId id="315" r:id="rId23"/>
    <p:sldId id="314" r:id="rId24"/>
    <p:sldId id="305" r:id="rId25"/>
    <p:sldId id="311" r:id="rId26"/>
    <p:sldId id="3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8FF"/>
    <a:srgbClr val="CF2917"/>
    <a:srgbClr val="DC550A"/>
    <a:srgbClr val="BF5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7" autoAdjust="0"/>
    <p:restoredTop sz="72428" autoAdjust="0"/>
  </p:normalViewPr>
  <p:slideViewPr>
    <p:cSldViewPr>
      <p:cViewPr>
        <p:scale>
          <a:sx n="50" d="100"/>
          <a:sy n="50" d="100"/>
        </p:scale>
        <p:origin x="528" y="10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40D59-3137-1E42-855D-D447641C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E5151D7-C852-AB47-8947-C188A16D6813}"/>
              </a:ext>
            </a:extLst>
          </p:cNvPr>
          <p:cNvSpPr txBox="1">
            <a:spLocks/>
          </p:cNvSpPr>
          <p:nvPr/>
        </p:nvSpPr>
        <p:spPr>
          <a:xfrm>
            <a:off x="-838199" y="701538"/>
            <a:ext cx="86106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VN" b="1" dirty="0">
                <a:solidFill>
                  <a:schemeClr val="tx1"/>
                </a:solidFill>
              </a:rPr>
              <a:t>hi phí cố định trung bình</a:t>
            </a:r>
          </a:p>
        </p:txBody>
      </p:sp>
      <p:pic>
        <p:nvPicPr>
          <p:cNvPr id="4" name="Picture 2" descr="Draw AFC, avc, and atc curve on the same graph. | Study.com">
            <a:extLst>
              <a:ext uri="{FF2B5EF4-FFF2-40B4-BE49-F238E27FC236}">
                <a16:creationId xmlns:a16="http://schemas.microsoft.com/office/drawing/2014/main" id="{9A99E915-8A99-A045-A956-8D761903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1" y="1524000"/>
            <a:ext cx="5466539" cy="504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2C8CD9-8F7A-D74B-97D5-6F72629103A5}"/>
              </a:ext>
            </a:extLst>
          </p:cNvPr>
          <p:cNvSpPr/>
          <p:nvPr/>
        </p:nvSpPr>
        <p:spPr>
          <a:xfrm>
            <a:off x="923557" y="2967335"/>
            <a:ext cx="3363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AFC = FC/Q</a:t>
            </a:r>
          </a:p>
        </p:txBody>
      </p:sp>
    </p:spTree>
    <p:extLst>
      <p:ext uri="{BB962C8B-B14F-4D97-AF65-F5344CB8AC3E}">
        <p14:creationId xmlns:p14="http://schemas.microsoft.com/office/powerpoint/2010/main" val="28738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40D59-3137-1E42-855D-D447641C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E5151D7-C852-AB47-8947-C188A16D6813}"/>
              </a:ext>
            </a:extLst>
          </p:cNvPr>
          <p:cNvSpPr txBox="1">
            <a:spLocks/>
          </p:cNvSpPr>
          <p:nvPr/>
        </p:nvSpPr>
        <p:spPr>
          <a:xfrm>
            <a:off x="-838199" y="701538"/>
            <a:ext cx="86106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VN" b="1" dirty="0">
                <a:solidFill>
                  <a:schemeClr val="tx1"/>
                </a:solidFill>
              </a:rPr>
              <a:t>hi phí biến đổi trung bình</a:t>
            </a:r>
          </a:p>
        </p:txBody>
      </p:sp>
      <p:pic>
        <p:nvPicPr>
          <p:cNvPr id="4" name="Picture 2" descr="Draw AFC, avc, and atc curve on the same graph. | Study.com">
            <a:extLst>
              <a:ext uri="{FF2B5EF4-FFF2-40B4-BE49-F238E27FC236}">
                <a16:creationId xmlns:a16="http://schemas.microsoft.com/office/drawing/2014/main" id="{9A99E915-8A99-A045-A956-8D761903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1" y="1524000"/>
            <a:ext cx="5466539" cy="504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2C8CD9-8F7A-D74B-97D5-6F72629103A5}"/>
              </a:ext>
            </a:extLst>
          </p:cNvPr>
          <p:cNvSpPr/>
          <p:nvPr/>
        </p:nvSpPr>
        <p:spPr>
          <a:xfrm>
            <a:off x="883900" y="2967335"/>
            <a:ext cx="344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558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AVC = VC/Q</a:t>
            </a:r>
          </a:p>
        </p:txBody>
      </p:sp>
    </p:spTree>
    <p:extLst>
      <p:ext uri="{BB962C8B-B14F-4D97-AF65-F5344CB8AC3E}">
        <p14:creationId xmlns:p14="http://schemas.microsoft.com/office/powerpoint/2010/main" val="78036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4D8E9-806B-A443-A8E4-7BBCC25C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4647DE2-1ED1-7D47-8AF4-0FB7A5E11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70107"/>
              </p:ext>
            </p:extLst>
          </p:nvPr>
        </p:nvGraphicFramePr>
        <p:xfrm>
          <a:off x="304800" y="91795"/>
          <a:ext cx="11454581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173737931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3547082354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376390799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3250609678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915853713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763175132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889231152"/>
                    </a:ext>
                  </a:extLst>
                </a:gridCol>
              </a:tblGrid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Sản.lg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AFC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AVC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ATC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28243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39791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30,00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22,00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52,00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0881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19,00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34,00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65724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16,00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26,00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86293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7,50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15,25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22,75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44989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15,80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66235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17,00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22,00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0968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4,29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18,71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23,00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70050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3,75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20,75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24,50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97437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3,33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23,00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26,33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4008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558FF"/>
                          </a:solidFill>
                        </a:rPr>
                        <a:t>25,50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7030A0"/>
                          </a:solidFill>
                        </a:rPr>
                        <a:t>28,50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1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CD2FF-BC1F-DA41-B367-4EEABEA0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4B7A4-342E-9B48-9A3C-00CA364A4F1E}"/>
              </a:ext>
            </a:extLst>
          </p:cNvPr>
          <p:cNvSpPr/>
          <p:nvPr/>
        </p:nvSpPr>
        <p:spPr>
          <a:xfrm>
            <a:off x="2667000" y="1932668"/>
            <a:ext cx="6858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en-US" sz="8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= FC + VC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42EA14-8F8B-0740-A4CA-E88E8006C2D3}"/>
              </a:ext>
            </a:extLst>
          </p:cNvPr>
          <p:cNvSpPr/>
          <p:nvPr/>
        </p:nvSpPr>
        <p:spPr>
          <a:xfrm>
            <a:off x="1847185" y="4166874"/>
            <a:ext cx="855617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</a:t>
            </a:r>
            <a:r>
              <a:rPr lang="en-US" sz="8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= AFC + AVC </a:t>
            </a:r>
          </a:p>
        </p:txBody>
      </p:sp>
    </p:spTree>
    <p:extLst>
      <p:ext uri="{BB962C8B-B14F-4D97-AF65-F5344CB8AC3E}">
        <p14:creationId xmlns:p14="http://schemas.microsoft.com/office/powerpoint/2010/main" val="14416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AA54-D260-494B-AAAD-118FA9C5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2395E25-0F70-7E48-8165-57F42340EFF9}"/>
              </a:ext>
            </a:extLst>
          </p:cNvPr>
          <p:cNvSpPr txBox="1">
            <a:spLocks/>
          </p:cNvSpPr>
          <p:nvPr/>
        </p:nvSpPr>
        <p:spPr>
          <a:xfrm>
            <a:off x="304051" y="1371600"/>
            <a:ext cx="5449798" cy="340080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Dài hạn: là thời kỳ đủ để các hãng thay thế tất cả các yếu tố đầu vào</a:t>
            </a:r>
          </a:p>
        </p:txBody>
      </p:sp>
      <p:pic>
        <p:nvPicPr>
          <p:cNvPr id="6" name="Picture 2" descr="Everything You Need to Know about Offboarding (including a checklist)">
            <a:extLst>
              <a:ext uri="{FF2B5EF4-FFF2-40B4-BE49-F238E27FC236}">
                <a16:creationId xmlns:a16="http://schemas.microsoft.com/office/drawing/2014/main" id="{884419F3-8340-8642-B292-66FF2864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42" y="2133440"/>
            <a:ext cx="6266658" cy="340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ll Change: typographic illustration — Alex Szabo-Haslam">
            <a:extLst>
              <a:ext uri="{FF2B5EF4-FFF2-40B4-BE49-F238E27FC236}">
                <a16:creationId xmlns:a16="http://schemas.microsoft.com/office/drawing/2014/main" id="{A6658189-553F-9F4B-94E8-EE38472A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5" y="3258017"/>
            <a:ext cx="5399976" cy="35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55480-595C-0E4E-A2CA-5E56ABBE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2CC8554-4D30-5C4F-B442-1718FFC012A2}"/>
              </a:ext>
            </a:extLst>
          </p:cNvPr>
          <p:cNvSpPr txBox="1">
            <a:spLocks/>
          </p:cNvSpPr>
          <p:nvPr/>
        </p:nvSpPr>
        <p:spPr>
          <a:xfrm>
            <a:off x="228600" y="701538"/>
            <a:ext cx="103265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Lý do cần xem xét chi phí dài hạn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0382A48-D504-6644-B12A-7ADDC0941BD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787901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Có nhiều yếu tố đầu vào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Cần có thời gian để điều chỉnh</a:t>
            </a:r>
          </a:p>
        </p:txBody>
      </p:sp>
      <p:pic>
        <p:nvPicPr>
          <p:cNvPr id="12290" name="Picture 2" descr="Skills] Kĩ năng quản lý thời gian - Blogger Huyền Chips - Technology Diver">
            <a:extLst>
              <a:ext uri="{FF2B5EF4-FFF2-40B4-BE49-F238E27FC236}">
                <a16:creationId xmlns:a16="http://schemas.microsoft.com/office/drawing/2014/main" id="{F28D4973-3056-7447-B62F-944B30BE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55" y="1752600"/>
            <a:ext cx="471203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5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989D6-3A7A-8641-AEC9-F09500B1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A63C1B0-94F8-AB4F-8AB4-838C8C97CACE}"/>
              </a:ext>
            </a:extLst>
          </p:cNvPr>
          <p:cNvSpPr txBox="1">
            <a:spLocks/>
          </p:cNvSpPr>
          <p:nvPr/>
        </p:nvSpPr>
        <p:spPr>
          <a:xfrm>
            <a:off x="533400" y="2846335"/>
            <a:ext cx="3810000" cy="4114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Tính phi kinh tế theo quy mô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Hiệu suất theo quy mô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AAF2832-E5CD-9D4C-9BEA-0AF0E7C4025D}"/>
              </a:ext>
            </a:extLst>
          </p:cNvPr>
          <p:cNvSpPr txBox="1">
            <a:spLocks/>
          </p:cNvSpPr>
          <p:nvPr/>
        </p:nvSpPr>
        <p:spPr>
          <a:xfrm>
            <a:off x="228600" y="701538"/>
            <a:ext cx="103265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Tính kinh tế theo quy mô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15362" name="Picture 2" descr="The Bigger the Outcome, The Bigger the Income | Profit Seduction">
            <a:extLst>
              <a:ext uri="{FF2B5EF4-FFF2-40B4-BE49-F238E27FC236}">
                <a16:creationId xmlns:a16="http://schemas.microsoft.com/office/drawing/2014/main" id="{E545495B-C4CA-8443-B568-E0473BA8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12900"/>
            <a:ext cx="5029200" cy="479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94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9A7A3-FE36-5D4A-8692-56CCA9EB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386" name="Picture 2" descr="Chi phí bình quân (Average Total Cost) là gì?">
            <a:extLst>
              <a:ext uri="{FF2B5EF4-FFF2-40B4-BE49-F238E27FC236}">
                <a16:creationId xmlns:a16="http://schemas.microsoft.com/office/drawing/2014/main" id="{DFEE221B-F915-2D47-9FC0-5FB5A589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77" y="145212"/>
            <a:ext cx="9780588" cy="625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3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989D6-3A7A-8641-AEC9-F09500B1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A63C1B0-94F8-AB4F-8AB4-838C8C97CACE}"/>
              </a:ext>
            </a:extLst>
          </p:cNvPr>
          <p:cNvSpPr txBox="1">
            <a:spLocks/>
          </p:cNvSpPr>
          <p:nvPr/>
        </p:nvSpPr>
        <p:spPr>
          <a:xfrm>
            <a:off x="457201" y="1295400"/>
            <a:ext cx="2590799" cy="4114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Tính phi kinh tế theo quy mô </a:t>
            </a:r>
          </a:p>
        </p:txBody>
      </p:sp>
      <p:pic>
        <p:nvPicPr>
          <p:cNvPr id="14340" name="Picture 4" descr="Vì sao sữa và nước ngọt được chứa trong bao bì hình khối khác nhau? | Kinh  doanh | BizLive">
            <a:extLst>
              <a:ext uri="{FF2B5EF4-FFF2-40B4-BE49-F238E27FC236}">
                <a16:creationId xmlns:a16="http://schemas.microsoft.com/office/drawing/2014/main" id="{D43BD347-9759-794D-8D63-88B06459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39" y="-1"/>
            <a:ext cx="8534775" cy="64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65B066BA-A573-3547-8F6B-3BE2EF4B4AAC}"/>
              </a:ext>
            </a:extLst>
          </p:cNvPr>
          <p:cNvSpPr/>
          <p:nvPr/>
        </p:nvSpPr>
        <p:spPr>
          <a:xfrm>
            <a:off x="4648200" y="1752600"/>
            <a:ext cx="2971800" cy="3744686"/>
          </a:xfrm>
          <a:custGeom>
            <a:avLst/>
            <a:gdLst>
              <a:gd name="connsiteX0" fmla="*/ 0 w 2971800"/>
              <a:gd name="connsiteY0" fmla="*/ 0 h 3657600"/>
              <a:gd name="connsiteX1" fmla="*/ 1485900 w 2971800"/>
              <a:gd name="connsiteY1" fmla="*/ 0 h 3657600"/>
              <a:gd name="connsiteX2" fmla="*/ 2971800 w 2971800"/>
              <a:gd name="connsiteY2" fmla="*/ 1485900 h 3657600"/>
              <a:gd name="connsiteX3" fmla="*/ 2971800 w 2971800"/>
              <a:gd name="connsiteY3" fmla="*/ 3657600 h 3657600"/>
              <a:gd name="connsiteX4" fmla="*/ 0 w 2971800"/>
              <a:gd name="connsiteY4" fmla="*/ 3657600 h 3657600"/>
              <a:gd name="connsiteX5" fmla="*/ 0 w 2971800"/>
              <a:gd name="connsiteY5" fmla="*/ 0 h 3657600"/>
              <a:gd name="connsiteX0" fmla="*/ 0 w 2971800"/>
              <a:gd name="connsiteY0" fmla="*/ 0 h 3657600"/>
              <a:gd name="connsiteX1" fmla="*/ 1115786 w 2971800"/>
              <a:gd name="connsiteY1" fmla="*/ 1023257 h 3657600"/>
              <a:gd name="connsiteX2" fmla="*/ 2971800 w 2971800"/>
              <a:gd name="connsiteY2" fmla="*/ 1485900 h 3657600"/>
              <a:gd name="connsiteX3" fmla="*/ 2971800 w 2971800"/>
              <a:gd name="connsiteY3" fmla="*/ 3657600 h 3657600"/>
              <a:gd name="connsiteX4" fmla="*/ 0 w 2971800"/>
              <a:gd name="connsiteY4" fmla="*/ 3657600 h 3657600"/>
              <a:gd name="connsiteX5" fmla="*/ 0 w 2971800"/>
              <a:gd name="connsiteY5" fmla="*/ 0 h 3657600"/>
              <a:gd name="connsiteX0" fmla="*/ 0 w 2971800"/>
              <a:gd name="connsiteY0" fmla="*/ 0 h 3657600"/>
              <a:gd name="connsiteX1" fmla="*/ 1159329 w 2971800"/>
              <a:gd name="connsiteY1" fmla="*/ 957943 h 3657600"/>
              <a:gd name="connsiteX2" fmla="*/ 2971800 w 2971800"/>
              <a:gd name="connsiteY2" fmla="*/ 1485900 h 3657600"/>
              <a:gd name="connsiteX3" fmla="*/ 2971800 w 2971800"/>
              <a:gd name="connsiteY3" fmla="*/ 3657600 h 3657600"/>
              <a:gd name="connsiteX4" fmla="*/ 0 w 2971800"/>
              <a:gd name="connsiteY4" fmla="*/ 3657600 h 3657600"/>
              <a:gd name="connsiteX5" fmla="*/ 0 w 2971800"/>
              <a:gd name="connsiteY5" fmla="*/ 0 h 3657600"/>
              <a:gd name="connsiteX0" fmla="*/ 0 w 2971800"/>
              <a:gd name="connsiteY0" fmla="*/ 0 h 3744686"/>
              <a:gd name="connsiteX1" fmla="*/ 1159329 w 2971800"/>
              <a:gd name="connsiteY1" fmla="*/ 957943 h 3744686"/>
              <a:gd name="connsiteX2" fmla="*/ 2971800 w 2971800"/>
              <a:gd name="connsiteY2" fmla="*/ 1485900 h 3744686"/>
              <a:gd name="connsiteX3" fmla="*/ 2971800 w 2971800"/>
              <a:gd name="connsiteY3" fmla="*/ 3744686 h 3744686"/>
              <a:gd name="connsiteX4" fmla="*/ 0 w 2971800"/>
              <a:gd name="connsiteY4" fmla="*/ 3657600 h 3744686"/>
              <a:gd name="connsiteX5" fmla="*/ 0 w 2971800"/>
              <a:gd name="connsiteY5" fmla="*/ 0 h 3744686"/>
              <a:gd name="connsiteX0" fmla="*/ 0 w 2971800"/>
              <a:gd name="connsiteY0" fmla="*/ 0 h 3744686"/>
              <a:gd name="connsiteX1" fmla="*/ 1159329 w 2971800"/>
              <a:gd name="connsiteY1" fmla="*/ 957943 h 3744686"/>
              <a:gd name="connsiteX2" fmla="*/ 2971800 w 2971800"/>
              <a:gd name="connsiteY2" fmla="*/ 1485900 h 3744686"/>
              <a:gd name="connsiteX3" fmla="*/ 2971800 w 2971800"/>
              <a:gd name="connsiteY3" fmla="*/ 3744686 h 3744686"/>
              <a:gd name="connsiteX4" fmla="*/ 0 w 2971800"/>
              <a:gd name="connsiteY4" fmla="*/ 3744686 h 3744686"/>
              <a:gd name="connsiteX5" fmla="*/ 0 w 2971800"/>
              <a:gd name="connsiteY5" fmla="*/ 0 h 374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800" h="3744686">
                <a:moveTo>
                  <a:pt x="0" y="0"/>
                </a:moveTo>
                <a:lnTo>
                  <a:pt x="1159329" y="957943"/>
                </a:lnTo>
                <a:lnTo>
                  <a:pt x="2971800" y="1485900"/>
                </a:lnTo>
                <a:lnTo>
                  <a:pt x="2971800" y="3744686"/>
                </a:lnTo>
                <a:lnTo>
                  <a:pt x="0" y="37446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  <a:r>
              <a:rPr lang="en-VN" sz="3200" dirty="0"/>
              <a:t>iệu suất tăng</a:t>
            </a:r>
          </a:p>
        </p:txBody>
      </p:sp>
      <p:sp>
        <p:nvSpPr>
          <p:cNvPr id="9" name="Snip Single Corner Rectangle 5">
            <a:extLst>
              <a:ext uri="{FF2B5EF4-FFF2-40B4-BE49-F238E27FC236}">
                <a16:creationId xmlns:a16="http://schemas.microsoft.com/office/drawing/2014/main" id="{80451473-D898-4547-8C1A-6C78F369C82E}"/>
              </a:ext>
            </a:extLst>
          </p:cNvPr>
          <p:cNvSpPr/>
          <p:nvPr/>
        </p:nvSpPr>
        <p:spPr>
          <a:xfrm flipH="1">
            <a:off x="7620000" y="2155372"/>
            <a:ext cx="3614057" cy="3352800"/>
          </a:xfrm>
          <a:custGeom>
            <a:avLst/>
            <a:gdLst>
              <a:gd name="connsiteX0" fmla="*/ 0 w 2971800"/>
              <a:gd name="connsiteY0" fmla="*/ 0 h 3657600"/>
              <a:gd name="connsiteX1" fmla="*/ 1485900 w 2971800"/>
              <a:gd name="connsiteY1" fmla="*/ 0 h 3657600"/>
              <a:gd name="connsiteX2" fmla="*/ 2971800 w 2971800"/>
              <a:gd name="connsiteY2" fmla="*/ 1485900 h 3657600"/>
              <a:gd name="connsiteX3" fmla="*/ 2971800 w 2971800"/>
              <a:gd name="connsiteY3" fmla="*/ 3657600 h 3657600"/>
              <a:gd name="connsiteX4" fmla="*/ 0 w 2971800"/>
              <a:gd name="connsiteY4" fmla="*/ 3657600 h 3657600"/>
              <a:gd name="connsiteX5" fmla="*/ 0 w 2971800"/>
              <a:gd name="connsiteY5" fmla="*/ 0 h 3657600"/>
              <a:gd name="connsiteX0" fmla="*/ 0 w 2971800"/>
              <a:gd name="connsiteY0" fmla="*/ 0 h 3657600"/>
              <a:gd name="connsiteX1" fmla="*/ 1115786 w 2971800"/>
              <a:gd name="connsiteY1" fmla="*/ 1023257 h 3657600"/>
              <a:gd name="connsiteX2" fmla="*/ 2971800 w 2971800"/>
              <a:gd name="connsiteY2" fmla="*/ 1485900 h 3657600"/>
              <a:gd name="connsiteX3" fmla="*/ 2971800 w 2971800"/>
              <a:gd name="connsiteY3" fmla="*/ 3657600 h 3657600"/>
              <a:gd name="connsiteX4" fmla="*/ 0 w 2971800"/>
              <a:gd name="connsiteY4" fmla="*/ 3657600 h 3657600"/>
              <a:gd name="connsiteX5" fmla="*/ 0 w 2971800"/>
              <a:gd name="connsiteY5" fmla="*/ 0 h 3657600"/>
              <a:gd name="connsiteX0" fmla="*/ 0 w 2971800"/>
              <a:gd name="connsiteY0" fmla="*/ 0 h 3657600"/>
              <a:gd name="connsiteX1" fmla="*/ 1159329 w 2971800"/>
              <a:gd name="connsiteY1" fmla="*/ 957943 h 3657600"/>
              <a:gd name="connsiteX2" fmla="*/ 2971800 w 2971800"/>
              <a:gd name="connsiteY2" fmla="*/ 1485900 h 3657600"/>
              <a:gd name="connsiteX3" fmla="*/ 2971800 w 2971800"/>
              <a:gd name="connsiteY3" fmla="*/ 3657600 h 3657600"/>
              <a:gd name="connsiteX4" fmla="*/ 0 w 2971800"/>
              <a:gd name="connsiteY4" fmla="*/ 3657600 h 3657600"/>
              <a:gd name="connsiteX5" fmla="*/ 0 w 2971800"/>
              <a:gd name="connsiteY5" fmla="*/ 0 h 3657600"/>
              <a:gd name="connsiteX0" fmla="*/ 0 w 2971800"/>
              <a:gd name="connsiteY0" fmla="*/ 0 h 3744686"/>
              <a:gd name="connsiteX1" fmla="*/ 1159329 w 2971800"/>
              <a:gd name="connsiteY1" fmla="*/ 957943 h 3744686"/>
              <a:gd name="connsiteX2" fmla="*/ 2971800 w 2971800"/>
              <a:gd name="connsiteY2" fmla="*/ 1485900 h 3744686"/>
              <a:gd name="connsiteX3" fmla="*/ 2971800 w 2971800"/>
              <a:gd name="connsiteY3" fmla="*/ 3744686 h 3744686"/>
              <a:gd name="connsiteX4" fmla="*/ 0 w 2971800"/>
              <a:gd name="connsiteY4" fmla="*/ 3657600 h 3744686"/>
              <a:gd name="connsiteX5" fmla="*/ 0 w 2971800"/>
              <a:gd name="connsiteY5" fmla="*/ 0 h 3744686"/>
              <a:gd name="connsiteX0" fmla="*/ 0 w 2971800"/>
              <a:gd name="connsiteY0" fmla="*/ 0 h 3744686"/>
              <a:gd name="connsiteX1" fmla="*/ 1159329 w 2971800"/>
              <a:gd name="connsiteY1" fmla="*/ 957943 h 3744686"/>
              <a:gd name="connsiteX2" fmla="*/ 2971800 w 2971800"/>
              <a:gd name="connsiteY2" fmla="*/ 1485900 h 3744686"/>
              <a:gd name="connsiteX3" fmla="*/ 2971800 w 2971800"/>
              <a:gd name="connsiteY3" fmla="*/ 3744686 h 3744686"/>
              <a:gd name="connsiteX4" fmla="*/ 0 w 2971800"/>
              <a:gd name="connsiteY4" fmla="*/ 3744686 h 3744686"/>
              <a:gd name="connsiteX5" fmla="*/ 0 w 2971800"/>
              <a:gd name="connsiteY5" fmla="*/ 0 h 3744686"/>
              <a:gd name="connsiteX0" fmla="*/ 0 w 4145536"/>
              <a:gd name="connsiteY0" fmla="*/ 0 h 3352800"/>
              <a:gd name="connsiteX1" fmla="*/ 2333065 w 4145536"/>
              <a:gd name="connsiteY1" fmla="*/ 566057 h 3352800"/>
              <a:gd name="connsiteX2" fmla="*/ 4145536 w 4145536"/>
              <a:gd name="connsiteY2" fmla="*/ 1094014 h 3352800"/>
              <a:gd name="connsiteX3" fmla="*/ 4145536 w 4145536"/>
              <a:gd name="connsiteY3" fmla="*/ 3352800 h 3352800"/>
              <a:gd name="connsiteX4" fmla="*/ 1173736 w 4145536"/>
              <a:gd name="connsiteY4" fmla="*/ 3352800 h 3352800"/>
              <a:gd name="connsiteX5" fmla="*/ 0 w 4145536"/>
              <a:gd name="connsiteY5" fmla="*/ 0 h 3352800"/>
              <a:gd name="connsiteX0" fmla="*/ 0 w 4145536"/>
              <a:gd name="connsiteY0" fmla="*/ 0 h 3352800"/>
              <a:gd name="connsiteX1" fmla="*/ 2108307 w 4145536"/>
              <a:gd name="connsiteY1" fmla="*/ 1001485 h 3352800"/>
              <a:gd name="connsiteX2" fmla="*/ 4145536 w 4145536"/>
              <a:gd name="connsiteY2" fmla="*/ 1094014 h 3352800"/>
              <a:gd name="connsiteX3" fmla="*/ 4145536 w 4145536"/>
              <a:gd name="connsiteY3" fmla="*/ 3352800 h 3352800"/>
              <a:gd name="connsiteX4" fmla="*/ 1173736 w 4145536"/>
              <a:gd name="connsiteY4" fmla="*/ 3352800 h 3352800"/>
              <a:gd name="connsiteX5" fmla="*/ 0 w 4145536"/>
              <a:gd name="connsiteY5" fmla="*/ 0 h 3352800"/>
              <a:gd name="connsiteX0" fmla="*/ 0 w 4145536"/>
              <a:gd name="connsiteY0" fmla="*/ 0 h 3352800"/>
              <a:gd name="connsiteX1" fmla="*/ 2108307 w 4145536"/>
              <a:gd name="connsiteY1" fmla="*/ 1001485 h 3352800"/>
              <a:gd name="connsiteX2" fmla="*/ 4145536 w 4145536"/>
              <a:gd name="connsiteY2" fmla="*/ 1094014 h 3352800"/>
              <a:gd name="connsiteX3" fmla="*/ 4145536 w 4145536"/>
              <a:gd name="connsiteY3" fmla="*/ 3352800 h 3352800"/>
              <a:gd name="connsiteX4" fmla="*/ 1173736 w 4145536"/>
              <a:gd name="connsiteY4" fmla="*/ 3352800 h 3352800"/>
              <a:gd name="connsiteX5" fmla="*/ 0 w 4145536"/>
              <a:gd name="connsiteY5" fmla="*/ 0 h 3352800"/>
              <a:gd name="connsiteX0" fmla="*/ 0 w 4145536"/>
              <a:gd name="connsiteY0" fmla="*/ 0 h 3352800"/>
              <a:gd name="connsiteX1" fmla="*/ 2158253 w 4145536"/>
              <a:gd name="connsiteY1" fmla="*/ 849085 h 3352800"/>
              <a:gd name="connsiteX2" fmla="*/ 4145536 w 4145536"/>
              <a:gd name="connsiteY2" fmla="*/ 1094014 h 3352800"/>
              <a:gd name="connsiteX3" fmla="*/ 4145536 w 4145536"/>
              <a:gd name="connsiteY3" fmla="*/ 3352800 h 3352800"/>
              <a:gd name="connsiteX4" fmla="*/ 1173736 w 4145536"/>
              <a:gd name="connsiteY4" fmla="*/ 3352800 h 3352800"/>
              <a:gd name="connsiteX5" fmla="*/ 0 w 4145536"/>
              <a:gd name="connsiteY5" fmla="*/ 0 h 3352800"/>
              <a:gd name="connsiteX0" fmla="*/ 0 w 4145536"/>
              <a:gd name="connsiteY0" fmla="*/ 0 h 3352800"/>
              <a:gd name="connsiteX1" fmla="*/ 2158253 w 4145536"/>
              <a:gd name="connsiteY1" fmla="*/ 849085 h 3352800"/>
              <a:gd name="connsiteX2" fmla="*/ 4145536 w 4145536"/>
              <a:gd name="connsiteY2" fmla="*/ 1094014 h 3352800"/>
              <a:gd name="connsiteX3" fmla="*/ 4145536 w 4145536"/>
              <a:gd name="connsiteY3" fmla="*/ 3352800 h 3352800"/>
              <a:gd name="connsiteX4" fmla="*/ 1173736 w 4145536"/>
              <a:gd name="connsiteY4" fmla="*/ 3352800 h 3352800"/>
              <a:gd name="connsiteX5" fmla="*/ 0 w 4145536"/>
              <a:gd name="connsiteY5" fmla="*/ 0 h 3352800"/>
              <a:gd name="connsiteX0" fmla="*/ 0 w 4145536"/>
              <a:gd name="connsiteY0" fmla="*/ 0 h 3352800"/>
              <a:gd name="connsiteX1" fmla="*/ 2158253 w 4145536"/>
              <a:gd name="connsiteY1" fmla="*/ 849085 h 3352800"/>
              <a:gd name="connsiteX2" fmla="*/ 4145536 w 4145536"/>
              <a:gd name="connsiteY2" fmla="*/ 1094014 h 3352800"/>
              <a:gd name="connsiteX3" fmla="*/ 4145536 w 4145536"/>
              <a:gd name="connsiteY3" fmla="*/ 3352800 h 3352800"/>
              <a:gd name="connsiteX4" fmla="*/ 1173736 w 4145536"/>
              <a:gd name="connsiteY4" fmla="*/ 3352800 h 3352800"/>
              <a:gd name="connsiteX5" fmla="*/ 0 w 4145536"/>
              <a:gd name="connsiteY5" fmla="*/ 0 h 3352800"/>
              <a:gd name="connsiteX0" fmla="*/ 0 w 4145536"/>
              <a:gd name="connsiteY0" fmla="*/ 0 h 3352800"/>
              <a:gd name="connsiteX1" fmla="*/ 2158253 w 4145536"/>
              <a:gd name="connsiteY1" fmla="*/ 849085 h 3352800"/>
              <a:gd name="connsiteX2" fmla="*/ 4145536 w 4145536"/>
              <a:gd name="connsiteY2" fmla="*/ 1094014 h 3352800"/>
              <a:gd name="connsiteX3" fmla="*/ 4145536 w 4145536"/>
              <a:gd name="connsiteY3" fmla="*/ 3352800 h 3352800"/>
              <a:gd name="connsiteX4" fmla="*/ 374596 w 4145536"/>
              <a:gd name="connsiteY4" fmla="*/ 3352800 h 3352800"/>
              <a:gd name="connsiteX5" fmla="*/ 0 w 4145536"/>
              <a:gd name="connsiteY5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5536" h="3352800">
                <a:moveTo>
                  <a:pt x="0" y="0"/>
                </a:moveTo>
                <a:cubicBezTo>
                  <a:pt x="719418" y="283028"/>
                  <a:pt x="1363916" y="631371"/>
                  <a:pt x="2158253" y="849085"/>
                </a:cubicBezTo>
                <a:cubicBezTo>
                  <a:pt x="2837329" y="923471"/>
                  <a:pt x="3466460" y="1063171"/>
                  <a:pt x="4145536" y="1094014"/>
                </a:cubicBezTo>
                <a:lnTo>
                  <a:pt x="4145536" y="3352800"/>
                </a:lnTo>
                <a:lnTo>
                  <a:pt x="374596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600" dirty="0"/>
              <a:t>Hiệu suất giảm</a:t>
            </a:r>
          </a:p>
        </p:txBody>
      </p:sp>
    </p:spTree>
    <p:extLst>
      <p:ext uri="{BB962C8B-B14F-4D97-AF65-F5344CB8AC3E}">
        <p14:creationId xmlns:p14="http://schemas.microsoft.com/office/powerpoint/2010/main" val="390033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34C30-DBBF-694F-99F0-DB7BC9FD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 descr="Derivation of long run cost curves">
            <a:extLst>
              <a:ext uri="{FF2B5EF4-FFF2-40B4-BE49-F238E27FC236}">
                <a16:creationId xmlns:a16="http://schemas.microsoft.com/office/drawing/2014/main" id="{F33EFC39-D683-5041-B25B-D0509452B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906000" cy="68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Tổng chi phí và chi phí trung bình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029199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cố định và biến đổi trong ngắn hạn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cố định và chi phí biến đổi trong dài hạn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7" y="2585304"/>
            <a:ext cx="6441623" cy="429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486BD2-AFC0-0640-A555-006A2805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578E83-B587-F84F-9F61-A5B2315D768F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331619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Tổng chi phí dài hạn - LTC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7AC5FD3-5F8A-D645-8DAC-DE38C860A3A3}"/>
              </a:ext>
            </a:extLst>
          </p:cNvPr>
          <p:cNvSpPr txBox="1">
            <a:spLocks/>
          </p:cNvSpPr>
          <p:nvPr/>
        </p:nvSpPr>
        <p:spPr>
          <a:xfrm>
            <a:off x="457202" y="2438400"/>
            <a:ext cx="3316198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của chi phí cố định dài hạn và chi phí biến đổi dài hạn</a:t>
            </a:r>
          </a:p>
        </p:txBody>
      </p:sp>
      <p:pic>
        <p:nvPicPr>
          <p:cNvPr id="17410" name="Picture 2" descr="LÝ THUYẾT SẢN XUẤT - Chương TỔng quan về kinh tế VI mô Mục tiêu">
            <a:extLst>
              <a:ext uri="{FF2B5EF4-FFF2-40B4-BE49-F238E27FC236}">
                <a16:creationId xmlns:a16="http://schemas.microsoft.com/office/drawing/2014/main" id="{C75325DB-74B2-B14E-92ED-65725CB3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61735"/>
            <a:ext cx="853440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0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EEE2B-61C5-1847-9573-85962017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32AA2AA-B8E9-184E-B3FB-DB8CF6467E1B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58200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F74CE6-6EF3-7F40-A8C7-9BB50EF5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E2540A-51A2-4047-B0AE-32CBA3AA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8434" name="Picture 2" descr="Short Run and Long Run Average Cost Curves - Relationship and Difference -  Diagram/Figure - Economicsconcepts.com">
            <a:extLst>
              <a:ext uri="{FF2B5EF4-FFF2-40B4-BE49-F238E27FC236}">
                <a16:creationId xmlns:a16="http://schemas.microsoft.com/office/drawing/2014/main" id="{53C981CD-931B-6744-AB5A-095D7B12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9866"/>
            <a:ext cx="11582400" cy="66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C7176-5130-4B4E-A30B-C9F1794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B4178D8-457E-8247-AE6F-0AE4F6E57C94}"/>
              </a:ext>
            </a:extLst>
          </p:cNvPr>
          <p:cNvSpPr txBox="1">
            <a:spLocks/>
          </p:cNvSpPr>
          <p:nvPr/>
        </p:nvSpPr>
        <p:spPr>
          <a:xfrm>
            <a:off x="-838200" y="701538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VN" b="1" dirty="0">
                <a:solidFill>
                  <a:schemeClr val="tx1"/>
                </a:solidFill>
              </a:rPr>
              <a:t>iả định yếu tố đầu vào trong dài hạn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4329500-8814-1044-9FE1-75C899452ED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787901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Lao động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Vốn</a:t>
            </a:r>
          </a:p>
        </p:txBody>
      </p:sp>
      <p:pic>
        <p:nvPicPr>
          <p:cNvPr id="11266" name="Picture 2" descr="Hiệp tác lao động (Labor Cooperation) là gì? Yêu cầu và ý nghĩa">
            <a:extLst>
              <a:ext uri="{FF2B5EF4-FFF2-40B4-BE49-F238E27FC236}">
                <a16:creationId xmlns:a16="http://schemas.microsoft.com/office/drawing/2014/main" id="{0A067A6F-43F0-534C-9AC8-C85EB445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99" y="1600791"/>
            <a:ext cx="79502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2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D110A-5EC3-6642-A802-98594E56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3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7B369-C878-E147-89FB-437486A7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CF68A-AA73-AD43-9C28-C0B6A543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AC6F6CA-ACF2-454B-9754-D10D0FF147F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41543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Tổng chi phí - TC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7394ADF-8D36-A647-B311-2EA82C1B37B3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029199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của chi phí cố định và chi phí biến đổi</a:t>
            </a:r>
          </a:p>
        </p:txBody>
      </p:sp>
      <p:pic>
        <p:nvPicPr>
          <p:cNvPr id="1026" name="Picture 2" descr="Tổng chi phí (Total cost) là gì? Đặc điểm và đồ thị biểu diễn">
            <a:extLst>
              <a:ext uri="{FF2B5EF4-FFF2-40B4-BE49-F238E27FC236}">
                <a16:creationId xmlns:a16="http://schemas.microsoft.com/office/drawing/2014/main" id="{F4D8FABA-1F66-CF44-A25E-A4EE1386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74" y="261827"/>
            <a:ext cx="6675225" cy="602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42F5F7-403B-A146-A5B2-BCF44CC454B9}"/>
              </a:ext>
            </a:extLst>
          </p:cNvPr>
          <p:cNvSpPr/>
          <p:nvPr/>
        </p:nvSpPr>
        <p:spPr>
          <a:xfrm>
            <a:off x="795748" y="4362984"/>
            <a:ext cx="3700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 = FC + VC</a:t>
            </a:r>
          </a:p>
        </p:txBody>
      </p:sp>
    </p:spTree>
    <p:extLst>
      <p:ext uri="{BB962C8B-B14F-4D97-AF65-F5344CB8AC3E}">
        <p14:creationId xmlns:p14="http://schemas.microsoft.com/office/powerpoint/2010/main" val="8701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08480-ABDC-1144-A59A-ED15F323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Lý thuyết chi phí – HKT Consultant">
            <a:extLst>
              <a:ext uri="{FF2B5EF4-FFF2-40B4-BE49-F238E27FC236}">
                <a16:creationId xmlns:a16="http://schemas.microsoft.com/office/drawing/2014/main" id="{83DD2B03-34A4-E045-A263-4F656D6F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139" y="91793"/>
            <a:ext cx="10243861" cy="630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1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414C2-3F7E-1646-BAA5-AD43A9D9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AC3530-CF56-764C-B2E1-DBAF085C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68043"/>
              </p:ext>
            </p:extLst>
          </p:nvPr>
        </p:nvGraphicFramePr>
        <p:xfrm>
          <a:off x="304800" y="91794"/>
          <a:ext cx="8128000" cy="67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737379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7082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6390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0609678"/>
                    </a:ext>
                  </a:extLst>
                </a:gridCol>
              </a:tblGrid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Sản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28243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39791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0881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65724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86293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44989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66235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0968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70050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97437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4008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1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6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2AC58-A288-AE42-8FB6-F5C7BD29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Đồ thị mối quan hệ giữa chi phí -khối lượng - lợi nhuận | Quantri.vn">
            <a:extLst>
              <a:ext uri="{FF2B5EF4-FFF2-40B4-BE49-F238E27FC236}">
                <a16:creationId xmlns:a16="http://schemas.microsoft.com/office/drawing/2014/main" id="{B04B9B17-8289-7C40-9B30-873E74660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9" y="102680"/>
            <a:ext cx="9688602" cy="635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4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B4393-7E0B-6448-8DF3-CE30AD40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ECE12FB-49B3-3C49-9CDB-D0DF676888B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00931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Chi phí trung bình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65536AA-9E9C-014E-9A1E-324FDDBB046F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029199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trên mỗi đơn vị sản phẩm</a:t>
            </a:r>
          </a:p>
        </p:txBody>
      </p:sp>
      <p:pic>
        <p:nvPicPr>
          <p:cNvPr id="4098" name="Picture 2" descr="Economies of Scale | Microeconomics">
            <a:extLst>
              <a:ext uri="{FF2B5EF4-FFF2-40B4-BE49-F238E27FC236}">
                <a16:creationId xmlns:a16="http://schemas.microsoft.com/office/drawing/2014/main" id="{16AA8038-80D4-5641-AA4A-540D6BF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1" y="914400"/>
            <a:ext cx="6303237" cy="54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70D71D-8EC0-B142-B336-C651784AA97C}"/>
              </a:ext>
            </a:extLst>
          </p:cNvPr>
          <p:cNvSpPr/>
          <p:nvPr/>
        </p:nvSpPr>
        <p:spPr>
          <a:xfrm>
            <a:off x="957458" y="4283583"/>
            <a:ext cx="3039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 = TC/Q</a:t>
            </a:r>
          </a:p>
        </p:txBody>
      </p:sp>
    </p:spTree>
    <p:extLst>
      <p:ext uri="{BB962C8B-B14F-4D97-AF65-F5344CB8AC3E}">
        <p14:creationId xmlns:p14="http://schemas.microsoft.com/office/powerpoint/2010/main" val="30526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08818-FCE1-DB49-8F1C-E61D1366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Economies of Scale | Microeconomics">
            <a:extLst>
              <a:ext uri="{FF2B5EF4-FFF2-40B4-BE49-F238E27FC236}">
                <a16:creationId xmlns:a16="http://schemas.microsoft.com/office/drawing/2014/main" id="{FBE98414-49CC-9843-B667-05913E03E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1" y="914400"/>
            <a:ext cx="6303237" cy="54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379F68F-C9F5-784E-8229-BE570272E32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029199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Mới đầu, AC giảm tới cực tiểu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Sau đó tăng do năng suất cận biên giảm dần</a:t>
            </a:r>
          </a:p>
        </p:txBody>
      </p:sp>
      <p:pic>
        <p:nvPicPr>
          <p:cNvPr id="6" name="Graphic 5" descr="Ambulance with solid fill">
            <a:extLst>
              <a:ext uri="{FF2B5EF4-FFF2-40B4-BE49-F238E27FC236}">
                <a16:creationId xmlns:a16="http://schemas.microsoft.com/office/drawing/2014/main" id="{D84C616C-802C-F441-80F9-C2ADB1019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2623" y="1295400"/>
            <a:ext cx="914400" cy="914400"/>
          </a:xfrm>
          <a:prstGeom prst="rect">
            <a:avLst/>
          </a:prstGeom>
        </p:spPr>
      </p:pic>
      <p:pic>
        <p:nvPicPr>
          <p:cNvPr id="8" name="Graphic 7" descr="Diamond with solid fill">
            <a:extLst>
              <a:ext uri="{FF2B5EF4-FFF2-40B4-BE49-F238E27FC236}">
                <a16:creationId xmlns:a16="http://schemas.microsoft.com/office/drawing/2014/main" id="{ABC87D08-0F20-6C47-9829-128524163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0810" y="5943600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BDDF76-7BAF-6E4E-9889-1B1D8A9ACDF5}"/>
              </a:ext>
            </a:extLst>
          </p:cNvPr>
          <p:cNvCxnSpPr/>
          <p:nvPr/>
        </p:nvCxnSpPr>
        <p:spPr>
          <a:xfrm>
            <a:off x="7357023" y="-533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F4418-B347-5B48-8057-39816D3A83B4}"/>
              </a:ext>
            </a:extLst>
          </p:cNvPr>
          <p:cNvCxnSpPr/>
          <p:nvPr/>
        </p:nvCxnSpPr>
        <p:spPr>
          <a:xfrm>
            <a:off x="8915400" y="3429000"/>
            <a:ext cx="0" cy="21336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C 0.06433 0.11644 0.12891 0.2331 0.16628 0.27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24444 L 0.32786 -0.01343 " pathEditMode="relative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EC60D4-102C-0D4F-A89A-0E77B58D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09895C9-5F35-7A48-8A36-89A2DACA510A}"/>
              </a:ext>
            </a:extLst>
          </p:cNvPr>
          <p:cNvSpPr txBox="1">
            <a:spLocks/>
          </p:cNvSpPr>
          <p:nvPr/>
        </p:nvSpPr>
        <p:spPr>
          <a:xfrm>
            <a:off x="-838200" y="701538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loại chi phí trung bình: AFC và AVC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1489C0F-0D9F-0448-9A6A-E0A873BF684C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787901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AFC: Chi phí cố định trung bình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AVC: Chi phí biến đổi trung bình</a:t>
            </a:r>
          </a:p>
        </p:txBody>
      </p:sp>
      <p:pic>
        <p:nvPicPr>
          <p:cNvPr id="6146" name="Picture 2" descr="Draw AFC, avc, and atc curve on the same graph. | Study.com">
            <a:extLst>
              <a:ext uri="{FF2B5EF4-FFF2-40B4-BE49-F238E27FC236}">
                <a16:creationId xmlns:a16="http://schemas.microsoft.com/office/drawing/2014/main" id="{F41C8B83-1D90-F843-B78F-0A08C2AD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1" y="1524000"/>
            <a:ext cx="5466539" cy="504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16186</TotalTime>
  <Words>447</Words>
  <Application>Microsoft Macintosh PowerPoint</Application>
  <PresentationFormat>Widescreen</PresentationFormat>
  <Paragraphs>196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5. Cung và chi phí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509</cp:revision>
  <cp:lastPrinted>2016-03-16T01:13:27Z</cp:lastPrinted>
  <dcterms:created xsi:type="dcterms:W3CDTF">2011-05-03T03:39:41Z</dcterms:created>
  <dcterms:modified xsi:type="dcterms:W3CDTF">2021-06-17T04:24:34Z</dcterms:modified>
</cp:coreProperties>
</file>