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8" r:id="rId2"/>
    <p:sldId id="281" r:id="rId3"/>
    <p:sldId id="317" r:id="rId4"/>
    <p:sldId id="316" r:id="rId5"/>
    <p:sldId id="321" r:id="rId6"/>
    <p:sldId id="322" r:id="rId7"/>
    <p:sldId id="318" r:id="rId8"/>
    <p:sldId id="299" r:id="rId9"/>
    <p:sldId id="293" r:id="rId10"/>
    <p:sldId id="319" r:id="rId11"/>
    <p:sldId id="323" r:id="rId12"/>
    <p:sldId id="320" r:id="rId13"/>
    <p:sldId id="294" r:id="rId14"/>
    <p:sldId id="315" r:id="rId15"/>
    <p:sldId id="314" r:id="rId16"/>
    <p:sldId id="305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FF"/>
    <a:srgbClr val="CF2917"/>
    <a:srgbClr val="DC550A"/>
    <a:srgbClr val="BF5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7" autoAdjust="0"/>
    <p:restoredTop sz="72428" autoAdjust="0"/>
  </p:normalViewPr>
  <p:slideViewPr>
    <p:cSldViewPr>
      <p:cViewPr varScale="1">
        <p:scale>
          <a:sx n="90" d="100"/>
          <a:sy n="90" d="100"/>
        </p:scale>
        <p:origin x="164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0A2CD-C725-9C49-92E7-566FC0E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A816697-CF91-454D-B2E6-8ABD4642DA6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41543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Điểm hoà vốn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5633CE9-73B1-284E-8077-4C389B4E5696}"/>
              </a:ext>
            </a:extLst>
          </p:cNvPr>
          <p:cNvSpPr txBox="1">
            <a:spLocks/>
          </p:cNvSpPr>
          <p:nvPr/>
        </p:nvSpPr>
        <p:spPr>
          <a:xfrm>
            <a:off x="457202" y="2438400"/>
            <a:ext cx="4154398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3074" name="Picture 2" descr="Cạnh tranh và độc quyền: Những vấn đề cơ bản của kinh tế vi mô">
            <a:extLst>
              <a:ext uri="{FF2B5EF4-FFF2-40B4-BE49-F238E27FC236}">
                <a16:creationId xmlns:a16="http://schemas.microsoft.com/office/drawing/2014/main" id="{DE5AD60A-B77A-DE46-B898-B6C6C392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96" y="91794"/>
            <a:ext cx="7548327" cy="547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93236CA-784C-E547-8F9B-ADDD036381A7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177495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chọn điểm sản lượng và định giá tại điểm gia giữa MC và AV chúng ta có điểm hoà vốn</a:t>
            </a:r>
          </a:p>
        </p:txBody>
      </p:sp>
    </p:spTree>
    <p:extLst>
      <p:ext uri="{BB962C8B-B14F-4D97-AF65-F5344CB8AC3E}">
        <p14:creationId xmlns:p14="http://schemas.microsoft.com/office/powerpoint/2010/main" val="32699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414C2-3F7E-1646-BAA5-AD43A9D9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AC3530-CF56-764C-B2E1-DBAF085C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37166"/>
              </p:ext>
            </p:extLst>
          </p:nvPr>
        </p:nvGraphicFramePr>
        <p:xfrm>
          <a:off x="304800" y="91794"/>
          <a:ext cx="1158239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713">
                  <a:extLst>
                    <a:ext uri="{9D8B030D-6E8A-4147-A177-3AD203B41FA5}">
                      <a16:colId xmlns:a16="http://schemas.microsoft.com/office/drawing/2014/main" val="2173737931"/>
                    </a:ext>
                  </a:extLst>
                </a:gridCol>
                <a:gridCol w="1683575">
                  <a:extLst>
                    <a:ext uri="{9D8B030D-6E8A-4147-A177-3AD203B41FA5}">
                      <a16:colId xmlns:a16="http://schemas.microsoft.com/office/drawing/2014/main" val="3547082354"/>
                    </a:ext>
                  </a:extLst>
                </a:gridCol>
                <a:gridCol w="1728482">
                  <a:extLst>
                    <a:ext uri="{9D8B030D-6E8A-4147-A177-3AD203B41FA5}">
                      <a16:colId xmlns:a16="http://schemas.microsoft.com/office/drawing/2014/main" val="1376390799"/>
                    </a:ext>
                  </a:extLst>
                </a:gridCol>
                <a:gridCol w="1830157">
                  <a:extLst>
                    <a:ext uri="{9D8B030D-6E8A-4147-A177-3AD203B41FA5}">
                      <a16:colId xmlns:a16="http://schemas.microsoft.com/office/drawing/2014/main" val="3250609678"/>
                    </a:ext>
                  </a:extLst>
                </a:gridCol>
                <a:gridCol w="1525131">
                  <a:extLst>
                    <a:ext uri="{9D8B030D-6E8A-4147-A177-3AD203B41FA5}">
                      <a16:colId xmlns:a16="http://schemas.microsoft.com/office/drawing/2014/main" val="723011849"/>
                    </a:ext>
                  </a:extLst>
                </a:gridCol>
                <a:gridCol w="1626806">
                  <a:extLst>
                    <a:ext uri="{9D8B030D-6E8A-4147-A177-3AD203B41FA5}">
                      <a16:colId xmlns:a16="http://schemas.microsoft.com/office/drawing/2014/main" val="3033480760"/>
                    </a:ext>
                  </a:extLst>
                </a:gridCol>
                <a:gridCol w="1516535">
                  <a:extLst>
                    <a:ext uri="{9D8B030D-6E8A-4147-A177-3AD203B41FA5}">
                      <a16:colId xmlns:a16="http://schemas.microsoft.com/office/drawing/2014/main" val="1090161453"/>
                    </a:ext>
                  </a:extLst>
                </a:gridCol>
              </a:tblGrid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Sản 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ACV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28243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39791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0881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65724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86293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15,25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22,75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44989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66235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0968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18,71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70050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97437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26,33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4008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1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2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ao dịch 24 - Hàng hoá nông sản">
            <a:extLst>
              <a:ext uri="{FF2B5EF4-FFF2-40B4-BE49-F238E27FC236}">
                <a16:creationId xmlns:a16="http://schemas.microsoft.com/office/drawing/2014/main" id="{BA28AC0A-4168-8342-8A96-03990C84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423" y="25400"/>
            <a:ext cx="8898757" cy="6451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3A737-77D5-8D4B-B202-60398A09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50720" y="6401081"/>
            <a:ext cx="1549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98FBE6-540D-41B1-8784-222EA9B62A9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CB2C562-B96C-064C-8EEE-8691AFD183E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2606021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Điểm đóng cửa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C4FBAA0-8DDC-EB4C-B108-51D6CE8D562D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28955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Giao điểm MC và AVC</a:t>
            </a:r>
          </a:p>
        </p:txBody>
      </p:sp>
    </p:spTree>
    <p:extLst>
      <p:ext uri="{BB962C8B-B14F-4D97-AF65-F5344CB8AC3E}">
        <p14:creationId xmlns:p14="http://schemas.microsoft.com/office/powerpoint/2010/main" val="2358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EEE2B-61C5-1847-9573-85962017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32AA2AA-B8E9-184E-B3FB-DB8CF6467E1B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5820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74CE6-6EF3-7F40-A8C7-9BB50EF5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2540A-51A2-4047-B0AE-32CBA3AA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8434" name="Picture 2" descr="Short Run and Long Run Average Cost Curves - Relationship and Difference -  Diagram/Figure - Economicsconcepts.com">
            <a:extLst>
              <a:ext uri="{FF2B5EF4-FFF2-40B4-BE49-F238E27FC236}">
                <a16:creationId xmlns:a16="http://schemas.microsoft.com/office/drawing/2014/main" id="{53C981CD-931B-6744-AB5A-095D7B12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9866"/>
            <a:ext cx="11582400" cy="66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C7176-5130-4B4E-A30B-C9F1794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B4178D8-457E-8247-AE6F-0AE4F6E57C94}"/>
              </a:ext>
            </a:extLst>
          </p:cNvPr>
          <p:cNvSpPr txBox="1">
            <a:spLocks/>
          </p:cNvSpPr>
          <p:nvPr/>
        </p:nvSpPr>
        <p:spPr>
          <a:xfrm>
            <a:off x="-838200" y="701538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VN" b="1" dirty="0">
                <a:solidFill>
                  <a:schemeClr val="tx1"/>
                </a:solidFill>
              </a:rPr>
              <a:t>iả định yếu tố đầu vào trong dài hạn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4329500-8814-1044-9FE1-75C899452ED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787901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Lao động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Vốn</a:t>
            </a:r>
          </a:p>
        </p:txBody>
      </p:sp>
      <p:pic>
        <p:nvPicPr>
          <p:cNvPr id="11266" name="Picture 2" descr="Hiệp tác lao động (Labor Cooperation) là gì? Yêu cầu và ý nghĩa">
            <a:extLst>
              <a:ext uri="{FF2B5EF4-FFF2-40B4-BE49-F238E27FC236}">
                <a16:creationId xmlns:a16="http://schemas.microsoft.com/office/drawing/2014/main" id="{0A067A6F-43F0-534C-9AC8-C85EB445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99" y="1600791"/>
            <a:ext cx="79502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D110A-5EC3-6642-A802-98594E56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7B369-C878-E147-89FB-437486A7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trung bình và chi phí cận biên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0291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trung bình và chi phí cận biên trong quyết định kinh doanh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7" y="2585304"/>
            <a:ext cx="6441623" cy="429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B4393-7E0B-6448-8DF3-CE30AD40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ECE12FB-49B3-3C49-9CDB-D0DF676888B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00931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trung bình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5536AA-9E9C-014E-9A1E-324FDDBB046F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0291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trên mỗi đơn vị sản phẩm</a:t>
            </a:r>
          </a:p>
        </p:txBody>
      </p:sp>
      <p:pic>
        <p:nvPicPr>
          <p:cNvPr id="4098" name="Picture 2" descr="Economies of Scale | Microeconomics">
            <a:extLst>
              <a:ext uri="{FF2B5EF4-FFF2-40B4-BE49-F238E27FC236}">
                <a16:creationId xmlns:a16="http://schemas.microsoft.com/office/drawing/2014/main" id="{16AA8038-80D4-5641-AA4A-540D6BF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1" y="914400"/>
            <a:ext cx="6303237" cy="54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0D71D-8EC0-B142-B336-C651784AA97C}"/>
              </a:ext>
            </a:extLst>
          </p:cNvPr>
          <p:cNvSpPr/>
          <p:nvPr/>
        </p:nvSpPr>
        <p:spPr>
          <a:xfrm>
            <a:off x="957458" y="4283583"/>
            <a:ext cx="3039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 = TC/Q</a:t>
            </a:r>
          </a:p>
        </p:txBody>
      </p:sp>
    </p:spTree>
    <p:extLst>
      <p:ext uri="{BB962C8B-B14F-4D97-AF65-F5344CB8AC3E}">
        <p14:creationId xmlns:p14="http://schemas.microsoft.com/office/powerpoint/2010/main" val="40279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D5FDB-29F9-0B40-AF34-D15E4F96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1DDE5-D5A1-2744-9054-55693535CED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41543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cận biên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84CAA42-DA03-A548-A70C-54BC1004C37A}"/>
              </a:ext>
            </a:extLst>
          </p:cNvPr>
          <p:cNvSpPr txBox="1">
            <a:spLocks/>
          </p:cNvSpPr>
          <p:nvPr/>
        </p:nvSpPr>
        <p:spPr>
          <a:xfrm>
            <a:off x="457202" y="2438400"/>
            <a:ext cx="4154398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tăng thêm khi gia tăng một đơn vị sản lượng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7478FD-1C13-E848-921F-CE295D6162BA}"/>
              </a:ext>
            </a:extLst>
          </p:cNvPr>
          <p:cNvSpPr/>
          <p:nvPr/>
        </p:nvSpPr>
        <p:spPr>
          <a:xfrm>
            <a:off x="282594" y="4283583"/>
            <a:ext cx="43893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MC = △TC/ △Q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=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△VC/ △Q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8" name="Picture 4" descr="Sự khác biệt giữa Chi phí biên và Chi phí trung bình (Kế toán) | Sự khác  biệt giữa các đối tượng, từ và thuật ngữ tương tự.">
            <a:extLst>
              <a:ext uri="{FF2B5EF4-FFF2-40B4-BE49-F238E27FC236}">
                <a16:creationId xmlns:a16="http://schemas.microsoft.com/office/drawing/2014/main" id="{C3F7AFB7-6515-054A-A2AC-D0DF20AA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43" y="97290"/>
            <a:ext cx="7018455" cy="61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3B8561-8F5E-9642-98F9-020B9355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Economies of Scale | Microeconomics">
            <a:extLst>
              <a:ext uri="{FF2B5EF4-FFF2-40B4-BE49-F238E27FC236}">
                <a16:creationId xmlns:a16="http://schemas.microsoft.com/office/drawing/2014/main" id="{15699199-9048-2E45-A399-C10516C2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1" y="914400"/>
            <a:ext cx="6303237" cy="54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8">
            <a:extLst>
              <a:ext uri="{FF2B5EF4-FFF2-40B4-BE49-F238E27FC236}">
                <a16:creationId xmlns:a16="http://schemas.microsoft.com/office/drawing/2014/main" id="{642EA217-6C91-3E4D-84AC-D8211D8C3CC0}"/>
              </a:ext>
            </a:extLst>
          </p:cNvPr>
          <p:cNvSpPr/>
          <p:nvPr/>
        </p:nvSpPr>
        <p:spPr>
          <a:xfrm rot="18493272" flipV="1">
            <a:off x="5737619" y="2096498"/>
            <a:ext cx="5187390" cy="1573305"/>
          </a:xfrm>
          <a:custGeom>
            <a:avLst/>
            <a:gdLst>
              <a:gd name="connsiteX0" fmla="*/ 801842 w 5520777"/>
              <a:gd name="connsiteY0" fmla="*/ 450099 h 3048281"/>
              <a:gd name="connsiteX1" fmla="*/ 3147019 w 5520777"/>
              <a:gd name="connsiteY1" fmla="*/ 15024 h 3048281"/>
              <a:gd name="connsiteX2" fmla="*/ 5520778 w 5520777"/>
              <a:gd name="connsiteY2" fmla="*/ 1524141 h 3048281"/>
              <a:gd name="connsiteX3" fmla="*/ 2760389 w 5520777"/>
              <a:gd name="connsiteY3" fmla="*/ 1524141 h 3048281"/>
              <a:gd name="connsiteX4" fmla="*/ 801842 w 5520777"/>
              <a:gd name="connsiteY4" fmla="*/ 450099 h 3048281"/>
              <a:gd name="connsiteX0" fmla="*/ 801842 w 5520777"/>
              <a:gd name="connsiteY0" fmla="*/ 450099 h 3048281"/>
              <a:gd name="connsiteX1" fmla="*/ 3147019 w 5520777"/>
              <a:gd name="connsiteY1" fmla="*/ 15024 h 3048281"/>
              <a:gd name="connsiteX2" fmla="*/ 5520778 w 5520777"/>
              <a:gd name="connsiteY2" fmla="*/ 1524141 h 3048281"/>
              <a:gd name="connsiteX0" fmla="*/ 0 w 4718936"/>
              <a:gd name="connsiteY0" fmla="*/ 450114 h 1570856"/>
              <a:gd name="connsiteX1" fmla="*/ 2345177 w 4718936"/>
              <a:gd name="connsiteY1" fmla="*/ 15039 h 1570856"/>
              <a:gd name="connsiteX2" fmla="*/ 4718936 w 4718936"/>
              <a:gd name="connsiteY2" fmla="*/ 1524156 h 1570856"/>
              <a:gd name="connsiteX3" fmla="*/ 1958547 w 4718936"/>
              <a:gd name="connsiteY3" fmla="*/ 1524156 h 1570856"/>
              <a:gd name="connsiteX4" fmla="*/ 0 w 4718936"/>
              <a:gd name="connsiteY4" fmla="*/ 450114 h 1570856"/>
              <a:gd name="connsiteX0" fmla="*/ 766264 w 4718936"/>
              <a:gd name="connsiteY0" fmla="*/ 1570856 h 1570856"/>
              <a:gd name="connsiteX1" fmla="*/ 2345177 w 4718936"/>
              <a:gd name="connsiteY1" fmla="*/ 15039 h 1570856"/>
              <a:gd name="connsiteX2" fmla="*/ 4718936 w 4718936"/>
              <a:gd name="connsiteY2" fmla="*/ 1524156 h 1570856"/>
              <a:gd name="connsiteX0" fmla="*/ 0 w 4718936"/>
              <a:gd name="connsiteY0" fmla="*/ 452563 h 1573305"/>
              <a:gd name="connsiteX1" fmla="*/ 2345177 w 4718936"/>
              <a:gd name="connsiteY1" fmla="*/ 17488 h 1573305"/>
              <a:gd name="connsiteX2" fmla="*/ 4718936 w 4718936"/>
              <a:gd name="connsiteY2" fmla="*/ 1526605 h 1573305"/>
              <a:gd name="connsiteX3" fmla="*/ 1958547 w 4718936"/>
              <a:gd name="connsiteY3" fmla="*/ 1526605 h 1573305"/>
              <a:gd name="connsiteX4" fmla="*/ 0 w 4718936"/>
              <a:gd name="connsiteY4" fmla="*/ 452563 h 1573305"/>
              <a:gd name="connsiteX0" fmla="*/ 766264 w 4718936"/>
              <a:gd name="connsiteY0" fmla="*/ 1573305 h 1573305"/>
              <a:gd name="connsiteX1" fmla="*/ 696838 w 4718936"/>
              <a:gd name="connsiteY1" fmla="*/ 424561 h 1573305"/>
              <a:gd name="connsiteX2" fmla="*/ 2345177 w 4718936"/>
              <a:gd name="connsiteY2" fmla="*/ 17488 h 1573305"/>
              <a:gd name="connsiteX3" fmla="*/ 4718936 w 4718936"/>
              <a:gd name="connsiteY3" fmla="*/ 1526605 h 1573305"/>
              <a:gd name="connsiteX0" fmla="*/ 0 w 5187390"/>
              <a:gd name="connsiteY0" fmla="*/ 452563 h 1573305"/>
              <a:gd name="connsiteX1" fmla="*/ 2345177 w 5187390"/>
              <a:gd name="connsiteY1" fmla="*/ 17488 h 1573305"/>
              <a:gd name="connsiteX2" fmla="*/ 4718936 w 5187390"/>
              <a:gd name="connsiteY2" fmla="*/ 1526605 h 1573305"/>
              <a:gd name="connsiteX3" fmla="*/ 1958547 w 5187390"/>
              <a:gd name="connsiteY3" fmla="*/ 1526605 h 1573305"/>
              <a:gd name="connsiteX4" fmla="*/ 0 w 5187390"/>
              <a:gd name="connsiteY4" fmla="*/ 452563 h 1573305"/>
              <a:gd name="connsiteX0" fmla="*/ 766264 w 5187390"/>
              <a:gd name="connsiteY0" fmla="*/ 1573305 h 1573305"/>
              <a:gd name="connsiteX1" fmla="*/ 696838 w 5187390"/>
              <a:gd name="connsiteY1" fmla="*/ 424561 h 1573305"/>
              <a:gd name="connsiteX2" fmla="*/ 2345177 w 5187390"/>
              <a:gd name="connsiteY2" fmla="*/ 17488 h 1573305"/>
              <a:gd name="connsiteX3" fmla="*/ 5187390 w 5187390"/>
              <a:gd name="connsiteY3" fmla="*/ 1054921 h 1573305"/>
              <a:gd name="connsiteX0" fmla="*/ 0 w 5187390"/>
              <a:gd name="connsiteY0" fmla="*/ 452563 h 1573305"/>
              <a:gd name="connsiteX1" fmla="*/ 2345177 w 5187390"/>
              <a:gd name="connsiteY1" fmla="*/ 17488 h 1573305"/>
              <a:gd name="connsiteX2" fmla="*/ 4718936 w 5187390"/>
              <a:gd name="connsiteY2" fmla="*/ 1526605 h 1573305"/>
              <a:gd name="connsiteX3" fmla="*/ 1958547 w 5187390"/>
              <a:gd name="connsiteY3" fmla="*/ 1526605 h 1573305"/>
              <a:gd name="connsiteX4" fmla="*/ 0 w 5187390"/>
              <a:gd name="connsiteY4" fmla="*/ 452563 h 1573305"/>
              <a:gd name="connsiteX0" fmla="*/ 766264 w 5187390"/>
              <a:gd name="connsiteY0" fmla="*/ 1573305 h 1573305"/>
              <a:gd name="connsiteX1" fmla="*/ 696838 w 5187390"/>
              <a:gd name="connsiteY1" fmla="*/ 424561 h 1573305"/>
              <a:gd name="connsiteX2" fmla="*/ 2345177 w 5187390"/>
              <a:gd name="connsiteY2" fmla="*/ 17488 h 1573305"/>
              <a:gd name="connsiteX3" fmla="*/ 5187390 w 5187390"/>
              <a:gd name="connsiteY3" fmla="*/ 1054921 h 157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390" h="1573305" stroke="0" extrusionOk="0">
                <a:moveTo>
                  <a:pt x="0" y="452563"/>
                </a:moveTo>
                <a:cubicBezTo>
                  <a:pt x="613669" y="111404"/>
                  <a:pt x="1482922" y="-49859"/>
                  <a:pt x="2345177" y="17488"/>
                </a:cubicBezTo>
                <a:cubicBezTo>
                  <a:pt x="3706768" y="123836"/>
                  <a:pt x="4718936" y="767322"/>
                  <a:pt x="4718936" y="1526605"/>
                </a:cubicBezTo>
                <a:lnTo>
                  <a:pt x="1958547" y="1526605"/>
                </a:lnTo>
                <a:lnTo>
                  <a:pt x="0" y="452563"/>
                </a:lnTo>
                <a:close/>
              </a:path>
              <a:path w="5187390" h="1573305" fill="none">
                <a:moveTo>
                  <a:pt x="766264" y="1573305"/>
                </a:moveTo>
                <a:cubicBezTo>
                  <a:pt x="853969" y="1481583"/>
                  <a:pt x="433686" y="683864"/>
                  <a:pt x="696838" y="424561"/>
                </a:cubicBezTo>
                <a:cubicBezTo>
                  <a:pt x="959990" y="165258"/>
                  <a:pt x="1774103" y="-66451"/>
                  <a:pt x="2345177" y="17488"/>
                </a:cubicBezTo>
                <a:cubicBezTo>
                  <a:pt x="3706768" y="123836"/>
                  <a:pt x="4757601" y="636118"/>
                  <a:pt x="5187390" y="105492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3E022-FC58-0742-9217-B86A22054EDD}"/>
              </a:ext>
            </a:extLst>
          </p:cNvPr>
          <p:cNvSpPr txBox="1"/>
          <p:nvPr/>
        </p:nvSpPr>
        <p:spPr>
          <a:xfrm>
            <a:off x="8915400" y="127316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MC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E8A3B-5A3E-7C4E-968B-5AB8D1AACF9A}"/>
              </a:ext>
            </a:extLst>
          </p:cNvPr>
          <p:cNvSpPr txBox="1"/>
          <p:nvPr/>
        </p:nvSpPr>
        <p:spPr>
          <a:xfrm>
            <a:off x="10805874" y="153477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0558FF"/>
                </a:solidFill>
              </a:rPr>
              <a:t>AC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4DD631-894A-A942-90CB-D99FE53B4E69}"/>
              </a:ext>
            </a:extLst>
          </p:cNvPr>
          <p:cNvCxnSpPr/>
          <p:nvPr/>
        </p:nvCxnSpPr>
        <p:spPr>
          <a:xfrm>
            <a:off x="8915400" y="3429000"/>
            <a:ext cx="0" cy="2133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F64B19-5A8A-1F4C-A6DB-30FF4E63EC21}"/>
              </a:ext>
            </a:extLst>
          </p:cNvPr>
          <p:cNvSpPr txBox="1"/>
          <p:nvPr/>
        </p:nvSpPr>
        <p:spPr>
          <a:xfrm>
            <a:off x="9150825" y="328955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6D02140B-84C8-8447-AAD6-4D51EAC567E9}"/>
              </a:ext>
            </a:extLst>
          </p:cNvPr>
          <p:cNvSpPr txBox="1">
            <a:spLocks/>
          </p:cNvSpPr>
          <p:nvPr/>
        </p:nvSpPr>
        <p:spPr>
          <a:xfrm>
            <a:off x="270163" y="2802636"/>
            <a:ext cx="4154398" cy="1252728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cận biên và chi phí trung bình</a:t>
            </a:r>
          </a:p>
        </p:txBody>
      </p:sp>
    </p:spTree>
    <p:extLst>
      <p:ext uri="{BB962C8B-B14F-4D97-AF65-F5344CB8AC3E}">
        <p14:creationId xmlns:p14="http://schemas.microsoft.com/office/powerpoint/2010/main" val="36712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3B8561-8F5E-9642-98F9-020B9355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Economies of Scale | Microeconomics">
            <a:extLst>
              <a:ext uri="{FF2B5EF4-FFF2-40B4-BE49-F238E27FC236}">
                <a16:creationId xmlns:a16="http://schemas.microsoft.com/office/drawing/2014/main" id="{15699199-9048-2E45-A399-C10516C2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81" y="616090"/>
            <a:ext cx="6303237" cy="54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8">
            <a:extLst>
              <a:ext uri="{FF2B5EF4-FFF2-40B4-BE49-F238E27FC236}">
                <a16:creationId xmlns:a16="http://schemas.microsoft.com/office/drawing/2014/main" id="{642EA217-6C91-3E4D-84AC-D8211D8C3CC0}"/>
              </a:ext>
            </a:extLst>
          </p:cNvPr>
          <p:cNvSpPr/>
          <p:nvPr/>
        </p:nvSpPr>
        <p:spPr>
          <a:xfrm rot="18493272" flipV="1">
            <a:off x="5737619" y="2096498"/>
            <a:ext cx="5187390" cy="1573305"/>
          </a:xfrm>
          <a:custGeom>
            <a:avLst/>
            <a:gdLst>
              <a:gd name="connsiteX0" fmla="*/ 801842 w 5520777"/>
              <a:gd name="connsiteY0" fmla="*/ 450099 h 3048281"/>
              <a:gd name="connsiteX1" fmla="*/ 3147019 w 5520777"/>
              <a:gd name="connsiteY1" fmla="*/ 15024 h 3048281"/>
              <a:gd name="connsiteX2" fmla="*/ 5520778 w 5520777"/>
              <a:gd name="connsiteY2" fmla="*/ 1524141 h 3048281"/>
              <a:gd name="connsiteX3" fmla="*/ 2760389 w 5520777"/>
              <a:gd name="connsiteY3" fmla="*/ 1524141 h 3048281"/>
              <a:gd name="connsiteX4" fmla="*/ 801842 w 5520777"/>
              <a:gd name="connsiteY4" fmla="*/ 450099 h 3048281"/>
              <a:gd name="connsiteX0" fmla="*/ 801842 w 5520777"/>
              <a:gd name="connsiteY0" fmla="*/ 450099 h 3048281"/>
              <a:gd name="connsiteX1" fmla="*/ 3147019 w 5520777"/>
              <a:gd name="connsiteY1" fmla="*/ 15024 h 3048281"/>
              <a:gd name="connsiteX2" fmla="*/ 5520778 w 5520777"/>
              <a:gd name="connsiteY2" fmla="*/ 1524141 h 3048281"/>
              <a:gd name="connsiteX0" fmla="*/ 0 w 4718936"/>
              <a:gd name="connsiteY0" fmla="*/ 450114 h 1570856"/>
              <a:gd name="connsiteX1" fmla="*/ 2345177 w 4718936"/>
              <a:gd name="connsiteY1" fmla="*/ 15039 h 1570856"/>
              <a:gd name="connsiteX2" fmla="*/ 4718936 w 4718936"/>
              <a:gd name="connsiteY2" fmla="*/ 1524156 h 1570856"/>
              <a:gd name="connsiteX3" fmla="*/ 1958547 w 4718936"/>
              <a:gd name="connsiteY3" fmla="*/ 1524156 h 1570856"/>
              <a:gd name="connsiteX4" fmla="*/ 0 w 4718936"/>
              <a:gd name="connsiteY4" fmla="*/ 450114 h 1570856"/>
              <a:gd name="connsiteX0" fmla="*/ 766264 w 4718936"/>
              <a:gd name="connsiteY0" fmla="*/ 1570856 h 1570856"/>
              <a:gd name="connsiteX1" fmla="*/ 2345177 w 4718936"/>
              <a:gd name="connsiteY1" fmla="*/ 15039 h 1570856"/>
              <a:gd name="connsiteX2" fmla="*/ 4718936 w 4718936"/>
              <a:gd name="connsiteY2" fmla="*/ 1524156 h 1570856"/>
              <a:gd name="connsiteX0" fmla="*/ 0 w 4718936"/>
              <a:gd name="connsiteY0" fmla="*/ 452563 h 1573305"/>
              <a:gd name="connsiteX1" fmla="*/ 2345177 w 4718936"/>
              <a:gd name="connsiteY1" fmla="*/ 17488 h 1573305"/>
              <a:gd name="connsiteX2" fmla="*/ 4718936 w 4718936"/>
              <a:gd name="connsiteY2" fmla="*/ 1526605 h 1573305"/>
              <a:gd name="connsiteX3" fmla="*/ 1958547 w 4718936"/>
              <a:gd name="connsiteY3" fmla="*/ 1526605 h 1573305"/>
              <a:gd name="connsiteX4" fmla="*/ 0 w 4718936"/>
              <a:gd name="connsiteY4" fmla="*/ 452563 h 1573305"/>
              <a:gd name="connsiteX0" fmla="*/ 766264 w 4718936"/>
              <a:gd name="connsiteY0" fmla="*/ 1573305 h 1573305"/>
              <a:gd name="connsiteX1" fmla="*/ 696838 w 4718936"/>
              <a:gd name="connsiteY1" fmla="*/ 424561 h 1573305"/>
              <a:gd name="connsiteX2" fmla="*/ 2345177 w 4718936"/>
              <a:gd name="connsiteY2" fmla="*/ 17488 h 1573305"/>
              <a:gd name="connsiteX3" fmla="*/ 4718936 w 4718936"/>
              <a:gd name="connsiteY3" fmla="*/ 1526605 h 1573305"/>
              <a:gd name="connsiteX0" fmla="*/ 0 w 5187390"/>
              <a:gd name="connsiteY0" fmla="*/ 452563 h 1573305"/>
              <a:gd name="connsiteX1" fmla="*/ 2345177 w 5187390"/>
              <a:gd name="connsiteY1" fmla="*/ 17488 h 1573305"/>
              <a:gd name="connsiteX2" fmla="*/ 4718936 w 5187390"/>
              <a:gd name="connsiteY2" fmla="*/ 1526605 h 1573305"/>
              <a:gd name="connsiteX3" fmla="*/ 1958547 w 5187390"/>
              <a:gd name="connsiteY3" fmla="*/ 1526605 h 1573305"/>
              <a:gd name="connsiteX4" fmla="*/ 0 w 5187390"/>
              <a:gd name="connsiteY4" fmla="*/ 452563 h 1573305"/>
              <a:gd name="connsiteX0" fmla="*/ 766264 w 5187390"/>
              <a:gd name="connsiteY0" fmla="*/ 1573305 h 1573305"/>
              <a:gd name="connsiteX1" fmla="*/ 696838 w 5187390"/>
              <a:gd name="connsiteY1" fmla="*/ 424561 h 1573305"/>
              <a:gd name="connsiteX2" fmla="*/ 2345177 w 5187390"/>
              <a:gd name="connsiteY2" fmla="*/ 17488 h 1573305"/>
              <a:gd name="connsiteX3" fmla="*/ 5187390 w 5187390"/>
              <a:gd name="connsiteY3" fmla="*/ 1054921 h 1573305"/>
              <a:gd name="connsiteX0" fmla="*/ 0 w 5187390"/>
              <a:gd name="connsiteY0" fmla="*/ 452563 h 1573305"/>
              <a:gd name="connsiteX1" fmla="*/ 2345177 w 5187390"/>
              <a:gd name="connsiteY1" fmla="*/ 17488 h 1573305"/>
              <a:gd name="connsiteX2" fmla="*/ 4718936 w 5187390"/>
              <a:gd name="connsiteY2" fmla="*/ 1526605 h 1573305"/>
              <a:gd name="connsiteX3" fmla="*/ 1958547 w 5187390"/>
              <a:gd name="connsiteY3" fmla="*/ 1526605 h 1573305"/>
              <a:gd name="connsiteX4" fmla="*/ 0 w 5187390"/>
              <a:gd name="connsiteY4" fmla="*/ 452563 h 1573305"/>
              <a:gd name="connsiteX0" fmla="*/ 766264 w 5187390"/>
              <a:gd name="connsiteY0" fmla="*/ 1573305 h 1573305"/>
              <a:gd name="connsiteX1" fmla="*/ 696838 w 5187390"/>
              <a:gd name="connsiteY1" fmla="*/ 424561 h 1573305"/>
              <a:gd name="connsiteX2" fmla="*/ 2345177 w 5187390"/>
              <a:gd name="connsiteY2" fmla="*/ 17488 h 1573305"/>
              <a:gd name="connsiteX3" fmla="*/ 5187390 w 5187390"/>
              <a:gd name="connsiteY3" fmla="*/ 1054921 h 157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390" h="1573305" stroke="0" extrusionOk="0">
                <a:moveTo>
                  <a:pt x="0" y="452563"/>
                </a:moveTo>
                <a:cubicBezTo>
                  <a:pt x="613669" y="111404"/>
                  <a:pt x="1482922" y="-49859"/>
                  <a:pt x="2345177" y="17488"/>
                </a:cubicBezTo>
                <a:cubicBezTo>
                  <a:pt x="3706768" y="123836"/>
                  <a:pt x="4718936" y="767322"/>
                  <a:pt x="4718936" y="1526605"/>
                </a:cubicBezTo>
                <a:lnTo>
                  <a:pt x="1958547" y="1526605"/>
                </a:lnTo>
                <a:lnTo>
                  <a:pt x="0" y="452563"/>
                </a:lnTo>
                <a:close/>
              </a:path>
              <a:path w="5187390" h="1573305" fill="none">
                <a:moveTo>
                  <a:pt x="766264" y="1573305"/>
                </a:moveTo>
                <a:cubicBezTo>
                  <a:pt x="853969" y="1481583"/>
                  <a:pt x="433686" y="683864"/>
                  <a:pt x="696838" y="424561"/>
                </a:cubicBezTo>
                <a:cubicBezTo>
                  <a:pt x="959990" y="165258"/>
                  <a:pt x="1774103" y="-66451"/>
                  <a:pt x="2345177" y="17488"/>
                </a:cubicBezTo>
                <a:cubicBezTo>
                  <a:pt x="3706768" y="123836"/>
                  <a:pt x="4757601" y="636118"/>
                  <a:pt x="5187390" y="105492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3E022-FC58-0742-9217-B86A22054EDD}"/>
              </a:ext>
            </a:extLst>
          </p:cNvPr>
          <p:cNvSpPr txBox="1"/>
          <p:nvPr/>
        </p:nvSpPr>
        <p:spPr>
          <a:xfrm>
            <a:off x="8915400" y="127316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MC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E8A3B-5A3E-7C4E-968B-5AB8D1AACF9A}"/>
              </a:ext>
            </a:extLst>
          </p:cNvPr>
          <p:cNvSpPr txBox="1"/>
          <p:nvPr/>
        </p:nvSpPr>
        <p:spPr>
          <a:xfrm>
            <a:off x="10805874" y="153477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0558FF"/>
                </a:solidFill>
              </a:rPr>
              <a:t>AC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4DD631-894A-A942-90CB-D99FE53B4E69}"/>
              </a:ext>
            </a:extLst>
          </p:cNvPr>
          <p:cNvCxnSpPr/>
          <p:nvPr/>
        </p:nvCxnSpPr>
        <p:spPr>
          <a:xfrm>
            <a:off x="8915400" y="3429000"/>
            <a:ext cx="0" cy="2133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F64B19-5A8A-1F4C-A6DB-30FF4E63EC21}"/>
              </a:ext>
            </a:extLst>
          </p:cNvPr>
          <p:cNvSpPr txBox="1"/>
          <p:nvPr/>
        </p:nvSpPr>
        <p:spPr>
          <a:xfrm>
            <a:off x="8153399" y="423419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12" name="Arc 8">
            <a:extLst>
              <a:ext uri="{FF2B5EF4-FFF2-40B4-BE49-F238E27FC236}">
                <a16:creationId xmlns:a16="http://schemas.microsoft.com/office/drawing/2014/main" id="{CBF7EAEE-42C1-3B4A-901E-7CC25457248C}"/>
              </a:ext>
            </a:extLst>
          </p:cNvPr>
          <p:cNvSpPr/>
          <p:nvPr/>
        </p:nvSpPr>
        <p:spPr>
          <a:xfrm rot="18493272" flipV="1">
            <a:off x="6240642" y="1077128"/>
            <a:ext cx="4816491" cy="3503242"/>
          </a:xfrm>
          <a:custGeom>
            <a:avLst/>
            <a:gdLst>
              <a:gd name="connsiteX0" fmla="*/ 801842 w 5520777"/>
              <a:gd name="connsiteY0" fmla="*/ 450099 h 3048281"/>
              <a:gd name="connsiteX1" fmla="*/ 3147019 w 5520777"/>
              <a:gd name="connsiteY1" fmla="*/ 15024 h 3048281"/>
              <a:gd name="connsiteX2" fmla="*/ 5520778 w 5520777"/>
              <a:gd name="connsiteY2" fmla="*/ 1524141 h 3048281"/>
              <a:gd name="connsiteX3" fmla="*/ 2760389 w 5520777"/>
              <a:gd name="connsiteY3" fmla="*/ 1524141 h 3048281"/>
              <a:gd name="connsiteX4" fmla="*/ 801842 w 5520777"/>
              <a:gd name="connsiteY4" fmla="*/ 450099 h 3048281"/>
              <a:gd name="connsiteX0" fmla="*/ 801842 w 5520777"/>
              <a:gd name="connsiteY0" fmla="*/ 450099 h 3048281"/>
              <a:gd name="connsiteX1" fmla="*/ 3147019 w 5520777"/>
              <a:gd name="connsiteY1" fmla="*/ 15024 h 3048281"/>
              <a:gd name="connsiteX2" fmla="*/ 5520778 w 5520777"/>
              <a:gd name="connsiteY2" fmla="*/ 1524141 h 3048281"/>
              <a:gd name="connsiteX0" fmla="*/ 0 w 4718936"/>
              <a:gd name="connsiteY0" fmla="*/ 450114 h 1570856"/>
              <a:gd name="connsiteX1" fmla="*/ 2345177 w 4718936"/>
              <a:gd name="connsiteY1" fmla="*/ 15039 h 1570856"/>
              <a:gd name="connsiteX2" fmla="*/ 4718936 w 4718936"/>
              <a:gd name="connsiteY2" fmla="*/ 1524156 h 1570856"/>
              <a:gd name="connsiteX3" fmla="*/ 1958547 w 4718936"/>
              <a:gd name="connsiteY3" fmla="*/ 1524156 h 1570856"/>
              <a:gd name="connsiteX4" fmla="*/ 0 w 4718936"/>
              <a:gd name="connsiteY4" fmla="*/ 450114 h 1570856"/>
              <a:gd name="connsiteX0" fmla="*/ 766264 w 4718936"/>
              <a:gd name="connsiteY0" fmla="*/ 1570856 h 1570856"/>
              <a:gd name="connsiteX1" fmla="*/ 2345177 w 4718936"/>
              <a:gd name="connsiteY1" fmla="*/ 15039 h 1570856"/>
              <a:gd name="connsiteX2" fmla="*/ 4718936 w 4718936"/>
              <a:gd name="connsiteY2" fmla="*/ 1524156 h 1570856"/>
              <a:gd name="connsiteX0" fmla="*/ 0 w 4718936"/>
              <a:gd name="connsiteY0" fmla="*/ 452563 h 1573305"/>
              <a:gd name="connsiteX1" fmla="*/ 2345177 w 4718936"/>
              <a:gd name="connsiteY1" fmla="*/ 17488 h 1573305"/>
              <a:gd name="connsiteX2" fmla="*/ 4718936 w 4718936"/>
              <a:gd name="connsiteY2" fmla="*/ 1526605 h 1573305"/>
              <a:gd name="connsiteX3" fmla="*/ 1958547 w 4718936"/>
              <a:gd name="connsiteY3" fmla="*/ 1526605 h 1573305"/>
              <a:gd name="connsiteX4" fmla="*/ 0 w 4718936"/>
              <a:gd name="connsiteY4" fmla="*/ 452563 h 1573305"/>
              <a:gd name="connsiteX0" fmla="*/ 766264 w 4718936"/>
              <a:gd name="connsiteY0" fmla="*/ 1573305 h 1573305"/>
              <a:gd name="connsiteX1" fmla="*/ 696838 w 4718936"/>
              <a:gd name="connsiteY1" fmla="*/ 424561 h 1573305"/>
              <a:gd name="connsiteX2" fmla="*/ 2345177 w 4718936"/>
              <a:gd name="connsiteY2" fmla="*/ 17488 h 1573305"/>
              <a:gd name="connsiteX3" fmla="*/ 4718936 w 4718936"/>
              <a:gd name="connsiteY3" fmla="*/ 1526605 h 1573305"/>
              <a:gd name="connsiteX0" fmla="*/ 0 w 5187390"/>
              <a:gd name="connsiteY0" fmla="*/ 452563 h 1573305"/>
              <a:gd name="connsiteX1" fmla="*/ 2345177 w 5187390"/>
              <a:gd name="connsiteY1" fmla="*/ 17488 h 1573305"/>
              <a:gd name="connsiteX2" fmla="*/ 4718936 w 5187390"/>
              <a:gd name="connsiteY2" fmla="*/ 1526605 h 1573305"/>
              <a:gd name="connsiteX3" fmla="*/ 1958547 w 5187390"/>
              <a:gd name="connsiteY3" fmla="*/ 1526605 h 1573305"/>
              <a:gd name="connsiteX4" fmla="*/ 0 w 5187390"/>
              <a:gd name="connsiteY4" fmla="*/ 452563 h 1573305"/>
              <a:gd name="connsiteX0" fmla="*/ 766264 w 5187390"/>
              <a:gd name="connsiteY0" fmla="*/ 1573305 h 1573305"/>
              <a:gd name="connsiteX1" fmla="*/ 696838 w 5187390"/>
              <a:gd name="connsiteY1" fmla="*/ 424561 h 1573305"/>
              <a:gd name="connsiteX2" fmla="*/ 2345177 w 5187390"/>
              <a:gd name="connsiteY2" fmla="*/ 17488 h 1573305"/>
              <a:gd name="connsiteX3" fmla="*/ 5187390 w 5187390"/>
              <a:gd name="connsiteY3" fmla="*/ 1054921 h 1573305"/>
              <a:gd name="connsiteX0" fmla="*/ 0 w 5187390"/>
              <a:gd name="connsiteY0" fmla="*/ 452563 h 1573305"/>
              <a:gd name="connsiteX1" fmla="*/ 2345177 w 5187390"/>
              <a:gd name="connsiteY1" fmla="*/ 17488 h 1573305"/>
              <a:gd name="connsiteX2" fmla="*/ 4718936 w 5187390"/>
              <a:gd name="connsiteY2" fmla="*/ 1526605 h 1573305"/>
              <a:gd name="connsiteX3" fmla="*/ 1958547 w 5187390"/>
              <a:gd name="connsiteY3" fmla="*/ 1526605 h 1573305"/>
              <a:gd name="connsiteX4" fmla="*/ 0 w 5187390"/>
              <a:gd name="connsiteY4" fmla="*/ 452563 h 1573305"/>
              <a:gd name="connsiteX0" fmla="*/ 766264 w 5187390"/>
              <a:gd name="connsiteY0" fmla="*/ 1573305 h 1573305"/>
              <a:gd name="connsiteX1" fmla="*/ 696838 w 5187390"/>
              <a:gd name="connsiteY1" fmla="*/ 424561 h 1573305"/>
              <a:gd name="connsiteX2" fmla="*/ 2345177 w 5187390"/>
              <a:gd name="connsiteY2" fmla="*/ 17488 h 1573305"/>
              <a:gd name="connsiteX3" fmla="*/ 5187390 w 5187390"/>
              <a:gd name="connsiteY3" fmla="*/ 1054921 h 1573305"/>
              <a:gd name="connsiteX0" fmla="*/ 0 w 5187390"/>
              <a:gd name="connsiteY0" fmla="*/ 452563 h 3408690"/>
              <a:gd name="connsiteX1" fmla="*/ 2345177 w 5187390"/>
              <a:gd name="connsiteY1" fmla="*/ 17488 h 3408690"/>
              <a:gd name="connsiteX2" fmla="*/ 4718936 w 5187390"/>
              <a:gd name="connsiteY2" fmla="*/ 1526605 h 3408690"/>
              <a:gd name="connsiteX3" fmla="*/ 1958547 w 5187390"/>
              <a:gd name="connsiteY3" fmla="*/ 1526605 h 3408690"/>
              <a:gd name="connsiteX4" fmla="*/ 0 w 5187390"/>
              <a:gd name="connsiteY4" fmla="*/ 452563 h 3408690"/>
              <a:gd name="connsiteX0" fmla="*/ 1454693 w 5187390"/>
              <a:gd name="connsiteY0" fmla="*/ 3408690 h 3408690"/>
              <a:gd name="connsiteX1" fmla="*/ 696838 w 5187390"/>
              <a:gd name="connsiteY1" fmla="*/ 424561 h 3408690"/>
              <a:gd name="connsiteX2" fmla="*/ 2345177 w 5187390"/>
              <a:gd name="connsiteY2" fmla="*/ 17488 h 3408690"/>
              <a:gd name="connsiteX3" fmla="*/ 5187390 w 5187390"/>
              <a:gd name="connsiteY3" fmla="*/ 1054921 h 3408690"/>
              <a:gd name="connsiteX0" fmla="*/ 0 w 5187390"/>
              <a:gd name="connsiteY0" fmla="*/ 450115 h 3406242"/>
              <a:gd name="connsiteX1" fmla="*/ 2345177 w 5187390"/>
              <a:gd name="connsiteY1" fmla="*/ 15040 h 3406242"/>
              <a:gd name="connsiteX2" fmla="*/ 4718936 w 5187390"/>
              <a:gd name="connsiteY2" fmla="*/ 1524157 h 3406242"/>
              <a:gd name="connsiteX3" fmla="*/ 1958547 w 5187390"/>
              <a:gd name="connsiteY3" fmla="*/ 1524157 h 3406242"/>
              <a:gd name="connsiteX4" fmla="*/ 0 w 5187390"/>
              <a:gd name="connsiteY4" fmla="*/ 450115 h 3406242"/>
              <a:gd name="connsiteX0" fmla="*/ 1454693 w 5187390"/>
              <a:gd name="connsiteY0" fmla="*/ 3406242 h 3406242"/>
              <a:gd name="connsiteX1" fmla="*/ 1540431 w 5187390"/>
              <a:gd name="connsiteY1" fmla="*/ 1280445 h 3406242"/>
              <a:gd name="connsiteX2" fmla="*/ 2345177 w 5187390"/>
              <a:gd name="connsiteY2" fmla="*/ 15040 h 3406242"/>
              <a:gd name="connsiteX3" fmla="*/ 5187390 w 5187390"/>
              <a:gd name="connsiteY3" fmla="*/ 1052473 h 3406242"/>
              <a:gd name="connsiteX0" fmla="*/ 0 w 5187390"/>
              <a:gd name="connsiteY0" fmla="*/ 450115 h 3406242"/>
              <a:gd name="connsiteX1" fmla="*/ 2345177 w 5187390"/>
              <a:gd name="connsiteY1" fmla="*/ 15040 h 3406242"/>
              <a:gd name="connsiteX2" fmla="*/ 4718936 w 5187390"/>
              <a:gd name="connsiteY2" fmla="*/ 1524157 h 3406242"/>
              <a:gd name="connsiteX3" fmla="*/ 1958547 w 5187390"/>
              <a:gd name="connsiteY3" fmla="*/ 1524157 h 3406242"/>
              <a:gd name="connsiteX4" fmla="*/ 0 w 5187390"/>
              <a:gd name="connsiteY4" fmla="*/ 450115 h 3406242"/>
              <a:gd name="connsiteX0" fmla="*/ 1454693 w 5187390"/>
              <a:gd name="connsiteY0" fmla="*/ 3406242 h 3406242"/>
              <a:gd name="connsiteX1" fmla="*/ 1540431 w 5187390"/>
              <a:gd name="connsiteY1" fmla="*/ 1280445 h 3406242"/>
              <a:gd name="connsiteX2" fmla="*/ 3279325 w 5187390"/>
              <a:gd name="connsiteY2" fmla="*/ 265741 h 3406242"/>
              <a:gd name="connsiteX3" fmla="*/ 5187390 w 5187390"/>
              <a:gd name="connsiteY3" fmla="*/ 1052473 h 3406242"/>
              <a:gd name="connsiteX0" fmla="*/ 0 w 5187390"/>
              <a:gd name="connsiteY0" fmla="*/ 450115 h 3406242"/>
              <a:gd name="connsiteX1" fmla="*/ 2345177 w 5187390"/>
              <a:gd name="connsiteY1" fmla="*/ 15040 h 3406242"/>
              <a:gd name="connsiteX2" fmla="*/ 4718936 w 5187390"/>
              <a:gd name="connsiteY2" fmla="*/ 1524157 h 3406242"/>
              <a:gd name="connsiteX3" fmla="*/ 1958547 w 5187390"/>
              <a:gd name="connsiteY3" fmla="*/ 1524157 h 3406242"/>
              <a:gd name="connsiteX4" fmla="*/ 0 w 5187390"/>
              <a:gd name="connsiteY4" fmla="*/ 450115 h 3406242"/>
              <a:gd name="connsiteX0" fmla="*/ 1454693 w 5187390"/>
              <a:gd name="connsiteY0" fmla="*/ 3406242 h 3406242"/>
              <a:gd name="connsiteX1" fmla="*/ 1729010 w 5187390"/>
              <a:gd name="connsiteY1" fmla="*/ 1040986 h 3406242"/>
              <a:gd name="connsiteX2" fmla="*/ 3279325 w 5187390"/>
              <a:gd name="connsiteY2" fmla="*/ 265741 h 3406242"/>
              <a:gd name="connsiteX3" fmla="*/ 5187390 w 5187390"/>
              <a:gd name="connsiteY3" fmla="*/ 1052473 h 3406242"/>
              <a:gd name="connsiteX0" fmla="*/ 0 w 5187390"/>
              <a:gd name="connsiteY0" fmla="*/ 450115 h 3613531"/>
              <a:gd name="connsiteX1" fmla="*/ 2345177 w 5187390"/>
              <a:gd name="connsiteY1" fmla="*/ 15040 h 3613531"/>
              <a:gd name="connsiteX2" fmla="*/ 4718936 w 5187390"/>
              <a:gd name="connsiteY2" fmla="*/ 1524157 h 3613531"/>
              <a:gd name="connsiteX3" fmla="*/ 1958547 w 5187390"/>
              <a:gd name="connsiteY3" fmla="*/ 1524157 h 3613531"/>
              <a:gd name="connsiteX4" fmla="*/ 0 w 5187390"/>
              <a:gd name="connsiteY4" fmla="*/ 450115 h 3613531"/>
              <a:gd name="connsiteX0" fmla="*/ 1841072 w 5187390"/>
              <a:gd name="connsiteY0" fmla="*/ 3613531 h 3613531"/>
              <a:gd name="connsiteX1" fmla="*/ 1729010 w 5187390"/>
              <a:gd name="connsiteY1" fmla="*/ 1040986 h 3613531"/>
              <a:gd name="connsiteX2" fmla="*/ 3279325 w 5187390"/>
              <a:gd name="connsiteY2" fmla="*/ 265741 h 3613531"/>
              <a:gd name="connsiteX3" fmla="*/ 5187390 w 5187390"/>
              <a:gd name="connsiteY3" fmla="*/ 1052473 h 3613531"/>
              <a:gd name="connsiteX0" fmla="*/ 0 w 5187390"/>
              <a:gd name="connsiteY0" fmla="*/ 450115 h 3613531"/>
              <a:gd name="connsiteX1" fmla="*/ 2345177 w 5187390"/>
              <a:gd name="connsiteY1" fmla="*/ 15040 h 3613531"/>
              <a:gd name="connsiteX2" fmla="*/ 4718936 w 5187390"/>
              <a:gd name="connsiteY2" fmla="*/ 1524157 h 3613531"/>
              <a:gd name="connsiteX3" fmla="*/ 1958547 w 5187390"/>
              <a:gd name="connsiteY3" fmla="*/ 1524157 h 3613531"/>
              <a:gd name="connsiteX4" fmla="*/ 0 w 5187390"/>
              <a:gd name="connsiteY4" fmla="*/ 450115 h 3613531"/>
              <a:gd name="connsiteX0" fmla="*/ 1841072 w 5187390"/>
              <a:gd name="connsiteY0" fmla="*/ 3613531 h 3613531"/>
              <a:gd name="connsiteX1" fmla="*/ 1651680 w 5187390"/>
              <a:gd name="connsiteY1" fmla="*/ 1303396 h 3613531"/>
              <a:gd name="connsiteX2" fmla="*/ 3279325 w 5187390"/>
              <a:gd name="connsiteY2" fmla="*/ 265741 h 3613531"/>
              <a:gd name="connsiteX3" fmla="*/ 5187390 w 5187390"/>
              <a:gd name="connsiteY3" fmla="*/ 1052473 h 3613531"/>
              <a:gd name="connsiteX0" fmla="*/ 0 w 5256745"/>
              <a:gd name="connsiteY0" fmla="*/ 450115 h 3613531"/>
              <a:gd name="connsiteX1" fmla="*/ 2345177 w 5256745"/>
              <a:gd name="connsiteY1" fmla="*/ 15040 h 3613531"/>
              <a:gd name="connsiteX2" fmla="*/ 4718936 w 5256745"/>
              <a:gd name="connsiteY2" fmla="*/ 1524157 h 3613531"/>
              <a:gd name="connsiteX3" fmla="*/ 1958547 w 5256745"/>
              <a:gd name="connsiteY3" fmla="*/ 1524157 h 3613531"/>
              <a:gd name="connsiteX4" fmla="*/ 0 w 5256745"/>
              <a:gd name="connsiteY4" fmla="*/ 450115 h 3613531"/>
              <a:gd name="connsiteX0" fmla="*/ 1841072 w 5256745"/>
              <a:gd name="connsiteY0" fmla="*/ 3613531 h 3613531"/>
              <a:gd name="connsiteX1" fmla="*/ 1651680 w 5256745"/>
              <a:gd name="connsiteY1" fmla="*/ 1303396 h 3613531"/>
              <a:gd name="connsiteX2" fmla="*/ 3279325 w 5256745"/>
              <a:gd name="connsiteY2" fmla="*/ 265741 h 3613531"/>
              <a:gd name="connsiteX3" fmla="*/ 5256745 w 5256745"/>
              <a:gd name="connsiteY3" fmla="*/ 266490 h 3613531"/>
              <a:gd name="connsiteX0" fmla="*/ 0 w 5256745"/>
              <a:gd name="connsiteY0" fmla="*/ 450115 h 3613531"/>
              <a:gd name="connsiteX1" fmla="*/ 2345177 w 5256745"/>
              <a:gd name="connsiteY1" fmla="*/ 15040 h 3613531"/>
              <a:gd name="connsiteX2" fmla="*/ 4718936 w 5256745"/>
              <a:gd name="connsiteY2" fmla="*/ 1524157 h 3613531"/>
              <a:gd name="connsiteX3" fmla="*/ 1958547 w 5256745"/>
              <a:gd name="connsiteY3" fmla="*/ 1524157 h 3613531"/>
              <a:gd name="connsiteX4" fmla="*/ 0 w 5256745"/>
              <a:gd name="connsiteY4" fmla="*/ 450115 h 3613531"/>
              <a:gd name="connsiteX0" fmla="*/ 1841072 w 5256745"/>
              <a:gd name="connsiteY0" fmla="*/ 3613531 h 3613531"/>
              <a:gd name="connsiteX1" fmla="*/ 1651680 w 5256745"/>
              <a:gd name="connsiteY1" fmla="*/ 1303396 h 3613531"/>
              <a:gd name="connsiteX2" fmla="*/ 3279325 w 5256745"/>
              <a:gd name="connsiteY2" fmla="*/ 265741 h 3613531"/>
              <a:gd name="connsiteX3" fmla="*/ 5256745 w 5256745"/>
              <a:gd name="connsiteY3" fmla="*/ 266490 h 3613531"/>
              <a:gd name="connsiteX0" fmla="*/ 0 w 5256745"/>
              <a:gd name="connsiteY0" fmla="*/ 281492 h 3444908"/>
              <a:gd name="connsiteX1" fmla="*/ 2350662 w 5256745"/>
              <a:gd name="connsiteY1" fmla="*/ 44722 h 3444908"/>
              <a:gd name="connsiteX2" fmla="*/ 4718936 w 5256745"/>
              <a:gd name="connsiteY2" fmla="*/ 1355534 h 3444908"/>
              <a:gd name="connsiteX3" fmla="*/ 1958547 w 5256745"/>
              <a:gd name="connsiteY3" fmla="*/ 1355534 h 3444908"/>
              <a:gd name="connsiteX4" fmla="*/ 0 w 5256745"/>
              <a:gd name="connsiteY4" fmla="*/ 281492 h 3444908"/>
              <a:gd name="connsiteX0" fmla="*/ 1841072 w 5256745"/>
              <a:gd name="connsiteY0" fmla="*/ 3444908 h 3444908"/>
              <a:gd name="connsiteX1" fmla="*/ 1651680 w 5256745"/>
              <a:gd name="connsiteY1" fmla="*/ 1134773 h 3444908"/>
              <a:gd name="connsiteX2" fmla="*/ 3279325 w 5256745"/>
              <a:gd name="connsiteY2" fmla="*/ 97118 h 3444908"/>
              <a:gd name="connsiteX3" fmla="*/ 5256745 w 5256745"/>
              <a:gd name="connsiteY3" fmla="*/ 97867 h 3444908"/>
              <a:gd name="connsiteX0" fmla="*/ 0 w 5256745"/>
              <a:gd name="connsiteY0" fmla="*/ 239614 h 3403030"/>
              <a:gd name="connsiteX1" fmla="*/ 2391817 w 5256745"/>
              <a:gd name="connsiteY1" fmla="*/ 196908 h 3403030"/>
              <a:gd name="connsiteX2" fmla="*/ 4718936 w 5256745"/>
              <a:gd name="connsiteY2" fmla="*/ 1313656 h 3403030"/>
              <a:gd name="connsiteX3" fmla="*/ 1958547 w 5256745"/>
              <a:gd name="connsiteY3" fmla="*/ 1313656 h 3403030"/>
              <a:gd name="connsiteX4" fmla="*/ 0 w 5256745"/>
              <a:gd name="connsiteY4" fmla="*/ 239614 h 3403030"/>
              <a:gd name="connsiteX0" fmla="*/ 1841072 w 5256745"/>
              <a:gd name="connsiteY0" fmla="*/ 3403030 h 3403030"/>
              <a:gd name="connsiteX1" fmla="*/ 1651680 w 5256745"/>
              <a:gd name="connsiteY1" fmla="*/ 1092895 h 3403030"/>
              <a:gd name="connsiteX2" fmla="*/ 3279325 w 5256745"/>
              <a:gd name="connsiteY2" fmla="*/ 55240 h 3403030"/>
              <a:gd name="connsiteX3" fmla="*/ 5256745 w 5256745"/>
              <a:gd name="connsiteY3" fmla="*/ 55989 h 3403030"/>
              <a:gd name="connsiteX0" fmla="*/ 0 w 5256745"/>
              <a:gd name="connsiteY0" fmla="*/ 239614 h 3403030"/>
              <a:gd name="connsiteX1" fmla="*/ 2391817 w 5256745"/>
              <a:gd name="connsiteY1" fmla="*/ 196908 h 3403030"/>
              <a:gd name="connsiteX2" fmla="*/ 4718936 w 5256745"/>
              <a:gd name="connsiteY2" fmla="*/ 1313656 h 3403030"/>
              <a:gd name="connsiteX3" fmla="*/ 1958547 w 5256745"/>
              <a:gd name="connsiteY3" fmla="*/ 1313656 h 3403030"/>
              <a:gd name="connsiteX4" fmla="*/ 0 w 5256745"/>
              <a:gd name="connsiteY4" fmla="*/ 239614 h 3403030"/>
              <a:gd name="connsiteX0" fmla="*/ 1841072 w 5256745"/>
              <a:gd name="connsiteY0" fmla="*/ 3403030 h 3403030"/>
              <a:gd name="connsiteX1" fmla="*/ 1651680 w 5256745"/>
              <a:gd name="connsiteY1" fmla="*/ 1092895 h 3403030"/>
              <a:gd name="connsiteX2" fmla="*/ 3279325 w 5256745"/>
              <a:gd name="connsiteY2" fmla="*/ 55240 h 3403030"/>
              <a:gd name="connsiteX3" fmla="*/ 5256745 w 5256745"/>
              <a:gd name="connsiteY3" fmla="*/ 55989 h 3403030"/>
              <a:gd name="connsiteX0" fmla="*/ 0 w 5256745"/>
              <a:gd name="connsiteY0" fmla="*/ 239614 h 3403030"/>
              <a:gd name="connsiteX1" fmla="*/ 2391817 w 5256745"/>
              <a:gd name="connsiteY1" fmla="*/ 196908 h 3403030"/>
              <a:gd name="connsiteX2" fmla="*/ 4718936 w 5256745"/>
              <a:gd name="connsiteY2" fmla="*/ 1313656 h 3403030"/>
              <a:gd name="connsiteX3" fmla="*/ 1958547 w 5256745"/>
              <a:gd name="connsiteY3" fmla="*/ 1313656 h 3403030"/>
              <a:gd name="connsiteX4" fmla="*/ 0 w 5256745"/>
              <a:gd name="connsiteY4" fmla="*/ 239614 h 3403030"/>
              <a:gd name="connsiteX0" fmla="*/ 1841072 w 5256745"/>
              <a:gd name="connsiteY0" fmla="*/ 3403030 h 3403030"/>
              <a:gd name="connsiteX1" fmla="*/ 1651680 w 5256745"/>
              <a:gd name="connsiteY1" fmla="*/ 1092895 h 3403030"/>
              <a:gd name="connsiteX2" fmla="*/ 3279325 w 5256745"/>
              <a:gd name="connsiteY2" fmla="*/ 55240 h 3403030"/>
              <a:gd name="connsiteX3" fmla="*/ 5256745 w 5256745"/>
              <a:gd name="connsiteY3" fmla="*/ 55989 h 3403030"/>
              <a:gd name="connsiteX0" fmla="*/ 0 w 4749391"/>
              <a:gd name="connsiteY0" fmla="*/ 703827 h 3403030"/>
              <a:gd name="connsiteX1" fmla="*/ 1884463 w 4749391"/>
              <a:gd name="connsiteY1" fmla="*/ 196908 h 3403030"/>
              <a:gd name="connsiteX2" fmla="*/ 4211582 w 4749391"/>
              <a:gd name="connsiteY2" fmla="*/ 1313656 h 3403030"/>
              <a:gd name="connsiteX3" fmla="*/ 1451193 w 4749391"/>
              <a:gd name="connsiteY3" fmla="*/ 1313656 h 3403030"/>
              <a:gd name="connsiteX4" fmla="*/ 0 w 4749391"/>
              <a:gd name="connsiteY4" fmla="*/ 703827 h 3403030"/>
              <a:gd name="connsiteX0" fmla="*/ 1333718 w 4749391"/>
              <a:gd name="connsiteY0" fmla="*/ 3403030 h 3403030"/>
              <a:gd name="connsiteX1" fmla="*/ 1144326 w 4749391"/>
              <a:gd name="connsiteY1" fmla="*/ 1092895 h 3403030"/>
              <a:gd name="connsiteX2" fmla="*/ 2771971 w 4749391"/>
              <a:gd name="connsiteY2" fmla="*/ 55240 h 3403030"/>
              <a:gd name="connsiteX3" fmla="*/ 4749391 w 4749391"/>
              <a:gd name="connsiteY3" fmla="*/ 55989 h 3403030"/>
              <a:gd name="connsiteX0" fmla="*/ 0 w 4749391"/>
              <a:gd name="connsiteY0" fmla="*/ 703827 h 3403030"/>
              <a:gd name="connsiteX1" fmla="*/ 1884463 w 4749391"/>
              <a:gd name="connsiteY1" fmla="*/ 196908 h 3403030"/>
              <a:gd name="connsiteX2" fmla="*/ 4211582 w 4749391"/>
              <a:gd name="connsiteY2" fmla="*/ 1313656 h 3403030"/>
              <a:gd name="connsiteX3" fmla="*/ 1946333 w 4749391"/>
              <a:gd name="connsiteY3" fmla="*/ 1218626 h 3403030"/>
              <a:gd name="connsiteX4" fmla="*/ 0 w 4749391"/>
              <a:gd name="connsiteY4" fmla="*/ 703827 h 3403030"/>
              <a:gd name="connsiteX0" fmla="*/ 1333718 w 4749391"/>
              <a:gd name="connsiteY0" fmla="*/ 3403030 h 3403030"/>
              <a:gd name="connsiteX1" fmla="*/ 1144326 w 4749391"/>
              <a:gd name="connsiteY1" fmla="*/ 1092895 h 3403030"/>
              <a:gd name="connsiteX2" fmla="*/ 2771971 w 4749391"/>
              <a:gd name="connsiteY2" fmla="*/ 55240 h 3403030"/>
              <a:gd name="connsiteX3" fmla="*/ 4749391 w 4749391"/>
              <a:gd name="connsiteY3" fmla="*/ 55989 h 3403030"/>
              <a:gd name="connsiteX0" fmla="*/ 0 w 4749391"/>
              <a:gd name="connsiteY0" fmla="*/ 703827 h 3403030"/>
              <a:gd name="connsiteX1" fmla="*/ 1884463 w 4749391"/>
              <a:gd name="connsiteY1" fmla="*/ 196908 h 3403030"/>
              <a:gd name="connsiteX2" fmla="*/ 4211582 w 4749391"/>
              <a:gd name="connsiteY2" fmla="*/ 1313656 h 3403030"/>
              <a:gd name="connsiteX3" fmla="*/ 1946333 w 4749391"/>
              <a:gd name="connsiteY3" fmla="*/ 1218626 h 3403030"/>
              <a:gd name="connsiteX4" fmla="*/ 0 w 4749391"/>
              <a:gd name="connsiteY4" fmla="*/ 703827 h 3403030"/>
              <a:gd name="connsiteX0" fmla="*/ 1333718 w 4749391"/>
              <a:gd name="connsiteY0" fmla="*/ 3403030 h 3403030"/>
              <a:gd name="connsiteX1" fmla="*/ 1322675 w 4749391"/>
              <a:gd name="connsiteY1" fmla="*/ 1071695 h 3403030"/>
              <a:gd name="connsiteX2" fmla="*/ 2771971 w 4749391"/>
              <a:gd name="connsiteY2" fmla="*/ 55240 h 3403030"/>
              <a:gd name="connsiteX3" fmla="*/ 4749391 w 4749391"/>
              <a:gd name="connsiteY3" fmla="*/ 55989 h 3403030"/>
              <a:gd name="connsiteX0" fmla="*/ 0 w 4749391"/>
              <a:gd name="connsiteY0" fmla="*/ 714880 h 3414083"/>
              <a:gd name="connsiteX1" fmla="*/ 1884463 w 4749391"/>
              <a:gd name="connsiteY1" fmla="*/ 207961 h 3414083"/>
              <a:gd name="connsiteX2" fmla="*/ 4211582 w 4749391"/>
              <a:gd name="connsiteY2" fmla="*/ 1324709 h 3414083"/>
              <a:gd name="connsiteX3" fmla="*/ 1946333 w 4749391"/>
              <a:gd name="connsiteY3" fmla="*/ 1229679 h 3414083"/>
              <a:gd name="connsiteX4" fmla="*/ 0 w 4749391"/>
              <a:gd name="connsiteY4" fmla="*/ 714880 h 3414083"/>
              <a:gd name="connsiteX0" fmla="*/ 1333718 w 4749391"/>
              <a:gd name="connsiteY0" fmla="*/ 3414083 h 3414083"/>
              <a:gd name="connsiteX1" fmla="*/ 1322675 w 4749391"/>
              <a:gd name="connsiteY1" fmla="*/ 1082748 h 3414083"/>
              <a:gd name="connsiteX2" fmla="*/ 2819116 w 4749391"/>
              <a:gd name="connsiteY2" fmla="*/ 6428 h 3414083"/>
              <a:gd name="connsiteX3" fmla="*/ 4749391 w 4749391"/>
              <a:gd name="connsiteY3" fmla="*/ 67042 h 3414083"/>
              <a:gd name="connsiteX0" fmla="*/ 0 w 4816491"/>
              <a:gd name="connsiteY0" fmla="*/ 750489 h 3449692"/>
              <a:gd name="connsiteX1" fmla="*/ 1884463 w 4816491"/>
              <a:gd name="connsiteY1" fmla="*/ 243570 h 3449692"/>
              <a:gd name="connsiteX2" fmla="*/ 4211582 w 4816491"/>
              <a:gd name="connsiteY2" fmla="*/ 1360318 h 3449692"/>
              <a:gd name="connsiteX3" fmla="*/ 1946333 w 4816491"/>
              <a:gd name="connsiteY3" fmla="*/ 1265288 h 3449692"/>
              <a:gd name="connsiteX4" fmla="*/ 0 w 4816491"/>
              <a:gd name="connsiteY4" fmla="*/ 750489 h 3449692"/>
              <a:gd name="connsiteX0" fmla="*/ 1333718 w 4816491"/>
              <a:gd name="connsiteY0" fmla="*/ 3449692 h 3449692"/>
              <a:gd name="connsiteX1" fmla="*/ 1322675 w 4816491"/>
              <a:gd name="connsiteY1" fmla="*/ 1118357 h 3449692"/>
              <a:gd name="connsiteX2" fmla="*/ 2819116 w 4816491"/>
              <a:gd name="connsiteY2" fmla="*/ 42037 h 3449692"/>
              <a:gd name="connsiteX3" fmla="*/ 4816491 w 4816491"/>
              <a:gd name="connsiteY3" fmla="*/ 58501 h 3449692"/>
              <a:gd name="connsiteX0" fmla="*/ 0 w 4816491"/>
              <a:gd name="connsiteY0" fmla="*/ 804039 h 3503242"/>
              <a:gd name="connsiteX1" fmla="*/ 1884463 w 4816491"/>
              <a:gd name="connsiteY1" fmla="*/ 297120 h 3503242"/>
              <a:gd name="connsiteX2" fmla="*/ 4211582 w 4816491"/>
              <a:gd name="connsiteY2" fmla="*/ 1413868 h 3503242"/>
              <a:gd name="connsiteX3" fmla="*/ 1946333 w 4816491"/>
              <a:gd name="connsiteY3" fmla="*/ 1318838 h 3503242"/>
              <a:gd name="connsiteX4" fmla="*/ 0 w 4816491"/>
              <a:gd name="connsiteY4" fmla="*/ 804039 h 3503242"/>
              <a:gd name="connsiteX0" fmla="*/ 1333718 w 4816491"/>
              <a:gd name="connsiteY0" fmla="*/ 3503242 h 3503242"/>
              <a:gd name="connsiteX1" fmla="*/ 1322675 w 4816491"/>
              <a:gd name="connsiteY1" fmla="*/ 1171907 h 3503242"/>
              <a:gd name="connsiteX2" fmla="*/ 2819116 w 4816491"/>
              <a:gd name="connsiteY2" fmla="*/ 95587 h 3503242"/>
              <a:gd name="connsiteX3" fmla="*/ 3703478 w 4816491"/>
              <a:gd name="connsiteY3" fmla="*/ 39929 h 3503242"/>
              <a:gd name="connsiteX4" fmla="*/ 4816491 w 4816491"/>
              <a:gd name="connsiteY4" fmla="*/ 112051 h 350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6491" h="3503242" stroke="0" extrusionOk="0">
                <a:moveTo>
                  <a:pt x="0" y="804039"/>
                </a:moveTo>
                <a:cubicBezTo>
                  <a:pt x="613669" y="462880"/>
                  <a:pt x="1182533" y="195482"/>
                  <a:pt x="1884463" y="297120"/>
                </a:cubicBezTo>
                <a:cubicBezTo>
                  <a:pt x="2586393" y="398758"/>
                  <a:pt x="4211582" y="654585"/>
                  <a:pt x="4211582" y="1413868"/>
                </a:cubicBezTo>
                <a:lnTo>
                  <a:pt x="1946333" y="1318838"/>
                </a:lnTo>
                <a:lnTo>
                  <a:pt x="0" y="804039"/>
                </a:lnTo>
                <a:close/>
              </a:path>
              <a:path w="4816491" h="3503242" fill="none">
                <a:moveTo>
                  <a:pt x="1333718" y="3503242"/>
                </a:moveTo>
                <a:cubicBezTo>
                  <a:pt x="1421423" y="3411520"/>
                  <a:pt x="1059523" y="1431210"/>
                  <a:pt x="1322675" y="1171907"/>
                </a:cubicBezTo>
                <a:cubicBezTo>
                  <a:pt x="1585827" y="912604"/>
                  <a:pt x="2423521" y="269034"/>
                  <a:pt x="2819116" y="95587"/>
                </a:cubicBezTo>
                <a:cubicBezTo>
                  <a:pt x="3214711" y="-77860"/>
                  <a:pt x="3370582" y="37185"/>
                  <a:pt x="3703478" y="39929"/>
                </a:cubicBezTo>
                <a:cubicBezTo>
                  <a:pt x="4036374" y="42673"/>
                  <a:pt x="4629783" y="115247"/>
                  <a:pt x="4816491" y="112051"/>
                </a:cubicBezTo>
              </a:path>
            </a:pathLst>
          </a:cu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F5332-BC24-C24B-BC21-347F26BDDF30}"/>
              </a:ext>
            </a:extLst>
          </p:cNvPr>
          <p:cNvSpPr txBox="1"/>
          <p:nvPr/>
        </p:nvSpPr>
        <p:spPr>
          <a:xfrm>
            <a:off x="11233461" y="2101788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7030A0"/>
                </a:solidFill>
              </a:rPr>
              <a:t>VC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4BDD7F0-68C3-434F-B7AA-C1B266092B3C}"/>
              </a:ext>
            </a:extLst>
          </p:cNvPr>
          <p:cNvSpPr txBox="1">
            <a:spLocks/>
          </p:cNvSpPr>
          <p:nvPr/>
        </p:nvSpPr>
        <p:spPr>
          <a:xfrm>
            <a:off x="387875" y="2243835"/>
            <a:ext cx="4154398" cy="222656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Chi phí cận biên và chi phí trung bình và chi phí biến đổi trung bình</a:t>
            </a:r>
          </a:p>
        </p:txBody>
      </p:sp>
    </p:spTree>
    <p:extLst>
      <p:ext uri="{BB962C8B-B14F-4D97-AF65-F5344CB8AC3E}">
        <p14:creationId xmlns:p14="http://schemas.microsoft.com/office/powerpoint/2010/main" val="10631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83391-D1F2-AF4B-B4A3-93398F3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7A30B-07AC-9243-A324-FF8B3F32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64" y="-687252"/>
            <a:ext cx="10976671" cy="82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2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08818-FCE1-DB49-8F1C-E61D1366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Economies of Scale | Microeconomics">
            <a:extLst>
              <a:ext uri="{FF2B5EF4-FFF2-40B4-BE49-F238E27FC236}">
                <a16:creationId xmlns:a16="http://schemas.microsoft.com/office/drawing/2014/main" id="{FBE98414-49CC-9843-B667-05913E03E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1" y="914400"/>
            <a:ext cx="6303237" cy="54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379F68F-C9F5-784E-8229-BE570272E32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0291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Mới đầu, AC &gt; MC giảm tới cực tiểu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Sau đó tăng do năng suất cận biên giảm dần</a:t>
            </a:r>
          </a:p>
        </p:txBody>
      </p:sp>
      <p:pic>
        <p:nvPicPr>
          <p:cNvPr id="6" name="Graphic 5" descr="Ambulance with solid fill">
            <a:extLst>
              <a:ext uri="{FF2B5EF4-FFF2-40B4-BE49-F238E27FC236}">
                <a16:creationId xmlns:a16="http://schemas.microsoft.com/office/drawing/2014/main" id="{D84C616C-802C-F441-80F9-C2ADB1019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2623" y="1295400"/>
            <a:ext cx="914400" cy="914400"/>
          </a:xfrm>
          <a:prstGeom prst="rect">
            <a:avLst/>
          </a:prstGeom>
        </p:spPr>
      </p:pic>
      <p:pic>
        <p:nvPicPr>
          <p:cNvPr id="8" name="Graphic 7" descr="Diamond with solid fill">
            <a:extLst>
              <a:ext uri="{FF2B5EF4-FFF2-40B4-BE49-F238E27FC236}">
                <a16:creationId xmlns:a16="http://schemas.microsoft.com/office/drawing/2014/main" id="{ABC87D08-0F20-6C47-9829-128524163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0810" y="5943600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BDDF76-7BAF-6E4E-9889-1B1D8A9ACDF5}"/>
              </a:ext>
            </a:extLst>
          </p:cNvPr>
          <p:cNvCxnSpPr/>
          <p:nvPr/>
        </p:nvCxnSpPr>
        <p:spPr>
          <a:xfrm>
            <a:off x="7357023" y="-533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F4418-B347-5B48-8057-39816D3A83B4}"/>
              </a:ext>
            </a:extLst>
          </p:cNvPr>
          <p:cNvCxnSpPr/>
          <p:nvPr/>
        </p:nvCxnSpPr>
        <p:spPr>
          <a:xfrm>
            <a:off x="8915400" y="3429000"/>
            <a:ext cx="0" cy="2133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1F67B9FA-1A5C-0346-BA5F-BE99C1FD928C}"/>
              </a:ext>
            </a:extLst>
          </p:cNvPr>
          <p:cNvSpPr/>
          <p:nvPr/>
        </p:nvSpPr>
        <p:spPr>
          <a:xfrm rot="18493272" flipV="1">
            <a:off x="5737619" y="2096498"/>
            <a:ext cx="5187390" cy="1573305"/>
          </a:xfrm>
          <a:custGeom>
            <a:avLst/>
            <a:gdLst>
              <a:gd name="connsiteX0" fmla="*/ 801842 w 5520777"/>
              <a:gd name="connsiteY0" fmla="*/ 450099 h 3048281"/>
              <a:gd name="connsiteX1" fmla="*/ 3147019 w 5520777"/>
              <a:gd name="connsiteY1" fmla="*/ 15024 h 3048281"/>
              <a:gd name="connsiteX2" fmla="*/ 5520778 w 5520777"/>
              <a:gd name="connsiteY2" fmla="*/ 1524141 h 3048281"/>
              <a:gd name="connsiteX3" fmla="*/ 2760389 w 5520777"/>
              <a:gd name="connsiteY3" fmla="*/ 1524141 h 3048281"/>
              <a:gd name="connsiteX4" fmla="*/ 801842 w 5520777"/>
              <a:gd name="connsiteY4" fmla="*/ 450099 h 3048281"/>
              <a:gd name="connsiteX0" fmla="*/ 801842 w 5520777"/>
              <a:gd name="connsiteY0" fmla="*/ 450099 h 3048281"/>
              <a:gd name="connsiteX1" fmla="*/ 3147019 w 5520777"/>
              <a:gd name="connsiteY1" fmla="*/ 15024 h 3048281"/>
              <a:gd name="connsiteX2" fmla="*/ 5520778 w 5520777"/>
              <a:gd name="connsiteY2" fmla="*/ 1524141 h 3048281"/>
              <a:gd name="connsiteX0" fmla="*/ 0 w 4718936"/>
              <a:gd name="connsiteY0" fmla="*/ 450114 h 1570856"/>
              <a:gd name="connsiteX1" fmla="*/ 2345177 w 4718936"/>
              <a:gd name="connsiteY1" fmla="*/ 15039 h 1570856"/>
              <a:gd name="connsiteX2" fmla="*/ 4718936 w 4718936"/>
              <a:gd name="connsiteY2" fmla="*/ 1524156 h 1570856"/>
              <a:gd name="connsiteX3" fmla="*/ 1958547 w 4718936"/>
              <a:gd name="connsiteY3" fmla="*/ 1524156 h 1570856"/>
              <a:gd name="connsiteX4" fmla="*/ 0 w 4718936"/>
              <a:gd name="connsiteY4" fmla="*/ 450114 h 1570856"/>
              <a:gd name="connsiteX0" fmla="*/ 766264 w 4718936"/>
              <a:gd name="connsiteY0" fmla="*/ 1570856 h 1570856"/>
              <a:gd name="connsiteX1" fmla="*/ 2345177 w 4718936"/>
              <a:gd name="connsiteY1" fmla="*/ 15039 h 1570856"/>
              <a:gd name="connsiteX2" fmla="*/ 4718936 w 4718936"/>
              <a:gd name="connsiteY2" fmla="*/ 1524156 h 1570856"/>
              <a:gd name="connsiteX0" fmla="*/ 0 w 4718936"/>
              <a:gd name="connsiteY0" fmla="*/ 452563 h 1573305"/>
              <a:gd name="connsiteX1" fmla="*/ 2345177 w 4718936"/>
              <a:gd name="connsiteY1" fmla="*/ 17488 h 1573305"/>
              <a:gd name="connsiteX2" fmla="*/ 4718936 w 4718936"/>
              <a:gd name="connsiteY2" fmla="*/ 1526605 h 1573305"/>
              <a:gd name="connsiteX3" fmla="*/ 1958547 w 4718936"/>
              <a:gd name="connsiteY3" fmla="*/ 1526605 h 1573305"/>
              <a:gd name="connsiteX4" fmla="*/ 0 w 4718936"/>
              <a:gd name="connsiteY4" fmla="*/ 452563 h 1573305"/>
              <a:gd name="connsiteX0" fmla="*/ 766264 w 4718936"/>
              <a:gd name="connsiteY0" fmla="*/ 1573305 h 1573305"/>
              <a:gd name="connsiteX1" fmla="*/ 696838 w 4718936"/>
              <a:gd name="connsiteY1" fmla="*/ 424561 h 1573305"/>
              <a:gd name="connsiteX2" fmla="*/ 2345177 w 4718936"/>
              <a:gd name="connsiteY2" fmla="*/ 17488 h 1573305"/>
              <a:gd name="connsiteX3" fmla="*/ 4718936 w 4718936"/>
              <a:gd name="connsiteY3" fmla="*/ 1526605 h 1573305"/>
              <a:gd name="connsiteX0" fmla="*/ 0 w 5187390"/>
              <a:gd name="connsiteY0" fmla="*/ 452563 h 1573305"/>
              <a:gd name="connsiteX1" fmla="*/ 2345177 w 5187390"/>
              <a:gd name="connsiteY1" fmla="*/ 17488 h 1573305"/>
              <a:gd name="connsiteX2" fmla="*/ 4718936 w 5187390"/>
              <a:gd name="connsiteY2" fmla="*/ 1526605 h 1573305"/>
              <a:gd name="connsiteX3" fmla="*/ 1958547 w 5187390"/>
              <a:gd name="connsiteY3" fmla="*/ 1526605 h 1573305"/>
              <a:gd name="connsiteX4" fmla="*/ 0 w 5187390"/>
              <a:gd name="connsiteY4" fmla="*/ 452563 h 1573305"/>
              <a:gd name="connsiteX0" fmla="*/ 766264 w 5187390"/>
              <a:gd name="connsiteY0" fmla="*/ 1573305 h 1573305"/>
              <a:gd name="connsiteX1" fmla="*/ 696838 w 5187390"/>
              <a:gd name="connsiteY1" fmla="*/ 424561 h 1573305"/>
              <a:gd name="connsiteX2" fmla="*/ 2345177 w 5187390"/>
              <a:gd name="connsiteY2" fmla="*/ 17488 h 1573305"/>
              <a:gd name="connsiteX3" fmla="*/ 5187390 w 5187390"/>
              <a:gd name="connsiteY3" fmla="*/ 1054921 h 1573305"/>
              <a:gd name="connsiteX0" fmla="*/ 0 w 5187390"/>
              <a:gd name="connsiteY0" fmla="*/ 452563 h 1573305"/>
              <a:gd name="connsiteX1" fmla="*/ 2345177 w 5187390"/>
              <a:gd name="connsiteY1" fmla="*/ 17488 h 1573305"/>
              <a:gd name="connsiteX2" fmla="*/ 4718936 w 5187390"/>
              <a:gd name="connsiteY2" fmla="*/ 1526605 h 1573305"/>
              <a:gd name="connsiteX3" fmla="*/ 1958547 w 5187390"/>
              <a:gd name="connsiteY3" fmla="*/ 1526605 h 1573305"/>
              <a:gd name="connsiteX4" fmla="*/ 0 w 5187390"/>
              <a:gd name="connsiteY4" fmla="*/ 452563 h 1573305"/>
              <a:gd name="connsiteX0" fmla="*/ 766264 w 5187390"/>
              <a:gd name="connsiteY0" fmla="*/ 1573305 h 1573305"/>
              <a:gd name="connsiteX1" fmla="*/ 696838 w 5187390"/>
              <a:gd name="connsiteY1" fmla="*/ 424561 h 1573305"/>
              <a:gd name="connsiteX2" fmla="*/ 2345177 w 5187390"/>
              <a:gd name="connsiteY2" fmla="*/ 17488 h 1573305"/>
              <a:gd name="connsiteX3" fmla="*/ 5187390 w 5187390"/>
              <a:gd name="connsiteY3" fmla="*/ 1054921 h 157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390" h="1573305" stroke="0" extrusionOk="0">
                <a:moveTo>
                  <a:pt x="0" y="452563"/>
                </a:moveTo>
                <a:cubicBezTo>
                  <a:pt x="613669" y="111404"/>
                  <a:pt x="1482922" y="-49859"/>
                  <a:pt x="2345177" y="17488"/>
                </a:cubicBezTo>
                <a:cubicBezTo>
                  <a:pt x="3706768" y="123836"/>
                  <a:pt x="4718936" y="767322"/>
                  <a:pt x="4718936" y="1526605"/>
                </a:cubicBezTo>
                <a:lnTo>
                  <a:pt x="1958547" y="1526605"/>
                </a:lnTo>
                <a:lnTo>
                  <a:pt x="0" y="452563"/>
                </a:lnTo>
                <a:close/>
              </a:path>
              <a:path w="5187390" h="1573305" fill="none">
                <a:moveTo>
                  <a:pt x="766264" y="1573305"/>
                </a:moveTo>
                <a:cubicBezTo>
                  <a:pt x="853969" y="1481583"/>
                  <a:pt x="433686" y="683864"/>
                  <a:pt x="696838" y="424561"/>
                </a:cubicBezTo>
                <a:cubicBezTo>
                  <a:pt x="959990" y="165258"/>
                  <a:pt x="1774103" y="-66451"/>
                  <a:pt x="2345177" y="17488"/>
                </a:cubicBezTo>
                <a:cubicBezTo>
                  <a:pt x="3706768" y="123836"/>
                  <a:pt x="4757601" y="636118"/>
                  <a:pt x="5187390" y="105492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2E9ED-54C8-C341-A00A-8FA6334D1AB9}"/>
              </a:ext>
            </a:extLst>
          </p:cNvPr>
          <p:cNvSpPr txBox="1"/>
          <p:nvPr/>
        </p:nvSpPr>
        <p:spPr>
          <a:xfrm>
            <a:off x="8915400" y="127316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FF0000"/>
                </a:solidFill>
              </a:rPr>
              <a:t>MC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2495-DD59-0B4C-B314-5CF4BCAC2E33}"/>
              </a:ext>
            </a:extLst>
          </p:cNvPr>
          <p:cNvSpPr txBox="1"/>
          <p:nvPr/>
        </p:nvSpPr>
        <p:spPr>
          <a:xfrm>
            <a:off x="10795923" y="2025134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rgbClr val="0558FF"/>
                </a:solidFill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2831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C 0.06433 0.11644 0.12891 0.2331 0.16628 0.27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24444 L 0.32786 -0.01343 " pathEditMode="relative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414C2-3F7E-1646-BAA5-AD43A9D9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AC3530-CF56-764C-B2E1-DBAF085C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53604"/>
              </p:ext>
            </p:extLst>
          </p:nvPr>
        </p:nvGraphicFramePr>
        <p:xfrm>
          <a:off x="304800" y="91794"/>
          <a:ext cx="1158239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713">
                  <a:extLst>
                    <a:ext uri="{9D8B030D-6E8A-4147-A177-3AD203B41FA5}">
                      <a16:colId xmlns:a16="http://schemas.microsoft.com/office/drawing/2014/main" val="2173737931"/>
                    </a:ext>
                  </a:extLst>
                </a:gridCol>
                <a:gridCol w="1683575">
                  <a:extLst>
                    <a:ext uri="{9D8B030D-6E8A-4147-A177-3AD203B41FA5}">
                      <a16:colId xmlns:a16="http://schemas.microsoft.com/office/drawing/2014/main" val="3547082354"/>
                    </a:ext>
                  </a:extLst>
                </a:gridCol>
                <a:gridCol w="1728482">
                  <a:extLst>
                    <a:ext uri="{9D8B030D-6E8A-4147-A177-3AD203B41FA5}">
                      <a16:colId xmlns:a16="http://schemas.microsoft.com/office/drawing/2014/main" val="1376390799"/>
                    </a:ext>
                  </a:extLst>
                </a:gridCol>
                <a:gridCol w="1830157">
                  <a:extLst>
                    <a:ext uri="{9D8B030D-6E8A-4147-A177-3AD203B41FA5}">
                      <a16:colId xmlns:a16="http://schemas.microsoft.com/office/drawing/2014/main" val="3250609678"/>
                    </a:ext>
                  </a:extLst>
                </a:gridCol>
                <a:gridCol w="1525131">
                  <a:extLst>
                    <a:ext uri="{9D8B030D-6E8A-4147-A177-3AD203B41FA5}">
                      <a16:colId xmlns:a16="http://schemas.microsoft.com/office/drawing/2014/main" val="723011849"/>
                    </a:ext>
                  </a:extLst>
                </a:gridCol>
                <a:gridCol w="1626806">
                  <a:extLst>
                    <a:ext uri="{9D8B030D-6E8A-4147-A177-3AD203B41FA5}">
                      <a16:colId xmlns:a16="http://schemas.microsoft.com/office/drawing/2014/main" val="3033480760"/>
                    </a:ext>
                  </a:extLst>
                </a:gridCol>
                <a:gridCol w="1516535">
                  <a:extLst>
                    <a:ext uri="{9D8B030D-6E8A-4147-A177-3AD203B41FA5}">
                      <a16:colId xmlns:a16="http://schemas.microsoft.com/office/drawing/2014/main" val="1090161453"/>
                    </a:ext>
                  </a:extLst>
                </a:gridCol>
              </a:tblGrid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Sản 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ACV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ATC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28243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39791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0881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65724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86293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15,25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22,75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44989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66235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0968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  <a:endParaRPr kumimoji="0" lang="en-VN" sz="3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18,71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70050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97437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26,33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4008"/>
                  </a:ext>
                </a:extLst>
              </a:tr>
              <a:tr h="525774">
                <a:tc>
                  <a:txBody>
                    <a:bodyPr/>
                    <a:lstStyle/>
                    <a:p>
                      <a:pPr algn="ctr"/>
                      <a:r>
                        <a:rPr lang="en-VN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VN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28,5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0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1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61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16350</TotalTime>
  <Words>387</Words>
  <Application>Microsoft Macintosh PowerPoint</Application>
  <PresentationFormat>Widescreen</PresentationFormat>
  <Paragraphs>216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5. Cung và chi phí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520</cp:revision>
  <cp:lastPrinted>2016-03-16T01:13:27Z</cp:lastPrinted>
  <dcterms:created xsi:type="dcterms:W3CDTF">2011-05-03T03:39:41Z</dcterms:created>
  <dcterms:modified xsi:type="dcterms:W3CDTF">2021-06-17T07:10:04Z</dcterms:modified>
</cp:coreProperties>
</file>