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91" r:id="rId2"/>
    <p:sldId id="298" r:id="rId3"/>
    <p:sldId id="299" r:id="rId4"/>
    <p:sldId id="308" r:id="rId5"/>
    <p:sldId id="320" r:id="rId6"/>
    <p:sldId id="311" r:id="rId7"/>
    <p:sldId id="315" r:id="rId8"/>
    <p:sldId id="312" r:id="rId9"/>
    <p:sldId id="313" r:id="rId10"/>
    <p:sldId id="316" r:id="rId11"/>
    <p:sldId id="317" r:id="rId12"/>
    <p:sldId id="318" r:id="rId13"/>
    <p:sldId id="319" r:id="rId14"/>
    <p:sldId id="321" r:id="rId15"/>
    <p:sldId id="322" r:id="rId16"/>
    <p:sldId id="323" r:id="rId17"/>
    <p:sldId id="324" r:id="rId18"/>
    <p:sldId id="325" r:id="rId19"/>
    <p:sldId id="326" r:id="rId20"/>
    <p:sldId id="327" r:id="rId21"/>
    <p:sldId id="328" r:id="rId22"/>
    <p:sldId id="329" r:id="rId23"/>
    <p:sldId id="330"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8FF"/>
    <a:srgbClr val="CF2917"/>
    <a:srgbClr val="DC550A"/>
    <a:srgbClr val="BF52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10" autoAdjust="0"/>
    <p:restoredTop sz="72753" autoAdjust="0"/>
  </p:normalViewPr>
  <p:slideViewPr>
    <p:cSldViewPr>
      <p:cViewPr varScale="1">
        <p:scale>
          <a:sx n="76" d="100"/>
          <a:sy n="76" d="100"/>
        </p:scale>
        <p:origin x="224" y="45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2ED6-6598-49DA-AF01-4EDE881DBC72}" type="datetimeFigureOut">
              <a:rPr lang="en-US" smtClean="0"/>
              <a:t>8/15/21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C172-9979-4D67-9197-9EBA7EC16438}" type="slidenum">
              <a:rPr lang="en-US" smtClean="0"/>
              <a:t>‹#›</a:t>
            </a:fld>
            <a:endParaRPr lang="en-US"/>
          </a:p>
        </p:txBody>
      </p:sp>
    </p:spTree>
    <p:extLst>
      <p:ext uri="{BB962C8B-B14F-4D97-AF65-F5344CB8AC3E}">
        <p14:creationId xmlns:p14="http://schemas.microsoft.com/office/powerpoint/2010/main" val="179585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B2F53-248E-4FA6-8EC0-752EEB57AFAD}" type="datetimeFigureOut">
              <a:rPr lang="en-US" smtClean="0"/>
              <a:pPr/>
              <a:t>8/15/21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61505-D8F2-4F27-A457-77A62F7374FF}" type="slidenum">
              <a:rPr lang="en-US" smtClean="0"/>
              <a:pPr/>
              <a:t>‹#›</a:t>
            </a:fld>
            <a:endParaRPr lang="en-US"/>
          </a:p>
        </p:txBody>
      </p:sp>
    </p:spTree>
    <p:extLst>
      <p:ext uri="{BB962C8B-B14F-4D97-AF65-F5344CB8AC3E}">
        <p14:creationId xmlns:p14="http://schemas.microsoft.com/office/powerpoint/2010/main" val="39893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Chào các bạn, đây là nội dung chương 6, môn học Kinh tế học đại cương, do khoa Công nghệ thông tin, trường Đại học Khoa học tự nhiên thực hiện.</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Trong bài trước chúng ta đã học vấn đề về thực tế của kinh tế học vĩ mô</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bài tiếp theo này, chúng ta sẽ học tổng quan về kinh tế học vĩ mô</a:t>
            </a:r>
            <a:endParaRPr lang="en-VN"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C61505-D8F2-4F27-A457-77A62F7374FF}" type="slidenum">
              <a:rPr lang="en-US" smtClean="0"/>
              <a:pPr/>
              <a:t>1</a:t>
            </a:fld>
            <a:endParaRPr lang="en-US" dirty="0"/>
          </a:p>
        </p:txBody>
      </p:sp>
    </p:spTree>
    <p:extLst>
      <p:ext uri="{BB962C8B-B14F-4D97-AF65-F5344CB8AC3E}">
        <p14:creationId xmlns:p14="http://schemas.microsoft.com/office/powerpoint/2010/main" val="1030244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Như vậy, dòng chu chuyển của nguồn lực thực được biểu diễn bằng vòng chu chuyển nhỏ bên trong với đường màu tím thể hiện các yếu tố sản xuất chuyển từ các hộ gia đình về các hãng. Còn đường màu xanh dương thể hiện dòng hàng hoá dịch vụ dịch chuyển từ các hãng tới các hộ giá đình</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10</a:t>
            </a:fld>
            <a:endParaRPr lang="en-US"/>
          </a:p>
        </p:txBody>
      </p:sp>
    </p:spTree>
    <p:extLst>
      <p:ext uri="{BB962C8B-B14F-4D97-AF65-F5344CB8AC3E}">
        <p14:creationId xmlns:p14="http://schemas.microsoft.com/office/powerpoint/2010/main" val="363754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Dòng chu chuyển của những khoản thanh toán được biểu diễn bằng vòng chu chuyển lớn, bên ngoài. Đường màu xanh dương thể hiện dòng thu nhập từ các hãng chuyển cho các hộ gia đình dưới dạng tiền trả lương hoặc tiền thuê khác. </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Đường màu tím thể hiện dòng doanh thu của các hãng do các hộ gia đình chi tiêu cho các hàng hoá và dịch vụ.</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11</a:t>
            </a:fld>
            <a:endParaRPr lang="en-US"/>
          </a:p>
        </p:txBody>
      </p:sp>
    </p:spTree>
    <p:extLst>
      <p:ext uri="{BB962C8B-B14F-4D97-AF65-F5344CB8AC3E}">
        <p14:creationId xmlns:p14="http://schemas.microsoft.com/office/powerpoint/2010/main" val="382329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Và như vậy, tới đây, chúng ta thấy rõ hai dòng chu chuyển trong mô hình kinh tế đơn giản.</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Chúng ta định nghĩa: Dòng chu chuyển này là cách thức các nguồn lực và các khoản thanh toán tài chính luân chuyển giữa các hãng và các hộ gia đình.</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12</a:t>
            </a:fld>
            <a:endParaRPr lang="en-US"/>
          </a:p>
        </p:txBody>
      </p:sp>
    </p:spTree>
    <p:extLst>
      <p:ext uri="{BB962C8B-B14F-4D97-AF65-F5344CB8AC3E}">
        <p14:creationId xmlns:p14="http://schemas.microsoft.com/office/powerpoint/2010/main" val="4108902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Câu hỏi thảo luận của chúng ta là: Nền kinh tế đã có những hoạt động gì? Và làm thế nào để đo lường kết quả các hoạt động kinh tế đó.</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13</a:t>
            </a:fld>
            <a:endParaRPr lang="en-US"/>
          </a:p>
        </p:txBody>
      </p:sp>
    </p:spTree>
    <p:extLst>
      <p:ext uri="{BB962C8B-B14F-4D97-AF65-F5344CB8AC3E}">
        <p14:creationId xmlns:p14="http://schemas.microsoft.com/office/powerpoint/2010/main" val="249584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Chúng ta nhận thấy trong mô tả vừa rồi có 3 nội dung có thể sử dụng để phản ánh hoạt động kinh tế.</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Giá trị của sản lượng</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Mức thu nhập yếu tố </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Chi tiêu cho hàng hoá và dịch vụ</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14</a:t>
            </a:fld>
            <a:endParaRPr lang="en-US"/>
          </a:p>
        </p:txBody>
      </p:sp>
    </p:spTree>
    <p:extLst>
      <p:ext uri="{BB962C8B-B14F-4D97-AF65-F5344CB8AC3E}">
        <p14:creationId xmlns:p14="http://schemas.microsoft.com/office/powerpoint/2010/main" val="494651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Bây giờ, chúng ta sử dụng các giả định để xem xét.</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Trường hợp 1. Nếu hàng hoá được bán hết, giá trị hàng hoá/sản lượng sẽ bằng tổng chi tiêu cho hàng hoá và dịch vụ  </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15</a:t>
            </a:fld>
            <a:endParaRPr lang="en-US"/>
          </a:p>
        </p:txBody>
      </p:sp>
    </p:spTree>
    <p:extLst>
      <p:ext uri="{BB962C8B-B14F-4D97-AF65-F5344CB8AC3E}">
        <p14:creationId xmlns:p14="http://schemas.microsoft.com/office/powerpoint/2010/main" val="3242910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Trường hợp 2. Nếu toàn bộ thu nhập được chi tiêu hết thì thu nhập yếu tố bằng chi tiêu của hộ gia đình</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16</a:t>
            </a:fld>
            <a:endParaRPr lang="en-US"/>
          </a:p>
        </p:txBody>
      </p:sp>
    </p:spTree>
    <p:extLst>
      <p:ext uri="{BB962C8B-B14F-4D97-AF65-F5344CB8AC3E}">
        <p14:creationId xmlns:p14="http://schemas.microsoft.com/office/powerpoint/2010/main" val="2387700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Trường hợp 3. Và suy ra, theo tính chất bắc cầu, giá trị sản lượng đúng bằng thu nhập của các hộ gia đình.  </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17</a:t>
            </a:fld>
            <a:endParaRPr lang="en-US"/>
          </a:p>
        </p:txBody>
      </p:sp>
    </p:spTree>
    <p:extLst>
      <p:ext uri="{BB962C8B-B14F-4D97-AF65-F5344CB8AC3E}">
        <p14:creationId xmlns:p14="http://schemas.microsoft.com/office/powerpoint/2010/main" val="2967339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Và như vậy, những phương pháp tính kết quả hoạt động kinh tế từ tổng chi tiêu, tổng thu nhập hay tổng sản lượng thì đều cho một kết quả giống nhau.</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18</a:t>
            </a:fld>
            <a:endParaRPr lang="en-US"/>
          </a:p>
        </p:txBody>
      </p:sp>
    </p:spTree>
    <p:extLst>
      <p:ext uri="{BB962C8B-B14F-4D97-AF65-F5344CB8AC3E}">
        <p14:creationId xmlns:p14="http://schemas.microsoft.com/office/powerpoint/2010/main" val="1451009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Trên thực tế, sẽ còn những yếu tố khác mà trong phân tích dòng chu chuyển này đã được đơn giản hoá rất nhiều vấn đề, và những yếu tố quan trọng cũng được đơn giản hoá như </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19</a:t>
            </a:fld>
            <a:endParaRPr lang="en-US"/>
          </a:p>
        </p:txBody>
      </p:sp>
    </p:spTree>
    <p:extLst>
      <p:ext uri="{BB962C8B-B14F-4D97-AF65-F5344CB8AC3E}">
        <p14:creationId xmlns:p14="http://schemas.microsoft.com/office/powerpoint/2010/main" val="15971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Mục tiêu của bài này</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Thiết lập các giả định quan trọng trước khi phân tích</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Xem xét dong chu chuyển giữa các hãng và gia đình</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Một số gợi ý đo lường hoạt động kinh tế. </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2</a:t>
            </a:fld>
            <a:endParaRPr lang="en-US"/>
          </a:p>
        </p:txBody>
      </p:sp>
    </p:spTree>
    <p:extLst>
      <p:ext uri="{BB962C8B-B14F-4D97-AF65-F5344CB8AC3E}">
        <p14:creationId xmlns:p14="http://schemas.microsoft.com/office/powerpoint/2010/main" val="3811337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Tiết kiệm và đầu tư,</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20</a:t>
            </a:fld>
            <a:endParaRPr lang="en-US"/>
          </a:p>
        </p:txBody>
      </p:sp>
    </p:spTree>
    <p:extLst>
      <p:ext uri="{BB962C8B-B14F-4D97-AF65-F5344CB8AC3E}">
        <p14:creationId xmlns:p14="http://schemas.microsoft.com/office/powerpoint/2010/main" val="2037105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Chi tiêu của chính phủ và thuế</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21</a:t>
            </a:fld>
            <a:endParaRPr lang="en-US"/>
          </a:p>
        </p:txBody>
      </p:sp>
    </p:spTree>
    <p:extLst>
      <p:ext uri="{BB962C8B-B14F-4D97-AF65-F5344CB8AC3E}">
        <p14:creationId xmlns:p14="http://schemas.microsoft.com/office/powerpoint/2010/main" val="3929290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Giao dịch giữa các hãng với thế giới bên ngoài</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22</a:t>
            </a:fld>
            <a:endParaRPr lang="en-US"/>
          </a:p>
        </p:txBody>
      </p:sp>
    </p:spTree>
    <p:extLst>
      <p:ext uri="{BB962C8B-B14F-4D97-AF65-F5344CB8AC3E}">
        <p14:creationId xmlns:p14="http://schemas.microsoft.com/office/powerpoint/2010/main" val="1289519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Tóm lại, </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bài học này, chúng ta đã xem xét 2 dòng chu chuyển giữa các hộ gia đình và các hãng. Đó là dòng chu chuyển của các nguồn lực thực và dòng chu chuyển của các khoản thanh toán. Qua đó, chúng ta đề xuất được ba phương án tính kết quả của hoạt động kinh tế, gồm: tính theo sản lượng tính theo thu nhập và tính theo chi tiêu.</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23</a:t>
            </a:fld>
            <a:endParaRPr lang="en-US"/>
          </a:p>
        </p:txBody>
      </p:sp>
    </p:spTree>
    <p:extLst>
      <p:ext uri="{BB962C8B-B14F-4D97-AF65-F5344CB8AC3E}">
        <p14:creationId xmlns:p14="http://schemas.microsoft.com/office/powerpoint/2010/main" val="213965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Bài học của chúng ta đến đây là hết rồi, nếu các bạn có thắc mắc hay câu hỏi gì, cứ mạnh dạn gửi nội dung ý kiến hoặc câu hỏi của các bạn về cho giảng viên nhé. Chúng tôi sẽ sắp xếp trả lời các bạn trong thời gian sớm nhất có thể.</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Chúc các bạn có những bài học thú vị và bổ ích. Hẹn gặp lại các bạn trong những bài học tiếp theo</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24</a:t>
            </a:fld>
            <a:endParaRPr lang="en-US"/>
          </a:p>
        </p:txBody>
      </p:sp>
    </p:spTree>
    <p:extLst>
      <p:ext uri="{BB962C8B-B14F-4D97-AF65-F5344CB8AC3E}">
        <p14:creationId xmlns:p14="http://schemas.microsoft.com/office/powerpoint/2010/main" val="268483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Trước hết là các giả định.</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Như các bạn đã biết, các giả định giúp cố định các yếu tố cần thiết trong quá trình phân tích, giúp các phân tích dễ thực hiện hơn mà không làm chệnh các mục tiêu ban đầu.</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bài này, chúng có hai giả định quan trọng.</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Một là chính phủ không giao dịch với bên ngoài. Hay còn gọi là xem xét trong một nền kinh tế đơn giản. Nều kinh tế đơn giản là một nền kinh tế chỉ có hai chủ thể là các hộ gia đình và các hãng. </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3</a:t>
            </a:fld>
            <a:endParaRPr lang="en-US"/>
          </a:p>
        </p:txBody>
      </p:sp>
    </p:spTree>
    <p:extLst>
      <p:ext uri="{BB962C8B-B14F-4D97-AF65-F5344CB8AC3E}">
        <p14:creationId xmlns:p14="http://schemas.microsoft.com/office/powerpoint/2010/main" val="203510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 Giả định thứ hai là dân chúng không tiết kiệm. Hay nói khác đi, giả định này nói về việc nếu có thu nhập, người dẫn sẽ đem hết tiền có được để tiêu dùng. </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4</a:t>
            </a:fld>
            <a:endParaRPr lang="en-US"/>
          </a:p>
        </p:txBody>
      </p:sp>
    </p:spTree>
    <p:extLst>
      <p:ext uri="{BB962C8B-B14F-4D97-AF65-F5344CB8AC3E}">
        <p14:creationId xmlns:p14="http://schemas.microsoft.com/office/powerpoint/2010/main" val="335640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Với hai giả định như vậy, khi xem xét trong nền kinh tế này, chúng ta thấy có hai dòng luân chuyển giữa các hộ gia đình và các hãng. </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Dòng thứ nhất là những nguồn lực thực, bao gồm các yếu tố sản xuất và hàng hoá</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Dòng thứ hai là những khoản thanh toán, bao gồm tiền trả lương của các hãng và tiền chi mua hàng hoá và dịch vụ của các hộ gia đình.</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5</a:t>
            </a:fld>
            <a:endParaRPr lang="en-US"/>
          </a:p>
        </p:txBody>
      </p:sp>
    </p:spTree>
    <p:extLst>
      <p:ext uri="{BB962C8B-B14F-4D97-AF65-F5344CB8AC3E}">
        <p14:creationId xmlns:p14="http://schemas.microsoft.com/office/powerpoint/2010/main" val="20815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Dòng thứ nhất là các nguồn lực thực, chúng ta bắt đầu bằng việc các hộ gia đình cung cấp các yếu tố sản xuất cho các hãng, trong đó có một nguồn lực quan trọng là sức lao động. Các hãng sử dụng các yếu tố sản xuất để làm ra hàng hoá dưới hình thức thuê dịch vụ yếu tố từ sản xuất từ các gia đình</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6</a:t>
            </a:fld>
            <a:endParaRPr lang="en-US"/>
          </a:p>
        </p:txBody>
      </p:sp>
    </p:spTree>
    <p:extLst>
      <p:ext uri="{BB962C8B-B14F-4D97-AF65-F5344CB8AC3E}">
        <p14:creationId xmlns:p14="http://schemas.microsoft.com/office/powerpoint/2010/main" val="256220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Khi đó, các hãng thanh toán một khoản tiền cho các dịch vụ yếu tố sản xuất, còn các hộ gia đình nhận được thu nhập từ việc cung cấp dịch vụ các yếu tố sản xuất dưới dạng tiền lương, hoặc tiền cho thuê khác.</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7</a:t>
            </a:fld>
            <a:endParaRPr lang="en-US"/>
          </a:p>
        </p:txBody>
      </p:sp>
    </p:spTree>
    <p:extLst>
      <p:ext uri="{BB962C8B-B14F-4D97-AF65-F5344CB8AC3E}">
        <p14:creationId xmlns:p14="http://schemas.microsoft.com/office/powerpoint/2010/main" val="348925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Các hãng sản xuất được hàng hoá từ việc thực hiện kỹ thuật sản xuất, tức là kết hợp các yếu tố đầu vào. Và đem chúng bán cho người tiêu dùng, lúc này không ai khác chính là các hộ gia đình. </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Các hộ gia đình sử dụng thu nhập có được mua các hàng hoá từ các hãng.</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8</a:t>
            </a:fld>
            <a:endParaRPr lang="en-US"/>
          </a:p>
        </p:txBody>
      </p:sp>
    </p:spTree>
    <p:extLst>
      <p:ext uri="{BB962C8B-B14F-4D97-AF65-F5344CB8AC3E}">
        <p14:creationId xmlns:p14="http://schemas.microsoft.com/office/powerpoint/2010/main" val="20293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Việc tiêu dùng của các hộ gia đình không chỉ giúp tiêu thụ hết lượng hàng hoá được sản xuất ra mà còn giúp các hãng gia tăng được lợi nhuận từ doanh thu bán hàng.</a:t>
            </a:r>
            <a:endParaRPr lang="en-VN" sz="1200" kern="1200" dirty="0">
              <a:solidFill>
                <a:schemeClr val="tx1"/>
              </a:solidFill>
              <a:effectLst/>
              <a:latin typeface="+mn-lt"/>
              <a:ea typeface="+mn-ea"/>
              <a:cs typeface="+mn-cs"/>
            </a:endParaRPr>
          </a:p>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9</a:t>
            </a:fld>
            <a:endParaRPr lang="en-US"/>
          </a:p>
        </p:txBody>
      </p:sp>
    </p:spTree>
    <p:extLst>
      <p:ext uri="{BB962C8B-B14F-4D97-AF65-F5344CB8AC3E}">
        <p14:creationId xmlns:p14="http://schemas.microsoft.com/office/powerpoint/2010/main" val="45534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userDrawn="1"/>
        </p:nvSpPr>
        <p:spPr>
          <a:xfrm>
            <a:off x="301799" y="110534"/>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893B-3015-4887-B0C2-E72E36B8DD99}"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81FFC-C87D-40C7-B5DB-75DCCFA54483}"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AF77D56-F03B-4CDC-9F6F-121B9EB5416F}"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Luận</a:t>
            </a:r>
            <a:r>
              <a:rPr lang="en-US" dirty="0"/>
              <a:t> </a:t>
            </a:r>
            <a:r>
              <a:rPr lang="en-US" dirty="0" err="1"/>
              <a:t>va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
        <p:nvSpPr>
          <p:cNvPr id="7" name="Title 6"/>
          <p:cNvSpPr>
            <a:spLocks noGrp="1"/>
          </p:cNvSpPr>
          <p:nvPr>
            <p:ph type="title"/>
          </p:nvPr>
        </p:nvSpPr>
        <p:spPr>
          <a:xfrm>
            <a:off x="615245" y="381000"/>
            <a:ext cx="10972800" cy="1252728"/>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Freeform 14"/>
          <p:cNvSpPr>
            <a:spLocks/>
          </p:cNvSpPr>
          <p:nvPr/>
        </p:nvSpPr>
        <p:spPr bwMode="hidden">
          <a:xfrm>
            <a:off x="8063253"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9" y="4087563"/>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6"/>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6"/>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5" y="1437449"/>
            <a:ext cx="855698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228AB-F4A0-4E80-9A95-5472B2309D64}"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4DA6B3-4468-40EE-87D5-611A6DD94EFA}" type="datetime1">
              <a:rPr lang="en-US" smtClean="0"/>
              <a:pPr/>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3" y="3429002"/>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2"/>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864A1-77FD-426C-B1D4-B06CDA650C97}" type="datetime1">
              <a:rPr lang="en-US" smtClean="0"/>
              <a:pPr/>
              <a:t>8/15/21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97800-2141-4056-A37E-38B5F905B486}" type="datetime1">
              <a:rPr lang="en-US" smtClean="0"/>
              <a:pPr/>
              <a:t>8/15/21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2"/>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535996BE-28C1-43B3-A114-8F78FE6ACA80}" type="datetime1">
              <a:rPr lang="en-US" smtClean="0"/>
              <a:pPr/>
              <a:t>8/15/21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E01CE970-F347-4717-9B90-1B302B73E170}" type="datetime1">
              <a:rPr lang="en-US" smtClean="0"/>
              <a:pPr/>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4" name="Text Placeholder 3"/>
          <p:cNvSpPr>
            <a:spLocks noGrp="1"/>
          </p:cNvSpPr>
          <p:nvPr>
            <p:ph type="body" sz="half" idx="2"/>
          </p:nvPr>
        </p:nvSpPr>
        <p:spPr>
          <a:xfrm>
            <a:off x="1219200" y="3581402"/>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5"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5"/>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EE0BA-A189-4D73-AE65-FDD9AE6AA4B7}" type="datetime1">
              <a:rPr lang="en-US" smtClean="0"/>
              <a:pPr/>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30"/>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99824" y="6401081"/>
            <a:ext cx="5048921" cy="365125"/>
          </a:xfrm>
          <a:prstGeom prst="rect">
            <a:avLst/>
          </a:prstGeom>
        </p:spPr>
        <p:txBody>
          <a:bodyPr vert="horz" lIns="91440" tIns="45720" rIns="91440" bIns="45720" rtlCol="0" anchor="ctr"/>
          <a:lstStyle>
            <a:lvl1pPr algn="r">
              <a:defRPr sz="1000">
                <a:solidFill>
                  <a:schemeClr val="tx2"/>
                </a:solidFill>
              </a:defRPr>
            </a:lvl1pPr>
          </a:lstStyle>
          <a:p>
            <a:fld id="{63E3AEF8-FB0A-45DF-9684-F25CEE85860E}" type="datetime1">
              <a:rPr lang="en-US" smtClean="0"/>
              <a:pPr/>
              <a:t>8/15/21</a:t>
            </a:fld>
            <a:endParaRPr lang="en-US"/>
          </a:p>
        </p:txBody>
      </p:sp>
      <p:sp>
        <p:nvSpPr>
          <p:cNvPr id="5" name="Footer Placeholder 4"/>
          <p:cNvSpPr>
            <a:spLocks noGrp="1"/>
          </p:cNvSpPr>
          <p:nvPr>
            <p:ph type="ftr" sz="quarter" idx="3"/>
          </p:nvPr>
        </p:nvSpPr>
        <p:spPr>
          <a:xfrm>
            <a:off x="301800" y="6401080"/>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50720" y="6401081"/>
            <a:ext cx="1549103" cy="365125"/>
          </a:xfrm>
          <a:prstGeom prst="rect">
            <a:avLst/>
          </a:prstGeom>
        </p:spPr>
        <p:txBody>
          <a:bodyPr vert="horz" lIns="91440" tIns="45720" rIns="91440" bIns="45720" rtlCol="0" anchor="ctr"/>
          <a:lstStyle>
            <a:lvl1pPr algn="ctr">
              <a:defRPr sz="1000">
                <a:solidFill>
                  <a:schemeClr val="tx2"/>
                </a:solidFill>
              </a:defRPr>
            </a:lvl1pPr>
          </a:lstStyle>
          <a:p>
            <a:fld id="{A098FBE6-540D-41B1-8784-222EA9B62A90}" type="slidenum">
              <a:rPr lang="en-US" smtClean="0"/>
              <a:pPr/>
              <a:t>‹#›</a:t>
            </a:fld>
            <a:endParaRPr lang="en-US"/>
          </a:p>
        </p:txBody>
      </p:sp>
      <p:sp>
        <p:nvSpPr>
          <p:cNvPr id="3" name="Text Placeholder 2"/>
          <p:cNvSpPr>
            <a:spLocks noGrp="1"/>
          </p:cNvSpPr>
          <p:nvPr>
            <p:ph type="body" idx="1"/>
          </p:nvPr>
        </p:nvSpPr>
        <p:spPr>
          <a:xfrm>
            <a:off x="1162758"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953930"/>
            <a:ext cx="10969798" cy="2590800"/>
          </a:xfrm>
        </p:spPr>
        <p:txBody>
          <a:bodyPr>
            <a:normAutofit fontScale="90000"/>
          </a:bodyPr>
          <a:lstStyle/>
          <a:p>
            <a:pPr marL="182880">
              <a:lnSpc>
                <a:spcPct val="150000"/>
              </a:lnSpc>
              <a:spcBef>
                <a:spcPts val="600"/>
              </a:spcBef>
            </a:pPr>
            <a:r>
              <a:rPr lang="en-US" sz="5300" dirty="0">
                <a:ln w="0"/>
                <a:solidFill>
                  <a:schemeClr val="tx1"/>
                </a:solidFill>
                <a:effectLst>
                  <a:outerShdw blurRad="38100" dist="19050" dir="2700000" algn="tl" rotWithShape="0">
                    <a:schemeClr val="dk1">
                      <a:alpha val="40000"/>
                    </a:schemeClr>
                  </a:outerShdw>
                </a:effectLst>
              </a:rPr>
              <a:t>KINH TẾ HỌC ĐẠI CƯƠNG</a:t>
            </a:r>
            <a:br>
              <a:rPr lang="en-US" sz="5300" dirty="0">
                <a:ln w="0"/>
                <a:solidFill>
                  <a:schemeClr val="tx1"/>
                </a:solidFill>
                <a:effectLst>
                  <a:outerShdw blurRad="38100" dist="19050" dir="2700000" algn="tl" rotWithShape="0">
                    <a:schemeClr val="dk1">
                      <a:alpha val="40000"/>
                    </a:schemeClr>
                  </a:outerShdw>
                </a:effectLst>
              </a:rPr>
            </a:br>
            <a:r>
              <a:rPr lang="en-US" sz="5300" dirty="0" err="1">
                <a:ln w="0"/>
                <a:solidFill>
                  <a:schemeClr val="tx1"/>
                </a:solidFill>
                <a:effectLst>
                  <a:outerShdw blurRad="38100" dist="19050" dir="2700000" algn="tl" rotWithShape="0">
                    <a:schemeClr val="dk1">
                      <a:alpha val="40000"/>
                    </a:schemeClr>
                  </a:outerShdw>
                </a:effectLst>
              </a:rPr>
              <a:t>Chương</a:t>
            </a:r>
            <a:r>
              <a:rPr lang="en-US" sz="5300" dirty="0">
                <a:ln w="0"/>
                <a:solidFill>
                  <a:schemeClr val="tx1"/>
                </a:solidFill>
                <a:effectLst>
                  <a:outerShdw blurRad="38100" dist="19050" dir="2700000" algn="tl" rotWithShape="0">
                    <a:schemeClr val="dk1">
                      <a:alpha val="40000"/>
                    </a:schemeClr>
                  </a:outerShdw>
                </a:effectLst>
              </a:rPr>
              <a:t> 6. </a:t>
            </a:r>
            <a:r>
              <a:rPr lang="en-US" sz="5300" dirty="0" err="1">
                <a:ln w="0"/>
                <a:solidFill>
                  <a:schemeClr val="tx1"/>
                </a:solidFill>
                <a:effectLst>
                  <a:outerShdw blurRad="38100" dist="19050" dir="2700000" algn="tl" rotWithShape="0">
                    <a:schemeClr val="dk1">
                      <a:alpha val="40000"/>
                    </a:schemeClr>
                  </a:outerShdw>
                </a:effectLst>
              </a:rPr>
              <a:t>Giới</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thiệu</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về</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học</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vĩ</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mô</a:t>
            </a:r>
            <a:br>
              <a:rPr lang="en-US" sz="5300" dirty="0">
                <a:ln w="0"/>
                <a:solidFill>
                  <a:schemeClr val="tx1"/>
                </a:solidFill>
                <a:effectLst>
                  <a:outerShdw blurRad="38100" dist="19050" dir="2700000" algn="tl" rotWithShape="0">
                    <a:schemeClr val="dk1">
                      <a:alpha val="40000"/>
                    </a:schemeClr>
                  </a:outerShdw>
                </a:effectLst>
              </a:rPr>
            </a:br>
            <a:br>
              <a:rPr lang="en-US" sz="53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GV: </a:t>
            </a:r>
            <a:r>
              <a:rPr lang="en-US" sz="2000" dirty="0" err="1">
                <a:ln w="0"/>
                <a:solidFill>
                  <a:schemeClr val="tx1"/>
                </a:solidFill>
                <a:effectLst>
                  <a:outerShdw blurRad="38100" dist="19050" dir="2700000" algn="tl" rotWithShape="0">
                    <a:schemeClr val="dk1">
                      <a:alpha val="40000"/>
                    </a:schemeClr>
                  </a:outerShdw>
                </a:effectLst>
              </a:rPr>
              <a:t>ThS</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Nguyễn</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Quốc</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Thắng</a:t>
            </a:r>
            <a:endParaRPr lang="en-US" sz="49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A098FBE6-540D-41B1-8784-222EA9B62A90}" type="slidenum">
              <a:rPr lang="en-US" smtClean="0"/>
              <a:pPr/>
              <a:t>1</a:t>
            </a:fld>
            <a:endParaRPr lang="en-US" dirty="0"/>
          </a:p>
        </p:txBody>
      </p:sp>
      <p:pic>
        <p:nvPicPr>
          <p:cNvPr id="1026" name="Picture 2" descr="Trường Đại học Khoa học Tự nhiên, ĐHQG-HCM">
            <a:extLst>
              <a:ext uri="{FF2B5EF4-FFF2-40B4-BE49-F238E27FC236}">
                <a16:creationId xmlns:a16="http://schemas.microsoft.com/office/drawing/2014/main" id="{626DD576-F3B8-1949-92AE-E48F0856C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6376"/>
            <a:ext cx="9444967" cy="15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6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10</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570965" y="4225103"/>
            <a:ext cx="3108612" cy="954107"/>
          </a:xfrm>
          <a:prstGeom prst="rect">
            <a:avLst/>
          </a:prstGeom>
          <a:noFill/>
        </p:spPr>
        <p:txBody>
          <a:bodyPr wrap="square" lIns="91440" tIns="45720" rIns="91440" bIns="45720">
            <a:spAutoFit/>
          </a:bodyPr>
          <a:lstStyle/>
          <a:p>
            <a:pPr algn="ctr"/>
            <a:r>
              <a:rPr lang="en-US" sz="2800" dirty="0" err="1">
                <a:ln w="0"/>
                <a:solidFill>
                  <a:srgbClr val="0558FF"/>
                </a:solidFill>
                <a:effectLst>
                  <a:outerShdw blurRad="38100" dist="25400" dir="5400000" algn="ctr" rotWithShape="0">
                    <a:srgbClr val="6E747A">
                      <a:alpha val="43000"/>
                    </a:srgbClr>
                  </a:outerShdw>
                </a:effectLst>
              </a:rPr>
              <a:t>Dịch</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vụ</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c</a:t>
            </a:r>
            <a:r>
              <a:rPr lang="en-US" sz="2800" b="0" cap="none" spc="0" dirty="0" err="1">
                <a:ln w="0"/>
                <a:solidFill>
                  <a:srgbClr val="0558FF"/>
                </a:solidFill>
                <a:effectLst>
                  <a:outerShdw blurRad="38100" dist="25400" dir="5400000" algn="ctr" rotWithShape="0">
                    <a:srgbClr val="6E747A">
                      <a:alpha val="43000"/>
                    </a:srgbClr>
                  </a:outerShdw>
                </a:effectLst>
              </a:rPr>
              <a:t>ác</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yếu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tố</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sản</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xuất</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984484" y="4130423"/>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7850210" y="3694295"/>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9" name="Rectangle 18">
            <a:extLst>
              <a:ext uri="{FF2B5EF4-FFF2-40B4-BE49-F238E27FC236}">
                <a16:creationId xmlns:a16="http://schemas.microsoft.com/office/drawing/2014/main" id="{16BEFEC3-DFA7-C040-B949-CE4F0FC18C7F}"/>
              </a:ext>
            </a:extLst>
          </p:cNvPr>
          <p:cNvSpPr/>
          <p:nvPr/>
        </p:nvSpPr>
        <p:spPr>
          <a:xfrm>
            <a:off x="4681394" y="2500523"/>
            <a:ext cx="2803812" cy="523220"/>
          </a:xfrm>
          <a:prstGeom prst="rect">
            <a:avLst/>
          </a:prstGeom>
          <a:noFill/>
        </p:spPr>
        <p:txBody>
          <a:bodyPr wrap="square" lIns="91440" tIns="45720" rIns="91440" bIns="45720">
            <a:spAutoFit/>
          </a:bodyPr>
          <a:lstStyle/>
          <a:p>
            <a:pPr algn="ctr"/>
            <a:r>
              <a:rPr lang="en-US" sz="2800" dirty="0" err="1">
                <a:ln w="0"/>
                <a:solidFill>
                  <a:srgbClr val="7030A0"/>
                </a:solidFill>
                <a:effectLst>
                  <a:outerShdw blurRad="38100" dist="25400" dir="5400000" algn="ctr" rotWithShape="0">
                    <a:srgbClr val="6E747A">
                      <a:alpha val="43000"/>
                    </a:srgbClr>
                  </a:outerShdw>
                </a:effectLst>
              </a:rPr>
              <a:t>Hàng</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hoá</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dịch</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vụ</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20" name="Bent Arrow 19">
            <a:extLst>
              <a:ext uri="{FF2B5EF4-FFF2-40B4-BE49-F238E27FC236}">
                <a16:creationId xmlns:a16="http://schemas.microsoft.com/office/drawing/2014/main" id="{E6E58861-7546-0D4C-8FDD-2B30EAD1273E}"/>
              </a:ext>
            </a:extLst>
          </p:cNvPr>
          <p:cNvSpPr/>
          <p:nvPr/>
        </p:nvSpPr>
        <p:spPr>
          <a:xfrm rot="10800000" flipV="1">
            <a:off x="7634960" y="2355803"/>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1" name="Bent Arrow 20">
            <a:extLst>
              <a:ext uri="{FF2B5EF4-FFF2-40B4-BE49-F238E27FC236}">
                <a16:creationId xmlns:a16="http://schemas.microsoft.com/office/drawing/2014/main" id="{FF6DF116-59FD-ED41-BA66-73C3AF80DD39}"/>
              </a:ext>
            </a:extLst>
          </p:cNvPr>
          <p:cNvSpPr/>
          <p:nvPr/>
        </p:nvSpPr>
        <p:spPr>
          <a:xfrm rot="5400000" flipV="1">
            <a:off x="3184047" y="2088950"/>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Tree>
    <p:extLst>
      <p:ext uri="{BB962C8B-B14F-4D97-AF65-F5344CB8AC3E}">
        <p14:creationId xmlns:p14="http://schemas.microsoft.com/office/powerpoint/2010/main" val="219991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11</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4232997" y="5309903"/>
            <a:ext cx="3726006" cy="954107"/>
          </a:xfrm>
          <a:prstGeom prst="rect">
            <a:avLst/>
          </a:prstGeom>
          <a:noFill/>
        </p:spPr>
        <p:txBody>
          <a:bodyPr wrap="square" lIns="91440" tIns="45720" rIns="91440" bIns="45720">
            <a:spAutoFit/>
          </a:bodyPr>
          <a:lstStyle/>
          <a:p>
            <a:pPr algn="ctr"/>
            <a:r>
              <a:rPr lang="en-US" sz="2800" b="0" cap="none" spc="0" dirty="0">
                <a:ln w="0"/>
                <a:solidFill>
                  <a:srgbClr val="7030A0"/>
                </a:solidFill>
                <a:effectLst>
                  <a:outerShdw blurRad="38100" dist="25400" dir="5400000" algn="ctr" rotWithShape="0">
                    <a:srgbClr val="6E747A">
                      <a:alpha val="43000"/>
                    </a:srgbClr>
                  </a:outerShdw>
                </a:effectLst>
              </a:rPr>
              <a:t>Thu </a:t>
            </a:r>
            <a:r>
              <a:rPr lang="en-US" sz="2800" b="0" cap="none" spc="0" dirty="0" err="1">
                <a:ln w="0"/>
                <a:solidFill>
                  <a:srgbClr val="7030A0"/>
                </a:solidFill>
                <a:effectLst>
                  <a:outerShdw blurRad="38100" dist="25400" dir="5400000" algn="ctr" rotWithShape="0">
                    <a:srgbClr val="6E747A">
                      <a:alpha val="43000"/>
                    </a:srgbClr>
                  </a:outerShdw>
                </a:effectLst>
              </a:rPr>
              <a:t>nhập</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từ</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các</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yếu</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tố</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sản</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xuất</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8077200" y="4130423"/>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2147345" y="4084441"/>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9" name="Rectangle 18">
            <a:extLst>
              <a:ext uri="{FF2B5EF4-FFF2-40B4-BE49-F238E27FC236}">
                <a16:creationId xmlns:a16="http://schemas.microsoft.com/office/drawing/2014/main" id="{0EBB03AC-3498-F444-8301-1DF6C1FF182C}"/>
              </a:ext>
            </a:extLst>
          </p:cNvPr>
          <p:cNvSpPr/>
          <p:nvPr/>
        </p:nvSpPr>
        <p:spPr>
          <a:xfrm>
            <a:off x="4232997" y="1564284"/>
            <a:ext cx="3726006" cy="954107"/>
          </a:xfrm>
          <a:prstGeom prst="rect">
            <a:avLst/>
          </a:prstGeom>
          <a:noFill/>
        </p:spPr>
        <p:txBody>
          <a:bodyPr wrap="square" lIns="91440" tIns="45720" rIns="91440" bIns="45720">
            <a:spAutoFit/>
          </a:bodyPr>
          <a:lstStyle/>
          <a:p>
            <a:pPr algn="ctr"/>
            <a:r>
              <a:rPr lang="en-US" sz="2800" b="0" cap="none" spc="0" dirty="0">
                <a:ln w="0"/>
                <a:solidFill>
                  <a:srgbClr val="0558FF"/>
                </a:solidFill>
                <a:effectLst>
                  <a:outerShdw blurRad="38100" dist="25400" dir="5400000" algn="ctr" rotWithShape="0">
                    <a:srgbClr val="6E747A">
                      <a:alpha val="43000"/>
                    </a:srgbClr>
                  </a:outerShdw>
                </a:effectLst>
              </a:rPr>
              <a:t>Chi </a:t>
            </a:r>
            <a:r>
              <a:rPr lang="en-US" sz="2800" b="0" cap="none" spc="0" dirty="0" err="1">
                <a:ln w="0"/>
                <a:solidFill>
                  <a:srgbClr val="0558FF"/>
                </a:solidFill>
                <a:effectLst>
                  <a:outerShdw blurRad="38100" dist="25400" dir="5400000" algn="ctr" rotWithShape="0">
                    <a:srgbClr val="6E747A">
                      <a:alpha val="43000"/>
                    </a:srgbClr>
                  </a:outerShdw>
                </a:effectLst>
              </a:rPr>
              <a:t>tiêu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cho</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hàng</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hoá</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dịch</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vụ</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20" name="Bent Arrow 19">
            <a:extLst>
              <a:ext uri="{FF2B5EF4-FFF2-40B4-BE49-F238E27FC236}">
                <a16:creationId xmlns:a16="http://schemas.microsoft.com/office/drawing/2014/main" id="{6106EB69-D7ED-7442-B67D-17070B3F86EA}"/>
              </a:ext>
            </a:extLst>
          </p:cNvPr>
          <p:cNvSpPr/>
          <p:nvPr/>
        </p:nvSpPr>
        <p:spPr>
          <a:xfrm>
            <a:off x="2163906" y="1564284"/>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21" name="Bent Arrow 20">
            <a:extLst>
              <a:ext uri="{FF2B5EF4-FFF2-40B4-BE49-F238E27FC236}">
                <a16:creationId xmlns:a16="http://schemas.microsoft.com/office/drawing/2014/main" id="{3F58892F-E08E-8242-AE2B-9B9C12D5F068}"/>
              </a:ext>
            </a:extLst>
          </p:cNvPr>
          <p:cNvSpPr/>
          <p:nvPr/>
        </p:nvSpPr>
        <p:spPr>
          <a:xfrm rot="5400000">
            <a:off x="8291358" y="1372016"/>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281002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12</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570965" y="4225103"/>
            <a:ext cx="3108612" cy="954107"/>
          </a:xfrm>
          <a:prstGeom prst="rect">
            <a:avLst/>
          </a:prstGeom>
          <a:noFill/>
        </p:spPr>
        <p:txBody>
          <a:bodyPr wrap="square" lIns="91440" tIns="45720" rIns="91440" bIns="45720">
            <a:spAutoFit/>
          </a:bodyPr>
          <a:lstStyle/>
          <a:p>
            <a:pPr algn="ctr"/>
            <a:r>
              <a:rPr lang="en-US" sz="2800" dirty="0" err="1">
                <a:ln w="0"/>
                <a:solidFill>
                  <a:srgbClr val="0558FF"/>
                </a:solidFill>
                <a:effectLst>
                  <a:outerShdw blurRad="38100" dist="25400" dir="5400000" algn="ctr" rotWithShape="0">
                    <a:srgbClr val="6E747A">
                      <a:alpha val="43000"/>
                    </a:srgbClr>
                  </a:outerShdw>
                </a:effectLst>
              </a:rPr>
              <a:t>Dịch</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vụ</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c</a:t>
            </a:r>
            <a:r>
              <a:rPr lang="en-US" sz="2800" b="0" cap="none" spc="0" dirty="0" err="1">
                <a:ln w="0"/>
                <a:solidFill>
                  <a:srgbClr val="0558FF"/>
                </a:solidFill>
                <a:effectLst>
                  <a:outerShdw blurRad="38100" dist="25400" dir="5400000" algn="ctr" rotWithShape="0">
                    <a:srgbClr val="6E747A">
                      <a:alpha val="43000"/>
                    </a:srgbClr>
                  </a:outerShdw>
                </a:effectLst>
              </a:rPr>
              <a:t>ác</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yếu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tố</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sản</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xuất</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4232997" y="5309903"/>
            <a:ext cx="3726006" cy="954107"/>
          </a:xfrm>
          <a:prstGeom prst="rect">
            <a:avLst/>
          </a:prstGeom>
          <a:noFill/>
        </p:spPr>
        <p:txBody>
          <a:bodyPr wrap="square" lIns="91440" tIns="45720" rIns="91440" bIns="45720">
            <a:spAutoFit/>
          </a:bodyPr>
          <a:lstStyle/>
          <a:p>
            <a:pPr algn="ctr"/>
            <a:r>
              <a:rPr lang="en-US" sz="2800" b="0" cap="none" spc="0" dirty="0">
                <a:ln w="0"/>
                <a:solidFill>
                  <a:srgbClr val="7030A0"/>
                </a:solidFill>
                <a:effectLst>
                  <a:outerShdw blurRad="38100" dist="25400" dir="5400000" algn="ctr" rotWithShape="0">
                    <a:srgbClr val="6E747A">
                      <a:alpha val="43000"/>
                    </a:srgbClr>
                  </a:outerShdw>
                </a:effectLst>
              </a:rPr>
              <a:t>Thu </a:t>
            </a:r>
            <a:r>
              <a:rPr lang="en-US" sz="2800" b="0" cap="none" spc="0" dirty="0" err="1">
                <a:ln w="0"/>
                <a:solidFill>
                  <a:srgbClr val="7030A0"/>
                </a:solidFill>
                <a:effectLst>
                  <a:outerShdw blurRad="38100" dist="25400" dir="5400000" algn="ctr" rotWithShape="0">
                    <a:srgbClr val="6E747A">
                      <a:alpha val="43000"/>
                    </a:srgbClr>
                  </a:outerShdw>
                </a:effectLst>
              </a:rPr>
              <a:t>nhập</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từ</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các</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yếu</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tố</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sản</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xuất</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681394" y="2500523"/>
            <a:ext cx="2803812" cy="523220"/>
          </a:xfrm>
          <a:prstGeom prst="rect">
            <a:avLst/>
          </a:prstGeom>
          <a:noFill/>
        </p:spPr>
        <p:txBody>
          <a:bodyPr wrap="square" lIns="91440" tIns="45720" rIns="91440" bIns="45720">
            <a:spAutoFit/>
          </a:bodyPr>
          <a:lstStyle/>
          <a:p>
            <a:pPr algn="ctr"/>
            <a:r>
              <a:rPr lang="en-US" sz="2800" dirty="0" err="1">
                <a:ln w="0"/>
                <a:solidFill>
                  <a:srgbClr val="7030A0"/>
                </a:solidFill>
                <a:effectLst>
                  <a:outerShdw blurRad="38100" dist="25400" dir="5400000" algn="ctr" rotWithShape="0">
                    <a:srgbClr val="6E747A">
                      <a:alpha val="43000"/>
                    </a:srgbClr>
                  </a:outerShdw>
                </a:effectLst>
              </a:rPr>
              <a:t>Hàng</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hoá</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dịch</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vụ</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4232997" y="1564284"/>
            <a:ext cx="3726006" cy="954107"/>
          </a:xfrm>
          <a:prstGeom prst="rect">
            <a:avLst/>
          </a:prstGeom>
          <a:noFill/>
        </p:spPr>
        <p:txBody>
          <a:bodyPr wrap="square" lIns="91440" tIns="45720" rIns="91440" bIns="45720">
            <a:spAutoFit/>
          </a:bodyPr>
          <a:lstStyle/>
          <a:p>
            <a:pPr algn="ctr"/>
            <a:r>
              <a:rPr lang="en-US" sz="2800" b="0" cap="none" spc="0" dirty="0">
                <a:ln w="0"/>
                <a:solidFill>
                  <a:srgbClr val="0558FF"/>
                </a:solidFill>
                <a:effectLst>
                  <a:outerShdw blurRad="38100" dist="25400" dir="5400000" algn="ctr" rotWithShape="0">
                    <a:srgbClr val="6E747A">
                      <a:alpha val="43000"/>
                    </a:srgbClr>
                  </a:outerShdw>
                </a:effectLst>
              </a:rPr>
              <a:t>Chi </a:t>
            </a:r>
            <a:r>
              <a:rPr lang="en-US" sz="2800" b="0" cap="none" spc="0" dirty="0" err="1">
                <a:ln w="0"/>
                <a:solidFill>
                  <a:srgbClr val="0558FF"/>
                </a:solidFill>
                <a:effectLst>
                  <a:outerShdw blurRad="38100" dist="25400" dir="5400000" algn="ctr" rotWithShape="0">
                    <a:srgbClr val="6E747A">
                      <a:alpha val="43000"/>
                    </a:srgbClr>
                  </a:outerShdw>
                </a:effectLst>
              </a:rPr>
              <a:t>tiêu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cho</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hàng</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hoá</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dịch</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vụ</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2163906" y="1564284"/>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291358" y="1372016"/>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8077200" y="4130423"/>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2147345" y="4084441"/>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7634960" y="2355803"/>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3184047" y="2088950"/>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984484" y="4130423"/>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7850210" y="3694295"/>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278969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A1B55E-4BDB-C544-B998-1EA188C7EEB4}"/>
              </a:ext>
            </a:extLst>
          </p:cNvPr>
          <p:cNvSpPr>
            <a:spLocks noGrp="1"/>
          </p:cNvSpPr>
          <p:nvPr>
            <p:ph type="sldNum" sz="quarter" idx="12"/>
          </p:nvPr>
        </p:nvSpPr>
        <p:spPr/>
        <p:txBody>
          <a:bodyPr/>
          <a:lstStyle/>
          <a:p>
            <a:fld id="{A098FBE6-540D-41B1-8784-222EA9B62A90}" type="slidenum">
              <a:rPr lang="en-US" smtClean="0"/>
              <a:pPr/>
              <a:t>13</a:t>
            </a:fld>
            <a:endParaRPr lang="en-US"/>
          </a:p>
        </p:txBody>
      </p:sp>
      <p:sp>
        <p:nvSpPr>
          <p:cNvPr id="3" name="Title 3">
            <a:extLst>
              <a:ext uri="{FF2B5EF4-FFF2-40B4-BE49-F238E27FC236}">
                <a16:creationId xmlns:a16="http://schemas.microsoft.com/office/drawing/2014/main" id="{DDC0F00B-2091-CA45-BDD3-FF40FDF168C6}"/>
              </a:ext>
            </a:extLst>
          </p:cNvPr>
          <p:cNvSpPr txBox="1">
            <a:spLocks/>
          </p:cNvSpPr>
          <p:nvPr/>
        </p:nvSpPr>
        <p:spPr>
          <a:xfrm>
            <a:off x="1524000" y="753403"/>
            <a:ext cx="6248400" cy="1252728"/>
          </a:xfrm>
          <a:prstGeom prst="rect">
            <a:avLst/>
          </a:prstGeom>
        </p:spPr>
        <p:txBody>
          <a:bodyPr>
            <a:normAutofit fontScale="9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Hoạt động của nền kinh tế</a:t>
            </a:r>
          </a:p>
        </p:txBody>
      </p:sp>
      <p:sp>
        <p:nvSpPr>
          <p:cNvPr id="4" name="Content Placeholder 1">
            <a:extLst>
              <a:ext uri="{FF2B5EF4-FFF2-40B4-BE49-F238E27FC236}">
                <a16:creationId xmlns:a16="http://schemas.microsoft.com/office/drawing/2014/main" id="{B016A3AA-56C8-764D-A429-4C9F8D3587A0}"/>
              </a:ext>
            </a:extLst>
          </p:cNvPr>
          <p:cNvSpPr txBox="1">
            <a:spLocks/>
          </p:cNvSpPr>
          <p:nvPr/>
        </p:nvSpPr>
        <p:spPr>
          <a:xfrm>
            <a:off x="641931" y="1471991"/>
            <a:ext cx="41910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Nền kinh tế đã có những hoạt động gì</a:t>
            </a:r>
          </a:p>
        </p:txBody>
      </p:sp>
      <p:sp>
        <p:nvSpPr>
          <p:cNvPr id="5" name="Content Placeholder 1">
            <a:extLst>
              <a:ext uri="{FF2B5EF4-FFF2-40B4-BE49-F238E27FC236}">
                <a16:creationId xmlns:a16="http://schemas.microsoft.com/office/drawing/2014/main" id="{677925EB-ED99-0048-A820-DFBF3C86A92B}"/>
              </a:ext>
            </a:extLst>
          </p:cNvPr>
          <p:cNvSpPr txBox="1">
            <a:spLocks/>
          </p:cNvSpPr>
          <p:nvPr/>
        </p:nvSpPr>
        <p:spPr>
          <a:xfrm>
            <a:off x="7162800" y="1739061"/>
            <a:ext cx="4191000" cy="31128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Làm thế nào để đo lương kết quả của hoạt động kinh tế</a:t>
            </a:r>
          </a:p>
        </p:txBody>
      </p:sp>
    </p:spTree>
    <p:extLst>
      <p:ext uri="{BB962C8B-B14F-4D97-AF65-F5344CB8AC3E}">
        <p14:creationId xmlns:p14="http://schemas.microsoft.com/office/powerpoint/2010/main" val="386795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A06727-DC09-B748-9C43-70C7E0E0B9E7}"/>
              </a:ext>
            </a:extLst>
          </p:cNvPr>
          <p:cNvSpPr>
            <a:spLocks noGrp="1"/>
          </p:cNvSpPr>
          <p:nvPr>
            <p:ph type="sldNum" sz="quarter" idx="12"/>
          </p:nvPr>
        </p:nvSpPr>
        <p:spPr/>
        <p:txBody>
          <a:bodyPr/>
          <a:lstStyle/>
          <a:p>
            <a:fld id="{A098FBE6-540D-41B1-8784-222EA9B62A90}" type="slidenum">
              <a:rPr lang="en-US" smtClean="0"/>
              <a:pPr/>
              <a:t>14</a:t>
            </a:fld>
            <a:endParaRPr lang="en-US"/>
          </a:p>
        </p:txBody>
      </p:sp>
      <p:sp>
        <p:nvSpPr>
          <p:cNvPr id="3" name="Rectangle 2">
            <a:extLst>
              <a:ext uri="{FF2B5EF4-FFF2-40B4-BE49-F238E27FC236}">
                <a16:creationId xmlns:a16="http://schemas.microsoft.com/office/drawing/2014/main" id="{AED21FCF-D1EE-8042-9584-C83863D8E8D1}"/>
              </a:ext>
            </a:extLst>
          </p:cNvPr>
          <p:cNvSpPr/>
          <p:nvPr/>
        </p:nvSpPr>
        <p:spPr>
          <a:xfrm>
            <a:off x="552108" y="1167582"/>
            <a:ext cx="666240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Giá</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trị</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của</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sản</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lượng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FF892FD0-95BB-9144-9E14-C5F26C4C3258}"/>
              </a:ext>
            </a:extLst>
          </p:cNvPr>
          <p:cNvSpPr/>
          <p:nvPr/>
        </p:nvSpPr>
        <p:spPr>
          <a:xfrm>
            <a:off x="990600" y="2296528"/>
            <a:ext cx="703269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Mức</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thu</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nhập</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yếu</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tố</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4D017BFF-6CC1-7B4B-8842-DAC48237353A}"/>
              </a:ext>
            </a:extLst>
          </p:cNvPr>
          <p:cNvSpPr/>
          <p:nvPr/>
        </p:nvSpPr>
        <p:spPr>
          <a:xfrm>
            <a:off x="1930353" y="3425474"/>
            <a:ext cx="993893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Chi </a:t>
            </a:r>
            <a:r>
              <a:rPr lang="en-US" sz="5400" dirty="0" err="1">
                <a:ln w="0"/>
                <a:solidFill>
                  <a:schemeClr val="accent1"/>
                </a:solidFill>
                <a:effectLst>
                  <a:outerShdw blurRad="38100" dist="25400" dir="5400000" algn="ctr" rotWithShape="0">
                    <a:srgbClr val="6E747A">
                      <a:alpha val="43000"/>
                    </a:srgbClr>
                  </a:outerShdw>
                </a:effectLst>
              </a:rPr>
              <a:t>tiêu</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cho</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hàng</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hoá</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và</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dịch</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vụ</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61700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4F79B8-C344-FD41-A721-DB4E0A2B51C0}"/>
              </a:ext>
            </a:extLst>
          </p:cNvPr>
          <p:cNvSpPr>
            <a:spLocks noGrp="1"/>
          </p:cNvSpPr>
          <p:nvPr>
            <p:ph type="sldNum" sz="quarter" idx="12"/>
          </p:nvPr>
        </p:nvSpPr>
        <p:spPr/>
        <p:txBody>
          <a:bodyPr/>
          <a:lstStyle/>
          <a:p>
            <a:fld id="{A098FBE6-540D-41B1-8784-222EA9B62A90}" type="slidenum">
              <a:rPr lang="en-US" smtClean="0"/>
              <a:pPr/>
              <a:t>15</a:t>
            </a:fld>
            <a:endParaRPr lang="en-US"/>
          </a:p>
        </p:txBody>
      </p:sp>
      <p:sp>
        <p:nvSpPr>
          <p:cNvPr id="3" name="Title 3">
            <a:extLst>
              <a:ext uri="{FF2B5EF4-FFF2-40B4-BE49-F238E27FC236}">
                <a16:creationId xmlns:a16="http://schemas.microsoft.com/office/drawing/2014/main" id="{DD6C787D-A447-DE41-B931-F44A40B76393}"/>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T</a:t>
            </a:r>
            <a:r>
              <a:rPr lang="en-VN" b="1" dirty="0">
                <a:solidFill>
                  <a:schemeClr val="tx1"/>
                </a:solidFill>
              </a:rPr>
              <a:t>rường hợp 1</a:t>
            </a:r>
          </a:p>
        </p:txBody>
      </p:sp>
      <p:sp>
        <p:nvSpPr>
          <p:cNvPr id="4" name="Content Placeholder 1">
            <a:extLst>
              <a:ext uri="{FF2B5EF4-FFF2-40B4-BE49-F238E27FC236}">
                <a16:creationId xmlns:a16="http://schemas.microsoft.com/office/drawing/2014/main" id="{FE6BEC07-FFF6-D64B-B484-A33687CC4A4A}"/>
              </a:ext>
            </a:extLst>
          </p:cNvPr>
          <p:cNvSpPr txBox="1">
            <a:spLocks/>
          </p:cNvSpPr>
          <p:nvPr/>
        </p:nvSpPr>
        <p:spPr>
          <a:xfrm>
            <a:off x="641931" y="1471991"/>
            <a:ext cx="41910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Nếu hàng hoá được bán hết</a:t>
            </a:r>
          </a:p>
        </p:txBody>
      </p:sp>
      <p:sp>
        <p:nvSpPr>
          <p:cNvPr id="5" name="Content Placeholder 1">
            <a:extLst>
              <a:ext uri="{FF2B5EF4-FFF2-40B4-BE49-F238E27FC236}">
                <a16:creationId xmlns:a16="http://schemas.microsoft.com/office/drawing/2014/main" id="{FF6CD097-4E6B-6B49-A93B-CE2DF7472E49}"/>
              </a:ext>
            </a:extLst>
          </p:cNvPr>
          <p:cNvSpPr txBox="1">
            <a:spLocks/>
          </p:cNvSpPr>
          <p:nvPr/>
        </p:nvSpPr>
        <p:spPr>
          <a:xfrm>
            <a:off x="2035342" y="3810000"/>
            <a:ext cx="8121316" cy="125272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sz="4400" dirty="0"/>
              <a:t>S</a:t>
            </a:r>
            <a:r>
              <a:rPr lang="en-VN" sz="4400" dirty="0"/>
              <a:t>ản lượng = Tổng chi tiêu</a:t>
            </a:r>
          </a:p>
        </p:txBody>
      </p:sp>
    </p:spTree>
    <p:extLst>
      <p:ext uri="{BB962C8B-B14F-4D97-AF65-F5344CB8AC3E}">
        <p14:creationId xmlns:p14="http://schemas.microsoft.com/office/powerpoint/2010/main" val="202941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9B09E3-A3FA-3141-B1DE-FC02338926C6}"/>
              </a:ext>
            </a:extLst>
          </p:cNvPr>
          <p:cNvSpPr>
            <a:spLocks noGrp="1"/>
          </p:cNvSpPr>
          <p:nvPr>
            <p:ph type="sldNum" sz="quarter" idx="12"/>
          </p:nvPr>
        </p:nvSpPr>
        <p:spPr/>
        <p:txBody>
          <a:bodyPr/>
          <a:lstStyle/>
          <a:p>
            <a:fld id="{A098FBE6-540D-41B1-8784-222EA9B62A90}" type="slidenum">
              <a:rPr lang="en-US" smtClean="0"/>
              <a:pPr/>
              <a:t>16</a:t>
            </a:fld>
            <a:endParaRPr lang="en-US"/>
          </a:p>
        </p:txBody>
      </p:sp>
      <p:sp>
        <p:nvSpPr>
          <p:cNvPr id="3" name="Title 3">
            <a:extLst>
              <a:ext uri="{FF2B5EF4-FFF2-40B4-BE49-F238E27FC236}">
                <a16:creationId xmlns:a16="http://schemas.microsoft.com/office/drawing/2014/main" id="{AF7AFDFB-A4AA-E343-9CEB-013AFDD65BF0}"/>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T</a:t>
            </a:r>
            <a:r>
              <a:rPr lang="en-VN" b="1" dirty="0">
                <a:solidFill>
                  <a:schemeClr val="tx1"/>
                </a:solidFill>
              </a:rPr>
              <a:t>rường hợp 2</a:t>
            </a:r>
          </a:p>
        </p:txBody>
      </p:sp>
      <p:sp>
        <p:nvSpPr>
          <p:cNvPr id="4" name="Content Placeholder 1">
            <a:extLst>
              <a:ext uri="{FF2B5EF4-FFF2-40B4-BE49-F238E27FC236}">
                <a16:creationId xmlns:a16="http://schemas.microsoft.com/office/drawing/2014/main" id="{B7274BED-2B12-0D43-BDC3-4654709C56F6}"/>
              </a:ext>
            </a:extLst>
          </p:cNvPr>
          <p:cNvSpPr txBox="1">
            <a:spLocks/>
          </p:cNvSpPr>
          <p:nvPr/>
        </p:nvSpPr>
        <p:spPr>
          <a:xfrm>
            <a:off x="641930" y="1471991"/>
            <a:ext cx="4708789"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sz="4400" dirty="0"/>
              <a:t>N</a:t>
            </a:r>
            <a:r>
              <a:rPr lang="en-VN" sz="4400" dirty="0"/>
              <a:t>ếu thu nhập được chi tiêu hết</a:t>
            </a:r>
          </a:p>
        </p:txBody>
      </p:sp>
      <p:sp>
        <p:nvSpPr>
          <p:cNvPr id="5" name="Content Placeholder 1">
            <a:extLst>
              <a:ext uri="{FF2B5EF4-FFF2-40B4-BE49-F238E27FC236}">
                <a16:creationId xmlns:a16="http://schemas.microsoft.com/office/drawing/2014/main" id="{F5F96F8C-ECB8-6F47-B49B-53DADE80EFD5}"/>
              </a:ext>
            </a:extLst>
          </p:cNvPr>
          <p:cNvSpPr txBox="1">
            <a:spLocks/>
          </p:cNvSpPr>
          <p:nvPr/>
        </p:nvSpPr>
        <p:spPr>
          <a:xfrm>
            <a:off x="2035342" y="3810000"/>
            <a:ext cx="8121316" cy="125272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Thu nhập = Tổng chi tiêu</a:t>
            </a:r>
          </a:p>
        </p:txBody>
      </p:sp>
    </p:spTree>
    <p:extLst>
      <p:ext uri="{BB962C8B-B14F-4D97-AF65-F5344CB8AC3E}">
        <p14:creationId xmlns:p14="http://schemas.microsoft.com/office/powerpoint/2010/main" val="43153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91121B-72C6-654C-9A2F-4719B4A8E0E5}"/>
              </a:ext>
            </a:extLst>
          </p:cNvPr>
          <p:cNvSpPr>
            <a:spLocks noGrp="1"/>
          </p:cNvSpPr>
          <p:nvPr>
            <p:ph type="sldNum" sz="quarter" idx="12"/>
          </p:nvPr>
        </p:nvSpPr>
        <p:spPr/>
        <p:txBody>
          <a:bodyPr/>
          <a:lstStyle/>
          <a:p>
            <a:fld id="{A098FBE6-540D-41B1-8784-222EA9B62A90}" type="slidenum">
              <a:rPr lang="en-US" smtClean="0"/>
              <a:pPr/>
              <a:t>17</a:t>
            </a:fld>
            <a:endParaRPr lang="en-US"/>
          </a:p>
        </p:txBody>
      </p:sp>
      <p:sp>
        <p:nvSpPr>
          <p:cNvPr id="3" name="Title 3">
            <a:extLst>
              <a:ext uri="{FF2B5EF4-FFF2-40B4-BE49-F238E27FC236}">
                <a16:creationId xmlns:a16="http://schemas.microsoft.com/office/drawing/2014/main" id="{7D056BE5-DC2A-F24C-BDB5-96E4D7553804}"/>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T</a:t>
            </a:r>
            <a:r>
              <a:rPr lang="en-VN" b="1" dirty="0">
                <a:solidFill>
                  <a:schemeClr val="tx1"/>
                </a:solidFill>
              </a:rPr>
              <a:t>rường hợp 3</a:t>
            </a:r>
          </a:p>
        </p:txBody>
      </p:sp>
      <p:sp>
        <p:nvSpPr>
          <p:cNvPr id="4" name="Content Placeholder 1">
            <a:extLst>
              <a:ext uri="{FF2B5EF4-FFF2-40B4-BE49-F238E27FC236}">
                <a16:creationId xmlns:a16="http://schemas.microsoft.com/office/drawing/2014/main" id="{2A0DEF56-7E4B-A045-9B0C-ACAE4A7D4CCB}"/>
              </a:ext>
            </a:extLst>
          </p:cNvPr>
          <p:cNvSpPr txBox="1">
            <a:spLocks/>
          </p:cNvSpPr>
          <p:nvPr/>
        </p:nvSpPr>
        <p:spPr>
          <a:xfrm>
            <a:off x="641931" y="1471991"/>
            <a:ext cx="41910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Theo tính chất bắc cầu</a:t>
            </a:r>
          </a:p>
        </p:txBody>
      </p:sp>
      <p:sp>
        <p:nvSpPr>
          <p:cNvPr id="5" name="Content Placeholder 1">
            <a:extLst>
              <a:ext uri="{FF2B5EF4-FFF2-40B4-BE49-F238E27FC236}">
                <a16:creationId xmlns:a16="http://schemas.microsoft.com/office/drawing/2014/main" id="{8B54CEF7-BEAD-1846-B1CF-815BD81E60EB}"/>
              </a:ext>
            </a:extLst>
          </p:cNvPr>
          <p:cNvSpPr txBox="1">
            <a:spLocks/>
          </p:cNvSpPr>
          <p:nvPr/>
        </p:nvSpPr>
        <p:spPr>
          <a:xfrm>
            <a:off x="2035342" y="3810000"/>
            <a:ext cx="8121316" cy="125272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sz="4400" dirty="0"/>
              <a:t>S</a:t>
            </a:r>
            <a:r>
              <a:rPr lang="en-VN" sz="4400" dirty="0"/>
              <a:t>ản lượng = Thu nhập</a:t>
            </a:r>
          </a:p>
        </p:txBody>
      </p:sp>
    </p:spTree>
    <p:extLst>
      <p:ext uri="{BB962C8B-B14F-4D97-AF65-F5344CB8AC3E}">
        <p14:creationId xmlns:p14="http://schemas.microsoft.com/office/powerpoint/2010/main" val="347332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C1AC59-959D-C344-825D-3BFE518E429B}"/>
              </a:ext>
            </a:extLst>
          </p:cNvPr>
          <p:cNvSpPr>
            <a:spLocks noGrp="1"/>
          </p:cNvSpPr>
          <p:nvPr>
            <p:ph type="sldNum" sz="quarter" idx="12"/>
          </p:nvPr>
        </p:nvSpPr>
        <p:spPr/>
        <p:txBody>
          <a:bodyPr/>
          <a:lstStyle/>
          <a:p>
            <a:fld id="{A098FBE6-540D-41B1-8784-222EA9B62A90}" type="slidenum">
              <a:rPr lang="en-US" smtClean="0"/>
              <a:pPr/>
              <a:t>18</a:t>
            </a:fld>
            <a:endParaRPr lang="en-US"/>
          </a:p>
        </p:txBody>
      </p:sp>
      <p:sp>
        <p:nvSpPr>
          <p:cNvPr id="3" name="Rectangle 2">
            <a:extLst>
              <a:ext uri="{FF2B5EF4-FFF2-40B4-BE49-F238E27FC236}">
                <a16:creationId xmlns:a16="http://schemas.microsoft.com/office/drawing/2014/main" id="{D624DE5F-0AAD-A448-900C-4648F7FB8495}"/>
              </a:ext>
            </a:extLst>
          </p:cNvPr>
          <p:cNvSpPr/>
          <p:nvPr/>
        </p:nvSpPr>
        <p:spPr>
          <a:xfrm>
            <a:off x="1305234" y="1974047"/>
            <a:ext cx="439652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Tổng</a:t>
            </a:r>
            <a:r>
              <a:rPr lang="en-US" sz="5400" dirty="0">
                <a:ln w="0"/>
                <a:solidFill>
                  <a:schemeClr val="accent1"/>
                </a:solidFill>
                <a:effectLst>
                  <a:outerShdw blurRad="38100" dist="25400" dir="5400000" algn="ctr" rotWithShape="0">
                    <a:srgbClr val="6E747A">
                      <a:alpha val="43000"/>
                    </a:srgbClr>
                  </a:outerShdw>
                </a:effectLst>
              </a:rPr>
              <a:t> chi </a:t>
            </a:r>
            <a:r>
              <a:rPr lang="en-US" sz="5400" dirty="0" err="1">
                <a:ln w="0"/>
                <a:solidFill>
                  <a:schemeClr val="accent1"/>
                </a:solidFill>
                <a:effectLst>
                  <a:outerShdw blurRad="38100" dist="25400" dir="5400000" algn="ctr" rotWithShape="0">
                    <a:srgbClr val="6E747A">
                      <a:alpha val="43000"/>
                    </a:srgbClr>
                  </a:outerShdw>
                </a:effectLst>
              </a:rPr>
              <a:t>tiêu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13E557D0-A10F-EE40-B7F0-74232739451F}"/>
              </a:ext>
            </a:extLst>
          </p:cNvPr>
          <p:cNvSpPr/>
          <p:nvPr/>
        </p:nvSpPr>
        <p:spPr>
          <a:xfrm>
            <a:off x="2438400" y="3147368"/>
            <a:ext cx="490147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Tổng</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thu</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nhập</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165B1804-D5CA-3D44-B670-8D89A683B07D}"/>
              </a:ext>
            </a:extLst>
          </p:cNvPr>
          <p:cNvSpPr/>
          <p:nvPr/>
        </p:nvSpPr>
        <p:spPr>
          <a:xfrm>
            <a:off x="3909778" y="4231939"/>
            <a:ext cx="522046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Tổng</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sản</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lượng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Title 3">
            <a:extLst>
              <a:ext uri="{FF2B5EF4-FFF2-40B4-BE49-F238E27FC236}">
                <a16:creationId xmlns:a16="http://schemas.microsoft.com/office/drawing/2014/main" id="{FEFF32D1-59C9-274D-88F4-EAB2F195FAA4}"/>
              </a:ext>
            </a:extLst>
          </p:cNvPr>
          <p:cNvSpPr txBox="1">
            <a:spLocks/>
          </p:cNvSpPr>
          <p:nvPr/>
        </p:nvSpPr>
        <p:spPr>
          <a:xfrm>
            <a:off x="552109" y="753403"/>
            <a:ext cx="1091083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Kết quả hoạt động kinh tế là giống nhau</a:t>
            </a:r>
          </a:p>
        </p:txBody>
      </p:sp>
    </p:spTree>
    <p:extLst>
      <p:ext uri="{BB962C8B-B14F-4D97-AF65-F5344CB8AC3E}">
        <p14:creationId xmlns:p14="http://schemas.microsoft.com/office/powerpoint/2010/main" val="11928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CD1294-B67A-E645-BB72-B6BFF1D5AB7A}"/>
              </a:ext>
            </a:extLst>
          </p:cNvPr>
          <p:cNvSpPr>
            <a:spLocks noGrp="1"/>
          </p:cNvSpPr>
          <p:nvPr>
            <p:ph type="sldNum" sz="quarter" idx="12"/>
          </p:nvPr>
        </p:nvSpPr>
        <p:spPr/>
        <p:txBody>
          <a:bodyPr/>
          <a:lstStyle/>
          <a:p>
            <a:fld id="{A098FBE6-540D-41B1-8784-222EA9B62A90}" type="slidenum">
              <a:rPr lang="en-US" smtClean="0"/>
              <a:pPr/>
              <a:t>19</a:t>
            </a:fld>
            <a:endParaRPr lang="en-US"/>
          </a:p>
        </p:txBody>
      </p:sp>
      <p:sp>
        <p:nvSpPr>
          <p:cNvPr id="3" name="Title 3">
            <a:extLst>
              <a:ext uri="{FF2B5EF4-FFF2-40B4-BE49-F238E27FC236}">
                <a16:creationId xmlns:a16="http://schemas.microsoft.com/office/drawing/2014/main" id="{C97E4457-FF5B-6B4D-BF59-0A0064E2783D}"/>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Trên thực tế</a:t>
            </a:r>
          </a:p>
        </p:txBody>
      </p:sp>
      <p:sp>
        <p:nvSpPr>
          <p:cNvPr id="4" name="Content Placeholder 1">
            <a:extLst>
              <a:ext uri="{FF2B5EF4-FFF2-40B4-BE49-F238E27FC236}">
                <a16:creationId xmlns:a16="http://schemas.microsoft.com/office/drawing/2014/main" id="{D5B3AC6B-9438-E046-AF0A-A15764D299E2}"/>
              </a:ext>
            </a:extLst>
          </p:cNvPr>
          <p:cNvSpPr txBox="1">
            <a:spLocks/>
          </p:cNvSpPr>
          <p:nvPr/>
        </p:nvSpPr>
        <p:spPr>
          <a:xfrm>
            <a:off x="457200" y="1752600"/>
            <a:ext cx="54102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Vấn đề phức tạp hơn</a:t>
            </a:r>
          </a:p>
        </p:txBody>
      </p:sp>
      <p:pic>
        <p:nvPicPr>
          <p:cNvPr id="2050" name="Picture 2" descr="Làm gì khi bị stress hay căng thẳng, áp lực trong cuộc sống – Mẹo hay cuộc  sống">
            <a:extLst>
              <a:ext uri="{FF2B5EF4-FFF2-40B4-BE49-F238E27FC236}">
                <a16:creationId xmlns:a16="http://schemas.microsoft.com/office/drawing/2014/main" id="{9634A237-51EA-0045-BD59-E48E82859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414868"/>
            <a:ext cx="7086600"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1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B2F07-A3A9-F241-800C-A59AF072E6F8}"/>
              </a:ext>
            </a:extLst>
          </p:cNvPr>
          <p:cNvSpPr>
            <a:spLocks noGrp="1"/>
          </p:cNvSpPr>
          <p:nvPr>
            <p:ph type="sldNum" sz="quarter" idx="12"/>
          </p:nvPr>
        </p:nvSpPr>
        <p:spPr/>
        <p:txBody>
          <a:bodyPr/>
          <a:lstStyle/>
          <a:p>
            <a:fld id="{A098FBE6-540D-41B1-8784-222EA9B62A90}" type="slidenum">
              <a:rPr lang="en-US" smtClean="0"/>
              <a:pPr/>
              <a:t>2</a:t>
            </a:fld>
            <a:endParaRPr lang="en-US"/>
          </a:p>
        </p:txBody>
      </p:sp>
      <p:sp>
        <p:nvSpPr>
          <p:cNvPr id="3" name="Title 3">
            <a:extLst>
              <a:ext uri="{FF2B5EF4-FFF2-40B4-BE49-F238E27FC236}">
                <a16:creationId xmlns:a16="http://schemas.microsoft.com/office/drawing/2014/main" id="{171362EE-6484-7047-AA16-B8BE59CD01FA}"/>
              </a:ext>
            </a:extLst>
          </p:cNvPr>
          <p:cNvSpPr txBox="1">
            <a:spLocks/>
          </p:cNvSpPr>
          <p:nvPr/>
        </p:nvSpPr>
        <p:spPr>
          <a:xfrm>
            <a:off x="0" y="685800"/>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Tổng quan</a:t>
            </a:r>
          </a:p>
        </p:txBody>
      </p:sp>
      <p:sp>
        <p:nvSpPr>
          <p:cNvPr id="4" name="Content Placeholder 1">
            <a:extLst>
              <a:ext uri="{FF2B5EF4-FFF2-40B4-BE49-F238E27FC236}">
                <a16:creationId xmlns:a16="http://schemas.microsoft.com/office/drawing/2014/main" id="{E4C3C5EA-5861-774C-8E6D-6A5261D25237}"/>
              </a:ext>
            </a:extLst>
          </p:cNvPr>
          <p:cNvSpPr txBox="1">
            <a:spLocks/>
          </p:cNvSpPr>
          <p:nvPr/>
        </p:nvSpPr>
        <p:spPr>
          <a:xfrm>
            <a:off x="355303" y="1417498"/>
            <a:ext cx="5893097" cy="463260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 Xem xét các giả định phân tích trong kinh tế vĩ mô</a:t>
            </a:r>
          </a:p>
          <a:p>
            <a:r>
              <a:rPr lang="en-VN" sz="4400" dirty="0"/>
              <a:t> xem xét dòng luân chuyển </a:t>
            </a:r>
          </a:p>
        </p:txBody>
      </p:sp>
      <p:pic>
        <p:nvPicPr>
          <p:cNvPr id="1026" name="Picture 2" descr="Macroeconomics | A word cloud featuring &amp;quot;Macroeconomics&amp;quot;. Th… | Flickr">
            <a:extLst>
              <a:ext uri="{FF2B5EF4-FFF2-40B4-BE49-F238E27FC236}">
                <a16:creationId xmlns:a16="http://schemas.microsoft.com/office/drawing/2014/main" id="{FE56AB5A-341F-6143-9DBF-AE89946A6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117" y="1299155"/>
            <a:ext cx="6248399" cy="314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7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99514-9E2D-0D42-B0C3-A6C3589E9B86}"/>
              </a:ext>
            </a:extLst>
          </p:cNvPr>
          <p:cNvSpPr>
            <a:spLocks noGrp="1"/>
          </p:cNvSpPr>
          <p:nvPr>
            <p:ph type="sldNum" sz="quarter" idx="12"/>
          </p:nvPr>
        </p:nvSpPr>
        <p:spPr/>
        <p:txBody>
          <a:bodyPr/>
          <a:lstStyle/>
          <a:p>
            <a:fld id="{A098FBE6-540D-41B1-8784-222EA9B62A90}" type="slidenum">
              <a:rPr lang="en-US" smtClean="0"/>
              <a:pPr/>
              <a:t>20</a:t>
            </a:fld>
            <a:endParaRPr lang="en-US"/>
          </a:p>
        </p:txBody>
      </p:sp>
      <p:sp>
        <p:nvSpPr>
          <p:cNvPr id="3" name="Title 3">
            <a:extLst>
              <a:ext uri="{FF2B5EF4-FFF2-40B4-BE49-F238E27FC236}">
                <a16:creationId xmlns:a16="http://schemas.microsoft.com/office/drawing/2014/main" id="{A8E006CE-E9F1-564E-9914-5179CA3083CB}"/>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Trên thực tế</a:t>
            </a:r>
          </a:p>
        </p:txBody>
      </p:sp>
      <p:sp>
        <p:nvSpPr>
          <p:cNvPr id="4" name="Content Placeholder 1">
            <a:extLst>
              <a:ext uri="{FF2B5EF4-FFF2-40B4-BE49-F238E27FC236}">
                <a16:creationId xmlns:a16="http://schemas.microsoft.com/office/drawing/2014/main" id="{CC8CB4B4-ECD5-BE41-912C-E6B24DD2005D}"/>
              </a:ext>
            </a:extLst>
          </p:cNvPr>
          <p:cNvSpPr txBox="1">
            <a:spLocks/>
          </p:cNvSpPr>
          <p:nvPr/>
        </p:nvSpPr>
        <p:spPr>
          <a:xfrm>
            <a:off x="685800" y="2513861"/>
            <a:ext cx="54102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Tiết kiệm và đầu tư</a:t>
            </a:r>
          </a:p>
        </p:txBody>
      </p:sp>
      <p:pic>
        <p:nvPicPr>
          <p:cNvPr id="6" name="Picture 5">
            <a:extLst>
              <a:ext uri="{FF2B5EF4-FFF2-40B4-BE49-F238E27FC236}">
                <a16:creationId xmlns:a16="http://schemas.microsoft.com/office/drawing/2014/main" id="{6B53AE19-04DC-5142-A796-E919EEDF3DEB}"/>
              </a:ext>
            </a:extLst>
          </p:cNvPr>
          <p:cNvPicPr>
            <a:picLocks noChangeAspect="1"/>
          </p:cNvPicPr>
          <p:nvPr/>
        </p:nvPicPr>
        <p:blipFill>
          <a:blip r:embed="rId3"/>
          <a:stretch>
            <a:fillRect/>
          </a:stretch>
        </p:blipFill>
        <p:spPr>
          <a:xfrm>
            <a:off x="5672667" y="2006131"/>
            <a:ext cx="6502400" cy="4330700"/>
          </a:xfrm>
          <a:prstGeom prst="rect">
            <a:avLst/>
          </a:prstGeom>
        </p:spPr>
      </p:pic>
    </p:spTree>
    <p:extLst>
      <p:ext uri="{BB962C8B-B14F-4D97-AF65-F5344CB8AC3E}">
        <p14:creationId xmlns:p14="http://schemas.microsoft.com/office/powerpoint/2010/main" val="383040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75F2A9-7526-4C46-8C08-92A171450EC8}"/>
              </a:ext>
            </a:extLst>
          </p:cNvPr>
          <p:cNvSpPr>
            <a:spLocks noGrp="1"/>
          </p:cNvSpPr>
          <p:nvPr>
            <p:ph type="sldNum" sz="quarter" idx="12"/>
          </p:nvPr>
        </p:nvSpPr>
        <p:spPr/>
        <p:txBody>
          <a:bodyPr/>
          <a:lstStyle/>
          <a:p>
            <a:fld id="{A098FBE6-540D-41B1-8784-222EA9B62A90}" type="slidenum">
              <a:rPr lang="en-US" smtClean="0"/>
              <a:pPr/>
              <a:t>21</a:t>
            </a:fld>
            <a:endParaRPr lang="en-US"/>
          </a:p>
        </p:txBody>
      </p:sp>
      <p:sp>
        <p:nvSpPr>
          <p:cNvPr id="3" name="Title 3">
            <a:extLst>
              <a:ext uri="{FF2B5EF4-FFF2-40B4-BE49-F238E27FC236}">
                <a16:creationId xmlns:a16="http://schemas.microsoft.com/office/drawing/2014/main" id="{4B4DA1E0-D569-774A-B133-0AC1130AAE3B}"/>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Trên thực tế</a:t>
            </a:r>
          </a:p>
        </p:txBody>
      </p:sp>
      <p:sp>
        <p:nvSpPr>
          <p:cNvPr id="4" name="Content Placeholder 1">
            <a:extLst>
              <a:ext uri="{FF2B5EF4-FFF2-40B4-BE49-F238E27FC236}">
                <a16:creationId xmlns:a16="http://schemas.microsoft.com/office/drawing/2014/main" id="{2EDDC52C-E149-9546-93DF-05050AD974D2}"/>
              </a:ext>
            </a:extLst>
          </p:cNvPr>
          <p:cNvSpPr txBox="1">
            <a:spLocks/>
          </p:cNvSpPr>
          <p:nvPr/>
        </p:nvSpPr>
        <p:spPr>
          <a:xfrm>
            <a:off x="685800" y="2513861"/>
            <a:ext cx="54102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Chi tiêu của chính phủ và thuế</a:t>
            </a:r>
          </a:p>
        </p:txBody>
      </p:sp>
      <p:pic>
        <p:nvPicPr>
          <p:cNvPr id="4098" name="Picture 2" descr="Chi tiêu ngân sách giữa mùa dịch tăng vọt, nợ công thế giới đạt quy mô 125%  GDP - Bsa Online">
            <a:extLst>
              <a:ext uri="{FF2B5EF4-FFF2-40B4-BE49-F238E27FC236}">
                <a16:creationId xmlns:a16="http://schemas.microsoft.com/office/drawing/2014/main" id="{A961151E-F453-2F48-8BB3-71A01063C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845081"/>
            <a:ext cx="636693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9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567C6A-E8E0-B545-950F-251E1011CA72}"/>
              </a:ext>
            </a:extLst>
          </p:cNvPr>
          <p:cNvSpPr>
            <a:spLocks noGrp="1"/>
          </p:cNvSpPr>
          <p:nvPr>
            <p:ph type="sldNum" sz="quarter" idx="12"/>
          </p:nvPr>
        </p:nvSpPr>
        <p:spPr/>
        <p:txBody>
          <a:bodyPr/>
          <a:lstStyle/>
          <a:p>
            <a:fld id="{A098FBE6-540D-41B1-8784-222EA9B62A90}" type="slidenum">
              <a:rPr lang="en-US" smtClean="0"/>
              <a:pPr/>
              <a:t>22</a:t>
            </a:fld>
            <a:endParaRPr lang="en-US"/>
          </a:p>
        </p:txBody>
      </p:sp>
      <p:sp>
        <p:nvSpPr>
          <p:cNvPr id="3" name="Title 3">
            <a:extLst>
              <a:ext uri="{FF2B5EF4-FFF2-40B4-BE49-F238E27FC236}">
                <a16:creationId xmlns:a16="http://schemas.microsoft.com/office/drawing/2014/main" id="{3D8936AE-34FE-4E49-8DC6-8A24E4948D33}"/>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Trên thực tế</a:t>
            </a:r>
          </a:p>
        </p:txBody>
      </p:sp>
      <p:sp>
        <p:nvSpPr>
          <p:cNvPr id="4" name="Content Placeholder 1">
            <a:extLst>
              <a:ext uri="{FF2B5EF4-FFF2-40B4-BE49-F238E27FC236}">
                <a16:creationId xmlns:a16="http://schemas.microsoft.com/office/drawing/2014/main" id="{D717DBE7-2014-D142-A77D-AC7C17CAAD2D}"/>
              </a:ext>
            </a:extLst>
          </p:cNvPr>
          <p:cNvSpPr txBox="1">
            <a:spLocks/>
          </p:cNvSpPr>
          <p:nvPr/>
        </p:nvSpPr>
        <p:spPr>
          <a:xfrm>
            <a:off x="685800" y="2513861"/>
            <a:ext cx="54102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Giao dịch giữa các hãng với thế giới bên ngoài</a:t>
            </a:r>
          </a:p>
        </p:txBody>
      </p:sp>
      <p:pic>
        <p:nvPicPr>
          <p:cNvPr id="5122" name="Picture 2" descr="THE TAX COMMITMENT PROGRAM IN EVFTA - LawPlus">
            <a:extLst>
              <a:ext uri="{FF2B5EF4-FFF2-40B4-BE49-F238E27FC236}">
                <a16:creationId xmlns:a16="http://schemas.microsoft.com/office/drawing/2014/main" id="{6385ACAE-C8F1-F047-B1FF-1B57AD5D9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441426"/>
            <a:ext cx="5410200" cy="352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heckerboard(across)">
                                      <p:cBhvr>
                                        <p:cTn id="7" dur="500"/>
                                        <p:tgtEl>
                                          <p:spTgt spid="512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B644D0-9541-344B-9A60-28B968581FEA}"/>
              </a:ext>
            </a:extLst>
          </p:cNvPr>
          <p:cNvSpPr>
            <a:spLocks noGrp="1"/>
          </p:cNvSpPr>
          <p:nvPr>
            <p:ph type="sldNum" sz="quarter" idx="12"/>
          </p:nvPr>
        </p:nvSpPr>
        <p:spPr/>
        <p:txBody>
          <a:bodyPr/>
          <a:lstStyle/>
          <a:p>
            <a:fld id="{A098FBE6-540D-41B1-8784-222EA9B62A90}" type="slidenum">
              <a:rPr lang="en-US" smtClean="0"/>
              <a:pPr/>
              <a:t>23</a:t>
            </a:fld>
            <a:endParaRPr lang="en-US"/>
          </a:p>
        </p:txBody>
      </p:sp>
      <p:sp>
        <p:nvSpPr>
          <p:cNvPr id="3" name="Title 3">
            <a:extLst>
              <a:ext uri="{FF2B5EF4-FFF2-40B4-BE49-F238E27FC236}">
                <a16:creationId xmlns:a16="http://schemas.microsoft.com/office/drawing/2014/main" id="{E29D93E2-40E5-3C4E-82BC-2DA8489EE200}"/>
              </a:ext>
            </a:extLst>
          </p:cNvPr>
          <p:cNvSpPr txBox="1">
            <a:spLocks/>
          </p:cNvSpPr>
          <p:nvPr/>
        </p:nvSpPr>
        <p:spPr>
          <a:xfrm>
            <a:off x="1524000" y="753403"/>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Tóm lại</a:t>
            </a:r>
          </a:p>
        </p:txBody>
      </p:sp>
      <p:sp>
        <p:nvSpPr>
          <p:cNvPr id="4" name="Content Placeholder 1">
            <a:extLst>
              <a:ext uri="{FF2B5EF4-FFF2-40B4-BE49-F238E27FC236}">
                <a16:creationId xmlns:a16="http://schemas.microsoft.com/office/drawing/2014/main" id="{F865AE1C-A0BB-9A4F-8B43-C8411336E1B6}"/>
              </a:ext>
            </a:extLst>
          </p:cNvPr>
          <p:cNvSpPr txBox="1">
            <a:spLocks/>
          </p:cNvSpPr>
          <p:nvPr/>
        </p:nvSpPr>
        <p:spPr>
          <a:xfrm>
            <a:off x="685800" y="2513861"/>
            <a:ext cx="5410200" cy="233800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 2 dòng dịch chuyển</a:t>
            </a:r>
          </a:p>
          <a:p>
            <a:r>
              <a:rPr lang="en-VN" sz="4400" dirty="0"/>
              <a:t> gợi ý tính kết quả hoạt động kinh tế</a:t>
            </a:r>
          </a:p>
        </p:txBody>
      </p:sp>
      <p:pic>
        <p:nvPicPr>
          <p:cNvPr id="6146" name="Picture 2" descr="Career Summary: Khi nào cần viết vào CV và viết như thế nào? – Anhtuanle">
            <a:extLst>
              <a:ext uri="{FF2B5EF4-FFF2-40B4-BE49-F238E27FC236}">
                <a16:creationId xmlns:a16="http://schemas.microsoft.com/office/drawing/2014/main" id="{90669864-4D59-9C4D-823F-374C485A3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41970"/>
            <a:ext cx="452191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89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16D4A-3A86-C344-9C5C-793B96EDAFA8}"/>
              </a:ext>
            </a:extLst>
          </p:cNvPr>
          <p:cNvSpPr>
            <a:spLocks noGrp="1"/>
          </p:cNvSpPr>
          <p:nvPr>
            <p:ph type="sldNum" sz="quarter" idx="12"/>
          </p:nvPr>
        </p:nvSpPr>
        <p:spPr/>
        <p:txBody>
          <a:bodyPr/>
          <a:lstStyle/>
          <a:p>
            <a:fld id="{A098FBE6-540D-41B1-8784-222EA9B62A90}" type="slidenum">
              <a:rPr lang="en-US" smtClean="0"/>
              <a:pPr/>
              <a:t>24</a:t>
            </a:fld>
            <a:endParaRPr lang="en-US"/>
          </a:p>
        </p:txBody>
      </p:sp>
      <p:sp>
        <p:nvSpPr>
          <p:cNvPr id="3" name="Title 3">
            <a:extLst>
              <a:ext uri="{FF2B5EF4-FFF2-40B4-BE49-F238E27FC236}">
                <a16:creationId xmlns:a16="http://schemas.microsoft.com/office/drawing/2014/main" id="{8796E1F9-8C68-654F-8479-B78BCBE56780}"/>
              </a:ext>
            </a:extLst>
          </p:cNvPr>
          <p:cNvSpPr txBox="1">
            <a:spLocks/>
          </p:cNvSpPr>
          <p:nvPr/>
        </p:nvSpPr>
        <p:spPr>
          <a:xfrm>
            <a:off x="0" y="1271936"/>
            <a:ext cx="117348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Cảm ơn các bạn đã chú ý theo dõi!</a:t>
            </a:r>
          </a:p>
        </p:txBody>
      </p:sp>
    </p:spTree>
    <p:extLst>
      <p:ext uri="{BB962C8B-B14F-4D97-AF65-F5344CB8AC3E}">
        <p14:creationId xmlns:p14="http://schemas.microsoft.com/office/powerpoint/2010/main" val="116160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C53D45-F1FC-D549-A553-2028D5CBFD1D}"/>
              </a:ext>
            </a:extLst>
          </p:cNvPr>
          <p:cNvSpPr>
            <a:spLocks noGrp="1"/>
          </p:cNvSpPr>
          <p:nvPr>
            <p:ph type="sldNum" sz="quarter" idx="12"/>
          </p:nvPr>
        </p:nvSpPr>
        <p:spPr/>
        <p:txBody>
          <a:bodyPr/>
          <a:lstStyle/>
          <a:p>
            <a:fld id="{A098FBE6-540D-41B1-8784-222EA9B62A90}" type="slidenum">
              <a:rPr lang="en-US" smtClean="0"/>
              <a:pPr/>
              <a:t>3</a:t>
            </a:fld>
            <a:endParaRPr lang="en-US"/>
          </a:p>
        </p:txBody>
      </p:sp>
      <p:sp>
        <p:nvSpPr>
          <p:cNvPr id="3" name="Title 3">
            <a:extLst>
              <a:ext uri="{FF2B5EF4-FFF2-40B4-BE49-F238E27FC236}">
                <a16:creationId xmlns:a16="http://schemas.microsoft.com/office/drawing/2014/main" id="{54E290F2-BAEC-0442-907F-BE67F818E4FB}"/>
              </a:ext>
            </a:extLst>
          </p:cNvPr>
          <p:cNvSpPr txBox="1">
            <a:spLocks/>
          </p:cNvSpPr>
          <p:nvPr/>
        </p:nvSpPr>
        <p:spPr>
          <a:xfrm>
            <a:off x="0" y="685800"/>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giả định</a:t>
            </a:r>
          </a:p>
        </p:txBody>
      </p:sp>
      <p:sp>
        <p:nvSpPr>
          <p:cNvPr id="4" name="Content Placeholder 1">
            <a:extLst>
              <a:ext uri="{FF2B5EF4-FFF2-40B4-BE49-F238E27FC236}">
                <a16:creationId xmlns:a16="http://schemas.microsoft.com/office/drawing/2014/main" id="{2CA7E7AC-B274-7347-A0B5-FE187317E160}"/>
              </a:ext>
            </a:extLst>
          </p:cNvPr>
          <p:cNvSpPr txBox="1">
            <a:spLocks/>
          </p:cNvSpPr>
          <p:nvPr/>
        </p:nvSpPr>
        <p:spPr>
          <a:xfrm>
            <a:off x="641931" y="1471991"/>
            <a:ext cx="4191000" cy="463260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 Chính phủ không giao dịch với bên ngoài</a:t>
            </a:r>
          </a:p>
        </p:txBody>
      </p:sp>
      <p:pic>
        <p:nvPicPr>
          <p:cNvPr id="2050" name="Picture 2" descr="Assumptions And Human Mind - Pictured As Word Assumptions Inside A Head To  Symbolize Relation Between Assumptions And The Human Stock Illustration -  Illustration of background, english: 172338143">
            <a:extLst>
              <a:ext uri="{FF2B5EF4-FFF2-40B4-BE49-F238E27FC236}">
                <a16:creationId xmlns:a16="http://schemas.microsoft.com/office/drawing/2014/main" id="{1DD4ADD9-70E1-754B-9470-40E1CA251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176" y="1471991"/>
            <a:ext cx="4606377" cy="417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04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C53D45-F1FC-D549-A553-2028D5CBFD1D}"/>
              </a:ext>
            </a:extLst>
          </p:cNvPr>
          <p:cNvSpPr>
            <a:spLocks noGrp="1"/>
          </p:cNvSpPr>
          <p:nvPr>
            <p:ph type="sldNum" sz="quarter" idx="12"/>
          </p:nvPr>
        </p:nvSpPr>
        <p:spPr/>
        <p:txBody>
          <a:bodyPr/>
          <a:lstStyle/>
          <a:p>
            <a:fld id="{A098FBE6-540D-41B1-8784-222EA9B62A90}" type="slidenum">
              <a:rPr lang="en-US" smtClean="0"/>
              <a:pPr/>
              <a:t>4</a:t>
            </a:fld>
            <a:endParaRPr lang="en-US"/>
          </a:p>
        </p:txBody>
      </p:sp>
      <p:sp>
        <p:nvSpPr>
          <p:cNvPr id="3" name="Title 3">
            <a:extLst>
              <a:ext uri="{FF2B5EF4-FFF2-40B4-BE49-F238E27FC236}">
                <a16:creationId xmlns:a16="http://schemas.microsoft.com/office/drawing/2014/main" id="{54E290F2-BAEC-0442-907F-BE67F818E4FB}"/>
              </a:ext>
            </a:extLst>
          </p:cNvPr>
          <p:cNvSpPr txBox="1">
            <a:spLocks/>
          </p:cNvSpPr>
          <p:nvPr/>
        </p:nvSpPr>
        <p:spPr>
          <a:xfrm>
            <a:off x="0" y="685800"/>
            <a:ext cx="6248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Các giả định</a:t>
            </a:r>
          </a:p>
        </p:txBody>
      </p:sp>
      <p:sp>
        <p:nvSpPr>
          <p:cNvPr id="4" name="Content Placeholder 1">
            <a:extLst>
              <a:ext uri="{FF2B5EF4-FFF2-40B4-BE49-F238E27FC236}">
                <a16:creationId xmlns:a16="http://schemas.microsoft.com/office/drawing/2014/main" id="{2CA7E7AC-B274-7347-A0B5-FE187317E160}"/>
              </a:ext>
            </a:extLst>
          </p:cNvPr>
          <p:cNvSpPr txBox="1">
            <a:spLocks/>
          </p:cNvSpPr>
          <p:nvPr/>
        </p:nvSpPr>
        <p:spPr>
          <a:xfrm>
            <a:off x="641931" y="1471991"/>
            <a:ext cx="4191000" cy="463260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4400" dirty="0"/>
              <a:t> Chính phủ không giao dịch với bên ngoài</a:t>
            </a:r>
          </a:p>
          <a:p>
            <a:r>
              <a:rPr lang="en-VN" sz="4400" dirty="0"/>
              <a:t> Dân chúng không tiết kiệm </a:t>
            </a:r>
          </a:p>
        </p:txBody>
      </p:sp>
      <p:pic>
        <p:nvPicPr>
          <p:cNvPr id="2050" name="Picture 2" descr="Assumptions And Human Mind - Pictured As Word Assumptions Inside A Head To  Symbolize Relation Between Assumptions And The Human Stock Illustration -  Illustration of background, english: 172338143">
            <a:extLst>
              <a:ext uri="{FF2B5EF4-FFF2-40B4-BE49-F238E27FC236}">
                <a16:creationId xmlns:a16="http://schemas.microsoft.com/office/drawing/2014/main" id="{1DD4ADD9-70E1-754B-9470-40E1CA251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176" y="1471991"/>
            <a:ext cx="4606377" cy="417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52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5</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4" name="Right Arrow 3">
            <a:extLst>
              <a:ext uri="{FF2B5EF4-FFF2-40B4-BE49-F238E27FC236}">
                <a16:creationId xmlns:a16="http://schemas.microsoft.com/office/drawing/2014/main" id="{1A424825-451A-5546-942A-B66237283948}"/>
              </a:ext>
            </a:extLst>
          </p:cNvPr>
          <p:cNvSpPr/>
          <p:nvPr/>
        </p:nvSpPr>
        <p:spPr>
          <a:xfrm>
            <a:off x="3505200" y="4343400"/>
            <a:ext cx="4648200" cy="5334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ight Arrow 9">
            <a:extLst>
              <a:ext uri="{FF2B5EF4-FFF2-40B4-BE49-F238E27FC236}">
                <a16:creationId xmlns:a16="http://schemas.microsoft.com/office/drawing/2014/main" id="{C818CECA-FDF6-FE40-B1AB-CC3525E2F252}"/>
              </a:ext>
            </a:extLst>
          </p:cNvPr>
          <p:cNvSpPr/>
          <p:nvPr/>
        </p:nvSpPr>
        <p:spPr>
          <a:xfrm rot="10800000">
            <a:off x="3505200" y="2469297"/>
            <a:ext cx="4648200" cy="533400"/>
          </a:xfrm>
          <a:prstGeom prst="rightArrow">
            <a:avLst/>
          </a:prstGeom>
          <a:solidFill>
            <a:srgbClr val="055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83855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6</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570965" y="4225103"/>
            <a:ext cx="3108612" cy="954107"/>
          </a:xfrm>
          <a:prstGeom prst="rect">
            <a:avLst/>
          </a:prstGeom>
          <a:noFill/>
        </p:spPr>
        <p:txBody>
          <a:bodyPr wrap="square" lIns="91440" tIns="45720" rIns="91440" bIns="45720">
            <a:spAutoFit/>
          </a:bodyPr>
          <a:lstStyle/>
          <a:p>
            <a:pPr algn="ctr"/>
            <a:r>
              <a:rPr lang="en-US" sz="2800" dirty="0" err="1">
                <a:ln w="0"/>
                <a:solidFill>
                  <a:srgbClr val="0558FF"/>
                </a:solidFill>
                <a:effectLst>
                  <a:outerShdw blurRad="38100" dist="25400" dir="5400000" algn="ctr" rotWithShape="0">
                    <a:srgbClr val="6E747A">
                      <a:alpha val="43000"/>
                    </a:srgbClr>
                  </a:outerShdw>
                </a:effectLst>
              </a:rPr>
              <a:t>Dịch</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vụ</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c</a:t>
            </a:r>
            <a:r>
              <a:rPr lang="en-US" sz="2800" b="0" cap="none" spc="0" dirty="0" err="1">
                <a:ln w="0"/>
                <a:solidFill>
                  <a:srgbClr val="0558FF"/>
                </a:solidFill>
                <a:effectLst>
                  <a:outerShdw blurRad="38100" dist="25400" dir="5400000" algn="ctr" rotWithShape="0">
                    <a:srgbClr val="6E747A">
                      <a:alpha val="43000"/>
                    </a:srgbClr>
                  </a:outerShdw>
                </a:effectLst>
              </a:rPr>
              <a:t>ác</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yếu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tố</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sản</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xuất</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984484" y="4130423"/>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7850210" y="3694295"/>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126495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heckerboard(across)">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7</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570965" y="4225103"/>
            <a:ext cx="3108612" cy="954107"/>
          </a:xfrm>
          <a:prstGeom prst="rect">
            <a:avLst/>
          </a:prstGeom>
          <a:noFill/>
        </p:spPr>
        <p:txBody>
          <a:bodyPr wrap="square" lIns="91440" tIns="45720" rIns="91440" bIns="45720">
            <a:spAutoFit/>
          </a:bodyPr>
          <a:lstStyle/>
          <a:p>
            <a:pPr algn="ctr"/>
            <a:r>
              <a:rPr lang="en-US" sz="2800" dirty="0" err="1">
                <a:ln w="0"/>
                <a:solidFill>
                  <a:srgbClr val="0558FF"/>
                </a:solidFill>
                <a:effectLst>
                  <a:outerShdw blurRad="38100" dist="25400" dir="5400000" algn="ctr" rotWithShape="0">
                    <a:srgbClr val="6E747A">
                      <a:alpha val="43000"/>
                    </a:srgbClr>
                  </a:outerShdw>
                </a:effectLst>
              </a:rPr>
              <a:t>Dịch</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vụ</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c</a:t>
            </a:r>
            <a:r>
              <a:rPr lang="en-US" sz="2800" b="0" cap="none" spc="0" dirty="0" err="1">
                <a:ln w="0"/>
                <a:solidFill>
                  <a:srgbClr val="0558FF"/>
                </a:solidFill>
                <a:effectLst>
                  <a:outerShdw blurRad="38100" dist="25400" dir="5400000" algn="ctr" rotWithShape="0">
                    <a:srgbClr val="6E747A">
                      <a:alpha val="43000"/>
                    </a:srgbClr>
                  </a:outerShdw>
                </a:effectLst>
              </a:rPr>
              <a:t>ác</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yếu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tố</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sản</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xuất</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4232997" y="5309903"/>
            <a:ext cx="3726006" cy="954107"/>
          </a:xfrm>
          <a:prstGeom prst="rect">
            <a:avLst/>
          </a:prstGeom>
          <a:noFill/>
        </p:spPr>
        <p:txBody>
          <a:bodyPr wrap="square" lIns="91440" tIns="45720" rIns="91440" bIns="45720">
            <a:spAutoFit/>
          </a:bodyPr>
          <a:lstStyle/>
          <a:p>
            <a:pPr algn="ctr"/>
            <a:r>
              <a:rPr lang="en-US" sz="2800" b="0" cap="none" spc="0" dirty="0">
                <a:ln w="0"/>
                <a:solidFill>
                  <a:srgbClr val="7030A0"/>
                </a:solidFill>
                <a:effectLst>
                  <a:outerShdw blurRad="38100" dist="25400" dir="5400000" algn="ctr" rotWithShape="0">
                    <a:srgbClr val="6E747A">
                      <a:alpha val="43000"/>
                    </a:srgbClr>
                  </a:outerShdw>
                </a:effectLst>
              </a:rPr>
              <a:t>Thu </a:t>
            </a:r>
            <a:r>
              <a:rPr lang="en-US" sz="2800" b="0" cap="none" spc="0" dirty="0" err="1">
                <a:ln w="0"/>
                <a:solidFill>
                  <a:srgbClr val="7030A0"/>
                </a:solidFill>
                <a:effectLst>
                  <a:outerShdw blurRad="38100" dist="25400" dir="5400000" algn="ctr" rotWithShape="0">
                    <a:srgbClr val="6E747A">
                      <a:alpha val="43000"/>
                    </a:srgbClr>
                  </a:outerShdw>
                </a:effectLst>
              </a:rPr>
              <a:t>nhập</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từ</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các</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yếu</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tố</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sản</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xuất</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8077200" y="4130423"/>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2147345" y="4084441"/>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984484" y="4130423"/>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7850210" y="3694295"/>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62881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8</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570965" y="4225103"/>
            <a:ext cx="3108612" cy="954107"/>
          </a:xfrm>
          <a:prstGeom prst="rect">
            <a:avLst/>
          </a:prstGeom>
          <a:noFill/>
        </p:spPr>
        <p:txBody>
          <a:bodyPr wrap="square" lIns="91440" tIns="45720" rIns="91440" bIns="45720">
            <a:spAutoFit/>
          </a:bodyPr>
          <a:lstStyle/>
          <a:p>
            <a:pPr algn="ctr"/>
            <a:r>
              <a:rPr lang="en-US" sz="2800" dirty="0" err="1">
                <a:ln w="0"/>
                <a:solidFill>
                  <a:srgbClr val="0558FF"/>
                </a:solidFill>
                <a:effectLst>
                  <a:outerShdw blurRad="38100" dist="25400" dir="5400000" algn="ctr" rotWithShape="0">
                    <a:srgbClr val="6E747A">
                      <a:alpha val="43000"/>
                    </a:srgbClr>
                  </a:outerShdw>
                </a:effectLst>
              </a:rPr>
              <a:t>Dịch</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vụ</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c</a:t>
            </a:r>
            <a:r>
              <a:rPr lang="en-US" sz="2800" b="0" cap="none" spc="0" dirty="0" err="1">
                <a:ln w="0"/>
                <a:solidFill>
                  <a:srgbClr val="0558FF"/>
                </a:solidFill>
                <a:effectLst>
                  <a:outerShdw blurRad="38100" dist="25400" dir="5400000" algn="ctr" rotWithShape="0">
                    <a:srgbClr val="6E747A">
                      <a:alpha val="43000"/>
                    </a:srgbClr>
                  </a:outerShdw>
                </a:effectLst>
              </a:rPr>
              <a:t>ác</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yếu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tố</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sản</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xuất</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4232997" y="5309903"/>
            <a:ext cx="3726006" cy="954107"/>
          </a:xfrm>
          <a:prstGeom prst="rect">
            <a:avLst/>
          </a:prstGeom>
          <a:noFill/>
        </p:spPr>
        <p:txBody>
          <a:bodyPr wrap="square" lIns="91440" tIns="45720" rIns="91440" bIns="45720">
            <a:spAutoFit/>
          </a:bodyPr>
          <a:lstStyle/>
          <a:p>
            <a:pPr algn="ctr"/>
            <a:r>
              <a:rPr lang="en-US" sz="2800" b="0" cap="none" spc="0" dirty="0">
                <a:ln w="0"/>
                <a:solidFill>
                  <a:srgbClr val="7030A0"/>
                </a:solidFill>
                <a:effectLst>
                  <a:outerShdw blurRad="38100" dist="25400" dir="5400000" algn="ctr" rotWithShape="0">
                    <a:srgbClr val="6E747A">
                      <a:alpha val="43000"/>
                    </a:srgbClr>
                  </a:outerShdw>
                </a:effectLst>
              </a:rPr>
              <a:t>Thu </a:t>
            </a:r>
            <a:r>
              <a:rPr lang="en-US" sz="2800" b="0" cap="none" spc="0" dirty="0" err="1">
                <a:ln w="0"/>
                <a:solidFill>
                  <a:srgbClr val="7030A0"/>
                </a:solidFill>
                <a:effectLst>
                  <a:outerShdw blurRad="38100" dist="25400" dir="5400000" algn="ctr" rotWithShape="0">
                    <a:srgbClr val="6E747A">
                      <a:alpha val="43000"/>
                    </a:srgbClr>
                  </a:outerShdw>
                </a:effectLst>
              </a:rPr>
              <a:t>nhập</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từ</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các</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yếu</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tố</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sản</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xuất</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681394" y="2500523"/>
            <a:ext cx="2803812" cy="523220"/>
          </a:xfrm>
          <a:prstGeom prst="rect">
            <a:avLst/>
          </a:prstGeom>
          <a:noFill/>
        </p:spPr>
        <p:txBody>
          <a:bodyPr wrap="square" lIns="91440" tIns="45720" rIns="91440" bIns="45720">
            <a:spAutoFit/>
          </a:bodyPr>
          <a:lstStyle/>
          <a:p>
            <a:pPr algn="ctr"/>
            <a:r>
              <a:rPr lang="en-US" sz="2800" dirty="0" err="1">
                <a:ln w="0"/>
                <a:solidFill>
                  <a:srgbClr val="7030A0"/>
                </a:solidFill>
                <a:effectLst>
                  <a:outerShdw blurRad="38100" dist="25400" dir="5400000" algn="ctr" rotWithShape="0">
                    <a:srgbClr val="6E747A">
                      <a:alpha val="43000"/>
                    </a:srgbClr>
                  </a:outerShdw>
                </a:effectLst>
              </a:rPr>
              <a:t>Hàng</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hoá</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dịch</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vụ</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8077200" y="4130423"/>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2147345" y="4084441"/>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7634960" y="2355803"/>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3184047" y="2088950"/>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984484" y="4130423"/>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7850210" y="3694295"/>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397002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9</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1398772" y="3310448"/>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7726700" y="3216533"/>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570965" y="4225103"/>
            <a:ext cx="3108612" cy="954107"/>
          </a:xfrm>
          <a:prstGeom prst="rect">
            <a:avLst/>
          </a:prstGeom>
          <a:noFill/>
        </p:spPr>
        <p:txBody>
          <a:bodyPr wrap="square" lIns="91440" tIns="45720" rIns="91440" bIns="45720">
            <a:spAutoFit/>
          </a:bodyPr>
          <a:lstStyle/>
          <a:p>
            <a:pPr algn="ctr"/>
            <a:r>
              <a:rPr lang="en-US" sz="2800" dirty="0" err="1">
                <a:ln w="0"/>
                <a:solidFill>
                  <a:srgbClr val="0558FF"/>
                </a:solidFill>
                <a:effectLst>
                  <a:outerShdw blurRad="38100" dist="25400" dir="5400000" algn="ctr" rotWithShape="0">
                    <a:srgbClr val="6E747A">
                      <a:alpha val="43000"/>
                    </a:srgbClr>
                  </a:outerShdw>
                </a:effectLst>
              </a:rPr>
              <a:t>Dịch</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vụ</a:t>
            </a:r>
            <a:r>
              <a:rPr lang="en-US" sz="2800" dirty="0">
                <a:ln w="0"/>
                <a:solidFill>
                  <a:srgbClr val="0558FF"/>
                </a:solidFill>
                <a:effectLst>
                  <a:outerShdw blurRad="38100" dist="25400" dir="5400000" algn="ctr" rotWithShape="0">
                    <a:srgbClr val="6E747A">
                      <a:alpha val="43000"/>
                    </a:srgbClr>
                  </a:outerShdw>
                </a:effectLst>
              </a:rPr>
              <a:t> </a:t>
            </a:r>
            <a:r>
              <a:rPr lang="en-US" sz="2800" dirty="0" err="1">
                <a:ln w="0"/>
                <a:solidFill>
                  <a:srgbClr val="0558FF"/>
                </a:solidFill>
                <a:effectLst>
                  <a:outerShdw blurRad="38100" dist="25400" dir="5400000" algn="ctr" rotWithShape="0">
                    <a:srgbClr val="6E747A">
                      <a:alpha val="43000"/>
                    </a:srgbClr>
                  </a:outerShdw>
                </a:effectLst>
              </a:rPr>
              <a:t>c</a:t>
            </a:r>
            <a:r>
              <a:rPr lang="en-US" sz="2800" b="0" cap="none" spc="0" dirty="0" err="1">
                <a:ln w="0"/>
                <a:solidFill>
                  <a:srgbClr val="0558FF"/>
                </a:solidFill>
                <a:effectLst>
                  <a:outerShdw blurRad="38100" dist="25400" dir="5400000" algn="ctr" rotWithShape="0">
                    <a:srgbClr val="6E747A">
                      <a:alpha val="43000"/>
                    </a:srgbClr>
                  </a:outerShdw>
                </a:effectLst>
              </a:rPr>
              <a:t>ác</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yếu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tố</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sản</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xuất</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4232997" y="5309903"/>
            <a:ext cx="3726006" cy="954107"/>
          </a:xfrm>
          <a:prstGeom prst="rect">
            <a:avLst/>
          </a:prstGeom>
          <a:noFill/>
        </p:spPr>
        <p:txBody>
          <a:bodyPr wrap="square" lIns="91440" tIns="45720" rIns="91440" bIns="45720">
            <a:spAutoFit/>
          </a:bodyPr>
          <a:lstStyle/>
          <a:p>
            <a:pPr algn="ctr"/>
            <a:r>
              <a:rPr lang="en-US" sz="2800" b="0" cap="none" spc="0" dirty="0">
                <a:ln w="0"/>
                <a:solidFill>
                  <a:srgbClr val="7030A0"/>
                </a:solidFill>
                <a:effectLst>
                  <a:outerShdw blurRad="38100" dist="25400" dir="5400000" algn="ctr" rotWithShape="0">
                    <a:srgbClr val="6E747A">
                      <a:alpha val="43000"/>
                    </a:srgbClr>
                  </a:outerShdw>
                </a:effectLst>
              </a:rPr>
              <a:t>Thu </a:t>
            </a:r>
            <a:r>
              <a:rPr lang="en-US" sz="2800" b="0" cap="none" spc="0" dirty="0" err="1">
                <a:ln w="0"/>
                <a:solidFill>
                  <a:srgbClr val="7030A0"/>
                </a:solidFill>
                <a:effectLst>
                  <a:outerShdw blurRad="38100" dist="25400" dir="5400000" algn="ctr" rotWithShape="0">
                    <a:srgbClr val="6E747A">
                      <a:alpha val="43000"/>
                    </a:srgbClr>
                  </a:outerShdw>
                </a:effectLst>
              </a:rPr>
              <a:t>nhập</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từ</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các</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yếu</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tố</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sản</a:t>
            </a:r>
            <a:r>
              <a:rPr lang="en-US" sz="2800" b="0" cap="none" spc="0" dirty="0">
                <a:ln w="0"/>
                <a:solidFill>
                  <a:srgbClr val="7030A0"/>
                </a:solidFill>
                <a:effectLst>
                  <a:outerShdw blurRad="38100" dist="25400" dir="5400000" algn="ctr" rotWithShape="0">
                    <a:srgbClr val="6E747A">
                      <a:alpha val="43000"/>
                    </a:srgbClr>
                  </a:outerShdw>
                </a:effectLst>
              </a:rPr>
              <a:t> </a:t>
            </a:r>
            <a:r>
              <a:rPr lang="en-US" sz="2800" b="0" cap="none" spc="0" dirty="0" err="1">
                <a:ln w="0"/>
                <a:solidFill>
                  <a:srgbClr val="7030A0"/>
                </a:solidFill>
                <a:effectLst>
                  <a:outerShdw blurRad="38100" dist="25400" dir="5400000" algn="ctr" rotWithShape="0">
                    <a:srgbClr val="6E747A">
                      <a:alpha val="43000"/>
                    </a:srgbClr>
                  </a:outerShdw>
                </a:effectLst>
              </a:rPr>
              <a:t>xuất</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681394" y="2500523"/>
            <a:ext cx="2803812" cy="523220"/>
          </a:xfrm>
          <a:prstGeom prst="rect">
            <a:avLst/>
          </a:prstGeom>
          <a:noFill/>
        </p:spPr>
        <p:txBody>
          <a:bodyPr wrap="square" lIns="91440" tIns="45720" rIns="91440" bIns="45720">
            <a:spAutoFit/>
          </a:bodyPr>
          <a:lstStyle/>
          <a:p>
            <a:pPr algn="ctr"/>
            <a:r>
              <a:rPr lang="en-US" sz="2800" dirty="0" err="1">
                <a:ln w="0"/>
                <a:solidFill>
                  <a:srgbClr val="7030A0"/>
                </a:solidFill>
                <a:effectLst>
                  <a:outerShdw blurRad="38100" dist="25400" dir="5400000" algn="ctr" rotWithShape="0">
                    <a:srgbClr val="6E747A">
                      <a:alpha val="43000"/>
                    </a:srgbClr>
                  </a:outerShdw>
                </a:effectLst>
              </a:rPr>
              <a:t>Hàng</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hoá</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dịch</a:t>
            </a:r>
            <a:r>
              <a:rPr lang="en-US" sz="2800" dirty="0">
                <a:ln w="0"/>
                <a:solidFill>
                  <a:srgbClr val="7030A0"/>
                </a:solidFill>
                <a:effectLst>
                  <a:outerShdw blurRad="38100" dist="25400" dir="5400000" algn="ctr" rotWithShape="0">
                    <a:srgbClr val="6E747A">
                      <a:alpha val="43000"/>
                    </a:srgbClr>
                  </a:outerShdw>
                </a:effectLst>
              </a:rPr>
              <a:t> </a:t>
            </a:r>
            <a:r>
              <a:rPr lang="en-US" sz="2800" dirty="0" err="1">
                <a:ln w="0"/>
                <a:solidFill>
                  <a:srgbClr val="7030A0"/>
                </a:solidFill>
                <a:effectLst>
                  <a:outerShdw blurRad="38100" dist="25400" dir="5400000" algn="ctr" rotWithShape="0">
                    <a:srgbClr val="6E747A">
                      <a:alpha val="43000"/>
                    </a:srgbClr>
                  </a:outerShdw>
                </a:effectLst>
              </a:rPr>
              <a:t>vụ</a:t>
            </a:r>
            <a:endParaRPr lang="en-US" sz="2800" b="0" cap="none" spc="0" dirty="0">
              <a:ln w="0"/>
              <a:solidFill>
                <a:srgbClr val="7030A0"/>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4232997" y="1564284"/>
            <a:ext cx="3726006" cy="954107"/>
          </a:xfrm>
          <a:prstGeom prst="rect">
            <a:avLst/>
          </a:prstGeom>
          <a:noFill/>
        </p:spPr>
        <p:txBody>
          <a:bodyPr wrap="square" lIns="91440" tIns="45720" rIns="91440" bIns="45720">
            <a:spAutoFit/>
          </a:bodyPr>
          <a:lstStyle/>
          <a:p>
            <a:pPr algn="ctr"/>
            <a:r>
              <a:rPr lang="en-US" sz="2800" b="0" cap="none" spc="0" dirty="0">
                <a:ln w="0"/>
                <a:solidFill>
                  <a:srgbClr val="0558FF"/>
                </a:solidFill>
                <a:effectLst>
                  <a:outerShdw blurRad="38100" dist="25400" dir="5400000" algn="ctr" rotWithShape="0">
                    <a:srgbClr val="6E747A">
                      <a:alpha val="43000"/>
                    </a:srgbClr>
                  </a:outerShdw>
                </a:effectLst>
              </a:rPr>
              <a:t>Chi </a:t>
            </a:r>
            <a:r>
              <a:rPr lang="en-US" sz="2800" b="0" cap="none" spc="0" dirty="0" err="1">
                <a:ln w="0"/>
                <a:solidFill>
                  <a:srgbClr val="0558FF"/>
                </a:solidFill>
                <a:effectLst>
                  <a:outerShdw blurRad="38100" dist="25400" dir="5400000" algn="ctr" rotWithShape="0">
                    <a:srgbClr val="6E747A">
                      <a:alpha val="43000"/>
                    </a:srgbClr>
                  </a:outerShdw>
                </a:effectLst>
              </a:rPr>
              <a:t>tiêu</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cho</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hàng</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hoá</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dịch</a:t>
            </a:r>
            <a:r>
              <a:rPr lang="en-US" sz="2800" b="0" cap="none" spc="0" dirty="0">
                <a:ln w="0"/>
                <a:solidFill>
                  <a:srgbClr val="0558FF"/>
                </a:solidFill>
                <a:effectLst>
                  <a:outerShdw blurRad="38100" dist="25400" dir="5400000" algn="ctr" rotWithShape="0">
                    <a:srgbClr val="6E747A">
                      <a:alpha val="43000"/>
                    </a:srgbClr>
                  </a:outerShdw>
                </a:effectLst>
              </a:rPr>
              <a:t> </a:t>
            </a:r>
            <a:r>
              <a:rPr lang="en-US" sz="2800" b="0" cap="none" spc="0" dirty="0" err="1">
                <a:ln w="0"/>
                <a:solidFill>
                  <a:srgbClr val="0558FF"/>
                </a:solidFill>
                <a:effectLst>
                  <a:outerShdw blurRad="38100" dist="25400" dir="5400000" algn="ctr" rotWithShape="0">
                    <a:srgbClr val="6E747A">
                      <a:alpha val="43000"/>
                    </a:srgbClr>
                  </a:outerShdw>
                </a:effectLst>
              </a:rPr>
              <a:t>vụ</a:t>
            </a:r>
            <a:endParaRPr lang="en-US" sz="2800" b="0" cap="none" spc="0" dirty="0">
              <a:ln w="0"/>
              <a:solidFill>
                <a:srgbClr val="0558FF"/>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2163906" y="1564284"/>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291358" y="1372016"/>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8077200" y="4130423"/>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2147345" y="4084441"/>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7634960" y="2355803"/>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3184047" y="2088950"/>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984484" y="4130423"/>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7850210" y="3694295"/>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38316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heckerboard(across)">
                                      <p:cBhvr>
                                        <p:cTn id="11" dur="500"/>
                                        <p:tgtEl>
                                          <p:spTgt spid="10"/>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15787</TotalTime>
  <Words>1762</Words>
  <Application>Microsoft Macintosh PowerPoint</Application>
  <PresentationFormat>Widescreen</PresentationFormat>
  <Paragraphs>173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Candara</vt:lpstr>
      <vt:lpstr>Symbol</vt:lpstr>
      <vt:lpstr>Waveform</vt:lpstr>
      <vt:lpstr>KINH TẾ HỌC ĐẠI CƯƠNG Chương 6. Giới thiệu về kinh tế học vĩ mô  GV: ThS Nguyễn Quốc Thắng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CHỦ THỂ  TRONG QUAN HỆ LAO ĐỘNG</dc:title>
  <dc:creator>HOAIBAO</dc:creator>
  <cp:lastModifiedBy>Nguyen Quoc Thang</cp:lastModifiedBy>
  <cp:revision>495</cp:revision>
  <cp:lastPrinted>2016-03-16T01:13:27Z</cp:lastPrinted>
  <dcterms:created xsi:type="dcterms:W3CDTF">2011-05-03T03:39:41Z</dcterms:created>
  <dcterms:modified xsi:type="dcterms:W3CDTF">2021-08-15T07:17:50Z</dcterms:modified>
</cp:coreProperties>
</file>