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8" r:id="rId2"/>
    <p:sldId id="281" r:id="rId3"/>
    <p:sldId id="291" r:id="rId4"/>
    <p:sldId id="308" r:id="rId5"/>
    <p:sldId id="292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2" r:id="rId17"/>
    <p:sldId id="319" r:id="rId18"/>
    <p:sldId id="320" r:id="rId19"/>
    <p:sldId id="325" r:id="rId20"/>
    <p:sldId id="321" r:id="rId21"/>
    <p:sldId id="328" r:id="rId22"/>
    <p:sldId id="323" r:id="rId23"/>
    <p:sldId id="324" r:id="rId24"/>
    <p:sldId id="326" r:id="rId25"/>
    <p:sldId id="327" r:id="rId26"/>
    <p:sldId id="32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0" autoAdjust="0"/>
    <p:restoredTop sz="72428" autoAdjust="0"/>
  </p:normalViewPr>
  <p:slideViewPr>
    <p:cSldViewPr>
      <p:cViewPr varScale="1">
        <p:scale>
          <a:sx n="53" d="100"/>
          <a:sy n="53" d="100"/>
        </p:scale>
        <p:origin x="200" y="9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172" y="3962681"/>
            <a:ext cx="11122198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thiệu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vĩ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9AB5A-A52E-1C46-88C7-9E029B99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 descr="Difference Between Intermediate Goods and Final Goods (with Comparison  Chart) - Key Differences">
            <a:extLst>
              <a:ext uri="{FF2B5EF4-FFF2-40B4-BE49-F238E27FC236}">
                <a16:creationId xmlns:a16="http://schemas.microsoft.com/office/drawing/2014/main" id="{140457DD-B050-4146-82F9-A86FD06D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28584"/>
            <a:ext cx="10561994" cy="44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3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94741-0D1C-A049-A36D-BED55BC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 descr="Difference Between Intermediate Goods and Final Goods (with Comparison  Chart) - Key Differences">
            <a:extLst>
              <a:ext uri="{FF2B5EF4-FFF2-40B4-BE49-F238E27FC236}">
                <a16:creationId xmlns:a16="http://schemas.microsoft.com/office/drawing/2014/main" id="{CE722CFC-39BB-C044-BA32-B5D9BEA5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20" y="1219200"/>
            <a:ext cx="6612680" cy="383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8B2B956-AD3A-444F-8A8F-E4948F3DB00A}"/>
              </a:ext>
            </a:extLst>
          </p:cNvPr>
          <p:cNvSpPr txBox="1">
            <a:spLocks/>
          </p:cNvSpPr>
          <p:nvPr/>
        </p:nvSpPr>
        <p:spPr>
          <a:xfrm>
            <a:off x="381000" y="1219200"/>
            <a:ext cx="4800600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H</a:t>
            </a:r>
            <a:r>
              <a:rPr lang="en-VN" sz="4400" dirty="0"/>
              <a:t>àng hoá được người mua sử dụng</a:t>
            </a:r>
          </a:p>
          <a:p>
            <a:r>
              <a:rPr lang="en-VN" sz="4400" dirty="0"/>
              <a:t> Hàng tiêu dùng</a:t>
            </a:r>
          </a:p>
          <a:p>
            <a:r>
              <a:rPr lang="en-VN" sz="4400" dirty="0"/>
              <a:t> Tư liệu sản xuất</a:t>
            </a:r>
          </a:p>
        </p:txBody>
      </p:sp>
    </p:spTree>
    <p:extLst>
      <p:ext uri="{BB962C8B-B14F-4D97-AF65-F5344CB8AC3E}">
        <p14:creationId xmlns:p14="http://schemas.microsoft.com/office/powerpoint/2010/main" val="33306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69C9D-9B1D-814B-A842-CCCFC7DC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20" name="Picture 4" descr="Giá thép xây dựng hôm nay 5/4: Tiếp tục tăng cao trong giao dịch đầu tuần">
            <a:extLst>
              <a:ext uri="{FF2B5EF4-FFF2-40B4-BE49-F238E27FC236}">
                <a16:creationId xmlns:a16="http://schemas.microsoft.com/office/drawing/2014/main" id="{5AD78ADF-0FAF-2A46-AD71-9BE9937E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506" y="2743200"/>
            <a:ext cx="58554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4CCFA7-D7B9-914E-A883-C55EBEB7485F}"/>
              </a:ext>
            </a:extLst>
          </p:cNvPr>
          <p:cNvSpPr/>
          <p:nvPr/>
        </p:nvSpPr>
        <p:spPr>
          <a:xfrm>
            <a:off x="81249" y="1243765"/>
            <a:ext cx="6231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Hàng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hoá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trung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gian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73BCF-679E-D946-B188-D4E9960BB4DF}"/>
              </a:ext>
            </a:extLst>
          </p:cNvPr>
          <p:cNvSpPr/>
          <p:nvPr/>
        </p:nvSpPr>
        <p:spPr>
          <a:xfrm>
            <a:off x="6220791" y="1819870"/>
            <a:ext cx="6086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Intermediate Goods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75942CC-3861-CD4D-9E7C-4B7F596C4EEE}"/>
              </a:ext>
            </a:extLst>
          </p:cNvPr>
          <p:cNvSpPr txBox="1">
            <a:spLocks/>
          </p:cNvSpPr>
          <p:nvPr/>
        </p:nvSpPr>
        <p:spPr>
          <a:xfrm>
            <a:off x="381000" y="2735625"/>
            <a:ext cx="5474495" cy="342900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H</a:t>
            </a:r>
            <a:r>
              <a:rPr lang="en-VN" sz="4400" dirty="0"/>
              <a:t>àng hoá được người sản xuất mua</a:t>
            </a:r>
          </a:p>
          <a:p>
            <a:r>
              <a:rPr lang="en-VN" sz="4400" dirty="0"/>
              <a:t> Thành phẩm dở dang</a:t>
            </a:r>
          </a:p>
        </p:txBody>
      </p:sp>
    </p:spTree>
    <p:extLst>
      <p:ext uri="{BB962C8B-B14F-4D97-AF65-F5344CB8AC3E}">
        <p14:creationId xmlns:p14="http://schemas.microsoft.com/office/powerpoint/2010/main" val="19651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F1C53-0A80-4548-BCDC-CAE5C4D1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 descr="Chocolate Cordillera - Latin American Chocolate">
            <a:extLst>
              <a:ext uri="{FF2B5EF4-FFF2-40B4-BE49-F238E27FC236}">
                <a16:creationId xmlns:a16="http://schemas.microsoft.com/office/drawing/2014/main" id="{E7655DA5-7E16-054F-A0F8-A8327CD0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51" y="304800"/>
            <a:ext cx="2845097" cy="284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Luscious Ghirardelli Chocolate Ice Cream | Ghirardelli">
            <a:extLst>
              <a:ext uri="{FF2B5EF4-FFF2-40B4-BE49-F238E27FC236}">
                <a16:creationId xmlns:a16="http://schemas.microsoft.com/office/drawing/2014/main" id="{755DE8FA-AA6B-0A45-8516-FA44DB33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" y="3812671"/>
            <a:ext cx="5032126" cy="258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4 benefits your body gets from eating chocolate - National | Globalnews.ca">
            <a:extLst>
              <a:ext uri="{FF2B5EF4-FFF2-40B4-BE49-F238E27FC236}">
                <a16:creationId xmlns:a16="http://schemas.microsoft.com/office/drawing/2014/main" id="{D9B80513-2BAE-F64E-8BAB-7AC2D69A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581" y="3738307"/>
            <a:ext cx="3756349" cy="281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ABC421-D6CD-124C-8E4A-228FF7A37FB9}"/>
              </a:ext>
            </a:extLst>
          </p:cNvPr>
          <p:cNvSpPr/>
          <p:nvPr/>
        </p:nvSpPr>
        <p:spPr>
          <a:xfrm>
            <a:off x="413351" y="3051914"/>
            <a:ext cx="41184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Intermediate Goods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C5FB5-2FF3-3248-A36D-CB521DE72C3A}"/>
              </a:ext>
            </a:extLst>
          </p:cNvPr>
          <p:cNvSpPr/>
          <p:nvPr/>
        </p:nvSpPr>
        <p:spPr>
          <a:xfrm>
            <a:off x="8340890" y="3033695"/>
            <a:ext cx="24737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Goods</a:t>
            </a:r>
          </a:p>
        </p:txBody>
      </p:sp>
    </p:spTree>
    <p:extLst>
      <p:ext uri="{BB962C8B-B14F-4D97-AF65-F5344CB8AC3E}">
        <p14:creationId xmlns:p14="http://schemas.microsoft.com/office/powerpoint/2010/main" val="233544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DB3D6-D9ED-3249-A0C3-525CF43E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6" name="Picture 2" descr="Kiểm tra chặt hồ sơ cấp C/O xuất khẩu cho linh kiện ô tô, sắt thép - Mekong  Logistics">
            <a:extLst>
              <a:ext uri="{FF2B5EF4-FFF2-40B4-BE49-F238E27FC236}">
                <a16:creationId xmlns:a16="http://schemas.microsoft.com/office/drawing/2014/main" id="{0DBDE633-DE5D-C642-A7B7-9ECAC72E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911" y="91794"/>
            <a:ext cx="4530177" cy="25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oyota, Honda, Ford giảm sản xuất xe nội, tăng nhập xe ngoại, Bộ lo méo mặt  - VietNamNet">
            <a:extLst>
              <a:ext uri="{FF2B5EF4-FFF2-40B4-BE49-F238E27FC236}">
                <a16:creationId xmlns:a16="http://schemas.microsoft.com/office/drawing/2014/main" id="{6BBD5E07-093E-3E40-92F3-1943D131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" y="3429000"/>
            <a:ext cx="5005809" cy="33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Những điều cần lưu ý khi lắp đặt thiết bị công nghiệp | Công ty cổ phần  FUMEE TECH">
            <a:extLst>
              <a:ext uri="{FF2B5EF4-FFF2-40B4-BE49-F238E27FC236}">
                <a16:creationId xmlns:a16="http://schemas.microsoft.com/office/drawing/2014/main" id="{DA8A68E8-52C0-134E-A4F1-7F044AB01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07" y="3429212"/>
            <a:ext cx="5556250" cy="333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F1EA8E-4673-6241-9D3E-A83C979AD8FF}"/>
              </a:ext>
            </a:extLst>
          </p:cNvPr>
          <p:cNvSpPr/>
          <p:nvPr/>
        </p:nvSpPr>
        <p:spPr>
          <a:xfrm>
            <a:off x="413351" y="2837619"/>
            <a:ext cx="41184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Intermediate Goods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0AC1D-9C33-5F4D-80F9-6C946526981A}"/>
              </a:ext>
            </a:extLst>
          </p:cNvPr>
          <p:cNvSpPr/>
          <p:nvPr/>
        </p:nvSpPr>
        <p:spPr>
          <a:xfrm>
            <a:off x="8340890" y="2819400"/>
            <a:ext cx="24737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Goods</a:t>
            </a:r>
          </a:p>
        </p:txBody>
      </p:sp>
    </p:spTree>
    <p:extLst>
      <p:ext uri="{BB962C8B-B14F-4D97-AF65-F5344CB8AC3E}">
        <p14:creationId xmlns:p14="http://schemas.microsoft.com/office/powerpoint/2010/main" val="353568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5537D9-F01E-8D4D-A86B-4025B88A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BEA897B-62A5-5644-B935-DF0E97971385}"/>
              </a:ext>
            </a:extLst>
          </p:cNvPr>
          <p:cNvSpPr txBox="1">
            <a:spLocks/>
          </p:cNvSpPr>
          <p:nvPr/>
        </p:nvSpPr>
        <p:spPr>
          <a:xfrm>
            <a:off x="72190" y="1377729"/>
            <a:ext cx="876701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hãng trong trong nền kinh tế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DE88ECB-E8EE-EA4B-86A7-6099CD8CE609}"/>
              </a:ext>
            </a:extLst>
          </p:cNvPr>
          <p:cNvSpPr txBox="1">
            <a:spLocks/>
          </p:cNvSpPr>
          <p:nvPr/>
        </p:nvSpPr>
        <p:spPr>
          <a:xfrm>
            <a:off x="381000" y="2331432"/>
            <a:ext cx="11811000" cy="313279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</a:t>
            </a:r>
            <a:r>
              <a:rPr lang="en-US" sz="4400" dirty="0" err="1"/>
              <a:t>Hãng</a:t>
            </a:r>
            <a:r>
              <a:rPr lang="en-US" sz="4400" dirty="0"/>
              <a:t> </a:t>
            </a:r>
            <a:r>
              <a:rPr lang="en-US" sz="4400" dirty="0" err="1"/>
              <a:t>sản</a:t>
            </a:r>
            <a:r>
              <a:rPr lang="en-US" sz="4400" dirty="0"/>
              <a:t> </a:t>
            </a:r>
            <a:r>
              <a:rPr lang="en-US" sz="4400" dirty="0" err="1"/>
              <a:t>xuất</a:t>
            </a:r>
            <a:r>
              <a:rPr lang="en-US" sz="4400" dirty="0"/>
              <a:t> </a:t>
            </a:r>
            <a:r>
              <a:rPr lang="en-US" sz="4400" dirty="0" err="1"/>
              <a:t>thép</a:t>
            </a:r>
            <a:endParaRPr lang="en-US" sz="4400" dirty="0"/>
          </a:p>
          <a:p>
            <a:r>
              <a:rPr lang="en-US" sz="4400" dirty="0"/>
              <a:t>+ </a:t>
            </a:r>
            <a:r>
              <a:rPr lang="en-US" sz="4400" dirty="0" err="1"/>
              <a:t>Hãng</a:t>
            </a:r>
            <a:r>
              <a:rPr lang="en-US" sz="4400" dirty="0"/>
              <a:t> </a:t>
            </a:r>
            <a:r>
              <a:rPr lang="en-US" sz="4400" dirty="0" err="1"/>
              <a:t>sản</a:t>
            </a:r>
            <a:r>
              <a:rPr lang="en-US" sz="4400" dirty="0"/>
              <a:t> </a:t>
            </a:r>
            <a:r>
              <a:rPr lang="en-US" sz="4400" dirty="0" err="1"/>
              <a:t>xuất</a:t>
            </a:r>
            <a:r>
              <a:rPr lang="en-US" sz="4400" dirty="0"/>
              <a:t> </a:t>
            </a:r>
            <a:r>
              <a:rPr lang="en-US" sz="4400" dirty="0" err="1"/>
              <a:t>máy</a:t>
            </a:r>
            <a:r>
              <a:rPr lang="en-US" sz="4400" dirty="0"/>
              <a:t> </a:t>
            </a:r>
            <a:r>
              <a:rPr lang="en-US" sz="4400" dirty="0" err="1"/>
              <a:t>móc</a:t>
            </a:r>
            <a:r>
              <a:rPr lang="en-US" sz="4400" dirty="0"/>
              <a:t> </a:t>
            </a:r>
            <a:r>
              <a:rPr lang="en-US" sz="4400" dirty="0" err="1"/>
              <a:t>dùng</a:t>
            </a:r>
            <a:r>
              <a:rPr lang="en-US" sz="4400" dirty="0"/>
              <a:t>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sản</a:t>
            </a:r>
            <a:r>
              <a:rPr lang="en-US" sz="4400" dirty="0"/>
              <a:t> </a:t>
            </a:r>
            <a:r>
              <a:rPr lang="en-US" sz="4400" dirty="0" err="1"/>
              <a:t>xuất</a:t>
            </a:r>
            <a:r>
              <a:rPr lang="en-US" sz="4400" dirty="0"/>
              <a:t> </a:t>
            </a:r>
            <a:r>
              <a:rPr lang="en-US" sz="4400" dirty="0" err="1"/>
              <a:t>oto</a:t>
            </a:r>
            <a:endParaRPr lang="en-US" sz="4400" dirty="0"/>
          </a:p>
          <a:p>
            <a:r>
              <a:rPr lang="en-US" sz="4400" dirty="0"/>
              <a:t>+ </a:t>
            </a:r>
            <a:r>
              <a:rPr lang="en-US" sz="4400" dirty="0" err="1"/>
              <a:t>Hãng</a:t>
            </a:r>
            <a:r>
              <a:rPr lang="en-US" sz="4400" dirty="0"/>
              <a:t> </a:t>
            </a:r>
            <a:r>
              <a:rPr lang="en-US" sz="4400" dirty="0" err="1"/>
              <a:t>sản</a:t>
            </a:r>
            <a:r>
              <a:rPr lang="en-US" sz="4400" dirty="0"/>
              <a:t> </a:t>
            </a:r>
            <a:r>
              <a:rPr lang="en-US" sz="4400" dirty="0" err="1"/>
              <a:t>hãng</a:t>
            </a:r>
            <a:r>
              <a:rPr lang="en-US" sz="4400" dirty="0"/>
              <a:t> </a:t>
            </a:r>
            <a:r>
              <a:rPr lang="en-US" sz="4400" dirty="0" err="1"/>
              <a:t>sản</a:t>
            </a:r>
            <a:r>
              <a:rPr lang="en-US" sz="4400" dirty="0"/>
              <a:t> </a:t>
            </a:r>
            <a:r>
              <a:rPr lang="en-US" sz="4400" dirty="0" err="1"/>
              <a:t>xuất</a:t>
            </a:r>
            <a:r>
              <a:rPr lang="en-US" sz="4400" dirty="0"/>
              <a:t> </a:t>
            </a:r>
            <a:r>
              <a:rPr lang="en-US" sz="4400" dirty="0" err="1"/>
              <a:t>lốp</a:t>
            </a:r>
            <a:r>
              <a:rPr lang="en-US" sz="4400" dirty="0"/>
              <a:t> </a:t>
            </a:r>
            <a:r>
              <a:rPr lang="en-US" sz="4400" dirty="0" err="1"/>
              <a:t>oto</a:t>
            </a:r>
            <a:endParaRPr lang="en-US" sz="4400" dirty="0"/>
          </a:p>
          <a:p>
            <a:r>
              <a:rPr lang="en-US" sz="4400" dirty="0"/>
              <a:t>+ </a:t>
            </a:r>
            <a:r>
              <a:rPr lang="en-US" sz="4400" dirty="0" err="1"/>
              <a:t>Hãng</a:t>
            </a:r>
            <a:r>
              <a:rPr lang="en-US" sz="4400" dirty="0"/>
              <a:t> </a:t>
            </a:r>
            <a:r>
              <a:rPr lang="en-US" sz="4400" dirty="0" err="1"/>
              <a:t>sản</a:t>
            </a:r>
            <a:r>
              <a:rPr lang="en-US" sz="4400" dirty="0"/>
              <a:t> </a:t>
            </a:r>
            <a:r>
              <a:rPr lang="en-US" sz="4400" dirty="0" err="1"/>
              <a:t>xuất</a:t>
            </a:r>
            <a:r>
              <a:rPr lang="en-US" sz="4400" dirty="0"/>
              <a:t> </a:t>
            </a:r>
            <a:r>
              <a:rPr lang="en-US" sz="4400" dirty="0" err="1"/>
              <a:t>oto</a:t>
            </a:r>
            <a:r>
              <a:rPr lang="en-US" sz="4400" dirty="0"/>
              <a:t> </a:t>
            </a:r>
            <a:r>
              <a:rPr lang="en-US" sz="4400" dirty="0" err="1"/>
              <a:t>bán</a:t>
            </a:r>
            <a:r>
              <a:rPr lang="en-US" sz="4400" dirty="0"/>
              <a:t> </a:t>
            </a:r>
            <a:r>
              <a:rPr lang="en-US" sz="4400" dirty="0" err="1"/>
              <a:t>cho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hộ</a:t>
            </a:r>
            <a:r>
              <a:rPr lang="en-US" sz="4400" dirty="0"/>
              <a:t> </a:t>
            </a:r>
            <a:r>
              <a:rPr lang="en-US" sz="4400" dirty="0" err="1"/>
              <a:t>gia</a:t>
            </a:r>
            <a:r>
              <a:rPr lang="en-US" sz="4400" dirty="0"/>
              <a:t> </a:t>
            </a:r>
            <a:r>
              <a:rPr lang="en-US" sz="4400" dirty="0" err="1"/>
              <a:t>đình</a:t>
            </a:r>
            <a:r>
              <a:rPr lang="en-US" sz="4400" dirty="0"/>
              <a:t> </a:t>
            </a:r>
            <a:endParaRPr lang="en-VN" sz="4400" dirty="0"/>
          </a:p>
        </p:txBody>
      </p:sp>
    </p:spTree>
    <p:extLst>
      <p:ext uri="{BB962C8B-B14F-4D97-AF65-F5344CB8AC3E}">
        <p14:creationId xmlns:p14="http://schemas.microsoft.com/office/powerpoint/2010/main" val="24955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D582A0-9E01-3741-93E0-E46ADAC7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D1E38CA-487F-DA46-AD8A-5B880F9CFD91}"/>
              </a:ext>
            </a:extLst>
          </p:cNvPr>
          <p:cNvSpPr txBox="1">
            <a:spLocks/>
          </p:cNvSpPr>
          <p:nvPr/>
        </p:nvSpPr>
        <p:spPr>
          <a:xfrm>
            <a:off x="72190" y="1377729"/>
            <a:ext cx="876701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Hoạt động của hãng thép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8A93E97-E00C-A84B-8E38-7F6819BFD767}"/>
              </a:ext>
            </a:extLst>
          </p:cNvPr>
          <p:cNvSpPr txBox="1">
            <a:spLocks/>
          </p:cNvSpPr>
          <p:nvPr/>
        </p:nvSpPr>
        <p:spPr>
          <a:xfrm>
            <a:off x="381000" y="2331432"/>
            <a:ext cx="11811000" cy="313279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 </a:t>
            </a:r>
            <a:r>
              <a:rPr lang="en-US" sz="4400" dirty="0" err="1"/>
              <a:t>Lượng</a:t>
            </a:r>
            <a:r>
              <a:rPr lang="en-US" sz="4400" dirty="0"/>
              <a:t> </a:t>
            </a:r>
            <a:r>
              <a:rPr lang="en-US" sz="4400" dirty="0" err="1"/>
              <a:t>thép</a:t>
            </a:r>
            <a:r>
              <a:rPr lang="en-US" sz="4400" dirty="0"/>
              <a:t> </a:t>
            </a: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giá</a:t>
            </a:r>
            <a:r>
              <a:rPr lang="en-US" sz="4400" dirty="0"/>
              <a:t> </a:t>
            </a:r>
            <a:r>
              <a:rPr lang="en-US" sz="4400" dirty="0" err="1"/>
              <a:t>trị</a:t>
            </a:r>
            <a:r>
              <a:rPr lang="en-US" sz="4400" dirty="0"/>
              <a:t> 4000 </a:t>
            </a:r>
            <a:r>
              <a:rPr lang="en-US" sz="4400" dirty="0" err="1"/>
              <a:t>đơn</a:t>
            </a:r>
            <a:r>
              <a:rPr lang="en-US" sz="4400" dirty="0"/>
              <a:t> </a:t>
            </a:r>
            <a:r>
              <a:rPr lang="en-US" sz="4400" dirty="0" err="1"/>
              <a:t>vị</a:t>
            </a:r>
            <a:r>
              <a:rPr lang="en-US" sz="4400" dirty="0"/>
              <a:t> </a:t>
            </a:r>
            <a:r>
              <a:rPr lang="en-US" sz="4400" dirty="0" err="1"/>
              <a:t>tiền</a:t>
            </a:r>
            <a:endParaRPr lang="en-US" sz="4400" dirty="0"/>
          </a:p>
          <a:p>
            <a:r>
              <a:rPr lang="en-US" sz="4400" dirty="0"/>
              <a:t> </a:t>
            </a:r>
            <a:r>
              <a:rPr lang="en-US" sz="4400" dirty="0" err="1"/>
              <a:t>Giả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hãng</a:t>
            </a:r>
            <a:r>
              <a:rPr lang="en-US" sz="4400" dirty="0"/>
              <a:t> </a:t>
            </a:r>
            <a:r>
              <a:rPr lang="en-US" sz="4400" dirty="0" err="1"/>
              <a:t>thép</a:t>
            </a:r>
            <a:r>
              <a:rPr lang="en-US" sz="4400" dirty="0"/>
              <a:t> </a:t>
            </a:r>
            <a:r>
              <a:rPr lang="en-US" sz="4400" dirty="0" err="1"/>
              <a:t>tự</a:t>
            </a:r>
            <a:r>
              <a:rPr lang="en-US" sz="4400" dirty="0"/>
              <a:t> </a:t>
            </a: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đầu</a:t>
            </a:r>
            <a:r>
              <a:rPr lang="en-US" sz="4400" dirty="0"/>
              <a:t> </a:t>
            </a:r>
            <a:r>
              <a:rPr lang="en-US" sz="4400" dirty="0" err="1"/>
              <a:t>vào</a:t>
            </a:r>
            <a:endParaRPr lang="en-US" sz="4400" dirty="0"/>
          </a:p>
          <a:p>
            <a:r>
              <a:rPr lang="en-US" sz="4400" dirty="0">
                <a:sym typeface="Wingdings" pitchFamily="2" charset="2"/>
              </a:rPr>
              <a:t> </a:t>
            </a:r>
            <a:r>
              <a:rPr lang="en-US" sz="4400" dirty="0" err="1">
                <a:sym typeface="Wingdings" pitchFamily="2" charset="2"/>
              </a:rPr>
              <a:t>Giá</a:t>
            </a:r>
            <a:r>
              <a:rPr lang="en-US" sz="4400" dirty="0">
                <a:sym typeface="Wingdings" pitchFamily="2" charset="2"/>
              </a:rPr>
              <a:t> </a:t>
            </a:r>
            <a:r>
              <a:rPr lang="en-US" sz="4400" dirty="0" err="1">
                <a:sym typeface="Wingdings" pitchFamily="2" charset="2"/>
              </a:rPr>
              <a:t>trị</a:t>
            </a:r>
            <a:r>
              <a:rPr lang="en-US" sz="4400" dirty="0">
                <a:sym typeface="Wingdings" pitchFamily="2" charset="2"/>
              </a:rPr>
              <a:t> </a:t>
            </a:r>
            <a:r>
              <a:rPr lang="en-US" sz="4400" dirty="0" err="1">
                <a:sym typeface="Wingdings" pitchFamily="2" charset="2"/>
              </a:rPr>
              <a:t>gia</a:t>
            </a:r>
            <a:r>
              <a:rPr lang="en-US" sz="4400" dirty="0">
                <a:sym typeface="Wingdings" pitchFamily="2" charset="2"/>
              </a:rPr>
              <a:t> </a:t>
            </a:r>
            <a:r>
              <a:rPr lang="en-US" sz="4400" dirty="0" err="1">
                <a:sym typeface="Wingdings" pitchFamily="2" charset="2"/>
              </a:rPr>
              <a:t>tăng</a:t>
            </a:r>
            <a:r>
              <a:rPr lang="en-US" sz="4400" dirty="0">
                <a:sym typeface="Wingdings" pitchFamily="2" charset="2"/>
              </a:rPr>
              <a:t> </a:t>
            </a:r>
            <a:r>
              <a:rPr lang="en-US" sz="4400" dirty="0" err="1">
                <a:sym typeface="Wingdings" pitchFamily="2" charset="2"/>
              </a:rPr>
              <a:t>của</a:t>
            </a:r>
            <a:r>
              <a:rPr lang="en-US" sz="4400" dirty="0">
                <a:sym typeface="Wingdings" pitchFamily="2" charset="2"/>
              </a:rPr>
              <a:t> </a:t>
            </a:r>
            <a:r>
              <a:rPr lang="en-US" sz="4400" dirty="0" err="1">
                <a:sym typeface="Wingdings" pitchFamily="2" charset="2"/>
              </a:rPr>
              <a:t>hãng</a:t>
            </a:r>
            <a:r>
              <a:rPr lang="en-US" sz="4400" dirty="0">
                <a:sym typeface="Wingdings" pitchFamily="2" charset="2"/>
              </a:rPr>
              <a:t> </a:t>
            </a:r>
            <a:r>
              <a:rPr lang="en-US" sz="4400" dirty="0" err="1">
                <a:sym typeface="Wingdings" pitchFamily="2" charset="2"/>
              </a:rPr>
              <a:t>thép</a:t>
            </a:r>
            <a:r>
              <a:rPr lang="en-US" sz="4400" dirty="0">
                <a:sym typeface="Wingdings" pitchFamily="2" charset="2"/>
              </a:rPr>
              <a:t> </a:t>
            </a:r>
            <a:r>
              <a:rPr lang="en-US" sz="4400" dirty="0" err="1">
                <a:sym typeface="Wingdings" pitchFamily="2" charset="2"/>
              </a:rPr>
              <a:t>là</a:t>
            </a:r>
            <a:r>
              <a:rPr lang="en-US" sz="4400" dirty="0">
                <a:sym typeface="Wingdings" pitchFamily="2" charset="2"/>
              </a:rPr>
              <a:t> 4000</a:t>
            </a:r>
            <a:endParaRPr lang="en-VN" sz="4400" dirty="0"/>
          </a:p>
        </p:txBody>
      </p:sp>
    </p:spTree>
    <p:extLst>
      <p:ext uri="{BB962C8B-B14F-4D97-AF65-F5344CB8AC3E}">
        <p14:creationId xmlns:p14="http://schemas.microsoft.com/office/powerpoint/2010/main" val="42575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B69D5-9908-7C4F-AA46-C5F16E80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77B177-C2A8-1743-AEB1-C2F17593C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87232"/>
              </p:ext>
            </p:extLst>
          </p:nvPr>
        </p:nvGraphicFramePr>
        <p:xfrm>
          <a:off x="334069" y="2596864"/>
          <a:ext cx="11582403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629">
                  <a:extLst>
                    <a:ext uri="{9D8B030D-6E8A-4147-A177-3AD203B41FA5}">
                      <a16:colId xmlns:a16="http://schemas.microsoft.com/office/drawing/2014/main" val="2311590437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3262295645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4094272766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1363803785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247724838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3902901721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1986036358"/>
                    </a:ext>
                  </a:extLst>
                </a:gridCol>
              </a:tblGrid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Hàng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bán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mua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 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Chi tiêu cho HH cuối cùng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Thu nhập yếu tố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7546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máy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969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40130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BFBECB4-437A-0E45-8131-DE35317B760F}"/>
              </a:ext>
            </a:extLst>
          </p:cNvPr>
          <p:cNvSpPr txBox="1">
            <a:spLocks/>
          </p:cNvSpPr>
          <p:nvPr/>
        </p:nvSpPr>
        <p:spPr>
          <a:xfrm>
            <a:off x="72190" y="1377729"/>
            <a:ext cx="876701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Hoạt động của hãng thép</a:t>
            </a:r>
          </a:p>
        </p:txBody>
      </p:sp>
    </p:spTree>
    <p:extLst>
      <p:ext uri="{BB962C8B-B14F-4D97-AF65-F5344CB8AC3E}">
        <p14:creationId xmlns:p14="http://schemas.microsoft.com/office/powerpoint/2010/main" val="366931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9F4AC-3568-AA4E-AB26-59FEA5E8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DDD2D29-3A34-6F4D-BE3E-F7A9700CD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60931"/>
              </p:ext>
            </p:extLst>
          </p:nvPr>
        </p:nvGraphicFramePr>
        <p:xfrm>
          <a:off x="334069" y="2596864"/>
          <a:ext cx="11785739" cy="4001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77">
                  <a:extLst>
                    <a:ext uri="{9D8B030D-6E8A-4147-A177-3AD203B41FA5}">
                      <a16:colId xmlns:a16="http://schemas.microsoft.com/office/drawing/2014/main" val="2311590437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26229564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4094272766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36380378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247724838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902901721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986036358"/>
                    </a:ext>
                  </a:extLst>
                </a:gridCol>
              </a:tblGrid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Hàng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bán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mua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 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Chi tiêu cho HH cuối cùng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Thu nhập yếu tố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7546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máy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969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40130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ãng máy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9062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59C300E-AD2F-344D-9E4B-0FBF90EE1403}"/>
              </a:ext>
            </a:extLst>
          </p:cNvPr>
          <p:cNvSpPr txBox="1">
            <a:spLocks/>
          </p:cNvSpPr>
          <p:nvPr/>
        </p:nvSpPr>
        <p:spPr>
          <a:xfrm>
            <a:off x="72190" y="1377729"/>
            <a:ext cx="876701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Hoạt động của hãng oto</a:t>
            </a:r>
          </a:p>
        </p:txBody>
      </p:sp>
    </p:spTree>
    <p:extLst>
      <p:ext uri="{BB962C8B-B14F-4D97-AF65-F5344CB8AC3E}">
        <p14:creationId xmlns:p14="http://schemas.microsoft.com/office/powerpoint/2010/main" val="389923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9F4AC-3568-AA4E-AB26-59FEA5E8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DDD2D29-3A34-6F4D-BE3E-F7A9700CD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39733"/>
              </p:ext>
            </p:extLst>
          </p:nvPr>
        </p:nvGraphicFramePr>
        <p:xfrm>
          <a:off x="334069" y="2596864"/>
          <a:ext cx="11785739" cy="4001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77">
                  <a:extLst>
                    <a:ext uri="{9D8B030D-6E8A-4147-A177-3AD203B41FA5}">
                      <a16:colId xmlns:a16="http://schemas.microsoft.com/office/drawing/2014/main" val="2311590437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26229564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4094272766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36380378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247724838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902901721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986036358"/>
                    </a:ext>
                  </a:extLst>
                </a:gridCol>
              </a:tblGrid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Hàng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bán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mua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 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Chi tiêu cho HH cuối cùng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Thu nhập yếu tố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7546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máy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969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40130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</a:t>
                      </a:r>
                      <a:r>
                        <a:rPr lang="en-VN" sz="2800" dirty="0"/>
                        <a:t>ãng máy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9062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59C300E-AD2F-344D-9E4B-0FBF90EE1403}"/>
              </a:ext>
            </a:extLst>
          </p:cNvPr>
          <p:cNvSpPr txBox="1">
            <a:spLocks/>
          </p:cNvSpPr>
          <p:nvPr/>
        </p:nvSpPr>
        <p:spPr>
          <a:xfrm>
            <a:off x="72190" y="1377729"/>
            <a:ext cx="876701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Hoạt động của hãng oto</a:t>
            </a:r>
          </a:p>
        </p:txBody>
      </p:sp>
    </p:spTree>
    <p:extLst>
      <p:ext uri="{BB962C8B-B14F-4D97-AF65-F5344CB8AC3E}">
        <p14:creationId xmlns:p14="http://schemas.microsoft.com/office/powerpoint/2010/main" val="289647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H</a:t>
            </a:r>
            <a:r>
              <a:rPr lang="en-VN" b="1" dirty="0">
                <a:solidFill>
                  <a:schemeClr val="tx1"/>
                </a:solidFill>
              </a:rPr>
              <a:t>ạch toán thu nhập quốc dân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 quốc nội (GDP)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 quốc dân (GNP)</a:t>
            </a:r>
          </a:p>
        </p:txBody>
      </p:sp>
      <p:pic>
        <p:nvPicPr>
          <p:cNvPr id="5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35C42DD7-6B24-1F4B-80D3-82699788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99" y="3096119"/>
            <a:ext cx="5675401" cy="37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45F2E-9631-CF43-9E9F-A5E6548D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58B5B6E-D073-B949-A938-92D1DA4F52E9}"/>
              </a:ext>
            </a:extLst>
          </p:cNvPr>
          <p:cNvSpPr txBox="1">
            <a:spLocks/>
          </p:cNvSpPr>
          <p:nvPr/>
        </p:nvSpPr>
        <p:spPr>
          <a:xfrm>
            <a:off x="3733800" y="259789"/>
            <a:ext cx="876701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Hoạt động của hãng lốp xe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22C8C33-6783-8043-8B5B-64D463E6C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9740"/>
              </p:ext>
            </p:extLst>
          </p:nvPr>
        </p:nvGraphicFramePr>
        <p:xfrm>
          <a:off x="232401" y="1143000"/>
          <a:ext cx="11785739" cy="4741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77">
                  <a:extLst>
                    <a:ext uri="{9D8B030D-6E8A-4147-A177-3AD203B41FA5}">
                      <a16:colId xmlns:a16="http://schemas.microsoft.com/office/drawing/2014/main" val="2311590437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26229564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4094272766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36380378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247724838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902901721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986036358"/>
                    </a:ext>
                  </a:extLst>
                </a:gridCol>
              </a:tblGrid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Hàng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bán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mua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 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Chi tiêu cho HH cuối cùng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Thu nhập yếu tố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7546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máy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969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40130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</a:t>
                      </a:r>
                      <a:r>
                        <a:rPr lang="en-VN" sz="2800" dirty="0"/>
                        <a:t>ãng máy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90621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Lốp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66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4C443-A1E3-2644-B1E2-CE7361C8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1020939-1EBC-1B46-9343-C582DFE23E1E}"/>
              </a:ext>
            </a:extLst>
          </p:cNvPr>
          <p:cNvSpPr txBox="1">
            <a:spLocks/>
          </p:cNvSpPr>
          <p:nvPr/>
        </p:nvSpPr>
        <p:spPr>
          <a:xfrm>
            <a:off x="3733800" y="259789"/>
            <a:ext cx="876701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Hoạt động của hãng oto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14253C-C881-0E4C-978D-04A64AAE4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5436"/>
              </p:ext>
            </p:extLst>
          </p:nvPr>
        </p:nvGraphicFramePr>
        <p:xfrm>
          <a:off x="232401" y="1143000"/>
          <a:ext cx="11785739" cy="548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77">
                  <a:extLst>
                    <a:ext uri="{9D8B030D-6E8A-4147-A177-3AD203B41FA5}">
                      <a16:colId xmlns:a16="http://schemas.microsoft.com/office/drawing/2014/main" val="2311590437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26229564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4094272766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36380378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247724838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902901721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986036358"/>
                    </a:ext>
                  </a:extLst>
                </a:gridCol>
              </a:tblGrid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Hàng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bán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mua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 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Chi tiêu cho HH cuối cùng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Thu nhập yếu tố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7546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máy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969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40130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90621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Lốp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3948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1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81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8C7D2-C370-8F46-8EEC-48ADC209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6EEAF97-A30B-884E-8BC3-B34C90D5D8E0}"/>
              </a:ext>
            </a:extLst>
          </p:cNvPr>
          <p:cNvSpPr txBox="1">
            <a:spLocks/>
          </p:cNvSpPr>
          <p:nvPr/>
        </p:nvSpPr>
        <p:spPr>
          <a:xfrm>
            <a:off x="3733800" y="259789"/>
            <a:ext cx="876701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Hoạt động của hãng oto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D02554-AA12-0D45-A857-BF881BC23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95262"/>
              </p:ext>
            </p:extLst>
          </p:nvPr>
        </p:nvGraphicFramePr>
        <p:xfrm>
          <a:off x="232401" y="1143000"/>
          <a:ext cx="11785739" cy="548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77">
                  <a:extLst>
                    <a:ext uri="{9D8B030D-6E8A-4147-A177-3AD203B41FA5}">
                      <a16:colId xmlns:a16="http://schemas.microsoft.com/office/drawing/2014/main" val="2311590437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26229564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4094272766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36380378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247724838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902901721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986036358"/>
                    </a:ext>
                  </a:extLst>
                </a:gridCol>
              </a:tblGrid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Hàng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bán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mua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 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Chi tiêu cho HH cuối cùng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Thu nhập yếu tố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7546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máy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969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40130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90621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Lốp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3948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Hộ GĐ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1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542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7ECB0-E979-6648-A9DF-A573E3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8A52C75-388D-8949-8534-0836937D0DDF}"/>
              </a:ext>
            </a:extLst>
          </p:cNvPr>
          <p:cNvSpPr txBox="1">
            <a:spLocks/>
          </p:cNvSpPr>
          <p:nvPr/>
        </p:nvSpPr>
        <p:spPr>
          <a:xfrm>
            <a:off x="3733800" y="259789"/>
            <a:ext cx="876701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Hoạt động của hãng oto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E09D74-BF1D-2841-866E-ED5B7998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23103"/>
              </p:ext>
            </p:extLst>
          </p:nvPr>
        </p:nvGraphicFramePr>
        <p:xfrm>
          <a:off x="232401" y="1143000"/>
          <a:ext cx="11785739" cy="548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77">
                  <a:extLst>
                    <a:ext uri="{9D8B030D-6E8A-4147-A177-3AD203B41FA5}">
                      <a16:colId xmlns:a16="http://schemas.microsoft.com/office/drawing/2014/main" val="2311590437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26229564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4094272766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36380378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247724838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902901721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986036358"/>
                    </a:ext>
                  </a:extLst>
                </a:gridCol>
              </a:tblGrid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Hàng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bán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mua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 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Chi tiêu cho HH cuối cùng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Thu nhập yếu tố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7546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máy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969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40130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90621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Lốp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3948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Hộ GĐ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1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612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2BF02-25D7-8D47-9476-D1CABC01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F51743-F446-A245-8FAC-AEC85951F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3811"/>
              </p:ext>
            </p:extLst>
          </p:nvPr>
        </p:nvGraphicFramePr>
        <p:xfrm>
          <a:off x="232401" y="103826"/>
          <a:ext cx="11785739" cy="622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77">
                  <a:extLst>
                    <a:ext uri="{9D8B030D-6E8A-4147-A177-3AD203B41FA5}">
                      <a16:colId xmlns:a16="http://schemas.microsoft.com/office/drawing/2014/main" val="2311590437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26229564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4094272766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36380378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247724838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902901721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986036358"/>
                    </a:ext>
                  </a:extLst>
                </a:gridCol>
              </a:tblGrid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Hàng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bán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mua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 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Chi tiêu cho HH cuối cùng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Thu nhập yếu tố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7546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máy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969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40130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90621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Lốp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3948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Hộ GĐ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16776"/>
                  </a:ext>
                </a:extLst>
              </a:tr>
              <a:tr h="739987">
                <a:tc gridSpan="3"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Tổng giá trị giao dịch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66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BC359-BE03-2E47-8F68-91CC6F41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5213A2-E1F7-D74D-9781-DA53C90FE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38545"/>
              </p:ext>
            </p:extLst>
          </p:nvPr>
        </p:nvGraphicFramePr>
        <p:xfrm>
          <a:off x="232401" y="103826"/>
          <a:ext cx="11785739" cy="6961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77">
                  <a:extLst>
                    <a:ext uri="{9D8B030D-6E8A-4147-A177-3AD203B41FA5}">
                      <a16:colId xmlns:a16="http://schemas.microsoft.com/office/drawing/2014/main" val="2311590437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26229564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4094272766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36380378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247724838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902901721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986036358"/>
                    </a:ext>
                  </a:extLst>
                </a:gridCol>
              </a:tblGrid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Hàng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bán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mua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 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Chi tiêu cho HH cuối cùng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Thu nhập yếu tố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7546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máy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969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40130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90621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Lốp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3948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Hộ GĐ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16776"/>
                  </a:ext>
                </a:extLst>
              </a:tr>
              <a:tr h="739987">
                <a:tc gridSpan="3"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Tổng giá trị giao dịch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02172"/>
                  </a:ext>
                </a:extLst>
              </a:tr>
              <a:tr h="739987">
                <a:tc gridSpan="3"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GDP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6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40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4112A-6CA1-C84A-B184-BE6B84A8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9F9955-EFDC-F645-8076-A4B98077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27873"/>
              </p:ext>
            </p:extLst>
          </p:nvPr>
        </p:nvGraphicFramePr>
        <p:xfrm>
          <a:off x="232401" y="103826"/>
          <a:ext cx="11785739" cy="6961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77">
                  <a:extLst>
                    <a:ext uri="{9D8B030D-6E8A-4147-A177-3AD203B41FA5}">
                      <a16:colId xmlns:a16="http://schemas.microsoft.com/office/drawing/2014/main" val="2311590437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26229564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4094272766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363803785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247724838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3902901721"/>
                    </a:ext>
                  </a:extLst>
                </a:gridCol>
                <a:gridCol w="1683677">
                  <a:extLst>
                    <a:ext uri="{9D8B030D-6E8A-4147-A177-3AD203B41FA5}">
                      <a16:colId xmlns:a16="http://schemas.microsoft.com/office/drawing/2014/main" val="1986036358"/>
                    </a:ext>
                  </a:extLst>
                </a:gridCol>
              </a:tblGrid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Hàng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bán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Người mua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Giá trị gia 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Chi tiêu cho HH cuối cùng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Thu nhập yếu tố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7546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máy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969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/>
                        <a:t>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thép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40130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  <a:r>
                        <a:rPr lang="en-VN" sz="2800" dirty="0"/>
                        <a:t>áy móc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90621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Lốp 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Hãng 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3948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Hộ GĐ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16776"/>
                  </a:ext>
                </a:extLst>
              </a:tr>
              <a:tr h="739987">
                <a:tc gridSpan="3"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Tổng giá trị giao dịch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11500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02172"/>
                  </a:ext>
                </a:extLst>
              </a:tr>
              <a:tr h="739987">
                <a:tc gridSpan="3"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GDP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chemeClr val="tx1"/>
                          </a:solidFill>
                        </a:rPr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>
                          <a:solidFill>
                            <a:srgbClr val="FF0000"/>
                          </a:solidFill>
                        </a:rPr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6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37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16D4A-3A86-C344-9C5C-793B96ED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796E1F9-8C68-654F-8479-B78BCBE56780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16160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85A183-1C3F-1A4E-83BF-B6BAB893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67FCEBE-9D56-4040-BE16-3A7C71F38339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Tổng thu nhập trong nước (GDP)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DCB11CB-A455-5A41-8902-ECF17E401D67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740401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GDP – Gross Domestic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sản lượng được sản xuất ra của nền kinh tế trong nước bất kể ai sở hữu các đầu vào sản xuất</a:t>
            </a:r>
          </a:p>
        </p:txBody>
      </p:sp>
      <p:pic>
        <p:nvPicPr>
          <p:cNvPr id="1026" name="Picture 2" descr="Khái niệm GDP, vai trò, ý nghĩa của GDP đối với nền kinh tế">
            <a:extLst>
              <a:ext uri="{FF2B5EF4-FFF2-40B4-BE49-F238E27FC236}">
                <a16:creationId xmlns:a16="http://schemas.microsoft.com/office/drawing/2014/main" id="{508FEAF8-972D-534F-BA50-10509FCED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70" y="3691128"/>
            <a:ext cx="5740400" cy="32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3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53D45-F1FC-D549-A553-2028D5CB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4E290F2-BAEC-0442-907F-BE67F818E4FB}"/>
              </a:ext>
            </a:extLst>
          </p:cNvPr>
          <p:cNvSpPr txBox="1">
            <a:spLocks/>
          </p:cNvSpPr>
          <p:nvPr/>
        </p:nvSpPr>
        <p:spPr>
          <a:xfrm>
            <a:off x="0" y="685800"/>
            <a:ext cx="6248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giả định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CA7E7AC-B274-7347-A0B5-FE187317E160}"/>
              </a:ext>
            </a:extLst>
          </p:cNvPr>
          <p:cNvSpPr txBox="1">
            <a:spLocks/>
          </p:cNvSpPr>
          <p:nvPr/>
        </p:nvSpPr>
        <p:spPr>
          <a:xfrm>
            <a:off x="641931" y="1471991"/>
            <a:ext cx="4191000" cy="463260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sz="4400" dirty="0"/>
              <a:t> Chính phủ không giao dịch với bên ngoài</a:t>
            </a:r>
          </a:p>
          <a:p>
            <a:r>
              <a:rPr lang="en-VN" sz="4400" dirty="0"/>
              <a:t> Dân chúng không tiết kiệm </a:t>
            </a:r>
          </a:p>
        </p:txBody>
      </p:sp>
      <p:pic>
        <p:nvPicPr>
          <p:cNvPr id="2050" name="Picture 2" descr="Assumptions And Human Mind - Pictured As Word Assumptions Inside A Head To  Symbolize Relation Between Assumptions And The Human Stock Illustration -  Illustration of background, english: 172338143">
            <a:extLst>
              <a:ext uri="{FF2B5EF4-FFF2-40B4-BE49-F238E27FC236}">
                <a16:creationId xmlns:a16="http://schemas.microsoft.com/office/drawing/2014/main" id="{1DD4ADD9-70E1-754B-9470-40E1CA25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76" y="1471991"/>
            <a:ext cx="4606377" cy="41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2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416C6-A97F-A843-8E64-02DF1FBE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7 vấn đề cần cân nhắc trước khi mở rộng thị phần">
            <a:extLst>
              <a:ext uri="{FF2B5EF4-FFF2-40B4-BE49-F238E27FC236}">
                <a16:creationId xmlns:a16="http://schemas.microsoft.com/office/drawing/2014/main" id="{80C5F6DD-78BD-CF49-8E45-C37037EF4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12" y="123878"/>
            <a:ext cx="740759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D86F499B-8839-3D43-8E97-ADC8245A8486}"/>
              </a:ext>
            </a:extLst>
          </p:cNvPr>
          <p:cNvSpPr txBox="1">
            <a:spLocks/>
          </p:cNvSpPr>
          <p:nvPr/>
        </p:nvSpPr>
        <p:spPr>
          <a:xfrm>
            <a:off x="72190" y="1377729"/>
            <a:ext cx="4347410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Mở rộng vòng luân chuyển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0EA1D1E-B0AA-684E-830F-349B5D978836}"/>
              </a:ext>
            </a:extLst>
          </p:cNvPr>
          <p:cNvSpPr txBox="1">
            <a:spLocks/>
          </p:cNvSpPr>
          <p:nvPr/>
        </p:nvSpPr>
        <p:spPr>
          <a:xfrm>
            <a:off x="641931" y="2971799"/>
            <a:ext cx="4191000" cy="313279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 sz="4400" dirty="0"/>
              <a:t> Nhiều hãng</a:t>
            </a:r>
          </a:p>
          <a:p>
            <a:r>
              <a:rPr lang="en-VN" sz="4400" dirty="0"/>
              <a:t> Nhiều hộ gia đình</a:t>
            </a:r>
          </a:p>
        </p:txBody>
      </p:sp>
    </p:spTree>
    <p:extLst>
      <p:ext uri="{BB962C8B-B14F-4D97-AF65-F5344CB8AC3E}">
        <p14:creationId xmlns:p14="http://schemas.microsoft.com/office/powerpoint/2010/main" val="272300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C8BC0E-9FE8-AF43-8AA0-42F34226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Công ty EPS Việt nam tuyển dụng">
            <a:extLst>
              <a:ext uri="{FF2B5EF4-FFF2-40B4-BE49-F238E27FC236}">
                <a16:creationId xmlns:a16="http://schemas.microsoft.com/office/drawing/2014/main" id="{C1E2863F-E90B-4546-86C5-CA28C795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19" y="317500"/>
            <a:ext cx="6654075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876BCB-4DA6-F74D-ABF7-2A8FC0C2172C}"/>
              </a:ext>
            </a:extLst>
          </p:cNvPr>
          <p:cNvSpPr/>
          <p:nvPr/>
        </p:nvSpPr>
        <p:spPr>
          <a:xfrm>
            <a:off x="381000" y="1295400"/>
            <a:ext cx="461339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hãng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thuê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lao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hộ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đình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9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22CAB-1C6B-5D40-B4E2-1CA6A291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Partners | net2phone Canada">
            <a:extLst>
              <a:ext uri="{FF2B5EF4-FFF2-40B4-BE49-F238E27FC236}">
                <a16:creationId xmlns:a16="http://schemas.microsoft.com/office/drawing/2014/main" id="{303857A7-517F-6940-82D0-C4F7BDC61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73275"/>
            <a:ext cx="6975885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A2CF2D-1B8F-0F46-9642-7E4CC7DB6627}"/>
              </a:ext>
            </a:extLst>
          </p:cNvPr>
          <p:cNvSpPr/>
          <p:nvPr/>
        </p:nvSpPr>
        <p:spPr>
          <a:xfrm>
            <a:off x="381000" y="1295401"/>
            <a:ext cx="42672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Máy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móc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thiết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bị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nguyên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được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mua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hãng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62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A0E5F-B4C7-FD43-9170-71A3232E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 descr="Giá trị gia tăng (Value Added - VA) trong thống kê là gì?">
            <a:extLst>
              <a:ext uri="{FF2B5EF4-FFF2-40B4-BE49-F238E27FC236}">
                <a16:creationId xmlns:a16="http://schemas.microsoft.com/office/drawing/2014/main" id="{93DF7202-C48B-FB43-9F10-C3000688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836519" y="1709657"/>
            <a:ext cx="596646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9C3CD4-D28E-474E-A93F-13173BE8BD7D}"/>
              </a:ext>
            </a:extLst>
          </p:cNvPr>
          <p:cNvSpPr/>
          <p:nvPr/>
        </p:nvSpPr>
        <p:spPr>
          <a:xfrm>
            <a:off x="762000" y="1705646"/>
            <a:ext cx="42672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trị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tăng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hàng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hoá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quá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xuất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54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371F1-45CD-C04E-8F2B-CD950ED4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A7A09D-6B92-3B45-AD3A-F97ADA0762D8}"/>
              </a:ext>
            </a:extLst>
          </p:cNvPr>
          <p:cNvSpPr/>
          <p:nvPr/>
        </p:nvSpPr>
        <p:spPr>
          <a:xfrm>
            <a:off x="380999" y="1295401"/>
            <a:ext cx="101346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Công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trị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tăng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79C00-663B-4948-A70A-30337951A8D2}"/>
              </a:ext>
            </a:extLst>
          </p:cNvPr>
          <p:cNvSpPr/>
          <p:nvPr/>
        </p:nvSpPr>
        <p:spPr>
          <a:xfrm>
            <a:off x="397041" y="2921168"/>
            <a:ext cx="1157560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</a:t>
            </a:r>
            <a:r>
              <a:rPr lang="en-US" sz="6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giá</a:t>
            </a:r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trị</a:t>
            </a:r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lượng</a:t>
            </a:r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chi </a:t>
            </a:r>
            <a:r>
              <a:rPr lang="en-US" sz="6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phí</a:t>
            </a:r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đầu</a:t>
            </a:r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vào</a:t>
            </a:r>
            <a:endParaRPr lang="en-US" sz="6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6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15304</TotalTime>
  <Words>1013</Words>
  <Application>Microsoft Macintosh PowerPoint</Application>
  <PresentationFormat>Widescreen</PresentationFormat>
  <Paragraphs>415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6. Giới thiệu về kinh tế học vĩ mô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487</cp:revision>
  <cp:lastPrinted>2016-03-16T01:13:27Z</cp:lastPrinted>
  <dcterms:created xsi:type="dcterms:W3CDTF">2011-05-03T03:39:41Z</dcterms:created>
  <dcterms:modified xsi:type="dcterms:W3CDTF">2021-06-20T04:27:06Z</dcterms:modified>
</cp:coreProperties>
</file>