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58" r:id="rId2"/>
    <p:sldId id="281" r:id="rId3"/>
    <p:sldId id="291" r:id="rId4"/>
    <p:sldId id="292" r:id="rId5"/>
    <p:sldId id="293" r:id="rId6"/>
    <p:sldId id="294" r:id="rId7"/>
    <p:sldId id="295" r:id="rId8"/>
    <p:sldId id="296" r:id="rId9"/>
    <p:sldId id="318" r:id="rId10"/>
    <p:sldId id="319" r:id="rId11"/>
    <p:sldId id="320" r:id="rId12"/>
    <p:sldId id="326" r:id="rId13"/>
    <p:sldId id="327" r:id="rId14"/>
    <p:sldId id="321" r:id="rId15"/>
    <p:sldId id="322" r:id="rId16"/>
    <p:sldId id="323" r:id="rId17"/>
    <p:sldId id="328" r:id="rId18"/>
    <p:sldId id="329" r:id="rId19"/>
    <p:sldId id="335" r:id="rId20"/>
    <p:sldId id="324" r:id="rId21"/>
    <p:sldId id="330" r:id="rId22"/>
    <p:sldId id="331"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8FF"/>
    <a:srgbClr val="CF2917"/>
    <a:srgbClr val="DC550A"/>
    <a:srgbClr val="BF52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72428" autoAdjust="0"/>
  </p:normalViewPr>
  <p:slideViewPr>
    <p:cSldViewPr>
      <p:cViewPr varScale="1">
        <p:scale>
          <a:sx n="53" d="100"/>
          <a:sy n="53" d="100"/>
        </p:scale>
        <p:origin x="200" y="976"/>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2E2ED6-6598-49DA-AF01-4EDE881DBC72}" type="datetimeFigureOut">
              <a:rPr lang="en-US" smtClean="0"/>
              <a:t>8/15/21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C172-9979-4D67-9197-9EBA7EC16438}" type="slidenum">
              <a:rPr lang="en-US" smtClean="0"/>
              <a:t>‹#›</a:t>
            </a:fld>
            <a:endParaRPr lang="en-US"/>
          </a:p>
        </p:txBody>
      </p:sp>
    </p:spTree>
    <p:extLst>
      <p:ext uri="{BB962C8B-B14F-4D97-AF65-F5344CB8AC3E}">
        <p14:creationId xmlns:p14="http://schemas.microsoft.com/office/powerpoint/2010/main" val="179585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B2F53-248E-4FA6-8EC0-752EEB57AFAD}" type="datetimeFigureOut">
              <a:rPr lang="en-US" smtClean="0"/>
              <a:pPr/>
              <a:t>8/15/21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61505-D8F2-4F27-A457-77A62F7374FF}" type="slidenum">
              <a:rPr lang="en-US" smtClean="0"/>
              <a:pPr/>
              <a:t>‹#›</a:t>
            </a:fld>
            <a:endParaRPr lang="en-US"/>
          </a:p>
        </p:txBody>
      </p:sp>
    </p:spTree>
    <p:extLst>
      <p:ext uri="{BB962C8B-B14F-4D97-AF65-F5344CB8AC3E}">
        <p14:creationId xmlns:p14="http://schemas.microsoft.com/office/powerpoint/2010/main" val="398939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Chào các bạn, đây là nội dung chương 6, môn học Kinh tế học đại cương, do khoa Công nghệ thông tin, trường Đại học Khoa học tự nhiên thực hiện.</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 Trong bài trước chúng ta đã học vấn đề về Hạch toán thu nhập quốc dân, với nội dung về xác định thu nhập quốc nội GDP.</a:t>
            </a:r>
            <a:endParaRPr lang="en-VN" sz="1200"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Trong bài tiếp theo này, chúng ta sẽ học </a:t>
            </a:r>
            <a:r>
              <a:rPr lang="vi-VN" sz="1200" kern="1200">
                <a:solidFill>
                  <a:schemeClr val="tx1"/>
                </a:solidFill>
                <a:effectLst/>
                <a:latin typeface="+mn-lt"/>
                <a:ea typeface="+mn-ea"/>
                <a:cs typeface="+mn-cs"/>
              </a:rPr>
              <a:t>về GDP với tiết kiệm và đầu tư</a:t>
            </a:r>
            <a:endParaRPr lang="en-VN"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C61505-D8F2-4F27-A457-77A62F7374FF}" type="slidenum">
              <a:rPr lang="en-US" smtClean="0"/>
              <a:pPr/>
              <a:t>1</a:t>
            </a:fld>
            <a:endParaRPr lang="en-US" dirty="0"/>
          </a:p>
        </p:txBody>
      </p:sp>
    </p:spTree>
    <p:extLst>
      <p:ext uri="{BB962C8B-B14F-4D97-AF65-F5344CB8AC3E}">
        <p14:creationId xmlns:p14="http://schemas.microsoft.com/office/powerpoint/2010/main" val="103024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9</a:t>
            </a:fld>
            <a:endParaRPr lang="en-US"/>
          </a:p>
        </p:txBody>
      </p:sp>
    </p:spTree>
    <p:extLst>
      <p:ext uri="{BB962C8B-B14F-4D97-AF65-F5344CB8AC3E}">
        <p14:creationId xmlns:p14="http://schemas.microsoft.com/office/powerpoint/2010/main" val="245957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10</a:t>
            </a:fld>
            <a:endParaRPr lang="en-US"/>
          </a:p>
        </p:txBody>
      </p:sp>
    </p:spTree>
    <p:extLst>
      <p:ext uri="{BB962C8B-B14F-4D97-AF65-F5344CB8AC3E}">
        <p14:creationId xmlns:p14="http://schemas.microsoft.com/office/powerpoint/2010/main" val="254888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11</a:t>
            </a:fld>
            <a:endParaRPr lang="en-US"/>
          </a:p>
        </p:txBody>
      </p:sp>
    </p:spTree>
    <p:extLst>
      <p:ext uri="{BB962C8B-B14F-4D97-AF65-F5344CB8AC3E}">
        <p14:creationId xmlns:p14="http://schemas.microsoft.com/office/powerpoint/2010/main" val="3751982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12</a:t>
            </a:fld>
            <a:endParaRPr lang="en-US"/>
          </a:p>
        </p:txBody>
      </p:sp>
    </p:spTree>
    <p:extLst>
      <p:ext uri="{BB962C8B-B14F-4D97-AF65-F5344CB8AC3E}">
        <p14:creationId xmlns:p14="http://schemas.microsoft.com/office/powerpoint/2010/main" val="404000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13</a:t>
            </a:fld>
            <a:endParaRPr lang="en-US"/>
          </a:p>
        </p:txBody>
      </p:sp>
    </p:spTree>
    <p:extLst>
      <p:ext uri="{BB962C8B-B14F-4D97-AF65-F5344CB8AC3E}">
        <p14:creationId xmlns:p14="http://schemas.microsoft.com/office/powerpoint/2010/main" val="76128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14</a:t>
            </a:fld>
            <a:endParaRPr lang="en-US"/>
          </a:p>
        </p:txBody>
      </p:sp>
    </p:spTree>
    <p:extLst>
      <p:ext uri="{BB962C8B-B14F-4D97-AF65-F5344CB8AC3E}">
        <p14:creationId xmlns:p14="http://schemas.microsoft.com/office/powerpoint/2010/main" val="3937088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7C61505-D8F2-4F27-A457-77A62F7374FF}" type="slidenum">
              <a:rPr lang="en-US" smtClean="0"/>
              <a:pPr/>
              <a:t>19</a:t>
            </a:fld>
            <a:endParaRPr lang="en-US"/>
          </a:p>
        </p:txBody>
      </p:sp>
    </p:spTree>
    <p:extLst>
      <p:ext uri="{BB962C8B-B14F-4D97-AF65-F5344CB8AC3E}">
        <p14:creationId xmlns:p14="http://schemas.microsoft.com/office/powerpoint/2010/main" val="259847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userDrawn="1"/>
        </p:nvSpPr>
        <p:spPr>
          <a:xfrm>
            <a:off x="301799" y="110534"/>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893B-3015-4887-B0C2-E72E36B8DD99}" type="datetime1">
              <a:rPr lang="en-US" smtClean="0"/>
              <a:pPr/>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81FFC-C87D-40C7-B5DB-75DCCFA54483}" type="datetime1">
              <a:rPr lang="en-US" smtClean="0"/>
              <a:pPr/>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AF77D56-F03B-4CDC-9F6F-121B9EB5416F}" type="datetime1">
              <a:rPr lang="en-US" smtClean="0"/>
              <a:pPr/>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2"/>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a:t>Luận</a:t>
            </a:r>
            <a:r>
              <a:rPr lang="en-US" dirty="0"/>
              <a:t> </a:t>
            </a:r>
            <a:r>
              <a:rPr lang="en-US" dirty="0" err="1"/>
              <a:t>va</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
        <p:nvSpPr>
          <p:cNvPr id="7" name="Title 6"/>
          <p:cNvSpPr>
            <a:spLocks noGrp="1"/>
          </p:cNvSpPr>
          <p:nvPr>
            <p:ph type="title"/>
          </p:nvPr>
        </p:nvSpPr>
        <p:spPr>
          <a:xfrm>
            <a:off x="615245" y="381000"/>
            <a:ext cx="10972800" cy="1252728"/>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Freeform 14"/>
          <p:cNvSpPr>
            <a:spLocks/>
          </p:cNvSpPr>
          <p:nvPr/>
        </p:nvSpPr>
        <p:spPr bwMode="hidden">
          <a:xfrm>
            <a:off x="8063253"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9" y="4087563"/>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6"/>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6"/>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5" y="1437449"/>
            <a:ext cx="8556980"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228AB-F4A0-4E80-9A95-5472B2309D64}" type="datetime1">
              <a:rPr lang="en-US" smtClean="0"/>
              <a:pPr/>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E4DA6B3-4468-40EE-87D5-611A6DD94EFA}" type="datetime1">
              <a:rPr lang="en-US" smtClean="0"/>
              <a:pPr/>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3" y="3429002"/>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2"/>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864A1-77FD-426C-B1D4-B06CDA650C97}" type="datetime1">
              <a:rPr lang="en-US" smtClean="0"/>
              <a:pPr/>
              <a:t>8/15/21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197800-2141-4056-A37E-38B5F905B486}" type="datetime1">
              <a:rPr lang="en-US" smtClean="0"/>
              <a:pPr/>
              <a:t>8/15/21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2"/>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Date Placeholder 1"/>
          <p:cNvSpPr>
            <a:spLocks noGrp="1"/>
          </p:cNvSpPr>
          <p:nvPr>
            <p:ph type="dt" sz="half" idx="10"/>
          </p:nvPr>
        </p:nvSpPr>
        <p:spPr/>
        <p:txBody>
          <a:bodyPr/>
          <a:lstStyle/>
          <a:p>
            <a:fld id="{535996BE-28C1-43B3-A114-8F78FE6ACA80}" type="datetime1">
              <a:rPr lang="en-US" smtClean="0"/>
              <a:pPr/>
              <a:t>8/15/21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8FBE6-540D-41B1-8784-222EA9B62A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E01CE970-F347-4717-9B90-1B302B73E170}" type="datetime1">
              <a:rPr lang="en-US" smtClean="0"/>
              <a:pPr/>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4" name="Text Placeholder 3"/>
          <p:cNvSpPr>
            <a:spLocks noGrp="1"/>
          </p:cNvSpPr>
          <p:nvPr>
            <p:ph type="body" sz="half" idx="2"/>
          </p:nvPr>
        </p:nvSpPr>
        <p:spPr>
          <a:xfrm>
            <a:off x="1219200" y="3581402"/>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7"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5"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5"/>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EE0BA-A189-4D73-AE65-FDD9AE6AA4B7}" type="datetime1">
              <a:rPr lang="en-US" smtClean="0"/>
              <a:pPr/>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8FBE6-540D-41B1-8784-222EA9B62A90}" type="slidenum">
              <a:rPr lang="en-US" smtClean="0"/>
              <a:pPr/>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30"/>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99824" y="6401081"/>
            <a:ext cx="5048921" cy="365125"/>
          </a:xfrm>
          <a:prstGeom prst="rect">
            <a:avLst/>
          </a:prstGeom>
        </p:spPr>
        <p:txBody>
          <a:bodyPr vert="horz" lIns="91440" tIns="45720" rIns="91440" bIns="45720" rtlCol="0" anchor="ctr"/>
          <a:lstStyle>
            <a:lvl1pPr algn="r">
              <a:defRPr sz="1000">
                <a:solidFill>
                  <a:schemeClr val="tx2"/>
                </a:solidFill>
              </a:defRPr>
            </a:lvl1pPr>
          </a:lstStyle>
          <a:p>
            <a:fld id="{63E3AEF8-FB0A-45DF-9684-F25CEE85860E}" type="datetime1">
              <a:rPr lang="en-US" smtClean="0"/>
              <a:pPr/>
              <a:t>8/15/21</a:t>
            </a:fld>
            <a:endParaRPr lang="en-US"/>
          </a:p>
        </p:txBody>
      </p:sp>
      <p:sp>
        <p:nvSpPr>
          <p:cNvPr id="5" name="Footer Placeholder 4"/>
          <p:cNvSpPr>
            <a:spLocks noGrp="1"/>
          </p:cNvSpPr>
          <p:nvPr>
            <p:ph type="ftr" sz="quarter" idx="3"/>
          </p:nvPr>
        </p:nvSpPr>
        <p:spPr>
          <a:xfrm>
            <a:off x="301800" y="6401080"/>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50720" y="6401081"/>
            <a:ext cx="1549103" cy="365125"/>
          </a:xfrm>
          <a:prstGeom prst="rect">
            <a:avLst/>
          </a:prstGeom>
        </p:spPr>
        <p:txBody>
          <a:bodyPr vert="horz" lIns="91440" tIns="45720" rIns="91440" bIns="45720" rtlCol="0" anchor="ctr"/>
          <a:lstStyle>
            <a:lvl1pPr algn="ctr">
              <a:defRPr sz="1000">
                <a:solidFill>
                  <a:schemeClr val="tx2"/>
                </a:solidFill>
              </a:defRPr>
            </a:lvl1pPr>
          </a:lstStyle>
          <a:p>
            <a:fld id="{A098FBE6-540D-41B1-8784-222EA9B62A90}" type="slidenum">
              <a:rPr lang="en-US" smtClean="0"/>
              <a:pPr/>
              <a:t>‹#›</a:t>
            </a:fld>
            <a:endParaRPr lang="en-US"/>
          </a:p>
        </p:txBody>
      </p:sp>
      <p:sp>
        <p:nvSpPr>
          <p:cNvPr id="3" name="Text Placeholder 2"/>
          <p:cNvSpPr>
            <a:spLocks noGrp="1"/>
          </p:cNvSpPr>
          <p:nvPr>
            <p:ph type="body" idx="1"/>
          </p:nvPr>
        </p:nvSpPr>
        <p:spPr>
          <a:xfrm>
            <a:off x="1162758"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4172" y="3962681"/>
            <a:ext cx="11122198" cy="2590800"/>
          </a:xfrm>
        </p:spPr>
        <p:txBody>
          <a:bodyPr>
            <a:normAutofit fontScale="90000"/>
          </a:bodyPr>
          <a:lstStyle/>
          <a:p>
            <a:pPr marL="182880">
              <a:lnSpc>
                <a:spcPct val="150000"/>
              </a:lnSpc>
              <a:spcBef>
                <a:spcPts val="600"/>
              </a:spcBef>
            </a:pPr>
            <a:r>
              <a:rPr lang="en-US" sz="5300" dirty="0">
                <a:ln w="0"/>
                <a:solidFill>
                  <a:schemeClr val="tx1"/>
                </a:solidFill>
                <a:effectLst>
                  <a:outerShdw blurRad="38100" dist="19050" dir="2700000" algn="tl" rotWithShape="0">
                    <a:schemeClr val="dk1">
                      <a:alpha val="40000"/>
                    </a:schemeClr>
                  </a:outerShdw>
                </a:effectLst>
              </a:rPr>
              <a:t>KINH TẾ HỌC ĐẠI CƯƠNG</a:t>
            </a:r>
            <a:br>
              <a:rPr lang="en-US" sz="5300" dirty="0">
                <a:ln w="0"/>
                <a:solidFill>
                  <a:schemeClr val="tx1"/>
                </a:solidFill>
                <a:effectLst>
                  <a:outerShdw blurRad="38100" dist="19050" dir="2700000" algn="tl" rotWithShape="0">
                    <a:schemeClr val="dk1">
                      <a:alpha val="40000"/>
                    </a:schemeClr>
                  </a:outerShdw>
                </a:effectLst>
              </a:rPr>
            </a:br>
            <a:r>
              <a:rPr lang="en-US" sz="5300" dirty="0" err="1">
                <a:ln w="0"/>
                <a:solidFill>
                  <a:schemeClr val="tx1"/>
                </a:solidFill>
                <a:effectLst>
                  <a:outerShdw blurRad="38100" dist="19050" dir="2700000" algn="tl" rotWithShape="0">
                    <a:schemeClr val="dk1">
                      <a:alpha val="40000"/>
                    </a:schemeClr>
                  </a:outerShdw>
                </a:effectLst>
              </a:rPr>
              <a:t>Chương</a:t>
            </a:r>
            <a:r>
              <a:rPr lang="en-US" sz="5300" dirty="0">
                <a:ln w="0"/>
                <a:solidFill>
                  <a:schemeClr val="tx1"/>
                </a:solidFill>
                <a:effectLst>
                  <a:outerShdw blurRad="38100" dist="19050" dir="2700000" algn="tl" rotWithShape="0">
                    <a:schemeClr val="dk1">
                      <a:alpha val="40000"/>
                    </a:schemeClr>
                  </a:outerShdw>
                </a:effectLst>
              </a:rPr>
              <a:t> 6. </a:t>
            </a:r>
            <a:r>
              <a:rPr lang="en-US" sz="5300" dirty="0" err="1">
                <a:ln w="0"/>
                <a:solidFill>
                  <a:schemeClr val="tx1"/>
                </a:solidFill>
                <a:effectLst>
                  <a:outerShdw blurRad="38100" dist="19050" dir="2700000" algn="tl" rotWithShape="0">
                    <a:schemeClr val="dk1">
                      <a:alpha val="40000"/>
                    </a:schemeClr>
                  </a:outerShdw>
                </a:effectLst>
              </a:rPr>
              <a:t>Giới</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thiệu</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về</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kinh</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tế</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học</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vĩ</a:t>
            </a:r>
            <a:r>
              <a:rPr lang="en-US" sz="5300" dirty="0">
                <a:ln w="0"/>
                <a:solidFill>
                  <a:schemeClr val="tx1"/>
                </a:solidFill>
                <a:effectLst>
                  <a:outerShdw blurRad="38100" dist="19050" dir="2700000" algn="tl" rotWithShape="0">
                    <a:schemeClr val="dk1">
                      <a:alpha val="40000"/>
                    </a:schemeClr>
                  </a:outerShdw>
                </a:effectLst>
              </a:rPr>
              <a:t> </a:t>
            </a:r>
            <a:r>
              <a:rPr lang="en-US" sz="5300" dirty="0" err="1">
                <a:ln w="0"/>
                <a:solidFill>
                  <a:schemeClr val="tx1"/>
                </a:solidFill>
                <a:effectLst>
                  <a:outerShdw blurRad="38100" dist="19050" dir="2700000" algn="tl" rotWithShape="0">
                    <a:schemeClr val="dk1">
                      <a:alpha val="40000"/>
                    </a:schemeClr>
                  </a:outerShdw>
                </a:effectLst>
              </a:rPr>
              <a:t>mô</a:t>
            </a:r>
            <a:br>
              <a:rPr lang="en-US" sz="5300" dirty="0">
                <a:ln w="0"/>
                <a:solidFill>
                  <a:schemeClr val="tx1"/>
                </a:solidFill>
                <a:effectLst>
                  <a:outerShdw blurRad="38100" dist="19050" dir="2700000" algn="tl" rotWithShape="0">
                    <a:schemeClr val="dk1">
                      <a:alpha val="40000"/>
                    </a:schemeClr>
                  </a:outerShdw>
                </a:effectLst>
              </a:rPr>
            </a:br>
            <a:br>
              <a:rPr lang="en-US" sz="53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GV: </a:t>
            </a:r>
            <a:r>
              <a:rPr lang="en-US" sz="2000" dirty="0" err="1">
                <a:ln w="0"/>
                <a:solidFill>
                  <a:schemeClr val="tx1"/>
                </a:solidFill>
                <a:effectLst>
                  <a:outerShdw blurRad="38100" dist="19050" dir="2700000" algn="tl" rotWithShape="0">
                    <a:schemeClr val="dk1">
                      <a:alpha val="40000"/>
                    </a:schemeClr>
                  </a:outerShdw>
                </a:effectLst>
              </a:rPr>
              <a:t>ThS</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Nguyễn</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Quốc</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Thắng</a:t>
            </a:r>
            <a:endParaRPr lang="en-US" sz="4900" b="1"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lstStyle/>
          <a:p>
            <a:fld id="{A098FBE6-540D-41B1-8784-222EA9B62A90}" type="slidenum">
              <a:rPr lang="en-US" smtClean="0"/>
              <a:pPr/>
              <a:t>1</a:t>
            </a:fld>
            <a:endParaRPr lang="en-US" dirty="0"/>
          </a:p>
        </p:txBody>
      </p:sp>
      <p:pic>
        <p:nvPicPr>
          <p:cNvPr id="1026" name="Picture 2" descr="Trường Đại học Khoa học Tự nhiên, ĐHQG-HCM">
            <a:extLst>
              <a:ext uri="{FF2B5EF4-FFF2-40B4-BE49-F238E27FC236}">
                <a16:creationId xmlns:a16="http://schemas.microsoft.com/office/drawing/2014/main" id="{626DD576-F3B8-1949-92AE-E48F0856C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6376"/>
            <a:ext cx="9444967" cy="154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09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10</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5734" y="340143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9556900" y="321649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127950" y="4881718"/>
            <a:ext cx="4432363" cy="523220"/>
          </a:xfrm>
          <a:prstGeom prst="rect">
            <a:avLst/>
          </a:prstGeom>
          <a:solidFill>
            <a:srgbClr val="7030A0"/>
          </a:solidFill>
        </p:spPr>
        <p:txBody>
          <a:bodyPr wrap="square" lIns="91440" tIns="45720" rIns="91440" bIns="45720">
            <a:spAutoFit/>
          </a:bodyPr>
          <a:lstStyle/>
          <a:p>
            <a:pPr algn="ctr"/>
            <a:r>
              <a:rPr lang="en-US" sz="2800" dirty="0" err="1">
                <a:ln w="0"/>
                <a:solidFill>
                  <a:srgbClr val="FFFF00"/>
                </a:solidFill>
                <a:effectLst>
                  <a:outerShdw blurRad="38100" dist="25400" dir="5400000" algn="ctr" rotWithShape="0">
                    <a:srgbClr val="6E747A">
                      <a:alpha val="43000"/>
                    </a:srgbClr>
                  </a:outerShdw>
                </a:effectLst>
              </a:rPr>
              <a:t>Dịch</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vụ</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a:t>
            </a:r>
            <a:r>
              <a:rPr lang="en-US" sz="2800" b="0" cap="none" spc="0" dirty="0" err="1">
                <a:ln w="0"/>
                <a:solidFill>
                  <a:srgbClr val="FFFF00"/>
                </a:solidFill>
                <a:effectLst>
                  <a:outerShdw blurRad="38100" dist="25400" dir="5400000" algn="ctr" rotWithShape="0">
                    <a:srgbClr val="6E747A">
                      <a:alpha val="43000"/>
                    </a:srgbClr>
                  </a:outerShdw>
                </a:effectLst>
              </a:rPr>
              <a:t>ác</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yếu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tố</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sản</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xuất</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3759952" y="5562579"/>
            <a:ext cx="4963746" cy="954107"/>
          </a:xfrm>
          <a:prstGeom prst="rect">
            <a:avLst/>
          </a:prstGeom>
          <a:solidFill>
            <a:srgbClr val="0558FF"/>
          </a:solidFill>
        </p:spPr>
        <p:txBody>
          <a:bodyPr wrap="square" lIns="91440" tIns="45720" rIns="91440" bIns="45720">
            <a:spAutoFit/>
          </a:bodyPr>
          <a:lstStyle/>
          <a:p>
            <a:pPr algn="ctr"/>
            <a:r>
              <a:rPr lang="en-US" sz="2800" b="0" cap="none" spc="0" dirty="0">
                <a:ln w="0"/>
                <a:solidFill>
                  <a:schemeClr val="bg1"/>
                </a:solidFill>
                <a:effectLst>
                  <a:outerShdw blurRad="38100" dist="25400" dir="5400000" algn="ctr" rotWithShape="0">
                    <a:srgbClr val="6E747A">
                      <a:alpha val="43000"/>
                    </a:srgbClr>
                  </a:outerShdw>
                </a:effectLst>
              </a:rPr>
              <a:t>Thu </a:t>
            </a:r>
            <a:r>
              <a:rPr lang="en-US" sz="2800" b="0" cap="none" spc="0" dirty="0" err="1">
                <a:ln w="0"/>
                <a:solidFill>
                  <a:schemeClr val="bg1"/>
                </a:solidFill>
                <a:effectLst>
                  <a:outerShdw blurRad="38100" dist="25400" dir="5400000" algn="ctr" rotWithShape="0">
                    <a:srgbClr val="6E747A">
                      <a:alpha val="43000"/>
                    </a:srgbClr>
                  </a:outerShdw>
                </a:effectLst>
              </a:rPr>
              <a:t>nhập</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từ</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các</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yếu</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tố</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sản</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xuất</a:t>
            </a:r>
            <a:endParaRPr lang="en-US" sz="2800" b="0" cap="none" spc="0" dirty="0">
              <a:ln w="0"/>
              <a:solidFill>
                <a:schemeClr val="bg1"/>
              </a:solidFill>
              <a:effectLst>
                <a:outerShdw blurRad="38100" dist="25400" dir="5400000" algn="ctr" rotWithShape="0">
                  <a:srgbClr val="6E747A">
                    <a:alpha val="43000"/>
                  </a:srgbClr>
                </a:outerShdw>
              </a:effectLst>
            </a:endParaRPr>
          </a:p>
          <a:p>
            <a:pPr algn="ctr"/>
            <a:r>
              <a:rPr lang="en-US" sz="2800" dirty="0">
                <a:ln w="0"/>
                <a:solidFill>
                  <a:schemeClr val="bg1"/>
                </a:solidFill>
                <a:effectLst>
                  <a:outerShdw blurRad="38100" dist="25400" dir="5400000" algn="ctr" rotWithShape="0">
                    <a:srgbClr val="6E747A">
                      <a:alpha val="43000"/>
                    </a:srgbClr>
                  </a:outerShdw>
                </a:effectLst>
              </a:rPr>
              <a:t>7000</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9323677" y="4272622"/>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1347041" y="4157244"/>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128473" y="4640141"/>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9434851" y="4254878"/>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119358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11</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5734" y="340143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9556900" y="321649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223623" y="1847197"/>
            <a:ext cx="3745307" cy="523220"/>
          </a:xfrm>
          <a:prstGeom prst="rect">
            <a:avLst/>
          </a:prstGeom>
          <a:solidFill>
            <a:srgbClr val="0558FF"/>
          </a:solidFill>
        </p:spPr>
        <p:txBody>
          <a:bodyPr wrap="square" lIns="91440" tIns="45720" rIns="91440" bIns="45720">
            <a:spAutoFit/>
          </a:bodyPr>
          <a:lstStyle/>
          <a:p>
            <a:pPr algn="ctr"/>
            <a:r>
              <a:rPr lang="en-US" sz="2800" dirty="0" err="1">
                <a:ln w="0"/>
                <a:solidFill>
                  <a:schemeClr val="bg1"/>
                </a:solidFill>
                <a:effectLst>
                  <a:outerShdw blurRad="38100" dist="25400" dir="5400000" algn="ctr" rotWithShape="0">
                    <a:srgbClr val="6E747A">
                      <a:alpha val="43000"/>
                    </a:srgbClr>
                  </a:outerShdw>
                </a:effectLst>
              </a:rPr>
              <a:t>Hàng</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hoá</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dịch</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vụ</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5F103F09-79FD-1C46-AEA5-8DAA6AF13595}"/>
              </a:ext>
            </a:extLst>
          </p:cNvPr>
          <p:cNvSpPr/>
          <p:nvPr/>
        </p:nvSpPr>
        <p:spPr>
          <a:xfrm>
            <a:off x="3852923" y="914171"/>
            <a:ext cx="4858743" cy="954107"/>
          </a:xfrm>
          <a:prstGeom prst="rect">
            <a:avLst/>
          </a:prstGeom>
          <a:solidFill>
            <a:srgbClr val="7030A0"/>
          </a:solidFill>
        </p:spPr>
        <p:txBody>
          <a:bodyPr wrap="square" lIns="91440" tIns="45720" rIns="91440" bIns="45720">
            <a:spAutoFit/>
          </a:bodyPr>
          <a:lstStyle/>
          <a:p>
            <a:pPr algn="ctr"/>
            <a:r>
              <a:rPr lang="en-US" sz="2800" b="0" cap="none" spc="0" dirty="0">
                <a:ln w="0"/>
                <a:solidFill>
                  <a:srgbClr val="FFFF00"/>
                </a:solidFill>
                <a:effectLst>
                  <a:outerShdw blurRad="38100" dist="25400" dir="5400000" algn="ctr" rotWithShape="0">
                    <a:srgbClr val="6E747A">
                      <a:alpha val="43000"/>
                    </a:srgbClr>
                  </a:outerShdw>
                </a:effectLst>
              </a:rPr>
              <a:t>Chi </a:t>
            </a:r>
            <a:r>
              <a:rPr lang="en-US" sz="2800" b="0" cap="none" spc="0" dirty="0" err="1">
                <a:ln w="0"/>
                <a:solidFill>
                  <a:srgbClr val="FFFF00"/>
                </a:solidFill>
                <a:effectLst>
                  <a:outerShdw blurRad="38100" dist="25400" dir="5400000" algn="ctr" rotWithShape="0">
                    <a:srgbClr val="6E747A">
                      <a:alpha val="43000"/>
                    </a:srgbClr>
                  </a:outerShdw>
                </a:effectLst>
              </a:rPr>
              <a:t>tiêu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cho</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hàng</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hoá</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dịch</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vụ</a:t>
            </a:r>
            <a:endParaRPr lang="en-US" sz="2800" b="0" cap="none" spc="0" dirty="0">
              <a:ln w="0"/>
              <a:solidFill>
                <a:srgbClr val="FFFF00"/>
              </a:solidFill>
              <a:effectLst>
                <a:outerShdw blurRad="38100" dist="25400" dir="5400000" algn="ctr" rotWithShape="0">
                  <a:srgbClr val="6E747A">
                    <a:alpha val="43000"/>
                  </a:srgbClr>
                </a:outerShdw>
              </a:effectLst>
            </a:endParaRPr>
          </a:p>
          <a:p>
            <a:pPr algn="ctr"/>
            <a:r>
              <a:rPr lang="en-US" sz="2800" dirty="0">
                <a:ln w="0"/>
                <a:solidFill>
                  <a:srgbClr val="FFFF00"/>
                </a:solidFill>
                <a:effectLst>
                  <a:outerShdw blurRad="38100" dist="25400" dir="5400000" algn="ctr" rotWithShape="0">
                    <a:srgbClr val="6E747A">
                      <a:alpha val="43000"/>
                    </a:srgbClr>
                  </a:outerShdw>
                </a:effectLst>
              </a:rPr>
              <a:t>5000</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11" name="Bent Arrow 10">
            <a:extLst>
              <a:ext uri="{FF2B5EF4-FFF2-40B4-BE49-F238E27FC236}">
                <a16:creationId xmlns:a16="http://schemas.microsoft.com/office/drawing/2014/main" id="{F6409B8F-96E6-0940-B318-54068A39663E}"/>
              </a:ext>
            </a:extLst>
          </p:cNvPr>
          <p:cNvSpPr/>
          <p:nvPr/>
        </p:nvSpPr>
        <p:spPr>
          <a:xfrm>
            <a:off x="1932047" y="964120"/>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Bent Arrow 11">
            <a:extLst>
              <a:ext uri="{FF2B5EF4-FFF2-40B4-BE49-F238E27FC236}">
                <a16:creationId xmlns:a16="http://schemas.microsoft.com/office/drawing/2014/main" id="{5AE92178-8250-6047-AE08-8CFA10999008}"/>
              </a:ext>
            </a:extLst>
          </p:cNvPr>
          <p:cNvSpPr/>
          <p:nvPr/>
        </p:nvSpPr>
        <p:spPr>
          <a:xfrm rot="5400000">
            <a:off x="8965981" y="769513"/>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8618695" y="1610824"/>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2609460" y="127134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Tree>
    <p:extLst>
      <p:ext uri="{BB962C8B-B14F-4D97-AF65-F5344CB8AC3E}">
        <p14:creationId xmlns:p14="http://schemas.microsoft.com/office/powerpoint/2010/main" val="268417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12</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5734" y="340143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9556900" y="321649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223623" y="1847197"/>
            <a:ext cx="3745307" cy="523220"/>
          </a:xfrm>
          <a:prstGeom prst="rect">
            <a:avLst/>
          </a:prstGeom>
          <a:solidFill>
            <a:srgbClr val="0558FF"/>
          </a:solidFill>
        </p:spPr>
        <p:txBody>
          <a:bodyPr wrap="square" lIns="91440" tIns="45720" rIns="91440" bIns="45720">
            <a:spAutoFit/>
          </a:bodyPr>
          <a:lstStyle/>
          <a:p>
            <a:pPr algn="ctr"/>
            <a:r>
              <a:rPr lang="en-US" sz="2800" dirty="0" err="1">
                <a:ln w="0"/>
                <a:solidFill>
                  <a:schemeClr val="bg1"/>
                </a:solidFill>
                <a:effectLst>
                  <a:outerShdw blurRad="38100" dist="25400" dir="5400000" algn="ctr" rotWithShape="0">
                    <a:srgbClr val="6E747A">
                      <a:alpha val="43000"/>
                    </a:srgbClr>
                  </a:outerShdw>
                </a:effectLst>
              </a:rPr>
              <a:t>Hàng</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hoá</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dịch</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vụ</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5F103F09-79FD-1C46-AEA5-8DAA6AF13595}"/>
              </a:ext>
            </a:extLst>
          </p:cNvPr>
          <p:cNvSpPr/>
          <p:nvPr/>
        </p:nvSpPr>
        <p:spPr>
          <a:xfrm>
            <a:off x="3852923" y="914171"/>
            <a:ext cx="4858743" cy="954107"/>
          </a:xfrm>
          <a:prstGeom prst="rect">
            <a:avLst/>
          </a:prstGeom>
          <a:solidFill>
            <a:srgbClr val="7030A0"/>
          </a:solidFill>
        </p:spPr>
        <p:txBody>
          <a:bodyPr wrap="square" lIns="91440" tIns="45720" rIns="91440" bIns="45720">
            <a:spAutoFit/>
          </a:bodyPr>
          <a:lstStyle/>
          <a:p>
            <a:pPr algn="ctr"/>
            <a:r>
              <a:rPr lang="en-US" sz="2800" b="0" cap="none" spc="0" dirty="0">
                <a:ln w="0"/>
                <a:solidFill>
                  <a:srgbClr val="FFFF00"/>
                </a:solidFill>
                <a:effectLst>
                  <a:outerShdw blurRad="38100" dist="25400" dir="5400000" algn="ctr" rotWithShape="0">
                    <a:srgbClr val="6E747A">
                      <a:alpha val="43000"/>
                    </a:srgbClr>
                  </a:outerShdw>
                </a:effectLst>
              </a:rPr>
              <a:t>Chi </a:t>
            </a:r>
            <a:r>
              <a:rPr lang="en-US" sz="2800" b="0" cap="none" spc="0" dirty="0" err="1">
                <a:ln w="0"/>
                <a:solidFill>
                  <a:srgbClr val="FFFF00"/>
                </a:solidFill>
                <a:effectLst>
                  <a:outerShdw blurRad="38100" dist="25400" dir="5400000" algn="ctr" rotWithShape="0">
                    <a:srgbClr val="6E747A">
                      <a:alpha val="43000"/>
                    </a:srgbClr>
                  </a:outerShdw>
                </a:effectLst>
              </a:rPr>
              <a:t>tiêu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cho</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hàng</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hoá</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dịch</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vụ</a:t>
            </a:r>
            <a:endParaRPr lang="en-US" sz="2800" b="0" cap="none" spc="0" dirty="0">
              <a:ln w="0"/>
              <a:solidFill>
                <a:srgbClr val="FFFF00"/>
              </a:solidFill>
              <a:effectLst>
                <a:outerShdw blurRad="38100" dist="25400" dir="5400000" algn="ctr" rotWithShape="0">
                  <a:srgbClr val="6E747A">
                    <a:alpha val="43000"/>
                  </a:srgbClr>
                </a:outerShdw>
              </a:effectLst>
            </a:endParaRPr>
          </a:p>
          <a:p>
            <a:pPr algn="ctr"/>
            <a:r>
              <a:rPr lang="en-US" sz="2800" dirty="0">
                <a:ln w="0"/>
                <a:solidFill>
                  <a:srgbClr val="FFFF00"/>
                </a:solidFill>
                <a:effectLst>
                  <a:outerShdw blurRad="38100" dist="25400" dir="5400000" algn="ctr" rotWithShape="0">
                    <a:srgbClr val="6E747A">
                      <a:alpha val="43000"/>
                    </a:srgbClr>
                  </a:outerShdw>
                </a:effectLst>
              </a:rPr>
              <a:t>5000</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11" name="Bent Arrow 10">
            <a:extLst>
              <a:ext uri="{FF2B5EF4-FFF2-40B4-BE49-F238E27FC236}">
                <a16:creationId xmlns:a16="http://schemas.microsoft.com/office/drawing/2014/main" id="{F6409B8F-96E6-0940-B318-54068A39663E}"/>
              </a:ext>
            </a:extLst>
          </p:cNvPr>
          <p:cNvSpPr/>
          <p:nvPr/>
        </p:nvSpPr>
        <p:spPr>
          <a:xfrm>
            <a:off x="1932047" y="964120"/>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Bent Arrow 11">
            <a:extLst>
              <a:ext uri="{FF2B5EF4-FFF2-40B4-BE49-F238E27FC236}">
                <a16:creationId xmlns:a16="http://schemas.microsoft.com/office/drawing/2014/main" id="{5AE92178-8250-6047-AE08-8CFA10999008}"/>
              </a:ext>
            </a:extLst>
          </p:cNvPr>
          <p:cNvSpPr/>
          <p:nvPr/>
        </p:nvSpPr>
        <p:spPr>
          <a:xfrm rot="5400000">
            <a:off x="8965981" y="769513"/>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8618695" y="1610824"/>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2609460" y="127134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9" name="Bent Arrow 18">
            <a:extLst>
              <a:ext uri="{FF2B5EF4-FFF2-40B4-BE49-F238E27FC236}">
                <a16:creationId xmlns:a16="http://schemas.microsoft.com/office/drawing/2014/main" id="{D8164DBE-F6BB-BD4C-9B7E-CA1A7EF9BA8F}"/>
              </a:ext>
            </a:extLst>
          </p:cNvPr>
          <p:cNvSpPr/>
          <p:nvPr/>
        </p:nvSpPr>
        <p:spPr>
          <a:xfrm rot="10800000" flipV="1">
            <a:off x="111940" y="2437098"/>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1" name="Rectangle 20">
            <a:extLst>
              <a:ext uri="{FF2B5EF4-FFF2-40B4-BE49-F238E27FC236}">
                <a16:creationId xmlns:a16="http://schemas.microsoft.com/office/drawing/2014/main" id="{02EB71F3-C222-FA4F-8C4D-7A823BE1C1A7}"/>
              </a:ext>
            </a:extLst>
          </p:cNvPr>
          <p:cNvSpPr/>
          <p:nvPr/>
        </p:nvSpPr>
        <p:spPr>
          <a:xfrm>
            <a:off x="327596" y="1607450"/>
            <a:ext cx="1568057"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Tiết</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kiệm</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
        <p:nvSpPr>
          <p:cNvPr id="22" name="Bent Arrow 21">
            <a:extLst>
              <a:ext uri="{FF2B5EF4-FFF2-40B4-BE49-F238E27FC236}">
                <a16:creationId xmlns:a16="http://schemas.microsoft.com/office/drawing/2014/main" id="{7DEEFDCC-D539-F44A-9D01-3A9C6A62DA4D}"/>
              </a:ext>
            </a:extLst>
          </p:cNvPr>
          <p:cNvSpPr/>
          <p:nvPr/>
        </p:nvSpPr>
        <p:spPr>
          <a:xfrm rot="5400000" flipV="1">
            <a:off x="10904453" y="202963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6" name="Rectangle 25">
            <a:extLst>
              <a:ext uri="{FF2B5EF4-FFF2-40B4-BE49-F238E27FC236}">
                <a16:creationId xmlns:a16="http://schemas.microsoft.com/office/drawing/2014/main" id="{6FF4DE9F-405B-3B40-8FCB-508687D53B79}"/>
              </a:ext>
            </a:extLst>
          </p:cNvPr>
          <p:cNvSpPr/>
          <p:nvPr/>
        </p:nvSpPr>
        <p:spPr>
          <a:xfrm>
            <a:off x="10601169" y="1447679"/>
            <a:ext cx="1220206"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Đầu</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tư</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Tree>
    <p:extLst>
      <p:ext uri="{BB962C8B-B14F-4D97-AF65-F5344CB8AC3E}">
        <p14:creationId xmlns:p14="http://schemas.microsoft.com/office/powerpoint/2010/main" val="7861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13</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5734" y="340143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9556900" y="321649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223623" y="1847197"/>
            <a:ext cx="3745307" cy="523220"/>
          </a:xfrm>
          <a:prstGeom prst="rect">
            <a:avLst/>
          </a:prstGeom>
          <a:solidFill>
            <a:srgbClr val="0558FF"/>
          </a:solidFill>
        </p:spPr>
        <p:txBody>
          <a:bodyPr wrap="square" lIns="91440" tIns="45720" rIns="91440" bIns="45720">
            <a:spAutoFit/>
          </a:bodyPr>
          <a:lstStyle/>
          <a:p>
            <a:pPr algn="ctr"/>
            <a:r>
              <a:rPr lang="en-US" sz="2800" dirty="0" err="1">
                <a:ln w="0"/>
                <a:solidFill>
                  <a:schemeClr val="bg1"/>
                </a:solidFill>
                <a:effectLst>
                  <a:outerShdw blurRad="38100" dist="25400" dir="5400000" algn="ctr" rotWithShape="0">
                    <a:srgbClr val="6E747A">
                      <a:alpha val="43000"/>
                    </a:srgbClr>
                  </a:outerShdw>
                </a:effectLst>
              </a:rPr>
              <a:t>Hàng</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hoá</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dịch</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vụ</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5F103F09-79FD-1C46-AEA5-8DAA6AF13595}"/>
              </a:ext>
            </a:extLst>
          </p:cNvPr>
          <p:cNvSpPr/>
          <p:nvPr/>
        </p:nvSpPr>
        <p:spPr>
          <a:xfrm>
            <a:off x="3852923" y="914171"/>
            <a:ext cx="4858743" cy="954107"/>
          </a:xfrm>
          <a:prstGeom prst="rect">
            <a:avLst/>
          </a:prstGeom>
          <a:solidFill>
            <a:srgbClr val="7030A0"/>
          </a:solidFill>
        </p:spPr>
        <p:txBody>
          <a:bodyPr wrap="square" lIns="91440" tIns="45720" rIns="91440" bIns="45720">
            <a:spAutoFit/>
          </a:bodyPr>
          <a:lstStyle/>
          <a:p>
            <a:pPr algn="ctr"/>
            <a:r>
              <a:rPr lang="en-US" sz="2800" b="0" cap="none" spc="0" dirty="0">
                <a:ln w="0"/>
                <a:solidFill>
                  <a:srgbClr val="FFFF00"/>
                </a:solidFill>
                <a:effectLst>
                  <a:outerShdw blurRad="38100" dist="25400" dir="5400000" algn="ctr" rotWithShape="0">
                    <a:srgbClr val="6E747A">
                      <a:alpha val="43000"/>
                    </a:srgbClr>
                  </a:outerShdw>
                </a:effectLst>
              </a:rPr>
              <a:t>Chi </a:t>
            </a:r>
            <a:r>
              <a:rPr lang="en-US" sz="2800" b="0" cap="none" spc="0" dirty="0" err="1">
                <a:ln w="0"/>
                <a:solidFill>
                  <a:srgbClr val="FFFF00"/>
                </a:solidFill>
                <a:effectLst>
                  <a:outerShdw blurRad="38100" dist="25400" dir="5400000" algn="ctr" rotWithShape="0">
                    <a:srgbClr val="6E747A">
                      <a:alpha val="43000"/>
                    </a:srgbClr>
                  </a:outerShdw>
                </a:effectLst>
              </a:rPr>
              <a:t>tiêu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cho</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hàng</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hoá</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dịch</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vụ</a:t>
            </a:r>
            <a:endParaRPr lang="en-US" sz="2800" b="0" cap="none" spc="0" dirty="0">
              <a:ln w="0"/>
              <a:solidFill>
                <a:srgbClr val="FFFF00"/>
              </a:solidFill>
              <a:effectLst>
                <a:outerShdw blurRad="38100" dist="25400" dir="5400000" algn="ctr" rotWithShape="0">
                  <a:srgbClr val="6E747A">
                    <a:alpha val="43000"/>
                  </a:srgbClr>
                </a:outerShdw>
              </a:effectLst>
            </a:endParaRPr>
          </a:p>
          <a:p>
            <a:pPr algn="ctr"/>
            <a:r>
              <a:rPr lang="en-US" sz="2800" dirty="0">
                <a:ln w="0"/>
                <a:solidFill>
                  <a:srgbClr val="FFFF00"/>
                </a:solidFill>
                <a:effectLst>
                  <a:outerShdw blurRad="38100" dist="25400" dir="5400000" algn="ctr" rotWithShape="0">
                    <a:srgbClr val="6E747A">
                      <a:alpha val="43000"/>
                    </a:srgbClr>
                  </a:outerShdw>
                </a:effectLst>
              </a:rPr>
              <a:t>5000</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11" name="Bent Arrow 10">
            <a:extLst>
              <a:ext uri="{FF2B5EF4-FFF2-40B4-BE49-F238E27FC236}">
                <a16:creationId xmlns:a16="http://schemas.microsoft.com/office/drawing/2014/main" id="{F6409B8F-96E6-0940-B318-54068A39663E}"/>
              </a:ext>
            </a:extLst>
          </p:cNvPr>
          <p:cNvSpPr/>
          <p:nvPr/>
        </p:nvSpPr>
        <p:spPr>
          <a:xfrm>
            <a:off x="1932047" y="964120"/>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Bent Arrow 11">
            <a:extLst>
              <a:ext uri="{FF2B5EF4-FFF2-40B4-BE49-F238E27FC236}">
                <a16:creationId xmlns:a16="http://schemas.microsoft.com/office/drawing/2014/main" id="{5AE92178-8250-6047-AE08-8CFA10999008}"/>
              </a:ext>
            </a:extLst>
          </p:cNvPr>
          <p:cNvSpPr/>
          <p:nvPr/>
        </p:nvSpPr>
        <p:spPr>
          <a:xfrm rot="5400000">
            <a:off x="8965981" y="769513"/>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8618695" y="1610824"/>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2609460" y="127134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9" name="Bent Arrow 18">
            <a:extLst>
              <a:ext uri="{FF2B5EF4-FFF2-40B4-BE49-F238E27FC236}">
                <a16:creationId xmlns:a16="http://schemas.microsoft.com/office/drawing/2014/main" id="{D8164DBE-F6BB-BD4C-9B7E-CA1A7EF9BA8F}"/>
              </a:ext>
            </a:extLst>
          </p:cNvPr>
          <p:cNvSpPr/>
          <p:nvPr/>
        </p:nvSpPr>
        <p:spPr>
          <a:xfrm rot="10800000" flipV="1">
            <a:off x="111940" y="2437098"/>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1" name="Rectangle 20">
            <a:extLst>
              <a:ext uri="{FF2B5EF4-FFF2-40B4-BE49-F238E27FC236}">
                <a16:creationId xmlns:a16="http://schemas.microsoft.com/office/drawing/2014/main" id="{02EB71F3-C222-FA4F-8C4D-7A823BE1C1A7}"/>
              </a:ext>
            </a:extLst>
          </p:cNvPr>
          <p:cNvSpPr/>
          <p:nvPr/>
        </p:nvSpPr>
        <p:spPr>
          <a:xfrm>
            <a:off x="327596" y="1607450"/>
            <a:ext cx="1568057"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Tiết</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kiệm</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
        <p:nvSpPr>
          <p:cNvPr id="22" name="Bent Arrow 21">
            <a:extLst>
              <a:ext uri="{FF2B5EF4-FFF2-40B4-BE49-F238E27FC236}">
                <a16:creationId xmlns:a16="http://schemas.microsoft.com/office/drawing/2014/main" id="{7DEEFDCC-D539-F44A-9D01-3A9C6A62DA4D}"/>
              </a:ext>
            </a:extLst>
          </p:cNvPr>
          <p:cNvSpPr/>
          <p:nvPr/>
        </p:nvSpPr>
        <p:spPr>
          <a:xfrm rot="5400000" flipV="1">
            <a:off x="10904453" y="202963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6" name="Rectangle 25">
            <a:extLst>
              <a:ext uri="{FF2B5EF4-FFF2-40B4-BE49-F238E27FC236}">
                <a16:creationId xmlns:a16="http://schemas.microsoft.com/office/drawing/2014/main" id="{6FF4DE9F-405B-3B40-8FCB-508687D53B79}"/>
              </a:ext>
            </a:extLst>
          </p:cNvPr>
          <p:cNvSpPr/>
          <p:nvPr/>
        </p:nvSpPr>
        <p:spPr>
          <a:xfrm>
            <a:off x="10601169" y="1447679"/>
            <a:ext cx="1220206"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Đầu</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tư</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
        <p:nvSpPr>
          <p:cNvPr id="27" name="Rectangle 26">
            <a:extLst>
              <a:ext uri="{FF2B5EF4-FFF2-40B4-BE49-F238E27FC236}">
                <a16:creationId xmlns:a16="http://schemas.microsoft.com/office/drawing/2014/main" id="{902C6E0C-0240-D84E-8B85-69B7E6116A9A}"/>
              </a:ext>
            </a:extLst>
          </p:cNvPr>
          <p:cNvSpPr/>
          <p:nvPr/>
        </p:nvSpPr>
        <p:spPr>
          <a:xfrm>
            <a:off x="5020528" y="2498856"/>
            <a:ext cx="2647206" cy="954107"/>
          </a:xfrm>
          <a:prstGeom prst="rect">
            <a:avLst/>
          </a:prstGeom>
          <a:solidFill>
            <a:srgbClr val="7030A0"/>
          </a:solidFill>
        </p:spPr>
        <p:txBody>
          <a:bodyPr wrap="square" lIns="91440" tIns="45720" rIns="91440" bIns="45720">
            <a:spAutoFit/>
          </a:bodyPr>
          <a:lstStyle/>
          <a:p>
            <a:pPr algn="ctr"/>
            <a:r>
              <a:rPr lang="en-US" sz="2800" dirty="0" err="1">
                <a:ln w="0"/>
                <a:solidFill>
                  <a:srgbClr val="FFFF00"/>
                </a:solidFill>
                <a:effectLst>
                  <a:outerShdw blurRad="38100" dist="25400" dir="5400000" algn="ctr" rotWithShape="0">
                    <a:srgbClr val="6E747A">
                      <a:alpha val="43000"/>
                    </a:srgbClr>
                  </a:outerShdw>
                </a:effectLst>
              </a:rPr>
              <a:t>Hàng</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tư</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bản</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cho</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các</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hãng</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28" name="Bent Arrow 27">
            <a:extLst>
              <a:ext uri="{FF2B5EF4-FFF2-40B4-BE49-F238E27FC236}">
                <a16:creationId xmlns:a16="http://schemas.microsoft.com/office/drawing/2014/main" id="{ADE2BDAA-2EE0-0D45-ADCD-89D0898C5375}"/>
              </a:ext>
            </a:extLst>
          </p:cNvPr>
          <p:cNvSpPr/>
          <p:nvPr/>
        </p:nvSpPr>
        <p:spPr>
          <a:xfrm rot="10800000" flipV="1">
            <a:off x="7434212" y="2464787"/>
            <a:ext cx="2647207" cy="867443"/>
          </a:xfrm>
          <a:prstGeom prst="bentArrow">
            <a:avLst>
              <a:gd name="adj1" fmla="val 23393"/>
              <a:gd name="adj2" fmla="val 31425"/>
              <a:gd name="adj3" fmla="val 28564"/>
              <a:gd name="adj4" fmla="val 80272"/>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9" name="Bent Arrow 28">
            <a:extLst>
              <a:ext uri="{FF2B5EF4-FFF2-40B4-BE49-F238E27FC236}">
                <a16:creationId xmlns:a16="http://schemas.microsoft.com/office/drawing/2014/main" id="{221AD9C7-7924-9E4F-9576-EFAD09A02C78}"/>
              </a:ext>
            </a:extLst>
          </p:cNvPr>
          <p:cNvSpPr/>
          <p:nvPr/>
        </p:nvSpPr>
        <p:spPr>
          <a:xfrm flipV="1">
            <a:off x="6919598" y="3492183"/>
            <a:ext cx="2964546"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21722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14</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5734" y="340143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9556900" y="321649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127950" y="4881718"/>
            <a:ext cx="4432363" cy="523220"/>
          </a:xfrm>
          <a:prstGeom prst="rect">
            <a:avLst/>
          </a:prstGeom>
          <a:solidFill>
            <a:srgbClr val="7030A0"/>
          </a:solidFill>
        </p:spPr>
        <p:txBody>
          <a:bodyPr wrap="square" lIns="91440" tIns="45720" rIns="91440" bIns="45720">
            <a:spAutoFit/>
          </a:bodyPr>
          <a:lstStyle/>
          <a:p>
            <a:pPr algn="ctr"/>
            <a:r>
              <a:rPr lang="en-US" sz="2800" dirty="0" err="1">
                <a:ln w="0"/>
                <a:solidFill>
                  <a:srgbClr val="FFFF00"/>
                </a:solidFill>
                <a:effectLst>
                  <a:outerShdw blurRad="38100" dist="25400" dir="5400000" algn="ctr" rotWithShape="0">
                    <a:srgbClr val="6E747A">
                      <a:alpha val="43000"/>
                    </a:srgbClr>
                  </a:outerShdw>
                </a:effectLst>
              </a:rPr>
              <a:t>Dịch</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vụ</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a:t>
            </a:r>
            <a:r>
              <a:rPr lang="en-US" sz="2800" b="0" cap="none" spc="0" dirty="0" err="1">
                <a:ln w="0"/>
                <a:solidFill>
                  <a:srgbClr val="FFFF00"/>
                </a:solidFill>
                <a:effectLst>
                  <a:outerShdw blurRad="38100" dist="25400" dir="5400000" algn="ctr" rotWithShape="0">
                    <a:srgbClr val="6E747A">
                      <a:alpha val="43000"/>
                    </a:srgbClr>
                  </a:outerShdw>
                </a:effectLst>
              </a:rPr>
              <a:t>ác</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yếu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tố</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sản</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xuất</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3759952" y="5562579"/>
            <a:ext cx="4963746" cy="954107"/>
          </a:xfrm>
          <a:prstGeom prst="rect">
            <a:avLst/>
          </a:prstGeom>
          <a:solidFill>
            <a:srgbClr val="0558FF"/>
          </a:solidFill>
        </p:spPr>
        <p:txBody>
          <a:bodyPr wrap="square" lIns="91440" tIns="45720" rIns="91440" bIns="45720">
            <a:spAutoFit/>
          </a:bodyPr>
          <a:lstStyle/>
          <a:p>
            <a:pPr algn="ctr"/>
            <a:r>
              <a:rPr lang="en-US" sz="2800" b="0" cap="none" spc="0" dirty="0">
                <a:ln w="0"/>
                <a:solidFill>
                  <a:schemeClr val="bg1"/>
                </a:solidFill>
                <a:effectLst>
                  <a:outerShdw blurRad="38100" dist="25400" dir="5400000" algn="ctr" rotWithShape="0">
                    <a:srgbClr val="6E747A">
                      <a:alpha val="43000"/>
                    </a:srgbClr>
                  </a:outerShdw>
                </a:effectLst>
              </a:rPr>
              <a:t>Thu </a:t>
            </a:r>
            <a:r>
              <a:rPr lang="en-US" sz="2800" b="0" cap="none" spc="0" dirty="0" err="1">
                <a:ln w="0"/>
                <a:solidFill>
                  <a:schemeClr val="bg1"/>
                </a:solidFill>
                <a:effectLst>
                  <a:outerShdw blurRad="38100" dist="25400" dir="5400000" algn="ctr" rotWithShape="0">
                    <a:srgbClr val="6E747A">
                      <a:alpha val="43000"/>
                    </a:srgbClr>
                  </a:outerShdw>
                </a:effectLst>
              </a:rPr>
              <a:t>nhập</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từ</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các</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yếu</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tố</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sản</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xuất</a:t>
            </a:r>
            <a:endParaRPr lang="en-US" sz="2800" b="0" cap="none" spc="0" dirty="0">
              <a:ln w="0"/>
              <a:solidFill>
                <a:schemeClr val="bg1"/>
              </a:solidFill>
              <a:effectLst>
                <a:outerShdw blurRad="38100" dist="25400" dir="5400000" algn="ctr" rotWithShape="0">
                  <a:srgbClr val="6E747A">
                    <a:alpha val="43000"/>
                  </a:srgbClr>
                </a:outerShdw>
              </a:effectLst>
            </a:endParaRPr>
          </a:p>
          <a:p>
            <a:pPr algn="ctr"/>
            <a:r>
              <a:rPr lang="en-US" sz="2800" dirty="0">
                <a:ln w="0"/>
                <a:solidFill>
                  <a:schemeClr val="bg1"/>
                </a:solidFill>
                <a:effectLst>
                  <a:outerShdw blurRad="38100" dist="25400" dir="5400000" algn="ctr" rotWithShape="0">
                    <a:srgbClr val="6E747A">
                      <a:alpha val="43000"/>
                    </a:srgbClr>
                  </a:outerShdw>
                </a:effectLst>
              </a:rPr>
              <a:t>7000</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223623" y="1847197"/>
            <a:ext cx="3745307" cy="523220"/>
          </a:xfrm>
          <a:prstGeom prst="rect">
            <a:avLst/>
          </a:prstGeom>
          <a:solidFill>
            <a:srgbClr val="0558FF"/>
          </a:solidFill>
        </p:spPr>
        <p:txBody>
          <a:bodyPr wrap="square" lIns="91440" tIns="45720" rIns="91440" bIns="45720">
            <a:spAutoFit/>
          </a:bodyPr>
          <a:lstStyle/>
          <a:p>
            <a:pPr algn="ctr"/>
            <a:r>
              <a:rPr lang="en-US" sz="2800" dirty="0" err="1">
                <a:ln w="0"/>
                <a:solidFill>
                  <a:schemeClr val="bg1"/>
                </a:solidFill>
                <a:effectLst>
                  <a:outerShdw blurRad="38100" dist="25400" dir="5400000" algn="ctr" rotWithShape="0">
                    <a:srgbClr val="6E747A">
                      <a:alpha val="43000"/>
                    </a:srgbClr>
                  </a:outerShdw>
                </a:effectLst>
              </a:rPr>
              <a:t>Hàng</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hoá</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dịch</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vụ</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5F103F09-79FD-1C46-AEA5-8DAA6AF13595}"/>
              </a:ext>
            </a:extLst>
          </p:cNvPr>
          <p:cNvSpPr/>
          <p:nvPr/>
        </p:nvSpPr>
        <p:spPr>
          <a:xfrm>
            <a:off x="3852923" y="914171"/>
            <a:ext cx="4858743" cy="954107"/>
          </a:xfrm>
          <a:prstGeom prst="rect">
            <a:avLst/>
          </a:prstGeom>
          <a:solidFill>
            <a:srgbClr val="7030A0"/>
          </a:solidFill>
        </p:spPr>
        <p:txBody>
          <a:bodyPr wrap="square" lIns="91440" tIns="45720" rIns="91440" bIns="45720">
            <a:spAutoFit/>
          </a:bodyPr>
          <a:lstStyle/>
          <a:p>
            <a:pPr algn="ctr"/>
            <a:r>
              <a:rPr lang="en-US" sz="2800" b="0" cap="none" spc="0" dirty="0">
                <a:ln w="0"/>
                <a:solidFill>
                  <a:srgbClr val="FFFF00"/>
                </a:solidFill>
                <a:effectLst>
                  <a:outerShdw blurRad="38100" dist="25400" dir="5400000" algn="ctr" rotWithShape="0">
                    <a:srgbClr val="6E747A">
                      <a:alpha val="43000"/>
                    </a:srgbClr>
                  </a:outerShdw>
                </a:effectLst>
              </a:rPr>
              <a:t>Chi </a:t>
            </a:r>
            <a:r>
              <a:rPr lang="en-US" sz="2800" b="0" cap="none" spc="0" dirty="0" err="1">
                <a:ln w="0"/>
                <a:solidFill>
                  <a:srgbClr val="FFFF00"/>
                </a:solidFill>
                <a:effectLst>
                  <a:outerShdw blurRad="38100" dist="25400" dir="5400000" algn="ctr" rotWithShape="0">
                    <a:srgbClr val="6E747A">
                      <a:alpha val="43000"/>
                    </a:srgbClr>
                  </a:outerShdw>
                </a:effectLst>
              </a:rPr>
              <a:t>tiêu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cho</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hàng</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hoá</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dịch</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vụ</a:t>
            </a:r>
            <a:endParaRPr lang="en-US" sz="2800" b="0" cap="none" spc="0" dirty="0">
              <a:ln w="0"/>
              <a:solidFill>
                <a:srgbClr val="FFFF00"/>
              </a:solidFill>
              <a:effectLst>
                <a:outerShdw blurRad="38100" dist="25400" dir="5400000" algn="ctr" rotWithShape="0">
                  <a:srgbClr val="6E747A">
                    <a:alpha val="43000"/>
                  </a:srgbClr>
                </a:outerShdw>
              </a:effectLst>
            </a:endParaRPr>
          </a:p>
          <a:p>
            <a:pPr algn="ctr"/>
            <a:r>
              <a:rPr lang="en-US" sz="2800" dirty="0">
                <a:ln w="0"/>
                <a:solidFill>
                  <a:srgbClr val="FFFF00"/>
                </a:solidFill>
                <a:effectLst>
                  <a:outerShdw blurRad="38100" dist="25400" dir="5400000" algn="ctr" rotWithShape="0">
                    <a:srgbClr val="6E747A">
                      <a:alpha val="43000"/>
                    </a:srgbClr>
                  </a:outerShdw>
                </a:effectLst>
              </a:rPr>
              <a:t>5000</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11" name="Bent Arrow 10">
            <a:extLst>
              <a:ext uri="{FF2B5EF4-FFF2-40B4-BE49-F238E27FC236}">
                <a16:creationId xmlns:a16="http://schemas.microsoft.com/office/drawing/2014/main" id="{F6409B8F-96E6-0940-B318-54068A39663E}"/>
              </a:ext>
            </a:extLst>
          </p:cNvPr>
          <p:cNvSpPr/>
          <p:nvPr/>
        </p:nvSpPr>
        <p:spPr>
          <a:xfrm>
            <a:off x="1932047" y="964120"/>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Bent Arrow 11">
            <a:extLst>
              <a:ext uri="{FF2B5EF4-FFF2-40B4-BE49-F238E27FC236}">
                <a16:creationId xmlns:a16="http://schemas.microsoft.com/office/drawing/2014/main" id="{5AE92178-8250-6047-AE08-8CFA10999008}"/>
              </a:ext>
            </a:extLst>
          </p:cNvPr>
          <p:cNvSpPr/>
          <p:nvPr/>
        </p:nvSpPr>
        <p:spPr>
          <a:xfrm rot="5400000">
            <a:off x="8965981" y="769513"/>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9323677" y="4272622"/>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1347041" y="4157244"/>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8618695" y="1610824"/>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2609460" y="127134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128473" y="4640141"/>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9434851" y="4254878"/>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9" name="Bent Arrow 18">
            <a:extLst>
              <a:ext uri="{FF2B5EF4-FFF2-40B4-BE49-F238E27FC236}">
                <a16:creationId xmlns:a16="http://schemas.microsoft.com/office/drawing/2014/main" id="{D8164DBE-F6BB-BD4C-9B7E-CA1A7EF9BA8F}"/>
              </a:ext>
            </a:extLst>
          </p:cNvPr>
          <p:cNvSpPr/>
          <p:nvPr/>
        </p:nvSpPr>
        <p:spPr>
          <a:xfrm rot="10800000" flipV="1">
            <a:off x="111940" y="2437098"/>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1" name="Rectangle 20">
            <a:extLst>
              <a:ext uri="{FF2B5EF4-FFF2-40B4-BE49-F238E27FC236}">
                <a16:creationId xmlns:a16="http://schemas.microsoft.com/office/drawing/2014/main" id="{02EB71F3-C222-FA4F-8C4D-7A823BE1C1A7}"/>
              </a:ext>
            </a:extLst>
          </p:cNvPr>
          <p:cNvSpPr/>
          <p:nvPr/>
        </p:nvSpPr>
        <p:spPr>
          <a:xfrm>
            <a:off x="327596" y="1607450"/>
            <a:ext cx="1568057"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Tiết</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kiệm</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
        <p:nvSpPr>
          <p:cNvPr id="22" name="Bent Arrow 21">
            <a:extLst>
              <a:ext uri="{FF2B5EF4-FFF2-40B4-BE49-F238E27FC236}">
                <a16:creationId xmlns:a16="http://schemas.microsoft.com/office/drawing/2014/main" id="{7DEEFDCC-D539-F44A-9D01-3A9C6A62DA4D}"/>
              </a:ext>
            </a:extLst>
          </p:cNvPr>
          <p:cNvSpPr/>
          <p:nvPr/>
        </p:nvSpPr>
        <p:spPr>
          <a:xfrm rot="5400000" flipV="1">
            <a:off x="10904453" y="202963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3" name="Rectangle 22">
            <a:extLst>
              <a:ext uri="{FF2B5EF4-FFF2-40B4-BE49-F238E27FC236}">
                <a16:creationId xmlns:a16="http://schemas.microsoft.com/office/drawing/2014/main" id="{D2A7CAF0-0582-1543-8EC7-02706C71F37C}"/>
              </a:ext>
            </a:extLst>
          </p:cNvPr>
          <p:cNvSpPr/>
          <p:nvPr/>
        </p:nvSpPr>
        <p:spPr>
          <a:xfrm>
            <a:off x="5020528" y="2498856"/>
            <a:ext cx="2647206" cy="954107"/>
          </a:xfrm>
          <a:prstGeom prst="rect">
            <a:avLst/>
          </a:prstGeom>
          <a:solidFill>
            <a:srgbClr val="7030A0"/>
          </a:solidFill>
        </p:spPr>
        <p:txBody>
          <a:bodyPr wrap="square" lIns="91440" tIns="45720" rIns="91440" bIns="45720">
            <a:spAutoFit/>
          </a:bodyPr>
          <a:lstStyle/>
          <a:p>
            <a:pPr algn="ctr"/>
            <a:r>
              <a:rPr lang="en-US" sz="2800" dirty="0" err="1">
                <a:ln w="0"/>
                <a:solidFill>
                  <a:srgbClr val="FFFF00"/>
                </a:solidFill>
                <a:effectLst>
                  <a:outerShdw blurRad="38100" dist="25400" dir="5400000" algn="ctr" rotWithShape="0">
                    <a:srgbClr val="6E747A">
                      <a:alpha val="43000"/>
                    </a:srgbClr>
                  </a:outerShdw>
                </a:effectLst>
              </a:rPr>
              <a:t>Hàng</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tư</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bản</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cho</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các</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hãng</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24" name="Bent Arrow 23">
            <a:extLst>
              <a:ext uri="{FF2B5EF4-FFF2-40B4-BE49-F238E27FC236}">
                <a16:creationId xmlns:a16="http://schemas.microsoft.com/office/drawing/2014/main" id="{D9939591-0836-4A4C-86D3-CF7B09BA5CF8}"/>
              </a:ext>
            </a:extLst>
          </p:cNvPr>
          <p:cNvSpPr/>
          <p:nvPr/>
        </p:nvSpPr>
        <p:spPr>
          <a:xfrm rot="10800000" flipV="1">
            <a:off x="7434212" y="2464787"/>
            <a:ext cx="2647207" cy="867443"/>
          </a:xfrm>
          <a:prstGeom prst="bentArrow">
            <a:avLst>
              <a:gd name="adj1" fmla="val 23393"/>
              <a:gd name="adj2" fmla="val 31425"/>
              <a:gd name="adj3" fmla="val 28564"/>
              <a:gd name="adj4" fmla="val 80272"/>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5" name="Bent Arrow 24">
            <a:extLst>
              <a:ext uri="{FF2B5EF4-FFF2-40B4-BE49-F238E27FC236}">
                <a16:creationId xmlns:a16="http://schemas.microsoft.com/office/drawing/2014/main" id="{EB5C4BD2-8D47-C145-AEB3-D53E3F75F7BA}"/>
              </a:ext>
            </a:extLst>
          </p:cNvPr>
          <p:cNvSpPr/>
          <p:nvPr/>
        </p:nvSpPr>
        <p:spPr>
          <a:xfrm flipV="1">
            <a:off x="6919598" y="3492183"/>
            <a:ext cx="2964546"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26" name="Rectangle 25">
            <a:extLst>
              <a:ext uri="{FF2B5EF4-FFF2-40B4-BE49-F238E27FC236}">
                <a16:creationId xmlns:a16="http://schemas.microsoft.com/office/drawing/2014/main" id="{6FF4DE9F-405B-3B40-8FCB-508687D53B79}"/>
              </a:ext>
            </a:extLst>
          </p:cNvPr>
          <p:cNvSpPr/>
          <p:nvPr/>
        </p:nvSpPr>
        <p:spPr>
          <a:xfrm>
            <a:off x="10601169" y="1447679"/>
            <a:ext cx="1220206"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Đầu</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tư</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Tree>
    <p:extLst>
      <p:ext uri="{BB962C8B-B14F-4D97-AF65-F5344CB8AC3E}">
        <p14:creationId xmlns:p14="http://schemas.microsoft.com/office/powerpoint/2010/main" val="1359153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00913F-E31F-A145-997A-B2C8E90ADDF2}"/>
              </a:ext>
            </a:extLst>
          </p:cNvPr>
          <p:cNvSpPr>
            <a:spLocks noGrp="1"/>
          </p:cNvSpPr>
          <p:nvPr>
            <p:ph type="sldNum" sz="quarter" idx="12"/>
          </p:nvPr>
        </p:nvSpPr>
        <p:spPr/>
        <p:txBody>
          <a:bodyPr/>
          <a:lstStyle/>
          <a:p>
            <a:fld id="{A098FBE6-540D-41B1-8784-222EA9B62A90}" type="slidenum">
              <a:rPr lang="en-US" smtClean="0"/>
              <a:pPr/>
              <a:t>15</a:t>
            </a:fld>
            <a:endParaRPr lang="en-US"/>
          </a:p>
        </p:txBody>
      </p:sp>
      <p:sp>
        <p:nvSpPr>
          <p:cNvPr id="3" name="Title 3">
            <a:extLst>
              <a:ext uri="{FF2B5EF4-FFF2-40B4-BE49-F238E27FC236}">
                <a16:creationId xmlns:a16="http://schemas.microsoft.com/office/drawing/2014/main" id="{CF5E47B1-0A3D-7D43-A5E0-D87150760A37}"/>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Vấn đề thảo luận</a:t>
            </a:r>
          </a:p>
        </p:txBody>
      </p:sp>
      <p:sp>
        <p:nvSpPr>
          <p:cNvPr id="4" name="Content Placeholder 1">
            <a:extLst>
              <a:ext uri="{FF2B5EF4-FFF2-40B4-BE49-F238E27FC236}">
                <a16:creationId xmlns:a16="http://schemas.microsoft.com/office/drawing/2014/main" id="{E2837959-7D76-6D4A-A5DB-1F0058480BB8}"/>
              </a:ext>
            </a:extLst>
          </p:cNvPr>
          <p:cNvSpPr txBox="1">
            <a:spLocks/>
          </p:cNvSpPr>
          <p:nvPr/>
        </p:nvSpPr>
        <p:spPr>
          <a:xfrm>
            <a:off x="457201" y="2438400"/>
            <a:ext cx="59435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Đầu tư = Tiết kiệm?</a:t>
            </a:r>
          </a:p>
          <a:p>
            <a:pPr>
              <a:buFont typeface="Arial" panose="020B0604020202020204" pitchFamily="34" charset="0"/>
              <a:buChar char="•"/>
            </a:pPr>
            <a:r>
              <a:rPr lang="vi-VN" sz="3600" dirty="0"/>
              <a:t>Có phải các hộ gia đình chuyển tiền cho các hãng hay không? Bằng cách nào?</a:t>
            </a:r>
          </a:p>
        </p:txBody>
      </p:sp>
      <p:pic>
        <p:nvPicPr>
          <p:cNvPr id="1026" name="Picture 2" descr="Ask Questions to Improve Your Leadership">
            <a:extLst>
              <a:ext uri="{FF2B5EF4-FFF2-40B4-BE49-F238E27FC236}">
                <a16:creationId xmlns:a16="http://schemas.microsoft.com/office/drawing/2014/main" id="{3F1F3549-5C9D-DA48-8EBE-5BF6658F2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041424"/>
            <a:ext cx="4667383" cy="349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45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5" presetClass="entr" presetSubtype="1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checkerboard(across)">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4009BE-1647-D843-A345-31ED91F9B9C9}"/>
              </a:ext>
            </a:extLst>
          </p:cNvPr>
          <p:cNvSpPr>
            <a:spLocks noGrp="1"/>
          </p:cNvSpPr>
          <p:nvPr>
            <p:ph type="sldNum" sz="quarter" idx="12"/>
          </p:nvPr>
        </p:nvSpPr>
        <p:spPr/>
        <p:txBody>
          <a:bodyPr/>
          <a:lstStyle/>
          <a:p>
            <a:fld id="{A098FBE6-540D-41B1-8784-222EA9B62A90}" type="slidenum">
              <a:rPr lang="en-US" smtClean="0"/>
              <a:pPr/>
              <a:t>16</a:t>
            </a:fld>
            <a:endParaRPr lang="en-US"/>
          </a:p>
        </p:txBody>
      </p:sp>
      <p:sp>
        <p:nvSpPr>
          <p:cNvPr id="3" name="Title 3">
            <a:extLst>
              <a:ext uri="{FF2B5EF4-FFF2-40B4-BE49-F238E27FC236}">
                <a16:creationId xmlns:a16="http://schemas.microsoft.com/office/drawing/2014/main" id="{51999B9E-D133-D540-AD3E-65DA7D35CDE3}"/>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Chứng minh</a:t>
            </a:r>
          </a:p>
        </p:txBody>
      </p:sp>
      <p:sp>
        <p:nvSpPr>
          <p:cNvPr id="4" name="Content Placeholder 1">
            <a:extLst>
              <a:ext uri="{FF2B5EF4-FFF2-40B4-BE49-F238E27FC236}">
                <a16:creationId xmlns:a16="http://schemas.microsoft.com/office/drawing/2014/main" id="{C622CECA-4091-D046-A0E9-017D1FCB1067}"/>
              </a:ext>
            </a:extLst>
          </p:cNvPr>
          <p:cNvSpPr txBox="1">
            <a:spLocks/>
          </p:cNvSpPr>
          <p:nvPr/>
        </p:nvSpPr>
        <p:spPr>
          <a:xfrm>
            <a:off x="457201" y="2438400"/>
            <a:ext cx="59435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Y = GDP</a:t>
            </a:r>
          </a:p>
          <a:p>
            <a:pPr>
              <a:buFont typeface="Arial" panose="020B0604020202020204" pitchFamily="34" charset="0"/>
              <a:buChar char="•"/>
            </a:pPr>
            <a:r>
              <a:rPr lang="vi-VN" sz="3600" dirty="0"/>
              <a:t>C = chi tiêu</a:t>
            </a:r>
          </a:p>
          <a:p>
            <a:pPr>
              <a:buFont typeface="Arial" panose="020B0604020202020204" pitchFamily="34" charset="0"/>
              <a:buChar char="•"/>
            </a:pPr>
            <a:r>
              <a:rPr lang="vi-VN" sz="3600" dirty="0"/>
              <a:t>S = Tiết kiệm</a:t>
            </a:r>
          </a:p>
        </p:txBody>
      </p:sp>
      <p:sp>
        <p:nvSpPr>
          <p:cNvPr id="5" name="Rectangle 4">
            <a:extLst>
              <a:ext uri="{FF2B5EF4-FFF2-40B4-BE49-F238E27FC236}">
                <a16:creationId xmlns:a16="http://schemas.microsoft.com/office/drawing/2014/main" id="{658A7CC3-84CB-5541-A07A-64F1733B9ED2}"/>
              </a:ext>
            </a:extLst>
          </p:cNvPr>
          <p:cNvSpPr/>
          <p:nvPr/>
        </p:nvSpPr>
        <p:spPr>
          <a:xfrm>
            <a:off x="5943600" y="2585304"/>
            <a:ext cx="4480715"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rPr>
              <a:t>Y = C + S</a:t>
            </a:r>
          </a:p>
        </p:txBody>
      </p:sp>
    </p:spTree>
    <p:extLst>
      <p:ext uri="{BB962C8B-B14F-4D97-AF65-F5344CB8AC3E}">
        <p14:creationId xmlns:p14="http://schemas.microsoft.com/office/powerpoint/2010/main" val="22140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 presetClass="entr" presetSubtype="1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heckerboard(across)">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4009BE-1647-D843-A345-31ED91F9B9C9}"/>
              </a:ext>
            </a:extLst>
          </p:cNvPr>
          <p:cNvSpPr>
            <a:spLocks noGrp="1"/>
          </p:cNvSpPr>
          <p:nvPr>
            <p:ph type="sldNum" sz="quarter" idx="12"/>
          </p:nvPr>
        </p:nvSpPr>
        <p:spPr/>
        <p:txBody>
          <a:bodyPr/>
          <a:lstStyle/>
          <a:p>
            <a:fld id="{A098FBE6-540D-41B1-8784-222EA9B62A90}" type="slidenum">
              <a:rPr lang="en-US" smtClean="0"/>
              <a:pPr/>
              <a:t>17</a:t>
            </a:fld>
            <a:endParaRPr lang="en-US"/>
          </a:p>
        </p:txBody>
      </p:sp>
      <p:sp>
        <p:nvSpPr>
          <p:cNvPr id="3" name="Title 3">
            <a:extLst>
              <a:ext uri="{FF2B5EF4-FFF2-40B4-BE49-F238E27FC236}">
                <a16:creationId xmlns:a16="http://schemas.microsoft.com/office/drawing/2014/main" id="{51999B9E-D133-D540-AD3E-65DA7D35CDE3}"/>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Chứng minh</a:t>
            </a:r>
          </a:p>
        </p:txBody>
      </p:sp>
      <p:sp>
        <p:nvSpPr>
          <p:cNvPr id="4" name="Content Placeholder 1">
            <a:extLst>
              <a:ext uri="{FF2B5EF4-FFF2-40B4-BE49-F238E27FC236}">
                <a16:creationId xmlns:a16="http://schemas.microsoft.com/office/drawing/2014/main" id="{C622CECA-4091-D046-A0E9-017D1FCB1067}"/>
              </a:ext>
            </a:extLst>
          </p:cNvPr>
          <p:cNvSpPr txBox="1">
            <a:spLocks/>
          </p:cNvSpPr>
          <p:nvPr/>
        </p:nvSpPr>
        <p:spPr>
          <a:xfrm>
            <a:off x="457201" y="2438400"/>
            <a:ext cx="59435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Y = GDP</a:t>
            </a:r>
          </a:p>
          <a:p>
            <a:pPr>
              <a:buFont typeface="Arial" panose="020B0604020202020204" pitchFamily="34" charset="0"/>
              <a:buChar char="•"/>
            </a:pPr>
            <a:r>
              <a:rPr lang="vi-VN" sz="3600" dirty="0"/>
              <a:t>C = chi tiêu</a:t>
            </a:r>
          </a:p>
          <a:p>
            <a:pPr>
              <a:buFont typeface="Arial" panose="020B0604020202020204" pitchFamily="34" charset="0"/>
              <a:buChar char="•"/>
            </a:pPr>
            <a:r>
              <a:rPr lang="vi-VN" sz="3600" dirty="0"/>
              <a:t>S = Tiết kiệm</a:t>
            </a:r>
          </a:p>
          <a:p>
            <a:pPr>
              <a:buFont typeface="Arial" panose="020B0604020202020204" pitchFamily="34" charset="0"/>
              <a:buChar char="•"/>
            </a:pPr>
            <a:r>
              <a:rPr lang="vi-VN" sz="3600" dirty="0"/>
              <a:t>I = Đầu tư</a:t>
            </a:r>
          </a:p>
        </p:txBody>
      </p:sp>
      <p:sp>
        <p:nvSpPr>
          <p:cNvPr id="5" name="Rectangle 4">
            <a:extLst>
              <a:ext uri="{FF2B5EF4-FFF2-40B4-BE49-F238E27FC236}">
                <a16:creationId xmlns:a16="http://schemas.microsoft.com/office/drawing/2014/main" id="{658A7CC3-84CB-5541-A07A-64F1733B9ED2}"/>
              </a:ext>
            </a:extLst>
          </p:cNvPr>
          <p:cNvSpPr/>
          <p:nvPr/>
        </p:nvSpPr>
        <p:spPr>
          <a:xfrm>
            <a:off x="6088672" y="2585304"/>
            <a:ext cx="4190571"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rPr>
              <a:t>Y = C + I</a:t>
            </a:r>
          </a:p>
        </p:txBody>
      </p:sp>
      <p:sp>
        <p:nvSpPr>
          <p:cNvPr id="6" name="TextBox 5">
            <a:extLst>
              <a:ext uri="{FF2B5EF4-FFF2-40B4-BE49-F238E27FC236}">
                <a16:creationId xmlns:a16="http://schemas.microsoft.com/office/drawing/2014/main" id="{D04F6E99-98AF-5748-A292-F7AE76810764}"/>
              </a:ext>
            </a:extLst>
          </p:cNvPr>
          <p:cNvSpPr txBox="1"/>
          <p:nvPr/>
        </p:nvSpPr>
        <p:spPr>
          <a:xfrm>
            <a:off x="10852484" y="4908884"/>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409571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4009BE-1647-D843-A345-31ED91F9B9C9}"/>
              </a:ext>
            </a:extLst>
          </p:cNvPr>
          <p:cNvSpPr>
            <a:spLocks noGrp="1"/>
          </p:cNvSpPr>
          <p:nvPr>
            <p:ph type="sldNum" sz="quarter" idx="12"/>
          </p:nvPr>
        </p:nvSpPr>
        <p:spPr/>
        <p:txBody>
          <a:bodyPr/>
          <a:lstStyle/>
          <a:p>
            <a:fld id="{A098FBE6-540D-41B1-8784-222EA9B62A90}" type="slidenum">
              <a:rPr lang="en-US" smtClean="0"/>
              <a:pPr/>
              <a:t>18</a:t>
            </a:fld>
            <a:endParaRPr lang="en-US"/>
          </a:p>
        </p:txBody>
      </p:sp>
      <p:sp>
        <p:nvSpPr>
          <p:cNvPr id="3" name="Title 3">
            <a:extLst>
              <a:ext uri="{FF2B5EF4-FFF2-40B4-BE49-F238E27FC236}">
                <a16:creationId xmlns:a16="http://schemas.microsoft.com/office/drawing/2014/main" id="{51999B9E-D133-D540-AD3E-65DA7D35CDE3}"/>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Chứng minh</a:t>
            </a:r>
          </a:p>
        </p:txBody>
      </p:sp>
      <p:sp>
        <p:nvSpPr>
          <p:cNvPr id="4" name="Content Placeholder 1">
            <a:extLst>
              <a:ext uri="{FF2B5EF4-FFF2-40B4-BE49-F238E27FC236}">
                <a16:creationId xmlns:a16="http://schemas.microsoft.com/office/drawing/2014/main" id="{C622CECA-4091-D046-A0E9-017D1FCB1067}"/>
              </a:ext>
            </a:extLst>
          </p:cNvPr>
          <p:cNvSpPr txBox="1">
            <a:spLocks/>
          </p:cNvSpPr>
          <p:nvPr/>
        </p:nvSpPr>
        <p:spPr>
          <a:xfrm>
            <a:off x="457201" y="2438400"/>
            <a:ext cx="59435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Y = GDP</a:t>
            </a:r>
          </a:p>
          <a:p>
            <a:pPr>
              <a:buFont typeface="Arial" panose="020B0604020202020204" pitchFamily="34" charset="0"/>
              <a:buChar char="•"/>
            </a:pPr>
            <a:r>
              <a:rPr lang="vi-VN" sz="3600" dirty="0"/>
              <a:t>C = chi tiêu</a:t>
            </a:r>
          </a:p>
          <a:p>
            <a:pPr>
              <a:buFont typeface="Arial" panose="020B0604020202020204" pitchFamily="34" charset="0"/>
              <a:buChar char="•"/>
            </a:pPr>
            <a:r>
              <a:rPr lang="vi-VN" sz="3600" dirty="0"/>
              <a:t>S = Tiết kiệm</a:t>
            </a:r>
          </a:p>
          <a:p>
            <a:pPr>
              <a:buFont typeface="Arial" panose="020B0604020202020204" pitchFamily="34" charset="0"/>
              <a:buChar char="•"/>
            </a:pPr>
            <a:r>
              <a:rPr lang="vi-VN" sz="3600" dirty="0"/>
              <a:t>I = Đầu tư</a:t>
            </a:r>
          </a:p>
        </p:txBody>
      </p:sp>
      <p:sp>
        <p:nvSpPr>
          <p:cNvPr id="5" name="Rectangle 4">
            <a:extLst>
              <a:ext uri="{FF2B5EF4-FFF2-40B4-BE49-F238E27FC236}">
                <a16:creationId xmlns:a16="http://schemas.microsoft.com/office/drawing/2014/main" id="{658A7CC3-84CB-5541-A07A-64F1733B9ED2}"/>
              </a:ext>
            </a:extLst>
          </p:cNvPr>
          <p:cNvSpPr/>
          <p:nvPr/>
        </p:nvSpPr>
        <p:spPr>
          <a:xfrm>
            <a:off x="6096000" y="2149248"/>
            <a:ext cx="4480715"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rPr>
              <a:t>Y = C + S</a:t>
            </a:r>
          </a:p>
        </p:txBody>
      </p:sp>
      <p:sp>
        <p:nvSpPr>
          <p:cNvPr id="6" name="TextBox 5">
            <a:extLst>
              <a:ext uri="{FF2B5EF4-FFF2-40B4-BE49-F238E27FC236}">
                <a16:creationId xmlns:a16="http://schemas.microsoft.com/office/drawing/2014/main" id="{D04F6E99-98AF-5748-A292-F7AE76810764}"/>
              </a:ext>
            </a:extLst>
          </p:cNvPr>
          <p:cNvSpPr txBox="1"/>
          <p:nvPr/>
        </p:nvSpPr>
        <p:spPr>
          <a:xfrm>
            <a:off x="10852484" y="4908884"/>
            <a:ext cx="184731" cy="369332"/>
          </a:xfrm>
          <a:prstGeom prst="rect">
            <a:avLst/>
          </a:prstGeom>
          <a:noFill/>
        </p:spPr>
        <p:txBody>
          <a:bodyPr wrap="none" rtlCol="0">
            <a:spAutoFit/>
          </a:bodyPr>
          <a:lstStyle/>
          <a:p>
            <a:endParaRPr lang="en-VN" dirty="0"/>
          </a:p>
        </p:txBody>
      </p:sp>
      <p:sp>
        <p:nvSpPr>
          <p:cNvPr id="7" name="Rectangle 6">
            <a:extLst>
              <a:ext uri="{FF2B5EF4-FFF2-40B4-BE49-F238E27FC236}">
                <a16:creationId xmlns:a16="http://schemas.microsoft.com/office/drawing/2014/main" id="{F2DE3890-DCAE-1B4D-8FC8-2160EB1DB87E}"/>
              </a:ext>
            </a:extLst>
          </p:cNvPr>
          <p:cNvSpPr/>
          <p:nvPr/>
        </p:nvSpPr>
        <p:spPr>
          <a:xfrm>
            <a:off x="6096000" y="3523890"/>
            <a:ext cx="4190571"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rPr>
              <a:t>Y = C + I</a:t>
            </a:r>
          </a:p>
        </p:txBody>
      </p:sp>
      <p:sp>
        <p:nvSpPr>
          <p:cNvPr id="8" name="Rectangle 7">
            <a:extLst>
              <a:ext uri="{FF2B5EF4-FFF2-40B4-BE49-F238E27FC236}">
                <a16:creationId xmlns:a16="http://schemas.microsoft.com/office/drawing/2014/main" id="{574D44B6-887D-B44A-9356-E3418F8F9435}"/>
              </a:ext>
            </a:extLst>
          </p:cNvPr>
          <p:cNvSpPr/>
          <p:nvPr/>
        </p:nvSpPr>
        <p:spPr>
          <a:xfrm>
            <a:off x="6096000" y="4866024"/>
            <a:ext cx="5666936"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S</a:t>
            </a:r>
            <a:r>
              <a:rPr lang="en-US" sz="9600" b="0" cap="none" spc="0" dirty="0">
                <a:ln w="0"/>
                <a:solidFill>
                  <a:schemeClr val="tx1"/>
                </a:solidFill>
                <a:effectLst>
                  <a:outerShdw blurRad="38100" dist="19050" dir="2700000" algn="tl" rotWithShape="0">
                    <a:schemeClr val="dk1">
                      <a:alpha val="40000"/>
                    </a:schemeClr>
                  </a:outerShdw>
                </a:effectLst>
              </a:rPr>
              <a:t> = I = Y - C</a:t>
            </a:r>
          </a:p>
        </p:txBody>
      </p:sp>
      <p:sp>
        <p:nvSpPr>
          <p:cNvPr id="9" name="Right Arrow 8">
            <a:extLst>
              <a:ext uri="{FF2B5EF4-FFF2-40B4-BE49-F238E27FC236}">
                <a16:creationId xmlns:a16="http://schemas.microsoft.com/office/drawing/2014/main" id="{5B838534-4192-FD41-A8B5-40E790FFF768}"/>
              </a:ext>
            </a:extLst>
          </p:cNvPr>
          <p:cNvSpPr/>
          <p:nvPr/>
        </p:nvSpPr>
        <p:spPr>
          <a:xfrm>
            <a:off x="3503702" y="5131195"/>
            <a:ext cx="2209800" cy="999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6818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childTnLst>
                          </p:cTn>
                        </p:par>
                        <p:par>
                          <p:cTn id="31" fill="hold">
                            <p:stCondLst>
                              <p:cond delay="1000"/>
                            </p:stCondLst>
                            <p:childTnLst>
                              <p:par>
                                <p:cTn id="32" presetID="5" presetClass="entr" presetSubtype="1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heckerboard(across)">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heckerboard(across)">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19</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5734" y="340143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9556900" y="321649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127950" y="4881718"/>
            <a:ext cx="4432363" cy="523220"/>
          </a:xfrm>
          <a:prstGeom prst="rect">
            <a:avLst/>
          </a:prstGeom>
          <a:solidFill>
            <a:srgbClr val="7030A0"/>
          </a:solidFill>
        </p:spPr>
        <p:txBody>
          <a:bodyPr wrap="square" lIns="91440" tIns="45720" rIns="91440" bIns="45720">
            <a:spAutoFit/>
          </a:bodyPr>
          <a:lstStyle/>
          <a:p>
            <a:pPr algn="ctr"/>
            <a:r>
              <a:rPr lang="en-US" sz="2800" dirty="0" err="1">
                <a:ln w="0"/>
                <a:solidFill>
                  <a:srgbClr val="FFFF00"/>
                </a:solidFill>
                <a:effectLst>
                  <a:outerShdw blurRad="38100" dist="25400" dir="5400000" algn="ctr" rotWithShape="0">
                    <a:srgbClr val="6E747A">
                      <a:alpha val="43000"/>
                    </a:srgbClr>
                  </a:outerShdw>
                </a:effectLst>
              </a:rPr>
              <a:t>Dịch</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vụ</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a:t>
            </a:r>
            <a:r>
              <a:rPr lang="en-US" sz="2800" b="0" cap="none" spc="0" dirty="0" err="1">
                <a:ln w="0"/>
                <a:solidFill>
                  <a:srgbClr val="FFFF00"/>
                </a:solidFill>
                <a:effectLst>
                  <a:outerShdw blurRad="38100" dist="25400" dir="5400000" algn="ctr" rotWithShape="0">
                    <a:srgbClr val="6E747A">
                      <a:alpha val="43000"/>
                    </a:srgbClr>
                  </a:outerShdw>
                </a:effectLst>
              </a:rPr>
              <a:t>ác</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yếu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tố</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sản</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xuất</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3759952" y="5562579"/>
            <a:ext cx="4963746" cy="954107"/>
          </a:xfrm>
          <a:prstGeom prst="rect">
            <a:avLst/>
          </a:prstGeom>
          <a:solidFill>
            <a:srgbClr val="0558FF"/>
          </a:solidFill>
        </p:spPr>
        <p:txBody>
          <a:bodyPr wrap="square" lIns="91440" tIns="45720" rIns="91440" bIns="45720">
            <a:spAutoFit/>
          </a:bodyPr>
          <a:lstStyle/>
          <a:p>
            <a:pPr algn="ctr"/>
            <a:r>
              <a:rPr lang="en-US" sz="2800" b="0" cap="none" spc="0" dirty="0">
                <a:ln w="0"/>
                <a:solidFill>
                  <a:schemeClr val="bg1"/>
                </a:solidFill>
                <a:effectLst>
                  <a:outerShdw blurRad="38100" dist="25400" dir="5400000" algn="ctr" rotWithShape="0">
                    <a:srgbClr val="6E747A">
                      <a:alpha val="43000"/>
                    </a:srgbClr>
                  </a:outerShdw>
                </a:effectLst>
              </a:rPr>
              <a:t>Thu </a:t>
            </a:r>
            <a:r>
              <a:rPr lang="en-US" sz="2800" b="0" cap="none" spc="0" dirty="0" err="1">
                <a:ln w="0"/>
                <a:solidFill>
                  <a:schemeClr val="bg1"/>
                </a:solidFill>
                <a:effectLst>
                  <a:outerShdw blurRad="38100" dist="25400" dir="5400000" algn="ctr" rotWithShape="0">
                    <a:srgbClr val="6E747A">
                      <a:alpha val="43000"/>
                    </a:srgbClr>
                  </a:outerShdw>
                </a:effectLst>
              </a:rPr>
              <a:t>nhập</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từ</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các</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yếu</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tố</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sản</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xuất</a:t>
            </a:r>
            <a:endParaRPr lang="en-US" sz="2800" b="0" cap="none" spc="0" dirty="0">
              <a:ln w="0"/>
              <a:solidFill>
                <a:schemeClr val="bg1"/>
              </a:solidFill>
              <a:effectLst>
                <a:outerShdw blurRad="38100" dist="25400" dir="5400000" algn="ctr" rotWithShape="0">
                  <a:srgbClr val="6E747A">
                    <a:alpha val="43000"/>
                  </a:srgbClr>
                </a:outerShdw>
              </a:effectLst>
            </a:endParaRPr>
          </a:p>
          <a:p>
            <a:pPr algn="ctr"/>
            <a:r>
              <a:rPr lang="en-US" sz="2800" dirty="0">
                <a:ln w="0"/>
                <a:solidFill>
                  <a:schemeClr val="bg1"/>
                </a:solidFill>
                <a:effectLst>
                  <a:outerShdw blurRad="38100" dist="25400" dir="5400000" algn="ctr" rotWithShape="0">
                    <a:srgbClr val="6E747A">
                      <a:alpha val="43000"/>
                    </a:srgbClr>
                  </a:outerShdw>
                </a:effectLst>
              </a:rPr>
              <a:t>7000</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223623" y="1847197"/>
            <a:ext cx="3745307" cy="523220"/>
          </a:xfrm>
          <a:prstGeom prst="rect">
            <a:avLst/>
          </a:prstGeom>
          <a:solidFill>
            <a:srgbClr val="0558FF"/>
          </a:solidFill>
        </p:spPr>
        <p:txBody>
          <a:bodyPr wrap="square" lIns="91440" tIns="45720" rIns="91440" bIns="45720">
            <a:spAutoFit/>
          </a:bodyPr>
          <a:lstStyle/>
          <a:p>
            <a:pPr algn="ctr"/>
            <a:r>
              <a:rPr lang="en-US" sz="2800" dirty="0" err="1">
                <a:ln w="0"/>
                <a:solidFill>
                  <a:schemeClr val="bg1"/>
                </a:solidFill>
                <a:effectLst>
                  <a:outerShdw blurRad="38100" dist="25400" dir="5400000" algn="ctr" rotWithShape="0">
                    <a:srgbClr val="6E747A">
                      <a:alpha val="43000"/>
                    </a:srgbClr>
                  </a:outerShdw>
                </a:effectLst>
              </a:rPr>
              <a:t>Hàng</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hoá</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dịch</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vụ</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5F103F09-79FD-1C46-AEA5-8DAA6AF13595}"/>
              </a:ext>
            </a:extLst>
          </p:cNvPr>
          <p:cNvSpPr/>
          <p:nvPr/>
        </p:nvSpPr>
        <p:spPr>
          <a:xfrm>
            <a:off x="3852923" y="914171"/>
            <a:ext cx="4858743" cy="954107"/>
          </a:xfrm>
          <a:prstGeom prst="rect">
            <a:avLst/>
          </a:prstGeom>
          <a:solidFill>
            <a:srgbClr val="7030A0"/>
          </a:solidFill>
        </p:spPr>
        <p:txBody>
          <a:bodyPr wrap="square" lIns="91440" tIns="45720" rIns="91440" bIns="45720">
            <a:spAutoFit/>
          </a:bodyPr>
          <a:lstStyle/>
          <a:p>
            <a:pPr algn="ctr"/>
            <a:r>
              <a:rPr lang="en-US" sz="2800" b="0" cap="none" spc="0" dirty="0">
                <a:ln w="0"/>
                <a:solidFill>
                  <a:srgbClr val="FFFF00"/>
                </a:solidFill>
                <a:effectLst>
                  <a:outerShdw blurRad="38100" dist="25400" dir="5400000" algn="ctr" rotWithShape="0">
                    <a:srgbClr val="6E747A">
                      <a:alpha val="43000"/>
                    </a:srgbClr>
                  </a:outerShdw>
                </a:effectLst>
              </a:rPr>
              <a:t>Chi </a:t>
            </a:r>
            <a:r>
              <a:rPr lang="en-US" sz="2800" b="0" cap="none" spc="0" dirty="0" err="1">
                <a:ln w="0"/>
                <a:solidFill>
                  <a:srgbClr val="FFFF00"/>
                </a:solidFill>
                <a:effectLst>
                  <a:outerShdw blurRad="38100" dist="25400" dir="5400000" algn="ctr" rotWithShape="0">
                    <a:srgbClr val="6E747A">
                      <a:alpha val="43000"/>
                    </a:srgbClr>
                  </a:outerShdw>
                </a:effectLst>
              </a:rPr>
              <a:t>tiêu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cho</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hàng</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hoá</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dịch</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vụ</a:t>
            </a:r>
            <a:endParaRPr lang="en-US" sz="2800" b="0" cap="none" spc="0" dirty="0">
              <a:ln w="0"/>
              <a:solidFill>
                <a:srgbClr val="FFFF00"/>
              </a:solidFill>
              <a:effectLst>
                <a:outerShdw blurRad="38100" dist="25400" dir="5400000" algn="ctr" rotWithShape="0">
                  <a:srgbClr val="6E747A">
                    <a:alpha val="43000"/>
                  </a:srgbClr>
                </a:outerShdw>
              </a:effectLst>
            </a:endParaRPr>
          </a:p>
          <a:p>
            <a:pPr algn="ctr"/>
            <a:r>
              <a:rPr lang="en-US" sz="2800" dirty="0">
                <a:ln w="0"/>
                <a:solidFill>
                  <a:srgbClr val="FFFF00"/>
                </a:solidFill>
                <a:effectLst>
                  <a:outerShdw blurRad="38100" dist="25400" dir="5400000" algn="ctr" rotWithShape="0">
                    <a:srgbClr val="6E747A">
                      <a:alpha val="43000"/>
                    </a:srgbClr>
                  </a:outerShdw>
                </a:effectLst>
              </a:rPr>
              <a:t>5000</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11" name="Bent Arrow 10">
            <a:extLst>
              <a:ext uri="{FF2B5EF4-FFF2-40B4-BE49-F238E27FC236}">
                <a16:creationId xmlns:a16="http://schemas.microsoft.com/office/drawing/2014/main" id="{F6409B8F-96E6-0940-B318-54068A39663E}"/>
              </a:ext>
            </a:extLst>
          </p:cNvPr>
          <p:cNvSpPr/>
          <p:nvPr/>
        </p:nvSpPr>
        <p:spPr>
          <a:xfrm>
            <a:off x="1932047" y="964120"/>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Bent Arrow 11">
            <a:extLst>
              <a:ext uri="{FF2B5EF4-FFF2-40B4-BE49-F238E27FC236}">
                <a16:creationId xmlns:a16="http://schemas.microsoft.com/office/drawing/2014/main" id="{5AE92178-8250-6047-AE08-8CFA10999008}"/>
              </a:ext>
            </a:extLst>
          </p:cNvPr>
          <p:cNvSpPr/>
          <p:nvPr/>
        </p:nvSpPr>
        <p:spPr>
          <a:xfrm rot="5400000">
            <a:off x="8965981" y="769513"/>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9323677" y="4272622"/>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1347041" y="4157244"/>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8618695" y="1610824"/>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2609460" y="127134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128473" y="4640141"/>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9434851" y="4254878"/>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9" name="Bent Arrow 18">
            <a:extLst>
              <a:ext uri="{FF2B5EF4-FFF2-40B4-BE49-F238E27FC236}">
                <a16:creationId xmlns:a16="http://schemas.microsoft.com/office/drawing/2014/main" id="{D8164DBE-F6BB-BD4C-9B7E-CA1A7EF9BA8F}"/>
              </a:ext>
            </a:extLst>
          </p:cNvPr>
          <p:cNvSpPr/>
          <p:nvPr/>
        </p:nvSpPr>
        <p:spPr>
          <a:xfrm rot="10800000" flipV="1">
            <a:off x="111940" y="2437098"/>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1" name="Rectangle 20">
            <a:extLst>
              <a:ext uri="{FF2B5EF4-FFF2-40B4-BE49-F238E27FC236}">
                <a16:creationId xmlns:a16="http://schemas.microsoft.com/office/drawing/2014/main" id="{02EB71F3-C222-FA4F-8C4D-7A823BE1C1A7}"/>
              </a:ext>
            </a:extLst>
          </p:cNvPr>
          <p:cNvSpPr/>
          <p:nvPr/>
        </p:nvSpPr>
        <p:spPr>
          <a:xfrm>
            <a:off x="327596" y="1607450"/>
            <a:ext cx="1568057"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Tiết</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kiệm</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
        <p:nvSpPr>
          <p:cNvPr id="22" name="Bent Arrow 21">
            <a:extLst>
              <a:ext uri="{FF2B5EF4-FFF2-40B4-BE49-F238E27FC236}">
                <a16:creationId xmlns:a16="http://schemas.microsoft.com/office/drawing/2014/main" id="{7DEEFDCC-D539-F44A-9D01-3A9C6A62DA4D}"/>
              </a:ext>
            </a:extLst>
          </p:cNvPr>
          <p:cNvSpPr/>
          <p:nvPr/>
        </p:nvSpPr>
        <p:spPr>
          <a:xfrm rot="5400000" flipV="1">
            <a:off x="10904453" y="202963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3" name="Rectangle 22">
            <a:extLst>
              <a:ext uri="{FF2B5EF4-FFF2-40B4-BE49-F238E27FC236}">
                <a16:creationId xmlns:a16="http://schemas.microsoft.com/office/drawing/2014/main" id="{D2A7CAF0-0582-1543-8EC7-02706C71F37C}"/>
              </a:ext>
            </a:extLst>
          </p:cNvPr>
          <p:cNvSpPr/>
          <p:nvPr/>
        </p:nvSpPr>
        <p:spPr>
          <a:xfrm>
            <a:off x="5020528" y="2498856"/>
            <a:ext cx="2647206" cy="954107"/>
          </a:xfrm>
          <a:prstGeom prst="rect">
            <a:avLst/>
          </a:prstGeom>
          <a:solidFill>
            <a:srgbClr val="7030A0"/>
          </a:solidFill>
        </p:spPr>
        <p:txBody>
          <a:bodyPr wrap="square" lIns="91440" tIns="45720" rIns="91440" bIns="45720">
            <a:spAutoFit/>
          </a:bodyPr>
          <a:lstStyle/>
          <a:p>
            <a:pPr algn="ctr"/>
            <a:r>
              <a:rPr lang="en-US" sz="2800" dirty="0" err="1">
                <a:ln w="0"/>
                <a:solidFill>
                  <a:srgbClr val="FFFF00"/>
                </a:solidFill>
                <a:effectLst>
                  <a:outerShdw blurRad="38100" dist="25400" dir="5400000" algn="ctr" rotWithShape="0">
                    <a:srgbClr val="6E747A">
                      <a:alpha val="43000"/>
                    </a:srgbClr>
                  </a:outerShdw>
                </a:effectLst>
              </a:rPr>
              <a:t>Hàng</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tư</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bản</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cho</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các</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hãng</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24" name="Bent Arrow 23">
            <a:extLst>
              <a:ext uri="{FF2B5EF4-FFF2-40B4-BE49-F238E27FC236}">
                <a16:creationId xmlns:a16="http://schemas.microsoft.com/office/drawing/2014/main" id="{D9939591-0836-4A4C-86D3-CF7B09BA5CF8}"/>
              </a:ext>
            </a:extLst>
          </p:cNvPr>
          <p:cNvSpPr/>
          <p:nvPr/>
        </p:nvSpPr>
        <p:spPr>
          <a:xfrm rot="10800000" flipV="1">
            <a:off x="7434212" y="2464787"/>
            <a:ext cx="2647207" cy="867443"/>
          </a:xfrm>
          <a:prstGeom prst="bentArrow">
            <a:avLst>
              <a:gd name="adj1" fmla="val 23393"/>
              <a:gd name="adj2" fmla="val 31425"/>
              <a:gd name="adj3" fmla="val 28564"/>
              <a:gd name="adj4" fmla="val 80272"/>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5" name="Bent Arrow 24">
            <a:extLst>
              <a:ext uri="{FF2B5EF4-FFF2-40B4-BE49-F238E27FC236}">
                <a16:creationId xmlns:a16="http://schemas.microsoft.com/office/drawing/2014/main" id="{EB5C4BD2-8D47-C145-AEB3-D53E3F75F7BA}"/>
              </a:ext>
            </a:extLst>
          </p:cNvPr>
          <p:cNvSpPr/>
          <p:nvPr/>
        </p:nvSpPr>
        <p:spPr>
          <a:xfrm flipV="1">
            <a:off x="6919598" y="3492183"/>
            <a:ext cx="2964546"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26" name="Rectangle 25">
            <a:extLst>
              <a:ext uri="{FF2B5EF4-FFF2-40B4-BE49-F238E27FC236}">
                <a16:creationId xmlns:a16="http://schemas.microsoft.com/office/drawing/2014/main" id="{6FF4DE9F-405B-3B40-8FCB-508687D53B79}"/>
              </a:ext>
            </a:extLst>
          </p:cNvPr>
          <p:cNvSpPr/>
          <p:nvPr/>
        </p:nvSpPr>
        <p:spPr>
          <a:xfrm>
            <a:off x="10601169" y="1447679"/>
            <a:ext cx="1220206"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Đầu</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tư</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Tree>
    <p:extLst>
      <p:ext uri="{BB962C8B-B14F-4D97-AF65-F5344CB8AC3E}">
        <p14:creationId xmlns:p14="http://schemas.microsoft.com/office/powerpoint/2010/main" val="122497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2CE397-AAF1-424E-8EA8-FE0248FBB8AC}"/>
              </a:ext>
            </a:extLst>
          </p:cNvPr>
          <p:cNvSpPr>
            <a:spLocks noGrp="1"/>
          </p:cNvSpPr>
          <p:nvPr>
            <p:ph type="sldNum" sz="quarter" idx="12"/>
          </p:nvPr>
        </p:nvSpPr>
        <p:spPr/>
        <p:txBody>
          <a:bodyPr/>
          <a:lstStyle/>
          <a:p>
            <a:fld id="{A098FBE6-540D-41B1-8784-222EA9B62A90}" type="slidenum">
              <a:rPr lang="en-US" smtClean="0"/>
              <a:pPr/>
              <a:t>2</a:t>
            </a:fld>
            <a:endParaRPr lang="en-US"/>
          </a:p>
        </p:txBody>
      </p:sp>
      <p:sp>
        <p:nvSpPr>
          <p:cNvPr id="3" name="Title 3">
            <a:extLst>
              <a:ext uri="{FF2B5EF4-FFF2-40B4-BE49-F238E27FC236}">
                <a16:creationId xmlns:a16="http://schemas.microsoft.com/office/drawing/2014/main" id="{8A8C7042-5FE9-7B4E-9DCA-832250895EBC}"/>
              </a:ext>
            </a:extLst>
          </p:cNvPr>
          <p:cNvSpPr txBox="1">
            <a:spLocks/>
          </p:cNvSpPr>
          <p:nvPr/>
        </p:nvSpPr>
        <p:spPr>
          <a:xfrm>
            <a:off x="341402" y="1332576"/>
            <a:ext cx="8534400" cy="1252728"/>
          </a:xfrm>
          <a:prstGeom prst="rect">
            <a:avLst/>
          </a:prstGeom>
        </p:spPr>
        <p:txBody>
          <a:bodyPr>
            <a:normAutofit fontScale="9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H</a:t>
            </a:r>
            <a:r>
              <a:rPr lang="en-VN" b="1" dirty="0">
                <a:solidFill>
                  <a:schemeClr val="tx1"/>
                </a:solidFill>
              </a:rPr>
              <a:t>ạch toán thu nhập quốc dân (bài 2)</a:t>
            </a:r>
          </a:p>
        </p:txBody>
      </p:sp>
      <p:sp>
        <p:nvSpPr>
          <p:cNvPr id="4" name="Content Placeholder 1">
            <a:extLst>
              <a:ext uri="{FF2B5EF4-FFF2-40B4-BE49-F238E27FC236}">
                <a16:creationId xmlns:a16="http://schemas.microsoft.com/office/drawing/2014/main" id="{3B0FF3AF-F162-3340-BB01-CE1229A63910}"/>
              </a:ext>
            </a:extLst>
          </p:cNvPr>
          <p:cNvSpPr txBox="1">
            <a:spLocks/>
          </p:cNvSpPr>
          <p:nvPr/>
        </p:nvSpPr>
        <p:spPr>
          <a:xfrm>
            <a:off x="457201" y="2438400"/>
            <a:ext cx="59435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Thu nhập quốc nội (GDP)</a:t>
            </a:r>
          </a:p>
          <a:p>
            <a:pPr>
              <a:buFont typeface="Arial" panose="020B0604020202020204" pitchFamily="34" charset="0"/>
              <a:buChar char="•"/>
            </a:pPr>
            <a:r>
              <a:rPr lang="vi-VN" sz="3600" dirty="0"/>
              <a:t>Thu nhập quốc dân (GNP)</a:t>
            </a:r>
          </a:p>
        </p:txBody>
      </p:sp>
      <p:pic>
        <p:nvPicPr>
          <p:cNvPr id="5" name="Picture 2" descr="Làm thế nào để mục tiêu trở thành hiện thực?">
            <a:extLst>
              <a:ext uri="{FF2B5EF4-FFF2-40B4-BE49-F238E27FC236}">
                <a16:creationId xmlns:a16="http://schemas.microsoft.com/office/drawing/2014/main" id="{35C42DD7-6B24-1F4B-80D3-82699788F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599" y="3096119"/>
            <a:ext cx="5675401" cy="378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6A07FF-DD9E-E84D-AA34-0F8800296924}"/>
              </a:ext>
            </a:extLst>
          </p:cNvPr>
          <p:cNvSpPr>
            <a:spLocks noGrp="1"/>
          </p:cNvSpPr>
          <p:nvPr>
            <p:ph type="sldNum" sz="quarter" idx="12"/>
          </p:nvPr>
        </p:nvSpPr>
        <p:spPr/>
        <p:txBody>
          <a:bodyPr/>
          <a:lstStyle/>
          <a:p>
            <a:fld id="{A098FBE6-540D-41B1-8784-222EA9B62A90}" type="slidenum">
              <a:rPr lang="en-US" smtClean="0"/>
              <a:pPr/>
              <a:t>20</a:t>
            </a:fld>
            <a:endParaRPr lang="en-US"/>
          </a:p>
        </p:txBody>
      </p:sp>
      <p:sp>
        <p:nvSpPr>
          <p:cNvPr id="3" name="Title 3">
            <a:extLst>
              <a:ext uri="{FF2B5EF4-FFF2-40B4-BE49-F238E27FC236}">
                <a16:creationId xmlns:a16="http://schemas.microsoft.com/office/drawing/2014/main" id="{17E2DB90-981D-4D4F-A902-35F6FF9833A7}"/>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Sự liên kết giữa S và I</a:t>
            </a:r>
          </a:p>
        </p:txBody>
      </p:sp>
      <p:sp>
        <p:nvSpPr>
          <p:cNvPr id="4" name="Content Placeholder 1">
            <a:extLst>
              <a:ext uri="{FF2B5EF4-FFF2-40B4-BE49-F238E27FC236}">
                <a16:creationId xmlns:a16="http://schemas.microsoft.com/office/drawing/2014/main" id="{F36F4B24-A882-3546-8A88-C2CFC21ACB6B}"/>
              </a:ext>
            </a:extLst>
          </p:cNvPr>
          <p:cNvSpPr txBox="1">
            <a:spLocks/>
          </p:cNvSpPr>
          <p:nvPr/>
        </p:nvSpPr>
        <p:spPr>
          <a:xfrm>
            <a:off x="457201" y="2438400"/>
            <a:ext cx="94487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Thu nhập của các hộ gia đình = 7000</a:t>
            </a:r>
          </a:p>
          <a:p>
            <a:pPr>
              <a:buFont typeface="Arial" panose="020B0604020202020204" pitchFamily="34" charset="0"/>
              <a:buChar char="•"/>
            </a:pPr>
            <a:r>
              <a:rPr lang="vi-VN" sz="3600" dirty="0"/>
              <a:t>Chi tiêu 5000, còn dư 2000</a:t>
            </a:r>
          </a:p>
          <a:p>
            <a:pPr>
              <a:buFont typeface="Arial" panose="020B0604020202020204" pitchFamily="34" charset="0"/>
              <a:buChar char="•"/>
            </a:pPr>
            <a:r>
              <a:rPr lang="vi-VN" sz="3600" dirty="0"/>
              <a:t>Cho các hãng vay</a:t>
            </a:r>
          </a:p>
          <a:p>
            <a:pPr>
              <a:buFont typeface="Arial" panose="020B0604020202020204" pitchFamily="34" charset="0"/>
              <a:buChar char="•"/>
            </a:pPr>
            <a:r>
              <a:rPr lang="vi-VN" sz="3600" dirty="0"/>
              <a:t>Thông qua các thiết chế tài chính</a:t>
            </a:r>
          </a:p>
        </p:txBody>
      </p:sp>
    </p:spTree>
    <p:extLst>
      <p:ext uri="{BB962C8B-B14F-4D97-AF65-F5344CB8AC3E}">
        <p14:creationId xmlns:p14="http://schemas.microsoft.com/office/powerpoint/2010/main" val="1869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1101AC-0C4A-954A-B792-07F3BA32C9DB}"/>
              </a:ext>
            </a:extLst>
          </p:cNvPr>
          <p:cNvSpPr>
            <a:spLocks noGrp="1"/>
          </p:cNvSpPr>
          <p:nvPr>
            <p:ph type="sldNum" sz="quarter" idx="12"/>
          </p:nvPr>
        </p:nvSpPr>
        <p:spPr/>
        <p:txBody>
          <a:bodyPr/>
          <a:lstStyle/>
          <a:p>
            <a:fld id="{A098FBE6-540D-41B1-8784-222EA9B62A90}" type="slidenum">
              <a:rPr lang="en-US" smtClean="0"/>
              <a:pPr/>
              <a:t>21</a:t>
            </a:fld>
            <a:endParaRPr lang="en-US"/>
          </a:p>
        </p:txBody>
      </p:sp>
      <p:sp>
        <p:nvSpPr>
          <p:cNvPr id="4" name="Title 3">
            <a:extLst>
              <a:ext uri="{FF2B5EF4-FFF2-40B4-BE49-F238E27FC236}">
                <a16:creationId xmlns:a16="http://schemas.microsoft.com/office/drawing/2014/main" id="{F84E7C27-C7DB-884B-ABC6-3277D2183CAE}"/>
              </a:ext>
            </a:extLst>
          </p:cNvPr>
          <p:cNvSpPr txBox="1">
            <a:spLocks/>
          </p:cNvSpPr>
          <p:nvPr/>
        </p:nvSpPr>
        <p:spPr>
          <a:xfrm>
            <a:off x="341402" y="1332576"/>
            <a:ext cx="9793198"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Nhìn</a:t>
            </a:r>
            <a:r>
              <a:rPr lang="en-US" b="1" dirty="0">
                <a:solidFill>
                  <a:schemeClr val="tx1"/>
                </a:solidFill>
              </a:rPr>
              <a:t> </a:t>
            </a:r>
            <a:r>
              <a:rPr lang="en-US" b="1" dirty="0" err="1">
                <a:solidFill>
                  <a:schemeClr val="tx1"/>
                </a:solidFill>
              </a:rPr>
              <a:t>lại</a:t>
            </a:r>
            <a:r>
              <a:rPr lang="en-US" b="1" dirty="0">
                <a:solidFill>
                  <a:schemeClr val="tx1"/>
                </a:solidFill>
              </a:rPr>
              <a:t> </a:t>
            </a:r>
            <a:r>
              <a:rPr lang="en-US" b="1" dirty="0" err="1">
                <a:solidFill>
                  <a:schemeClr val="tx1"/>
                </a:solidFill>
              </a:rPr>
              <a:t>giả</a:t>
            </a:r>
            <a:r>
              <a:rPr lang="en-US" b="1" dirty="0">
                <a:solidFill>
                  <a:schemeClr val="tx1"/>
                </a:solidFill>
              </a:rPr>
              <a:t> </a:t>
            </a:r>
            <a:r>
              <a:rPr lang="en-US" b="1" dirty="0" err="1">
                <a:solidFill>
                  <a:schemeClr val="tx1"/>
                </a:solidFill>
              </a:rPr>
              <a:t>định</a:t>
            </a:r>
            <a:r>
              <a:rPr lang="en-US" b="1" dirty="0">
                <a:solidFill>
                  <a:schemeClr val="tx1"/>
                </a:solidFill>
              </a:rPr>
              <a:t> </a:t>
            </a:r>
            <a:r>
              <a:rPr lang="en-US" b="1" dirty="0" err="1">
                <a:solidFill>
                  <a:schemeClr val="tx1"/>
                </a:solidFill>
              </a:rPr>
              <a:t>tiêu</a:t>
            </a:r>
            <a:r>
              <a:rPr lang="en-US" b="1" dirty="0">
                <a:solidFill>
                  <a:schemeClr val="tx1"/>
                </a:solidFill>
              </a:rPr>
              <a:t> </a:t>
            </a:r>
            <a:r>
              <a:rPr lang="en-US" b="1" dirty="0" err="1">
                <a:solidFill>
                  <a:schemeClr val="tx1"/>
                </a:solidFill>
              </a:rPr>
              <a:t>dùng</a:t>
            </a:r>
            <a:r>
              <a:rPr lang="en-US" b="1" dirty="0">
                <a:solidFill>
                  <a:schemeClr val="tx1"/>
                </a:solidFill>
              </a:rPr>
              <a:t> </a:t>
            </a:r>
            <a:r>
              <a:rPr lang="en-US" b="1" dirty="0" err="1">
                <a:solidFill>
                  <a:schemeClr val="tx1"/>
                </a:solidFill>
              </a:rPr>
              <a:t>hết</a:t>
            </a:r>
            <a:r>
              <a:rPr lang="en-US" b="1" dirty="0">
                <a:solidFill>
                  <a:schemeClr val="tx1"/>
                </a:solidFill>
              </a:rPr>
              <a:t> </a:t>
            </a:r>
            <a:r>
              <a:rPr lang="en-US" b="1" dirty="0" err="1">
                <a:solidFill>
                  <a:schemeClr val="tx1"/>
                </a:solidFill>
              </a:rPr>
              <a:t>sản</a:t>
            </a:r>
            <a:r>
              <a:rPr lang="en-US" b="1" dirty="0">
                <a:solidFill>
                  <a:schemeClr val="tx1"/>
                </a:solidFill>
              </a:rPr>
              <a:t> </a:t>
            </a:r>
            <a:r>
              <a:rPr lang="en-US" b="1" dirty="0" err="1">
                <a:solidFill>
                  <a:schemeClr val="tx1"/>
                </a:solidFill>
              </a:rPr>
              <a:t>lượng</a:t>
            </a:r>
            <a:endParaRPr lang="en-VN" b="1" dirty="0">
              <a:solidFill>
                <a:schemeClr val="tx1"/>
              </a:solidFill>
            </a:endParaRPr>
          </a:p>
        </p:txBody>
      </p:sp>
      <p:sp>
        <p:nvSpPr>
          <p:cNvPr id="5" name="Content Placeholder 1">
            <a:extLst>
              <a:ext uri="{FF2B5EF4-FFF2-40B4-BE49-F238E27FC236}">
                <a16:creationId xmlns:a16="http://schemas.microsoft.com/office/drawing/2014/main" id="{60A6E11F-8644-E146-9B16-44B8CE008E05}"/>
              </a:ext>
            </a:extLst>
          </p:cNvPr>
          <p:cNvSpPr txBox="1">
            <a:spLocks/>
          </p:cNvSpPr>
          <p:nvPr/>
        </p:nvSpPr>
        <p:spPr>
          <a:xfrm>
            <a:off x="457201" y="2438400"/>
            <a:ext cx="94487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Nếu sản lượng còn dư thì điều gì sẽ xảy ra?</a:t>
            </a:r>
          </a:p>
        </p:txBody>
      </p:sp>
      <p:pic>
        <p:nvPicPr>
          <p:cNvPr id="6146" name="Picture 2" descr="7 Loại lãng phí] – Lãng phí do sản xuất dư thừa - Việt Quality">
            <a:extLst>
              <a:ext uri="{FF2B5EF4-FFF2-40B4-BE49-F238E27FC236}">
                <a16:creationId xmlns:a16="http://schemas.microsoft.com/office/drawing/2014/main" id="{FD14E6A6-95E0-614D-B94E-63F7686E0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429000"/>
            <a:ext cx="3810000" cy="269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76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heckerboard(across)">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8B450B-A1D3-734A-B552-F2E733728C93}"/>
              </a:ext>
            </a:extLst>
          </p:cNvPr>
          <p:cNvSpPr>
            <a:spLocks noGrp="1"/>
          </p:cNvSpPr>
          <p:nvPr>
            <p:ph type="sldNum" sz="quarter" idx="12"/>
          </p:nvPr>
        </p:nvSpPr>
        <p:spPr/>
        <p:txBody>
          <a:bodyPr/>
          <a:lstStyle/>
          <a:p>
            <a:fld id="{A098FBE6-540D-41B1-8784-222EA9B62A90}" type="slidenum">
              <a:rPr lang="en-US" smtClean="0"/>
              <a:pPr/>
              <a:t>22</a:t>
            </a:fld>
            <a:endParaRPr lang="en-US"/>
          </a:p>
        </p:txBody>
      </p:sp>
      <p:sp>
        <p:nvSpPr>
          <p:cNvPr id="3" name="Title 3">
            <a:extLst>
              <a:ext uri="{FF2B5EF4-FFF2-40B4-BE49-F238E27FC236}">
                <a16:creationId xmlns:a16="http://schemas.microsoft.com/office/drawing/2014/main" id="{81E1E15F-F17A-0745-876F-302BA73EA71C}"/>
              </a:ext>
            </a:extLst>
          </p:cNvPr>
          <p:cNvSpPr txBox="1">
            <a:spLocks/>
          </p:cNvSpPr>
          <p:nvPr/>
        </p:nvSpPr>
        <p:spPr>
          <a:xfrm>
            <a:off x="341402" y="1332576"/>
            <a:ext cx="9793198"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chemeClr val="tx1"/>
                </a:solidFill>
              </a:rPr>
              <a:t>Sự</a:t>
            </a:r>
            <a:r>
              <a:rPr lang="en-US" b="1" dirty="0">
                <a:solidFill>
                  <a:schemeClr val="tx1"/>
                </a:solidFill>
              </a:rPr>
              <a:t> </a:t>
            </a:r>
            <a:r>
              <a:rPr lang="en-US" b="1" dirty="0" err="1">
                <a:solidFill>
                  <a:schemeClr val="tx1"/>
                </a:solidFill>
              </a:rPr>
              <a:t>xuất</a:t>
            </a:r>
            <a:r>
              <a:rPr lang="en-US" b="1" dirty="0">
                <a:solidFill>
                  <a:schemeClr val="tx1"/>
                </a:solidFill>
              </a:rPr>
              <a:t> </a:t>
            </a:r>
            <a:r>
              <a:rPr lang="en-US" b="1" dirty="0" err="1">
                <a:solidFill>
                  <a:schemeClr val="tx1"/>
                </a:solidFill>
              </a:rPr>
              <a:t>hiện</a:t>
            </a:r>
            <a:r>
              <a:rPr lang="en-US" b="1" dirty="0">
                <a:solidFill>
                  <a:schemeClr val="tx1"/>
                </a:solidFill>
              </a:rPr>
              <a:t> </a:t>
            </a:r>
            <a:r>
              <a:rPr lang="en-US" b="1" dirty="0" err="1">
                <a:solidFill>
                  <a:schemeClr val="tx1"/>
                </a:solidFill>
              </a:rPr>
              <a:t>của</a:t>
            </a:r>
            <a:r>
              <a:rPr lang="en-US" b="1" dirty="0">
                <a:solidFill>
                  <a:schemeClr val="tx1"/>
                </a:solidFill>
              </a:rPr>
              <a:t> </a:t>
            </a:r>
            <a:r>
              <a:rPr lang="en-US" b="1" dirty="0" err="1">
                <a:solidFill>
                  <a:schemeClr val="tx1"/>
                </a:solidFill>
              </a:rPr>
              <a:t>hàng</a:t>
            </a:r>
            <a:r>
              <a:rPr lang="en-US" b="1" dirty="0">
                <a:solidFill>
                  <a:schemeClr val="tx1"/>
                </a:solidFill>
              </a:rPr>
              <a:t> </a:t>
            </a:r>
            <a:r>
              <a:rPr lang="en-US" b="1" dirty="0" err="1">
                <a:solidFill>
                  <a:schemeClr val="tx1"/>
                </a:solidFill>
              </a:rPr>
              <a:t>tồn</a:t>
            </a:r>
            <a:r>
              <a:rPr lang="en-US" b="1" dirty="0">
                <a:solidFill>
                  <a:schemeClr val="tx1"/>
                </a:solidFill>
              </a:rPr>
              <a:t> </a:t>
            </a:r>
            <a:r>
              <a:rPr lang="en-US" b="1" dirty="0" err="1">
                <a:solidFill>
                  <a:schemeClr val="tx1"/>
                </a:solidFill>
              </a:rPr>
              <a:t>kho</a:t>
            </a:r>
            <a:endParaRPr lang="en-VN" b="1" dirty="0">
              <a:solidFill>
                <a:schemeClr val="tx1"/>
              </a:solidFill>
            </a:endParaRPr>
          </a:p>
        </p:txBody>
      </p:sp>
      <p:sp>
        <p:nvSpPr>
          <p:cNvPr id="4" name="Content Placeholder 1">
            <a:extLst>
              <a:ext uri="{FF2B5EF4-FFF2-40B4-BE49-F238E27FC236}">
                <a16:creationId xmlns:a16="http://schemas.microsoft.com/office/drawing/2014/main" id="{58185D7A-BA0F-BC45-AFCE-5F7F69229105}"/>
              </a:ext>
            </a:extLst>
          </p:cNvPr>
          <p:cNvSpPr txBox="1">
            <a:spLocks/>
          </p:cNvSpPr>
          <p:nvPr/>
        </p:nvSpPr>
        <p:spPr>
          <a:xfrm>
            <a:off x="457201" y="2438400"/>
            <a:ext cx="489351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Sản lượng dư</a:t>
            </a:r>
          </a:p>
          <a:p>
            <a:pPr>
              <a:buFont typeface="Arial" panose="020B0604020202020204" pitchFamily="34" charset="0"/>
              <a:buChar char="•"/>
            </a:pPr>
            <a:r>
              <a:rPr lang="vi-VN" sz="3600" dirty="0"/>
              <a:t>Nguyên liệu chưa dùng hết</a:t>
            </a:r>
          </a:p>
        </p:txBody>
      </p:sp>
      <p:pic>
        <p:nvPicPr>
          <p:cNvPr id="7170" name="Picture 2" descr="Giảm Do Tồn Kho Quặng Sắt Dồi Dào Tại Trung Quốc - Công Ty Cổ Phần Thép  Miền Bắc (NOSCO JSC) 2021">
            <a:extLst>
              <a:ext uri="{FF2B5EF4-FFF2-40B4-BE49-F238E27FC236}">
                <a16:creationId xmlns:a16="http://schemas.microsoft.com/office/drawing/2014/main" id="{D57B2381-FEF9-2045-91F1-F6AEA92C4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312" y="2057401"/>
            <a:ext cx="3889799"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Đại dịch Covid - 19: Ô tô tồn kho tăng 122,5%, đại lý lo phá sản">
            <a:extLst>
              <a:ext uri="{FF2B5EF4-FFF2-40B4-BE49-F238E27FC236}">
                <a16:creationId xmlns:a16="http://schemas.microsoft.com/office/drawing/2014/main" id="{D0BD4843-2A8C-044E-A64B-C8B110DD5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136" y="4025481"/>
            <a:ext cx="3916326"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6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checkerboard(across)">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5" presetClass="entr" presetSubtype="10" fill="hold" nodeType="after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checkerboard(across)">
                                      <p:cBhvr>
                                        <p:cTn id="2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516D4A-3A86-C344-9C5C-793B96EDAFA8}"/>
              </a:ext>
            </a:extLst>
          </p:cNvPr>
          <p:cNvSpPr>
            <a:spLocks noGrp="1"/>
          </p:cNvSpPr>
          <p:nvPr>
            <p:ph type="sldNum" sz="quarter" idx="12"/>
          </p:nvPr>
        </p:nvSpPr>
        <p:spPr/>
        <p:txBody>
          <a:bodyPr/>
          <a:lstStyle/>
          <a:p>
            <a:fld id="{A098FBE6-540D-41B1-8784-222EA9B62A90}" type="slidenum">
              <a:rPr lang="en-US" smtClean="0"/>
              <a:pPr/>
              <a:t>23</a:t>
            </a:fld>
            <a:endParaRPr lang="en-US"/>
          </a:p>
        </p:txBody>
      </p:sp>
      <p:sp>
        <p:nvSpPr>
          <p:cNvPr id="3" name="Title 3">
            <a:extLst>
              <a:ext uri="{FF2B5EF4-FFF2-40B4-BE49-F238E27FC236}">
                <a16:creationId xmlns:a16="http://schemas.microsoft.com/office/drawing/2014/main" id="{8796E1F9-8C68-654F-8479-B78BCBE56780}"/>
              </a:ext>
            </a:extLst>
          </p:cNvPr>
          <p:cNvSpPr txBox="1">
            <a:spLocks/>
          </p:cNvSpPr>
          <p:nvPr/>
        </p:nvSpPr>
        <p:spPr>
          <a:xfrm>
            <a:off x="0" y="1271936"/>
            <a:ext cx="117348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Cảm ơn các bạn đã chú ý theo dõi!</a:t>
            </a:r>
          </a:p>
        </p:txBody>
      </p:sp>
    </p:spTree>
    <p:extLst>
      <p:ext uri="{BB962C8B-B14F-4D97-AF65-F5344CB8AC3E}">
        <p14:creationId xmlns:p14="http://schemas.microsoft.com/office/powerpoint/2010/main" val="116160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24744E-410B-2941-82BA-E787212C90FF}"/>
              </a:ext>
            </a:extLst>
          </p:cNvPr>
          <p:cNvSpPr>
            <a:spLocks noGrp="1"/>
          </p:cNvSpPr>
          <p:nvPr>
            <p:ph type="sldNum" sz="quarter" idx="12"/>
          </p:nvPr>
        </p:nvSpPr>
        <p:spPr/>
        <p:txBody>
          <a:bodyPr/>
          <a:lstStyle/>
          <a:p>
            <a:fld id="{A098FBE6-540D-41B1-8784-222EA9B62A90}" type="slidenum">
              <a:rPr lang="en-US" smtClean="0"/>
              <a:pPr/>
              <a:t>3</a:t>
            </a:fld>
            <a:endParaRPr lang="en-US"/>
          </a:p>
        </p:txBody>
      </p:sp>
      <p:sp>
        <p:nvSpPr>
          <p:cNvPr id="3" name="Title 3">
            <a:extLst>
              <a:ext uri="{FF2B5EF4-FFF2-40B4-BE49-F238E27FC236}">
                <a16:creationId xmlns:a16="http://schemas.microsoft.com/office/drawing/2014/main" id="{07719517-E913-9144-A3DE-38E6B2749DE1}"/>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Tiết kiệm và đầu tư</a:t>
            </a:r>
          </a:p>
        </p:txBody>
      </p:sp>
      <p:sp>
        <p:nvSpPr>
          <p:cNvPr id="4" name="Content Placeholder 1">
            <a:extLst>
              <a:ext uri="{FF2B5EF4-FFF2-40B4-BE49-F238E27FC236}">
                <a16:creationId xmlns:a16="http://schemas.microsoft.com/office/drawing/2014/main" id="{BEC438F4-5F37-0342-8F7B-749A74005212}"/>
              </a:ext>
            </a:extLst>
          </p:cNvPr>
          <p:cNvSpPr txBox="1">
            <a:spLocks/>
          </p:cNvSpPr>
          <p:nvPr/>
        </p:nvSpPr>
        <p:spPr>
          <a:xfrm>
            <a:off x="457201" y="2438400"/>
            <a:ext cx="59435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a:t>Tiết kiệm</a:t>
            </a:r>
          </a:p>
          <a:p>
            <a:pPr>
              <a:buFont typeface="Arial" panose="020B0604020202020204" pitchFamily="34" charset="0"/>
              <a:buChar char="•"/>
            </a:pPr>
            <a:r>
              <a:rPr lang="vi-VN" sz="3600"/>
              <a:t>Đầu tư</a:t>
            </a:r>
          </a:p>
          <a:p>
            <a:pPr>
              <a:buFont typeface="Arial" panose="020B0604020202020204" pitchFamily="34" charset="0"/>
              <a:buChar char="•"/>
            </a:pPr>
            <a:endParaRPr lang="vi-VN" sz="3600" dirty="0"/>
          </a:p>
        </p:txBody>
      </p:sp>
      <p:pic>
        <p:nvPicPr>
          <p:cNvPr id="1026" name="Picture 2" descr="Is It Time to &amp;quot;86&amp;quot; the 60/40 Portfolio? Not Hardly. W... - Ticker Tape">
            <a:extLst>
              <a:ext uri="{FF2B5EF4-FFF2-40B4-BE49-F238E27FC236}">
                <a16:creationId xmlns:a16="http://schemas.microsoft.com/office/drawing/2014/main" id="{46099627-FDA9-AF4C-AEFE-2806223E4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589" y="2064867"/>
            <a:ext cx="6705424" cy="435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55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5" presetClass="entr" presetSubtype="1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checkerboard(across)">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062D4C-95BF-C940-812C-4831D3449FE0}"/>
              </a:ext>
            </a:extLst>
          </p:cNvPr>
          <p:cNvSpPr>
            <a:spLocks noGrp="1"/>
          </p:cNvSpPr>
          <p:nvPr>
            <p:ph type="sldNum" sz="quarter" idx="12"/>
          </p:nvPr>
        </p:nvSpPr>
        <p:spPr/>
        <p:txBody>
          <a:bodyPr/>
          <a:lstStyle/>
          <a:p>
            <a:fld id="{A098FBE6-540D-41B1-8784-222EA9B62A90}" type="slidenum">
              <a:rPr lang="en-US" smtClean="0"/>
              <a:pPr/>
              <a:t>4</a:t>
            </a:fld>
            <a:endParaRPr lang="en-US"/>
          </a:p>
        </p:txBody>
      </p:sp>
      <p:sp>
        <p:nvSpPr>
          <p:cNvPr id="3" name="Title 3">
            <a:extLst>
              <a:ext uri="{FF2B5EF4-FFF2-40B4-BE49-F238E27FC236}">
                <a16:creationId xmlns:a16="http://schemas.microsoft.com/office/drawing/2014/main" id="{AD89EE15-E39F-F344-AD4C-5DAE0447410E}"/>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Đầu tư</a:t>
            </a:r>
          </a:p>
        </p:txBody>
      </p:sp>
      <p:sp>
        <p:nvSpPr>
          <p:cNvPr id="4" name="Content Placeholder 1">
            <a:extLst>
              <a:ext uri="{FF2B5EF4-FFF2-40B4-BE49-F238E27FC236}">
                <a16:creationId xmlns:a16="http://schemas.microsoft.com/office/drawing/2014/main" id="{3896E725-79AF-9E4A-95A2-08EA7D7F4864}"/>
              </a:ext>
            </a:extLst>
          </p:cNvPr>
          <p:cNvSpPr txBox="1">
            <a:spLocks/>
          </p:cNvSpPr>
          <p:nvPr/>
        </p:nvSpPr>
        <p:spPr>
          <a:xfrm>
            <a:off x="457201" y="2438400"/>
            <a:ext cx="59435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Là việc các hãng mua sắm hàng hoá tư bản mới</a:t>
            </a:r>
          </a:p>
        </p:txBody>
      </p:sp>
      <p:pic>
        <p:nvPicPr>
          <p:cNvPr id="1026" name="Picture 2" descr="Sửa Chữa Bảo Trì Máy Móc Công Nghệ Cao | CTI SUPPLY">
            <a:extLst>
              <a:ext uri="{FF2B5EF4-FFF2-40B4-BE49-F238E27FC236}">
                <a16:creationId xmlns:a16="http://schemas.microsoft.com/office/drawing/2014/main" id="{282AF073-BAA2-6744-BD4E-6E2B78747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8999"/>
            <a:ext cx="5988354" cy="288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83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heckerboard(across)">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A7FDDB-F470-894F-81BA-2CD1F28CEA86}"/>
              </a:ext>
            </a:extLst>
          </p:cNvPr>
          <p:cNvSpPr>
            <a:spLocks noGrp="1"/>
          </p:cNvSpPr>
          <p:nvPr>
            <p:ph type="sldNum" sz="quarter" idx="12"/>
          </p:nvPr>
        </p:nvSpPr>
        <p:spPr/>
        <p:txBody>
          <a:bodyPr/>
          <a:lstStyle/>
          <a:p>
            <a:fld id="{A098FBE6-540D-41B1-8784-222EA9B62A90}" type="slidenum">
              <a:rPr lang="en-US" smtClean="0"/>
              <a:pPr/>
              <a:t>5</a:t>
            </a:fld>
            <a:endParaRPr lang="en-US"/>
          </a:p>
        </p:txBody>
      </p:sp>
      <p:sp>
        <p:nvSpPr>
          <p:cNvPr id="3" name="Title 3">
            <a:extLst>
              <a:ext uri="{FF2B5EF4-FFF2-40B4-BE49-F238E27FC236}">
                <a16:creationId xmlns:a16="http://schemas.microsoft.com/office/drawing/2014/main" id="{49193E61-795D-2D4E-8C89-41CEEBFD4938}"/>
              </a:ext>
            </a:extLst>
          </p:cNvPr>
          <p:cNvSpPr txBox="1">
            <a:spLocks/>
          </p:cNvSpPr>
          <p:nvPr/>
        </p:nvSpPr>
        <p:spPr>
          <a:xfrm>
            <a:off x="341402" y="1332576"/>
            <a:ext cx="8534400" cy="1252728"/>
          </a:xfrm>
          <a:prstGeom prst="rect">
            <a:avLst/>
          </a:prstGeom>
        </p:spPr>
        <p:txBody>
          <a:bodyP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VN" b="1" dirty="0">
                <a:solidFill>
                  <a:schemeClr val="tx1"/>
                </a:solidFill>
              </a:rPr>
              <a:t>Tiết kiệm</a:t>
            </a:r>
          </a:p>
        </p:txBody>
      </p:sp>
      <p:sp>
        <p:nvSpPr>
          <p:cNvPr id="4" name="Content Placeholder 1">
            <a:extLst>
              <a:ext uri="{FF2B5EF4-FFF2-40B4-BE49-F238E27FC236}">
                <a16:creationId xmlns:a16="http://schemas.microsoft.com/office/drawing/2014/main" id="{60F2390F-4702-FB4E-BADF-D65E1D9E4A05}"/>
              </a:ext>
            </a:extLst>
          </p:cNvPr>
          <p:cNvSpPr txBox="1">
            <a:spLocks/>
          </p:cNvSpPr>
          <p:nvPr/>
        </p:nvSpPr>
        <p:spPr>
          <a:xfrm>
            <a:off x="457201" y="2438400"/>
            <a:ext cx="5943599" cy="2882481"/>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Arial" panose="020B0604020202020204" pitchFamily="34" charset="0"/>
              <a:buChar char="•"/>
            </a:pPr>
            <a:r>
              <a:rPr lang="vi-VN" sz="3600" dirty="0"/>
              <a:t>Là phần thu nhập không được chi để mua hàng hoá và dịch vụ</a:t>
            </a:r>
          </a:p>
        </p:txBody>
      </p:sp>
      <p:pic>
        <p:nvPicPr>
          <p:cNvPr id="2050" name="Picture 2" descr="Luôn giữ tư duy tiết kiệm tiền hiệu quả nhờ 12 lời khuyên hữu ích sau">
            <a:extLst>
              <a:ext uri="{FF2B5EF4-FFF2-40B4-BE49-F238E27FC236}">
                <a16:creationId xmlns:a16="http://schemas.microsoft.com/office/drawing/2014/main" id="{250A8240-4FCC-9845-ACC8-D4BE9D8F9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16599" y="3048000"/>
            <a:ext cx="5364930" cy="335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8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heckerboard(across)">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38F151-2D7D-F741-94B7-7D4C1BAABB4F}"/>
              </a:ext>
            </a:extLst>
          </p:cNvPr>
          <p:cNvSpPr>
            <a:spLocks noGrp="1"/>
          </p:cNvSpPr>
          <p:nvPr>
            <p:ph type="sldNum" sz="quarter" idx="12"/>
          </p:nvPr>
        </p:nvSpPr>
        <p:spPr/>
        <p:txBody>
          <a:bodyPr/>
          <a:lstStyle/>
          <a:p>
            <a:fld id="{A098FBE6-540D-41B1-8784-222EA9B62A90}" type="slidenum">
              <a:rPr lang="en-US" smtClean="0"/>
              <a:pPr/>
              <a:t>6</a:t>
            </a:fld>
            <a:endParaRPr lang="en-US"/>
          </a:p>
        </p:txBody>
      </p:sp>
      <p:sp>
        <p:nvSpPr>
          <p:cNvPr id="3" name="Rectangle 2">
            <a:extLst>
              <a:ext uri="{FF2B5EF4-FFF2-40B4-BE49-F238E27FC236}">
                <a16:creationId xmlns:a16="http://schemas.microsoft.com/office/drawing/2014/main" id="{4CB2C092-6A37-3543-9500-2777EDA58717}"/>
              </a:ext>
            </a:extLst>
          </p:cNvPr>
          <p:cNvSpPr/>
          <p:nvPr/>
        </p:nvSpPr>
        <p:spPr>
          <a:xfrm>
            <a:off x="1469573" y="1066800"/>
            <a:ext cx="925285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Thu </a:t>
            </a:r>
            <a:r>
              <a:rPr lang="en-US" sz="5400" b="0" cap="none" spc="0" dirty="0" err="1">
                <a:ln w="0"/>
                <a:solidFill>
                  <a:schemeClr val="accent1"/>
                </a:solidFill>
                <a:effectLst>
                  <a:outerShdw blurRad="38100" dist="25400" dir="5400000" algn="ctr" rotWithShape="0">
                    <a:srgbClr val="6E747A">
                      <a:alpha val="43000"/>
                    </a:srgbClr>
                  </a:outerShdw>
                </a:effectLst>
              </a:rPr>
              <a:t>nhập</a:t>
            </a:r>
            <a:r>
              <a:rPr lang="en-US" sz="5400" b="0" cap="none" spc="0" dirty="0">
                <a:ln w="0"/>
                <a:solidFill>
                  <a:schemeClr val="accent1"/>
                </a:solidFill>
                <a:effectLst>
                  <a:outerShdw blurRad="38100" dist="25400" dir="5400000" algn="ctr" rotWithShape="0">
                    <a:srgbClr val="6E747A">
                      <a:alpha val="43000"/>
                    </a:srgbClr>
                  </a:outerShdw>
                </a:effectLst>
              </a:rPr>
              <a:t> 7000 – 5000 </a:t>
            </a:r>
            <a:r>
              <a:rPr lang="en-US" sz="5400" b="0" cap="none" spc="0" dirty="0" err="1">
                <a:ln w="0"/>
                <a:solidFill>
                  <a:schemeClr val="accent1"/>
                </a:solidFill>
                <a:effectLst>
                  <a:outerShdw blurRad="38100" dist="25400" dir="5400000" algn="ctr" rotWithShape="0">
                    <a:srgbClr val="6E747A">
                      <a:alpha val="43000"/>
                    </a:srgbClr>
                  </a:outerShdw>
                </a:effectLst>
              </a:rPr>
              <a:t>mua</a:t>
            </a:r>
            <a:r>
              <a:rPr lang="en-US" sz="5400" b="0" cap="none" spc="0" dirty="0">
                <a:ln w="0"/>
                <a:solidFill>
                  <a:schemeClr val="accent1"/>
                </a:solidFill>
                <a:effectLst>
                  <a:outerShdw blurRad="38100" dist="25400" dir="5400000" algn="ctr" rotWithShape="0">
                    <a:srgbClr val="6E747A">
                      <a:alpha val="43000"/>
                    </a:srgbClr>
                  </a:outerShdw>
                </a:effectLst>
              </a:rPr>
              <a:t> </a:t>
            </a:r>
            <a:r>
              <a:rPr lang="en-US" sz="5400" b="0" cap="none" spc="0" dirty="0" err="1">
                <a:ln w="0"/>
                <a:solidFill>
                  <a:schemeClr val="accent1"/>
                </a:solidFill>
                <a:effectLst>
                  <a:outerShdw blurRad="38100" dist="25400" dir="5400000" algn="ctr" rotWithShape="0">
                    <a:srgbClr val="6E747A">
                      <a:alpha val="43000"/>
                    </a:srgbClr>
                  </a:outerShdw>
                </a:effectLst>
              </a:rPr>
              <a:t>oto</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D6729D39-8186-ED47-ABFB-B0A6886B193E}"/>
              </a:ext>
            </a:extLst>
          </p:cNvPr>
          <p:cNvSpPr/>
          <p:nvPr/>
        </p:nvSpPr>
        <p:spPr>
          <a:xfrm>
            <a:off x="3077271" y="2115375"/>
            <a:ext cx="6096000" cy="1200329"/>
          </a:xfrm>
          <a:prstGeom prst="rect">
            <a:avLst/>
          </a:prstGeom>
        </p:spPr>
        <p:txBody>
          <a:bodyPr>
            <a:spAutoFit/>
          </a:bodyPr>
          <a:lstStyle/>
          <a:p>
            <a:pPr algn="ctr"/>
            <a:r>
              <a:rPr lang="en-US" sz="7200" dirty="0" err="1">
                <a:ln w="0"/>
                <a:solidFill>
                  <a:srgbClr val="FF0000"/>
                </a:solidFill>
                <a:effectLst>
                  <a:outerShdw blurRad="38100" dist="25400" dir="5400000" algn="ctr" rotWithShape="0">
                    <a:srgbClr val="6E747A">
                      <a:alpha val="43000"/>
                    </a:srgbClr>
                  </a:outerShdw>
                </a:effectLst>
              </a:rPr>
              <a:t>Còn</a:t>
            </a:r>
            <a:r>
              <a:rPr lang="en-US" sz="7200" dirty="0">
                <a:ln w="0"/>
                <a:solidFill>
                  <a:srgbClr val="FF0000"/>
                </a:solidFill>
                <a:effectLst>
                  <a:outerShdw blurRad="38100" dist="25400" dir="5400000" algn="ctr" rotWithShape="0">
                    <a:srgbClr val="6E747A">
                      <a:alpha val="43000"/>
                    </a:srgbClr>
                  </a:outerShdw>
                </a:effectLst>
              </a:rPr>
              <a:t> </a:t>
            </a:r>
            <a:r>
              <a:rPr lang="en-US" sz="7200" dirty="0" err="1">
                <a:ln w="0"/>
                <a:solidFill>
                  <a:srgbClr val="FF0000"/>
                </a:solidFill>
                <a:effectLst>
                  <a:outerShdw blurRad="38100" dist="25400" dir="5400000" algn="ctr" rotWithShape="0">
                    <a:srgbClr val="6E747A">
                      <a:alpha val="43000"/>
                    </a:srgbClr>
                  </a:outerShdw>
                </a:effectLst>
              </a:rPr>
              <a:t>lại</a:t>
            </a:r>
            <a:r>
              <a:rPr lang="en-US" sz="7200" dirty="0">
                <a:ln w="0"/>
                <a:solidFill>
                  <a:srgbClr val="FF0000"/>
                </a:solidFill>
                <a:effectLst>
                  <a:outerShdw blurRad="38100" dist="25400" dir="5400000" algn="ctr" rotWithShape="0">
                    <a:srgbClr val="6E747A">
                      <a:alpha val="43000"/>
                    </a:srgbClr>
                  </a:outerShdw>
                </a:effectLst>
              </a:rPr>
              <a:t> 2000</a:t>
            </a:r>
          </a:p>
        </p:txBody>
      </p:sp>
      <p:sp>
        <p:nvSpPr>
          <p:cNvPr id="5" name="Rectangle 4">
            <a:extLst>
              <a:ext uri="{FF2B5EF4-FFF2-40B4-BE49-F238E27FC236}">
                <a16:creationId xmlns:a16="http://schemas.microsoft.com/office/drawing/2014/main" id="{DCA5F017-6A64-2048-BB47-DEBEE3ABA9DE}"/>
              </a:ext>
            </a:extLst>
          </p:cNvPr>
          <p:cNvSpPr/>
          <p:nvPr/>
        </p:nvSpPr>
        <p:spPr>
          <a:xfrm>
            <a:off x="4217120" y="3842729"/>
            <a:ext cx="3757760" cy="1015663"/>
          </a:xfrm>
          <a:prstGeom prst="rect">
            <a:avLst/>
          </a:prstGeom>
        </p:spPr>
        <p:txBody>
          <a:bodyPr wrap="none">
            <a:spAutoFit/>
          </a:bodyPr>
          <a:lstStyle/>
          <a:p>
            <a:pPr algn="ctr"/>
            <a:r>
              <a:rPr lang="en-US" sz="6000" dirty="0" err="1">
                <a:ln w="0"/>
                <a:solidFill>
                  <a:srgbClr val="FF0000"/>
                </a:solidFill>
                <a:effectLst>
                  <a:outerShdw blurRad="38100" dist="25400" dir="5400000" algn="ctr" rotWithShape="0">
                    <a:srgbClr val="6E747A">
                      <a:alpha val="43000"/>
                    </a:srgbClr>
                  </a:outerShdw>
                </a:effectLst>
              </a:rPr>
              <a:t>Khoản</a:t>
            </a:r>
            <a:r>
              <a:rPr lang="en-US" sz="6000" dirty="0">
                <a:ln w="0"/>
                <a:solidFill>
                  <a:srgbClr val="FF0000"/>
                </a:solidFill>
                <a:effectLst>
                  <a:outerShdw blurRad="38100" dist="25400" dir="5400000" algn="ctr" rotWithShape="0">
                    <a:srgbClr val="6E747A">
                      <a:alpha val="43000"/>
                    </a:srgbClr>
                  </a:outerShdw>
                </a:effectLst>
              </a:rPr>
              <a:t> </a:t>
            </a:r>
            <a:r>
              <a:rPr lang="en-US" sz="6000" dirty="0" err="1">
                <a:ln w="0"/>
                <a:solidFill>
                  <a:srgbClr val="FF0000"/>
                </a:solidFill>
                <a:effectLst>
                  <a:outerShdw blurRad="38100" dist="25400" dir="5400000" algn="ctr" rotWithShape="0">
                    <a:srgbClr val="6E747A">
                      <a:alpha val="43000"/>
                    </a:srgbClr>
                  </a:outerShdw>
                </a:effectLst>
              </a:rPr>
              <a:t>rò</a:t>
            </a:r>
            <a:r>
              <a:rPr lang="en-US" sz="6000" dirty="0">
                <a:ln w="0"/>
                <a:solidFill>
                  <a:srgbClr val="FF0000"/>
                </a:solidFill>
                <a:effectLst>
                  <a:outerShdw blurRad="38100" dist="25400" dir="5400000" algn="ctr" rotWithShape="0">
                    <a:srgbClr val="6E747A">
                      <a:alpha val="43000"/>
                    </a:srgbClr>
                  </a:outerShdw>
                </a:effectLst>
              </a:rPr>
              <a:t> </a:t>
            </a:r>
            <a:r>
              <a:rPr lang="en-US" sz="6000" dirty="0" err="1">
                <a:ln w="0"/>
                <a:solidFill>
                  <a:srgbClr val="FF0000"/>
                </a:solidFill>
                <a:effectLst>
                  <a:outerShdw blurRad="38100" dist="25400" dir="5400000" algn="ctr" rotWithShape="0">
                    <a:srgbClr val="6E747A">
                      <a:alpha val="43000"/>
                    </a:srgbClr>
                  </a:outerShdw>
                </a:effectLst>
              </a:rPr>
              <a:t>rỉ</a:t>
            </a:r>
            <a:endParaRPr lang="en-US" sz="6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0680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6C152F-478F-2040-918E-AC5127405D8D}"/>
              </a:ext>
            </a:extLst>
          </p:cNvPr>
          <p:cNvSpPr>
            <a:spLocks noGrp="1"/>
          </p:cNvSpPr>
          <p:nvPr>
            <p:ph type="sldNum" sz="quarter" idx="12"/>
          </p:nvPr>
        </p:nvSpPr>
        <p:spPr/>
        <p:txBody>
          <a:bodyPr/>
          <a:lstStyle/>
          <a:p>
            <a:fld id="{A098FBE6-540D-41B1-8784-222EA9B62A90}" type="slidenum">
              <a:rPr lang="en-US" smtClean="0"/>
              <a:pPr/>
              <a:t>7</a:t>
            </a:fld>
            <a:endParaRPr lang="en-US"/>
          </a:p>
        </p:txBody>
      </p:sp>
      <p:sp>
        <p:nvSpPr>
          <p:cNvPr id="3" name="Rectangle 2">
            <a:extLst>
              <a:ext uri="{FF2B5EF4-FFF2-40B4-BE49-F238E27FC236}">
                <a16:creationId xmlns:a16="http://schemas.microsoft.com/office/drawing/2014/main" id="{62F1C8AD-E03E-374D-ADD0-02EDE1A295C7}"/>
              </a:ext>
            </a:extLst>
          </p:cNvPr>
          <p:cNvSpPr/>
          <p:nvPr/>
        </p:nvSpPr>
        <p:spPr>
          <a:xfrm>
            <a:off x="990600" y="1066800"/>
            <a:ext cx="3757760" cy="1015663"/>
          </a:xfrm>
          <a:prstGeom prst="rect">
            <a:avLst/>
          </a:prstGeom>
        </p:spPr>
        <p:txBody>
          <a:bodyPr wrap="none">
            <a:spAutoFit/>
          </a:bodyPr>
          <a:lstStyle/>
          <a:p>
            <a:pPr algn="ctr"/>
            <a:r>
              <a:rPr lang="en-US" sz="6000" dirty="0" err="1">
                <a:ln w="0"/>
                <a:solidFill>
                  <a:srgbClr val="FF0000"/>
                </a:solidFill>
                <a:effectLst>
                  <a:outerShdw blurRad="38100" dist="25400" dir="5400000" algn="ctr" rotWithShape="0">
                    <a:srgbClr val="6E747A">
                      <a:alpha val="43000"/>
                    </a:srgbClr>
                  </a:outerShdw>
                </a:effectLst>
              </a:rPr>
              <a:t>Khoản</a:t>
            </a:r>
            <a:r>
              <a:rPr lang="en-US" sz="6000" dirty="0">
                <a:ln w="0"/>
                <a:solidFill>
                  <a:srgbClr val="FF0000"/>
                </a:solidFill>
                <a:effectLst>
                  <a:outerShdw blurRad="38100" dist="25400" dir="5400000" algn="ctr" rotWithShape="0">
                    <a:srgbClr val="6E747A">
                      <a:alpha val="43000"/>
                    </a:srgbClr>
                  </a:outerShdw>
                </a:effectLst>
              </a:rPr>
              <a:t> </a:t>
            </a:r>
            <a:r>
              <a:rPr lang="en-US" sz="6000" dirty="0" err="1">
                <a:ln w="0"/>
                <a:solidFill>
                  <a:srgbClr val="FF0000"/>
                </a:solidFill>
                <a:effectLst>
                  <a:outerShdw blurRad="38100" dist="25400" dir="5400000" algn="ctr" rotWithShape="0">
                    <a:srgbClr val="6E747A">
                      <a:alpha val="43000"/>
                    </a:srgbClr>
                  </a:outerShdw>
                </a:effectLst>
              </a:rPr>
              <a:t>rò</a:t>
            </a:r>
            <a:r>
              <a:rPr lang="en-US" sz="6000" dirty="0">
                <a:ln w="0"/>
                <a:solidFill>
                  <a:srgbClr val="FF0000"/>
                </a:solidFill>
                <a:effectLst>
                  <a:outerShdw blurRad="38100" dist="25400" dir="5400000" algn="ctr" rotWithShape="0">
                    <a:srgbClr val="6E747A">
                      <a:alpha val="43000"/>
                    </a:srgbClr>
                  </a:outerShdw>
                </a:effectLst>
              </a:rPr>
              <a:t> </a:t>
            </a:r>
            <a:r>
              <a:rPr lang="en-US" sz="6000" dirty="0" err="1">
                <a:ln w="0"/>
                <a:solidFill>
                  <a:srgbClr val="FF0000"/>
                </a:solidFill>
                <a:effectLst>
                  <a:outerShdw blurRad="38100" dist="25400" dir="5400000" algn="ctr" rotWithShape="0">
                    <a:srgbClr val="6E747A">
                      <a:alpha val="43000"/>
                    </a:srgbClr>
                  </a:outerShdw>
                </a:effectLst>
              </a:rPr>
              <a:t>rỉ</a:t>
            </a:r>
            <a:endParaRPr lang="en-US" sz="6000" dirty="0">
              <a:ln w="0"/>
              <a:solidFill>
                <a:srgbClr val="FF0000"/>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07F482A7-70B4-8846-8BA0-5D1A090B23B2}"/>
              </a:ext>
            </a:extLst>
          </p:cNvPr>
          <p:cNvSpPr/>
          <p:nvPr/>
        </p:nvSpPr>
        <p:spPr>
          <a:xfrm>
            <a:off x="533400" y="2514600"/>
            <a:ext cx="5943600" cy="2308324"/>
          </a:xfrm>
          <a:prstGeom prst="rect">
            <a:avLst/>
          </a:prstGeom>
        </p:spPr>
        <p:txBody>
          <a:bodyPr wrap="square">
            <a:spAutoFit/>
          </a:bodyPr>
          <a:lstStyle/>
          <a:p>
            <a:pPr algn="ctr"/>
            <a:r>
              <a:rPr lang="en-US" sz="4800" dirty="0" err="1">
                <a:ln w="0"/>
                <a:effectLst>
                  <a:outerShdw blurRad="38100" dist="25400" dir="5400000" algn="ctr" rotWithShape="0">
                    <a:srgbClr val="6E747A">
                      <a:alpha val="43000"/>
                    </a:srgbClr>
                  </a:outerShdw>
                </a:effectLst>
              </a:rPr>
              <a:t>Là</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tiền</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các</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hộ</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gia</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đình</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nhận</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được</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nhưng</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không</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trở</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lại</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các</a:t>
            </a:r>
            <a:r>
              <a:rPr lang="en-US" sz="4800" dirty="0">
                <a:ln w="0"/>
                <a:effectLst>
                  <a:outerShdw blurRad="38100" dist="25400" dir="5400000" algn="ctr" rotWithShape="0">
                    <a:srgbClr val="6E747A">
                      <a:alpha val="43000"/>
                    </a:srgbClr>
                  </a:outerShdw>
                </a:effectLst>
              </a:rPr>
              <a:t> </a:t>
            </a:r>
            <a:r>
              <a:rPr lang="en-US" sz="4800" dirty="0" err="1">
                <a:ln w="0"/>
                <a:effectLst>
                  <a:outerShdw blurRad="38100" dist="25400" dir="5400000" algn="ctr" rotWithShape="0">
                    <a:srgbClr val="6E747A">
                      <a:alpha val="43000"/>
                    </a:srgbClr>
                  </a:outerShdw>
                </a:effectLst>
              </a:rPr>
              <a:t>hãng</a:t>
            </a:r>
            <a:endParaRPr lang="en-US" sz="4800" dirty="0">
              <a:ln w="0"/>
              <a:effectLst>
                <a:outerShdw blurRad="38100" dist="25400" dir="5400000" algn="ctr" rotWithShape="0">
                  <a:srgbClr val="6E747A">
                    <a:alpha val="43000"/>
                  </a:srgbClr>
                </a:outerShdw>
              </a:effectLst>
            </a:endParaRPr>
          </a:p>
        </p:txBody>
      </p:sp>
      <p:pic>
        <p:nvPicPr>
          <p:cNvPr id="5" name="Picture 2" descr="Luôn giữ tư duy tiết kiệm tiền hiệu quả nhờ 12 lời khuyên hữu ích sau">
            <a:extLst>
              <a:ext uri="{FF2B5EF4-FFF2-40B4-BE49-F238E27FC236}">
                <a16:creationId xmlns:a16="http://schemas.microsoft.com/office/drawing/2014/main" id="{D4B95F05-D1BD-1D42-867B-2825B700B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16599" y="3048000"/>
            <a:ext cx="5364930" cy="335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64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576B5A-095D-A44E-B250-C92E2F69AD66}"/>
              </a:ext>
            </a:extLst>
          </p:cNvPr>
          <p:cNvSpPr>
            <a:spLocks noGrp="1"/>
          </p:cNvSpPr>
          <p:nvPr>
            <p:ph type="sldNum" sz="quarter" idx="12"/>
          </p:nvPr>
        </p:nvSpPr>
        <p:spPr/>
        <p:txBody>
          <a:bodyPr/>
          <a:lstStyle/>
          <a:p>
            <a:fld id="{A098FBE6-540D-41B1-8784-222EA9B62A90}" type="slidenum">
              <a:rPr lang="en-US" smtClean="0"/>
              <a:pPr/>
              <a:t>8</a:t>
            </a:fld>
            <a:endParaRPr lang="en-US"/>
          </a:p>
        </p:txBody>
      </p:sp>
      <p:sp>
        <p:nvSpPr>
          <p:cNvPr id="3" name="Rectangle 2">
            <a:extLst>
              <a:ext uri="{FF2B5EF4-FFF2-40B4-BE49-F238E27FC236}">
                <a16:creationId xmlns:a16="http://schemas.microsoft.com/office/drawing/2014/main" id="{3C96C124-E71B-594F-B7B2-8731292F6F5F}"/>
              </a:ext>
            </a:extLst>
          </p:cNvPr>
          <p:cNvSpPr/>
          <p:nvPr/>
        </p:nvSpPr>
        <p:spPr>
          <a:xfrm>
            <a:off x="1828800" y="1447800"/>
            <a:ext cx="2831224"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Các</a:t>
            </a:r>
            <a:r>
              <a:rPr lang="en-US" sz="5400" b="0" cap="none" spc="0" dirty="0">
                <a:ln w="0"/>
                <a:solidFill>
                  <a:schemeClr val="accent1"/>
                </a:solidFill>
                <a:effectLst>
                  <a:outerShdw blurRad="38100" dist="25400" dir="5400000" algn="ctr" rotWithShape="0">
                    <a:srgbClr val="6E747A">
                      <a:alpha val="43000"/>
                    </a:srgbClr>
                  </a:outerShdw>
                </a:effectLst>
              </a:rPr>
              <a:t> </a:t>
            </a:r>
            <a:r>
              <a:rPr lang="en-US" sz="5400" b="0" cap="none" spc="0" dirty="0" err="1">
                <a:ln w="0"/>
                <a:solidFill>
                  <a:schemeClr val="accent1"/>
                </a:solidFill>
                <a:effectLst>
                  <a:outerShdw blurRad="38100" dist="25400" dir="5400000" algn="ctr" rotWithShape="0">
                    <a:srgbClr val="6E747A">
                      <a:alpha val="43000"/>
                    </a:srgbClr>
                  </a:outerShdw>
                </a:effectLst>
              </a:rPr>
              <a:t>hãng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9220C2CA-CDC9-0F42-9296-AB798A368E2D}"/>
              </a:ext>
            </a:extLst>
          </p:cNvPr>
          <p:cNvSpPr/>
          <p:nvPr/>
        </p:nvSpPr>
        <p:spPr>
          <a:xfrm>
            <a:off x="225679" y="2496375"/>
            <a:ext cx="6096000" cy="1200329"/>
          </a:xfrm>
          <a:prstGeom prst="rect">
            <a:avLst/>
          </a:prstGeom>
        </p:spPr>
        <p:txBody>
          <a:bodyPr>
            <a:spAutoFit/>
          </a:bodyPr>
          <a:lstStyle/>
          <a:p>
            <a:pPr algn="ctr"/>
            <a:r>
              <a:rPr lang="en-US" sz="7200" dirty="0" err="1">
                <a:ln w="0"/>
                <a:solidFill>
                  <a:srgbClr val="FF0000"/>
                </a:solidFill>
                <a:effectLst>
                  <a:outerShdw blurRad="38100" dist="25400" dir="5400000" algn="ctr" rotWithShape="0">
                    <a:srgbClr val="6E747A">
                      <a:alpha val="43000"/>
                    </a:srgbClr>
                  </a:outerShdw>
                </a:effectLst>
              </a:rPr>
              <a:t>Đầu</a:t>
            </a:r>
            <a:r>
              <a:rPr lang="en-US" sz="7200" dirty="0">
                <a:ln w="0"/>
                <a:solidFill>
                  <a:srgbClr val="FF0000"/>
                </a:solidFill>
                <a:effectLst>
                  <a:outerShdw blurRad="38100" dist="25400" dir="5400000" algn="ctr" rotWithShape="0">
                    <a:srgbClr val="6E747A">
                      <a:alpha val="43000"/>
                    </a:srgbClr>
                  </a:outerShdw>
                </a:effectLst>
              </a:rPr>
              <a:t> </a:t>
            </a:r>
            <a:r>
              <a:rPr lang="en-US" sz="7200" dirty="0" err="1">
                <a:ln w="0"/>
                <a:solidFill>
                  <a:srgbClr val="FF0000"/>
                </a:solidFill>
                <a:effectLst>
                  <a:outerShdw blurRad="38100" dist="25400" dir="5400000" algn="ctr" rotWithShape="0">
                    <a:srgbClr val="6E747A">
                      <a:alpha val="43000"/>
                    </a:srgbClr>
                  </a:outerShdw>
                </a:effectLst>
              </a:rPr>
              <a:t>tư</a:t>
            </a:r>
            <a:r>
              <a:rPr lang="en-US" sz="7200" dirty="0">
                <a:ln w="0"/>
                <a:solidFill>
                  <a:srgbClr val="FF0000"/>
                </a:solidFill>
                <a:effectLst>
                  <a:outerShdw blurRad="38100" dist="25400" dir="5400000" algn="ctr" rotWithShape="0">
                    <a:srgbClr val="6E747A">
                      <a:alpha val="43000"/>
                    </a:srgbClr>
                  </a:outerShdw>
                </a:effectLst>
              </a:rPr>
              <a:t> 2000 </a:t>
            </a:r>
          </a:p>
        </p:txBody>
      </p:sp>
      <p:sp>
        <p:nvSpPr>
          <p:cNvPr id="7" name="Rectangle 6">
            <a:extLst>
              <a:ext uri="{FF2B5EF4-FFF2-40B4-BE49-F238E27FC236}">
                <a16:creationId xmlns:a16="http://schemas.microsoft.com/office/drawing/2014/main" id="{35219C66-DBE5-5348-8921-51219FC2763A}"/>
              </a:ext>
            </a:extLst>
          </p:cNvPr>
          <p:cNvSpPr/>
          <p:nvPr/>
        </p:nvSpPr>
        <p:spPr>
          <a:xfrm>
            <a:off x="364072" y="4394537"/>
            <a:ext cx="5819222" cy="1015663"/>
          </a:xfrm>
          <a:prstGeom prst="rect">
            <a:avLst/>
          </a:prstGeom>
        </p:spPr>
        <p:txBody>
          <a:bodyPr wrap="none">
            <a:spAutoFit/>
          </a:bodyPr>
          <a:lstStyle/>
          <a:p>
            <a:pPr algn="ctr"/>
            <a:r>
              <a:rPr lang="en-US" sz="6000" dirty="0" err="1">
                <a:ln w="0"/>
                <a:solidFill>
                  <a:srgbClr val="FF0000"/>
                </a:solidFill>
                <a:effectLst>
                  <a:outerShdw blurRad="38100" dist="25400" dir="5400000" algn="ctr" rotWithShape="0">
                    <a:srgbClr val="6E747A">
                      <a:alpha val="43000"/>
                    </a:srgbClr>
                  </a:outerShdw>
                </a:effectLst>
              </a:rPr>
              <a:t>Mua</a:t>
            </a:r>
            <a:r>
              <a:rPr lang="en-US" sz="6000" dirty="0">
                <a:ln w="0"/>
                <a:solidFill>
                  <a:srgbClr val="FF0000"/>
                </a:solidFill>
                <a:effectLst>
                  <a:outerShdw blurRad="38100" dist="25400" dir="5400000" algn="ctr" rotWithShape="0">
                    <a:srgbClr val="6E747A">
                      <a:alpha val="43000"/>
                    </a:srgbClr>
                  </a:outerShdw>
                </a:effectLst>
              </a:rPr>
              <a:t> </a:t>
            </a:r>
            <a:r>
              <a:rPr lang="en-US" sz="6000" dirty="0" err="1">
                <a:ln w="0"/>
                <a:solidFill>
                  <a:srgbClr val="FF0000"/>
                </a:solidFill>
                <a:effectLst>
                  <a:outerShdw blurRad="38100" dist="25400" dir="5400000" algn="ctr" rotWithShape="0">
                    <a:srgbClr val="6E747A">
                      <a:alpha val="43000"/>
                    </a:srgbClr>
                  </a:outerShdw>
                </a:effectLst>
              </a:rPr>
              <a:t>máy</a:t>
            </a:r>
            <a:r>
              <a:rPr lang="en-US" sz="6000" dirty="0">
                <a:ln w="0"/>
                <a:solidFill>
                  <a:srgbClr val="FF0000"/>
                </a:solidFill>
                <a:effectLst>
                  <a:outerShdw blurRad="38100" dist="25400" dir="5400000" algn="ctr" rotWithShape="0">
                    <a:srgbClr val="6E747A">
                      <a:alpha val="43000"/>
                    </a:srgbClr>
                  </a:outerShdw>
                </a:effectLst>
              </a:rPr>
              <a:t>, </a:t>
            </a:r>
            <a:r>
              <a:rPr lang="en-US" sz="6000" dirty="0" err="1">
                <a:ln w="0"/>
                <a:solidFill>
                  <a:srgbClr val="FF0000"/>
                </a:solidFill>
                <a:effectLst>
                  <a:outerShdw blurRad="38100" dist="25400" dir="5400000" algn="ctr" rotWithShape="0">
                    <a:srgbClr val="6E747A">
                      <a:alpha val="43000"/>
                    </a:srgbClr>
                  </a:outerShdw>
                </a:effectLst>
              </a:rPr>
              <a:t>thiết</a:t>
            </a:r>
            <a:r>
              <a:rPr lang="en-US" sz="6000" dirty="0">
                <a:ln w="0"/>
                <a:solidFill>
                  <a:srgbClr val="FF0000"/>
                </a:solidFill>
                <a:effectLst>
                  <a:outerShdw blurRad="38100" dist="25400" dir="5400000" algn="ctr" rotWithShape="0">
                    <a:srgbClr val="6E747A">
                      <a:alpha val="43000"/>
                    </a:srgbClr>
                  </a:outerShdw>
                </a:effectLst>
              </a:rPr>
              <a:t> </a:t>
            </a:r>
            <a:r>
              <a:rPr lang="en-US" sz="6000" dirty="0" err="1">
                <a:ln w="0"/>
                <a:solidFill>
                  <a:srgbClr val="FF0000"/>
                </a:solidFill>
                <a:effectLst>
                  <a:outerShdw blurRad="38100" dist="25400" dir="5400000" algn="ctr" rotWithShape="0">
                    <a:srgbClr val="6E747A">
                      <a:alpha val="43000"/>
                    </a:srgbClr>
                  </a:outerShdw>
                </a:effectLst>
              </a:rPr>
              <a:t>bị</a:t>
            </a:r>
            <a:endParaRPr lang="en-US" sz="6000" dirty="0">
              <a:ln w="0"/>
              <a:solidFill>
                <a:srgbClr val="FF0000"/>
              </a:solidFill>
              <a:effectLst>
                <a:outerShdw blurRad="38100" dist="25400" dir="5400000" algn="ctr" rotWithShape="0">
                  <a:srgbClr val="6E747A">
                    <a:alpha val="43000"/>
                  </a:srgbClr>
                </a:outerShdw>
              </a:effectLst>
            </a:endParaRPr>
          </a:p>
        </p:txBody>
      </p:sp>
      <p:pic>
        <p:nvPicPr>
          <p:cNvPr id="8" name="Picture 2" descr="Sửa Chữa Bảo Trì Máy Móc Công Nghệ Cao | CTI SUPPLY">
            <a:extLst>
              <a:ext uri="{FF2B5EF4-FFF2-40B4-BE49-F238E27FC236}">
                <a16:creationId xmlns:a16="http://schemas.microsoft.com/office/drawing/2014/main" id="{54557AB6-1911-5844-8DF0-3DE0F593E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8999"/>
            <a:ext cx="5988354" cy="288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5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D1B9-0F63-A343-A9E7-5832D0B783A5}"/>
              </a:ext>
            </a:extLst>
          </p:cNvPr>
          <p:cNvSpPr>
            <a:spLocks noGrp="1"/>
          </p:cNvSpPr>
          <p:nvPr>
            <p:ph type="sldNum" sz="quarter" idx="12"/>
          </p:nvPr>
        </p:nvSpPr>
        <p:spPr/>
        <p:txBody>
          <a:bodyPr/>
          <a:lstStyle/>
          <a:p>
            <a:fld id="{A098FBE6-540D-41B1-8784-222EA9B62A90}" type="slidenum">
              <a:rPr lang="en-US" smtClean="0"/>
              <a:pPr/>
              <a:t>9</a:t>
            </a:fld>
            <a:endParaRPr lang="en-US"/>
          </a:p>
        </p:txBody>
      </p:sp>
      <p:sp>
        <p:nvSpPr>
          <p:cNvPr id="3" name="Title 3">
            <a:extLst>
              <a:ext uri="{FF2B5EF4-FFF2-40B4-BE49-F238E27FC236}">
                <a16:creationId xmlns:a16="http://schemas.microsoft.com/office/drawing/2014/main" id="{A8AE3A62-273A-C247-AD32-07E16807CA6E}"/>
              </a:ext>
            </a:extLst>
          </p:cNvPr>
          <p:cNvSpPr txBox="1">
            <a:spLocks/>
          </p:cNvSpPr>
          <p:nvPr/>
        </p:nvSpPr>
        <p:spPr>
          <a:xfrm>
            <a:off x="-304800" y="341293"/>
            <a:ext cx="118110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G</a:t>
            </a:r>
            <a:r>
              <a:rPr lang="en-VN" b="1" dirty="0">
                <a:solidFill>
                  <a:schemeClr val="tx1"/>
                </a:solidFill>
              </a:rPr>
              <a:t>iao dịch giữa các hãng và các hộ gia đình</a:t>
            </a:r>
          </a:p>
        </p:txBody>
      </p:sp>
      <p:sp>
        <p:nvSpPr>
          <p:cNvPr id="5" name="Rectangle 4">
            <a:extLst>
              <a:ext uri="{FF2B5EF4-FFF2-40B4-BE49-F238E27FC236}">
                <a16:creationId xmlns:a16="http://schemas.microsoft.com/office/drawing/2014/main" id="{370DADAD-A2B4-6E45-AC34-D752CFD1F0D0}"/>
              </a:ext>
            </a:extLst>
          </p:cNvPr>
          <p:cNvSpPr/>
          <p:nvPr/>
        </p:nvSpPr>
        <p:spPr>
          <a:xfrm>
            <a:off x="5734" y="340143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Hộ</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gia</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đình</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E261B970-D041-A94B-852D-B0374EEC6308}"/>
              </a:ext>
            </a:extLst>
          </p:cNvPr>
          <p:cNvSpPr/>
          <p:nvPr/>
        </p:nvSpPr>
        <p:spPr>
          <a:xfrm>
            <a:off x="9556900" y="3216491"/>
            <a:ext cx="2438400" cy="646331"/>
          </a:xfrm>
          <a:prstGeom prst="rect">
            <a:avLst/>
          </a:prstGeom>
          <a:noFill/>
        </p:spPr>
        <p:txBody>
          <a:bodyPr wrap="square" lIns="91440" tIns="45720" rIns="91440" bIns="45720">
            <a:spAutoFit/>
          </a:bodyPr>
          <a:lstStyle/>
          <a:p>
            <a:pPr algn="ctr"/>
            <a:r>
              <a:rPr lang="en-US" sz="3600" b="0" cap="none" spc="0" dirty="0" err="1">
                <a:ln w="0"/>
                <a:solidFill>
                  <a:srgbClr val="FF0000"/>
                </a:solidFill>
                <a:effectLst>
                  <a:outerShdw blurRad="38100" dist="25400" dir="5400000" algn="ctr" rotWithShape="0">
                    <a:srgbClr val="6E747A">
                      <a:alpha val="43000"/>
                    </a:srgbClr>
                  </a:outerShdw>
                </a:effectLst>
              </a:rPr>
              <a:t>Các</a:t>
            </a:r>
            <a:r>
              <a:rPr lang="en-US" sz="3600" b="0" cap="none" spc="0" dirty="0">
                <a:ln w="0"/>
                <a:solidFill>
                  <a:srgbClr val="FF0000"/>
                </a:solidFill>
                <a:effectLst>
                  <a:outerShdw blurRad="38100" dist="25400" dir="5400000" algn="ctr" rotWithShape="0">
                    <a:srgbClr val="6E747A">
                      <a:alpha val="43000"/>
                    </a:srgbClr>
                  </a:outerShdw>
                </a:effectLst>
              </a:rPr>
              <a:t> </a:t>
            </a:r>
            <a:r>
              <a:rPr lang="en-US" sz="3600" b="0" cap="none" spc="0" dirty="0" err="1">
                <a:ln w="0"/>
                <a:solidFill>
                  <a:srgbClr val="FF0000"/>
                </a:solidFill>
                <a:effectLst>
                  <a:outerShdw blurRad="38100" dist="25400" dir="5400000" algn="ctr" rotWithShape="0">
                    <a:srgbClr val="6E747A">
                      <a:alpha val="43000"/>
                    </a:srgbClr>
                  </a:outerShdw>
                </a:effectLst>
              </a:rPr>
              <a:t>hãng</a:t>
            </a:r>
            <a:endParaRPr lang="en-US" sz="3600" b="0" cap="none" spc="0" dirty="0">
              <a:ln w="0"/>
              <a:solidFill>
                <a:srgbClr val="FF0000"/>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10C6021A-A033-B242-AA5D-EE8A13F30AAA}"/>
              </a:ext>
            </a:extLst>
          </p:cNvPr>
          <p:cNvSpPr/>
          <p:nvPr/>
        </p:nvSpPr>
        <p:spPr>
          <a:xfrm>
            <a:off x="4127950" y="4881718"/>
            <a:ext cx="4432363" cy="523220"/>
          </a:xfrm>
          <a:prstGeom prst="rect">
            <a:avLst/>
          </a:prstGeom>
          <a:solidFill>
            <a:srgbClr val="7030A0"/>
          </a:solidFill>
        </p:spPr>
        <p:txBody>
          <a:bodyPr wrap="square" lIns="91440" tIns="45720" rIns="91440" bIns="45720">
            <a:spAutoFit/>
          </a:bodyPr>
          <a:lstStyle/>
          <a:p>
            <a:pPr algn="ctr"/>
            <a:r>
              <a:rPr lang="en-US" sz="2800" dirty="0" err="1">
                <a:ln w="0"/>
                <a:solidFill>
                  <a:srgbClr val="FFFF00"/>
                </a:solidFill>
                <a:effectLst>
                  <a:outerShdw blurRad="38100" dist="25400" dir="5400000" algn="ctr" rotWithShape="0">
                    <a:srgbClr val="6E747A">
                      <a:alpha val="43000"/>
                    </a:srgbClr>
                  </a:outerShdw>
                </a:effectLst>
              </a:rPr>
              <a:t>Dịch</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vụ</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a:t>
            </a:r>
            <a:r>
              <a:rPr lang="en-US" sz="2800" b="0" cap="none" spc="0" dirty="0" err="1">
                <a:ln w="0"/>
                <a:solidFill>
                  <a:srgbClr val="FFFF00"/>
                </a:solidFill>
                <a:effectLst>
                  <a:outerShdw blurRad="38100" dist="25400" dir="5400000" algn="ctr" rotWithShape="0">
                    <a:srgbClr val="6E747A">
                      <a:alpha val="43000"/>
                    </a:srgbClr>
                  </a:outerShdw>
                </a:effectLst>
              </a:rPr>
              <a:t>ác</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yếu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tố</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sản</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xuất</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158E692-C43C-9042-AFD5-E7D63EFAEF98}"/>
              </a:ext>
            </a:extLst>
          </p:cNvPr>
          <p:cNvSpPr/>
          <p:nvPr/>
        </p:nvSpPr>
        <p:spPr>
          <a:xfrm>
            <a:off x="3759952" y="5562579"/>
            <a:ext cx="4963746" cy="954107"/>
          </a:xfrm>
          <a:prstGeom prst="rect">
            <a:avLst/>
          </a:prstGeom>
          <a:solidFill>
            <a:srgbClr val="0558FF"/>
          </a:solidFill>
        </p:spPr>
        <p:txBody>
          <a:bodyPr wrap="square" lIns="91440" tIns="45720" rIns="91440" bIns="45720">
            <a:spAutoFit/>
          </a:bodyPr>
          <a:lstStyle/>
          <a:p>
            <a:pPr algn="ctr"/>
            <a:r>
              <a:rPr lang="en-US" sz="2800" b="0" cap="none" spc="0" dirty="0">
                <a:ln w="0"/>
                <a:solidFill>
                  <a:schemeClr val="bg1"/>
                </a:solidFill>
                <a:effectLst>
                  <a:outerShdw blurRad="38100" dist="25400" dir="5400000" algn="ctr" rotWithShape="0">
                    <a:srgbClr val="6E747A">
                      <a:alpha val="43000"/>
                    </a:srgbClr>
                  </a:outerShdw>
                </a:effectLst>
              </a:rPr>
              <a:t>Thu </a:t>
            </a:r>
            <a:r>
              <a:rPr lang="en-US" sz="2800" b="0" cap="none" spc="0" dirty="0" err="1">
                <a:ln w="0"/>
                <a:solidFill>
                  <a:schemeClr val="bg1"/>
                </a:solidFill>
                <a:effectLst>
                  <a:outerShdw blurRad="38100" dist="25400" dir="5400000" algn="ctr" rotWithShape="0">
                    <a:srgbClr val="6E747A">
                      <a:alpha val="43000"/>
                    </a:srgbClr>
                  </a:outerShdw>
                </a:effectLst>
              </a:rPr>
              <a:t>nhập</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từ</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các</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yếu</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tố</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sản</a:t>
            </a:r>
            <a:r>
              <a:rPr lang="en-US" sz="2800" b="0" cap="none" spc="0" dirty="0">
                <a:ln w="0"/>
                <a:solidFill>
                  <a:schemeClr val="bg1"/>
                </a:solidFill>
                <a:effectLst>
                  <a:outerShdw blurRad="38100" dist="25400" dir="5400000" algn="ctr" rotWithShape="0">
                    <a:srgbClr val="6E747A">
                      <a:alpha val="43000"/>
                    </a:srgbClr>
                  </a:outerShdw>
                </a:effectLst>
              </a:rPr>
              <a:t> </a:t>
            </a:r>
            <a:r>
              <a:rPr lang="en-US" sz="2800" b="0" cap="none" spc="0" dirty="0" err="1">
                <a:ln w="0"/>
                <a:solidFill>
                  <a:schemeClr val="bg1"/>
                </a:solidFill>
                <a:effectLst>
                  <a:outerShdw blurRad="38100" dist="25400" dir="5400000" algn="ctr" rotWithShape="0">
                    <a:srgbClr val="6E747A">
                      <a:alpha val="43000"/>
                    </a:srgbClr>
                  </a:outerShdw>
                </a:effectLst>
              </a:rPr>
              <a:t>xuất</a:t>
            </a:r>
            <a:endParaRPr lang="en-US" sz="2800" b="0" cap="none" spc="0" dirty="0">
              <a:ln w="0"/>
              <a:solidFill>
                <a:schemeClr val="bg1"/>
              </a:solidFill>
              <a:effectLst>
                <a:outerShdw blurRad="38100" dist="25400" dir="5400000" algn="ctr" rotWithShape="0">
                  <a:srgbClr val="6E747A">
                    <a:alpha val="43000"/>
                  </a:srgbClr>
                </a:outerShdw>
              </a:effectLst>
            </a:endParaRPr>
          </a:p>
          <a:p>
            <a:pPr algn="ctr"/>
            <a:r>
              <a:rPr lang="en-US" sz="2800" dirty="0">
                <a:ln w="0"/>
                <a:solidFill>
                  <a:schemeClr val="bg1"/>
                </a:solidFill>
                <a:effectLst>
                  <a:outerShdw blurRad="38100" dist="25400" dir="5400000" algn="ctr" rotWithShape="0">
                    <a:srgbClr val="6E747A">
                      <a:alpha val="43000"/>
                    </a:srgbClr>
                  </a:outerShdw>
                </a:effectLst>
              </a:rPr>
              <a:t>7000</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F1757B91-23B8-554A-833C-8958CCA1C349}"/>
              </a:ext>
            </a:extLst>
          </p:cNvPr>
          <p:cNvSpPr/>
          <p:nvPr/>
        </p:nvSpPr>
        <p:spPr>
          <a:xfrm>
            <a:off x="4223623" y="1847197"/>
            <a:ext cx="3745307" cy="523220"/>
          </a:xfrm>
          <a:prstGeom prst="rect">
            <a:avLst/>
          </a:prstGeom>
          <a:solidFill>
            <a:srgbClr val="0558FF"/>
          </a:solidFill>
        </p:spPr>
        <p:txBody>
          <a:bodyPr wrap="square" lIns="91440" tIns="45720" rIns="91440" bIns="45720">
            <a:spAutoFit/>
          </a:bodyPr>
          <a:lstStyle/>
          <a:p>
            <a:pPr algn="ctr"/>
            <a:r>
              <a:rPr lang="en-US" sz="2800" dirty="0" err="1">
                <a:ln w="0"/>
                <a:solidFill>
                  <a:schemeClr val="bg1"/>
                </a:solidFill>
                <a:effectLst>
                  <a:outerShdw blurRad="38100" dist="25400" dir="5400000" algn="ctr" rotWithShape="0">
                    <a:srgbClr val="6E747A">
                      <a:alpha val="43000"/>
                    </a:srgbClr>
                  </a:outerShdw>
                </a:effectLst>
              </a:rPr>
              <a:t>Hàng</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hoá</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dịch</a:t>
            </a:r>
            <a:r>
              <a:rPr lang="en-US" sz="2800" dirty="0">
                <a:ln w="0"/>
                <a:solidFill>
                  <a:schemeClr val="bg1"/>
                </a:solidFill>
                <a:effectLst>
                  <a:outerShdw blurRad="38100" dist="25400" dir="5400000" algn="ctr" rotWithShape="0">
                    <a:srgbClr val="6E747A">
                      <a:alpha val="43000"/>
                    </a:srgbClr>
                  </a:outerShdw>
                </a:effectLst>
              </a:rPr>
              <a:t> </a:t>
            </a:r>
            <a:r>
              <a:rPr lang="en-US" sz="2800" dirty="0" err="1">
                <a:ln w="0"/>
                <a:solidFill>
                  <a:schemeClr val="bg1"/>
                </a:solidFill>
                <a:effectLst>
                  <a:outerShdw blurRad="38100" dist="25400" dir="5400000" algn="ctr" rotWithShape="0">
                    <a:srgbClr val="6E747A">
                      <a:alpha val="43000"/>
                    </a:srgbClr>
                  </a:outerShdw>
                </a:effectLst>
              </a:rPr>
              <a:t>vụ</a:t>
            </a:r>
            <a:endParaRPr lang="en-US" sz="2800" b="0" cap="none" spc="0" dirty="0">
              <a:ln w="0"/>
              <a:solidFill>
                <a:schemeClr val="bg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5F103F09-79FD-1C46-AEA5-8DAA6AF13595}"/>
              </a:ext>
            </a:extLst>
          </p:cNvPr>
          <p:cNvSpPr/>
          <p:nvPr/>
        </p:nvSpPr>
        <p:spPr>
          <a:xfrm>
            <a:off x="3852923" y="914171"/>
            <a:ext cx="4858743" cy="954107"/>
          </a:xfrm>
          <a:prstGeom prst="rect">
            <a:avLst/>
          </a:prstGeom>
          <a:solidFill>
            <a:srgbClr val="7030A0"/>
          </a:solidFill>
        </p:spPr>
        <p:txBody>
          <a:bodyPr wrap="square" lIns="91440" tIns="45720" rIns="91440" bIns="45720">
            <a:spAutoFit/>
          </a:bodyPr>
          <a:lstStyle/>
          <a:p>
            <a:pPr algn="ctr"/>
            <a:r>
              <a:rPr lang="en-US" sz="2800" b="0" cap="none" spc="0" dirty="0">
                <a:ln w="0"/>
                <a:solidFill>
                  <a:srgbClr val="FFFF00"/>
                </a:solidFill>
                <a:effectLst>
                  <a:outerShdw blurRad="38100" dist="25400" dir="5400000" algn="ctr" rotWithShape="0">
                    <a:srgbClr val="6E747A">
                      <a:alpha val="43000"/>
                    </a:srgbClr>
                  </a:outerShdw>
                </a:effectLst>
              </a:rPr>
              <a:t>Chi </a:t>
            </a:r>
            <a:r>
              <a:rPr lang="en-US" sz="2800" b="0" cap="none" spc="0" dirty="0" err="1">
                <a:ln w="0"/>
                <a:solidFill>
                  <a:srgbClr val="FFFF00"/>
                </a:solidFill>
                <a:effectLst>
                  <a:outerShdw blurRad="38100" dist="25400" dir="5400000" algn="ctr" rotWithShape="0">
                    <a:srgbClr val="6E747A">
                      <a:alpha val="43000"/>
                    </a:srgbClr>
                  </a:outerShdw>
                </a:effectLst>
              </a:rPr>
              <a:t>tiêu</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cho</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hàng</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hoá</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dịch</a:t>
            </a:r>
            <a:r>
              <a:rPr lang="en-US" sz="2800" b="0" cap="none" spc="0" dirty="0">
                <a:ln w="0"/>
                <a:solidFill>
                  <a:srgbClr val="FFFF00"/>
                </a:solidFill>
                <a:effectLst>
                  <a:outerShdw blurRad="38100" dist="25400" dir="5400000" algn="ctr" rotWithShape="0">
                    <a:srgbClr val="6E747A">
                      <a:alpha val="43000"/>
                    </a:srgbClr>
                  </a:outerShdw>
                </a:effectLst>
              </a:rPr>
              <a:t> </a:t>
            </a:r>
            <a:r>
              <a:rPr lang="en-US" sz="2800" b="0" cap="none" spc="0" dirty="0" err="1">
                <a:ln w="0"/>
                <a:solidFill>
                  <a:srgbClr val="FFFF00"/>
                </a:solidFill>
                <a:effectLst>
                  <a:outerShdw blurRad="38100" dist="25400" dir="5400000" algn="ctr" rotWithShape="0">
                    <a:srgbClr val="6E747A">
                      <a:alpha val="43000"/>
                    </a:srgbClr>
                  </a:outerShdw>
                </a:effectLst>
              </a:rPr>
              <a:t>vụ</a:t>
            </a:r>
            <a:endParaRPr lang="en-US" sz="2800" b="0" cap="none" spc="0" dirty="0">
              <a:ln w="0"/>
              <a:solidFill>
                <a:srgbClr val="FFFF00"/>
              </a:solidFill>
              <a:effectLst>
                <a:outerShdw blurRad="38100" dist="25400" dir="5400000" algn="ctr" rotWithShape="0">
                  <a:srgbClr val="6E747A">
                    <a:alpha val="43000"/>
                  </a:srgbClr>
                </a:outerShdw>
              </a:effectLst>
            </a:endParaRPr>
          </a:p>
          <a:p>
            <a:pPr algn="ctr"/>
            <a:r>
              <a:rPr lang="en-US" sz="2800" dirty="0">
                <a:ln w="0"/>
                <a:solidFill>
                  <a:srgbClr val="FFFF00"/>
                </a:solidFill>
                <a:effectLst>
                  <a:outerShdw blurRad="38100" dist="25400" dir="5400000" algn="ctr" rotWithShape="0">
                    <a:srgbClr val="6E747A">
                      <a:alpha val="43000"/>
                    </a:srgbClr>
                  </a:outerShdw>
                </a:effectLst>
              </a:rPr>
              <a:t>5000</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11" name="Bent Arrow 10">
            <a:extLst>
              <a:ext uri="{FF2B5EF4-FFF2-40B4-BE49-F238E27FC236}">
                <a16:creationId xmlns:a16="http://schemas.microsoft.com/office/drawing/2014/main" id="{F6409B8F-96E6-0940-B318-54068A39663E}"/>
              </a:ext>
            </a:extLst>
          </p:cNvPr>
          <p:cNvSpPr/>
          <p:nvPr/>
        </p:nvSpPr>
        <p:spPr>
          <a:xfrm>
            <a:off x="1932047" y="964120"/>
            <a:ext cx="2069091" cy="1365814"/>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Bent Arrow 11">
            <a:extLst>
              <a:ext uri="{FF2B5EF4-FFF2-40B4-BE49-F238E27FC236}">
                <a16:creationId xmlns:a16="http://schemas.microsoft.com/office/drawing/2014/main" id="{5AE92178-8250-6047-AE08-8CFA10999008}"/>
              </a:ext>
            </a:extLst>
          </p:cNvPr>
          <p:cNvSpPr/>
          <p:nvPr/>
        </p:nvSpPr>
        <p:spPr>
          <a:xfrm rot="5400000">
            <a:off x="8965981" y="769513"/>
            <a:ext cx="1200327" cy="1915837"/>
          </a:xfrm>
          <a:prstGeom prst="bentArrow">
            <a:avLst>
              <a:gd name="adj1" fmla="val 13311"/>
              <a:gd name="adj2" fmla="val 23406"/>
              <a:gd name="adj3" fmla="val 25000"/>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3" name="Bent Arrow 12">
            <a:extLst>
              <a:ext uri="{FF2B5EF4-FFF2-40B4-BE49-F238E27FC236}">
                <a16:creationId xmlns:a16="http://schemas.microsoft.com/office/drawing/2014/main" id="{6FC4C842-9ECF-C546-9D3E-0A643D784BA3}"/>
              </a:ext>
            </a:extLst>
          </p:cNvPr>
          <p:cNvSpPr/>
          <p:nvPr/>
        </p:nvSpPr>
        <p:spPr>
          <a:xfrm rot="10800000">
            <a:off x="9323677" y="4272622"/>
            <a:ext cx="1479700" cy="1813176"/>
          </a:xfrm>
          <a:prstGeom prst="bentArrow">
            <a:avLst>
              <a:gd name="adj1" fmla="val 11349"/>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4" name="Bent Arrow 13">
            <a:extLst>
              <a:ext uri="{FF2B5EF4-FFF2-40B4-BE49-F238E27FC236}">
                <a16:creationId xmlns:a16="http://schemas.microsoft.com/office/drawing/2014/main" id="{EA50343F-2487-5640-8A8B-C22AB7E7F427}"/>
              </a:ext>
            </a:extLst>
          </p:cNvPr>
          <p:cNvSpPr/>
          <p:nvPr/>
        </p:nvSpPr>
        <p:spPr>
          <a:xfrm rot="16200000">
            <a:off x="1347041" y="4157244"/>
            <a:ext cx="1497678" cy="1915837"/>
          </a:xfrm>
          <a:prstGeom prst="bentArrow">
            <a:avLst>
              <a:gd name="adj1" fmla="val 13311"/>
              <a:gd name="adj2" fmla="val 23406"/>
              <a:gd name="adj3" fmla="val 25000"/>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5" name="Bent Arrow 14">
            <a:extLst>
              <a:ext uri="{FF2B5EF4-FFF2-40B4-BE49-F238E27FC236}">
                <a16:creationId xmlns:a16="http://schemas.microsoft.com/office/drawing/2014/main" id="{9AF87E84-CBBA-E546-B9A2-C7492BE3AD5D}"/>
              </a:ext>
            </a:extLst>
          </p:cNvPr>
          <p:cNvSpPr/>
          <p:nvPr/>
        </p:nvSpPr>
        <p:spPr>
          <a:xfrm rot="10800000" flipV="1">
            <a:off x="8618695" y="1610824"/>
            <a:ext cx="1245675" cy="814532"/>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6" name="Bent Arrow 15">
            <a:extLst>
              <a:ext uri="{FF2B5EF4-FFF2-40B4-BE49-F238E27FC236}">
                <a16:creationId xmlns:a16="http://schemas.microsoft.com/office/drawing/2014/main" id="{958F4FA5-14DF-E444-91C3-E140804441A4}"/>
              </a:ext>
            </a:extLst>
          </p:cNvPr>
          <p:cNvSpPr/>
          <p:nvPr/>
        </p:nvSpPr>
        <p:spPr>
          <a:xfrm rot="5400000" flipV="1">
            <a:off x="2609460" y="127134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17" name="Bent Arrow 16">
            <a:extLst>
              <a:ext uri="{FF2B5EF4-FFF2-40B4-BE49-F238E27FC236}">
                <a16:creationId xmlns:a16="http://schemas.microsoft.com/office/drawing/2014/main" id="{C5D2FE7C-E002-D949-8AB2-1B7612784D39}"/>
              </a:ext>
            </a:extLst>
          </p:cNvPr>
          <p:cNvSpPr/>
          <p:nvPr/>
        </p:nvSpPr>
        <p:spPr>
          <a:xfrm flipV="1">
            <a:off x="2128473" y="4640141"/>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8" name="Bent Arrow 17">
            <a:extLst>
              <a:ext uri="{FF2B5EF4-FFF2-40B4-BE49-F238E27FC236}">
                <a16:creationId xmlns:a16="http://schemas.microsoft.com/office/drawing/2014/main" id="{863DC26B-5F91-394A-A490-C71BE6D5E1F5}"/>
              </a:ext>
            </a:extLst>
          </p:cNvPr>
          <p:cNvSpPr/>
          <p:nvPr/>
        </p:nvSpPr>
        <p:spPr>
          <a:xfrm rot="16200000" flipV="1">
            <a:off x="9434851" y="4254878"/>
            <a:ext cx="814532" cy="1245674"/>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9" name="Bent Arrow 18">
            <a:extLst>
              <a:ext uri="{FF2B5EF4-FFF2-40B4-BE49-F238E27FC236}">
                <a16:creationId xmlns:a16="http://schemas.microsoft.com/office/drawing/2014/main" id="{D8164DBE-F6BB-BD4C-9B7E-CA1A7EF9BA8F}"/>
              </a:ext>
            </a:extLst>
          </p:cNvPr>
          <p:cNvSpPr/>
          <p:nvPr/>
        </p:nvSpPr>
        <p:spPr>
          <a:xfrm rot="10800000" flipV="1">
            <a:off x="111940" y="2437098"/>
            <a:ext cx="1245675"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1" name="Rectangle 20">
            <a:extLst>
              <a:ext uri="{FF2B5EF4-FFF2-40B4-BE49-F238E27FC236}">
                <a16:creationId xmlns:a16="http://schemas.microsoft.com/office/drawing/2014/main" id="{02EB71F3-C222-FA4F-8C4D-7A823BE1C1A7}"/>
              </a:ext>
            </a:extLst>
          </p:cNvPr>
          <p:cNvSpPr/>
          <p:nvPr/>
        </p:nvSpPr>
        <p:spPr>
          <a:xfrm>
            <a:off x="327596" y="1607450"/>
            <a:ext cx="1568057"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Tiết</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kiệm</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
        <p:nvSpPr>
          <p:cNvPr id="22" name="Bent Arrow 21">
            <a:extLst>
              <a:ext uri="{FF2B5EF4-FFF2-40B4-BE49-F238E27FC236}">
                <a16:creationId xmlns:a16="http://schemas.microsoft.com/office/drawing/2014/main" id="{7DEEFDCC-D539-F44A-9D01-3A9C6A62DA4D}"/>
              </a:ext>
            </a:extLst>
          </p:cNvPr>
          <p:cNvSpPr/>
          <p:nvPr/>
        </p:nvSpPr>
        <p:spPr>
          <a:xfrm rot="5400000" flipV="1">
            <a:off x="10904453" y="2029637"/>
            <a:ext cx="750049" cy="1510828"/>
          </a:xfrm>
          <a:prstGeom prst="bentArrow">
            <a:avLst>
              <a:gd name="adj1" fmla="val 20439"/>
              <a:gd name="adj2" fmla="val 31425"/>
              <a:gd name="adj3" fmla="val 28564"/>
              <a:gd name="adj4" fmla="val 34185"/>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3" name="Rectangle 22">
            <a:extLst>
              <a:ext uri="{FF2B5EF4-FFF2-40B4-BE49-F238E27FC236}">
                <a16:creationId xmlns:a16="http://schemas.microsoft.com/office/drawing/2014/main" id="{D2A7CAF0-0582-1543-8EC7-02706C71F37C}"/>
              </a:ext>
            </a:extLst>
          </p:cNvPr>
          <p:cNvSpPr/>
          <p:nvPr/>
        </p:nvSpPr>
        <p:spPr>
          <a:xfrm>
            <a:off x="5020528" y="2498856"/>
            <a:ext cx="2647206" cy="954107"/>
          </a:xfrm>
          <a:prstGeom prst="rect">
            <a:avLst/>
          </a:prstGeom>
          <a:solidFill>
            <a:srgbClr val="7030A0"/>
          </a:solidFill>
        </p:spPr>
        <p:txBody>
          <a:bodyPr wrap="square" lIns="91440" tIns="45720" rIns="91440" bIns="45720">
            <a:spAutoFit/>
          </a:bodyPr>
          <a:lstStyle/>
          <a:p>
            <a:pPr algn="ctr"/>
            <a:r>
              <a:rPr lang="en-US" sz="2800" dirty="0" err="1">
                <a:ln w="0"/>
                <a:solidFill>
                  <a:srgbClr val="FFFF00"/>
                </a:solidFill>
                <a:effectLst>
                  <a:outerShdw blurRad="38100" dist="25400" dir="5400000" algn="ctr" rotWithShape="0">
                    <a:srgbClr val="6E747A">
                      <a:alpha val="43000"/>
                    </a:srgbClr>
                  </a:outerShdw>
                </a:effectLst>
              </a:rPr>
              <a:t>Hàng</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tư</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bản</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cho</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các</a:t>
            </a:r>
            <a:r>
              <a:rPr lang="en-US" sz="2800" dirty="0">
                <a:ln w="0"/>
                <a:solidFill>
                  <a:srgbClr val="FFFF00"/>
                </a:solidFill>
                <a:effectLst>
                  <a:outerShdw blurRad="38100" dist="25400" dir="5400000" algn="ctr" rotWithShape="0">
                    <a:srgbClr val="6E747A">
                      <a:alpha val="43000"/>
                    </a:srgbClr>
                  </a:outerShdw>
                </a:effectLst>
              </a:rPr>
              <a:t> </a:t>
            </a:r>
            <a:r>
              <a:rPr lang="en-US" sz="2800" dirty="0" err="1">
                <a:ln w="0"/>
                <a:solidFill>
                  <a:srgbClr val="FFFF00"/>
                </a:solidFill>
                <a:effectLst>
                  <a:outerShdw blurRad="38100" dist="25400" dir="5400000" algn="ctr" rotWithShape="0">
                    <a:srgbClr val="6E747A">
                      <a:alpha val="43000"/>
                    </a:srgbClr>
                  </a:outerShdw>
                </a:effectLst>
              </a:rPr>
              <a:t>hãng</a:t>
            </a:r>
            <a:endParaRPr lang="en-US" sz="2800" b="0" cap="none" spc="0" dirty="0">
              <a:ln w="0"/>
              <a:solidFill>
                <a:srgbClr val="FFFF00"/>
              </a:solidFill>
              <a:effectLst>
                <a:outerShdw blurRad="38100" dist="25400" dir="5400000" algn="ctr" rotWithShape="0">
                  <a:srgbClr val="6E747A">
                    <a:alpha val="43000"/>
                  </a:srgbClr>
                </a:outerShdw>
              </a:effectLst>
            </a:endParaRPr>
          </a:p>
        </p:txBody>
      </p:sp>
      <p:sp>
        <p:nvSpPr>
          <p:cNvPr id="24" name="Bent Arrow 23">
            <a:extLst>
              <a:ext uri="{FF2B5EF4-FFF2-40B4-BE49-F238E27FC236}">
                <a16:creationId xmlns:a16="http://schemas.microsoft.com/office/drawing/2014/main" id="{D9939591-0836-4A4C-86D3-CF7B09BA5CF8}"/>
              </a:ext>
            </a:extLst>
          </p:cNvPr>
          <p:cNvSpPr/>
          <p:nvPr/>
        </p:nvSpPr>
        <p:spPr>
          <a:xfrm rot="10800000" flipV="1">
            <a:off x="7434212" y="2464787"/>
            <a:ext cx="2647207" cy="867443"/>
          </a:xfrm>
          <a:prstGeom prst="bentArrow">
            <a:avLst>
              <a:gd name="adj1" fmla="val 23393"/>
              <a:gd name="adj2" fmla="val 31425"/>
              <a:gd name="adj3" fmla="val 28564"/>
              <a:gd name="adj4" fmla="val 80272"/>
            </a:avLst>
          </a:prstGeom>
          <a:solidFill>
            <a:srgbClr val="0558FF"/>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7030A0"/>
              </a:solidFill>
              <a:highlight>
                <a:srgbClr val="800080"/>
              </a:highlight>
            </a:endParaRPr>
          </a:p>
        </p:txBody>
      </p:sp>
      <p:sp>
        <p:nvSpPr>
          <p:cNvPr id="25" name="Bent Arrow 24">
            <a:extLst>
              <a:ext uri="{FF2B5EF4-FFF2-40B4-BE49-F238E27FC236}">
                <a16:creationId xmlns:a16="http://schemas.microsoft.com/office/drawing/2014/main" id="{EB5C4BD2-8D47-C145-AEB3-D53E3F75F7BA}"/>
              </a:ext>
            </a:extLst>
          </p:cNvPr>
          <p:cNvSpPr/>
          <p:nvPr/>
        </p:nvSpPr>
        <p:spPr>
          <a:xfrm flipV="1">
            <a:off x="6919598" y="3492183"/>
            <a:ext cx="2964546" cy="814532"/>
          </a:xfrm>
          <a:prstGeom prst="bentArrow">
            <a:avLst>
              <a:gd name="adj1" fmla="val 20439"/>
              <a:gd name="adj2" fmla="val 31425"/>
              <a:gd name="adj3" fmla="val 28564"/>
              <a:gd name="adj4" fmla="val 34185"/>
            </a:avLst>
          </a:prstGeom>
          <a:solidFill>
            <a:srgbClr val="7030A0"/>
          </a:solidFill>
          <a:ln>
            <a:solidFill>
              <a:srgbClr val="055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26" name="Rectangle 25">
            <a:extLst>
              <a:ext uri="{FF2B5EF4-FFF2-40B4-BE49-F238E27FC236}">
                <a16:creationId xmlns:a16="http://schemas.microsoft.com/office/drawing/2014/main" id="{6FF4DE9F-405B-3B40-8FCB-508687D53B79}"/>
              </a:ext>
            </a:extLst>
          </p:cNvPr>
          <p:cNvSpPr/>
          <p:nvPr/>
        </p:nvSpPr>
        <p:spPr>
          <a:xfrm>
            <a:off x="10601169" y="1447679"/>
            <a:ext cx="1220206" cy="954107"/>
          </a:xfrm>
          <a:prstGeom prst="rect">
            <a:avLst/>
          </a:prstGeom>
        </p:spPr>
        <p:txBody>
          <a:bodyPr wrap="none">
            <a:spAutoFit/>
          </a:bodyPr>
          <a:lstStyle/>
          <a:p>
            <a:pPr algn="ctr"/>
            <a:r>
              <a:rPr lang="en-US" sz="2800" dirty="0" err="1">
                <a:ln w="0"/>
                <a:solidFill>
                  <a:srgbClr val="FF0000"/>
                </a:solidFill>
                <a:effectLst>
                  <a:outerShdw blurRad="38100" dist="25400" dir="5400000" algn="ctr" rotWithShape="0">
                    <a:srgbClr val="6E747A">
                      <a:alpha val="43000"/>
                    </a:srgbClr>
                  </a:outerShdw>
                </a:effectLst>
              </a:rPr>
              <a:t>Đầu</a:t>
            </a:r>
            <a:r>
              <a:rPr lang="en-US" sz="2800" dirty="0">
                <a:ln w="0"/>
                <a:solidFill>
                  <a:srgbClr val="FF0000"/>
                </a:solidFill>
                <a:effectLst>
                  <a:outerShdw blurRad="38100" dist="25400" dir="5400000" algn="ctr" rotWithShape="0">
                    <a:srgbClr val="6E747A">
                      <a:alpha val="43000"/>
                    </a:srgbClr>
                  </a:outerShdw>
                </a:effectLst>
              </a:rPr>
              <a:t> </a:t>
            </a:r>
            <a:r>
              <a:rPr lang="en-US" sz="2800" dirty="0" err="1">
                <a:ln w="0"/>
                <a:solidFill>
                  <a:srgbClr val="FF0000"/>
                </a:solidFill>
                <a:effectLst>
                  <a:outerShdw blurRad="38100" dist="25400" dir="5400000" algn="ctr" rotWithShape="0">
                    <a:srgbClr val="6E747A">
                      <a:alpha val="43000"/>
                    </a:srgbClr>
                  </a:outerShdw>
                </a:effectLst>
              </a:rPr>
              <a:t>tư</a:t>
            </a:r>
            <a:endParaRPr lang="en-US" sz="2800" dirty="0">
              <a:ln w="0"/>
              <a:solidFill>
                <a:srgbClr val="FF0000"/>
              </a:solidFill>
              <a:effectLst>
                <a:outerShdw blurRad="38100" dist="25400" dir="5400000" algn="ctr" rotWithShape="0">
                  <a:srgbClr val="6E747A">
                    <a:alpha val="43000"/>
                  </a:srgbClr>
                </a:outerShdw>
              </a:effectLst>
            </a:endParaRPr>
          </a:p>
          <a:p>
            <a:pPr algn="ctr"/>
            <a:r>
              <a:rPr lang="en-US" sz="2800" dirty="0">
                <a:ln w="0"/>
                <a:solidFill>
                  <a:srgbClr val="FF0000"/>
                </a:solidFill>
                <a:effectLst>
                  <a:outerShdw blurRad="38100" dist="25400" dir="5400000" algn="ctr" rotWithShape="0">
                    <a:srgbClr val="6E747A">
                      <a:alpha val="43000"/>
                    </a:srgbClr>
                  </a:outerShdw>
                </a:effectLst>
              </a:rPr>
              <a:t>2000</a:t>
            </a:r>
          </a:p>
        </p:txBody>
      </p:sp>
    </p:spTree>
    <p:extLst>
      <p:ext uri="{BB962C8B-B14F-4D97-AF65-F5344CB8AC3E}">
        <p14:creationId xmlns:p14="http://schemas.microsoft.com/office/powerpoint/2010/main" val="2789693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17819</TotalTime>
  <Words>727</Words>
  <Application>Microsoft Macintosh PowerPoint</Application>
  <PresentationFormat>Widescreen</PresentationFormat>
  <Paragraphs>161</Paragraphs>
  <Slides>23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Candara</vt:lpstr>
      <vt:lpstr>Symbol</vt:lpstr>
      <vt:lpstr>Tahoma</vt:lpstr>
      <vt:lpstr>Waveform</vt:lpstr>
      <vt:lpstr>KINH TẾ HỌC ĐẠI CƯƠNG Chương 6. Giới thiệu về kinh tế học vĩ mô  GV: ThS Nguyễn Quốc Thắng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CÁC CHỦ THỂ  TRONG QUAN HỆ LAO ĐỘNG</dc:title>
  <dc:creator>HOAIBAO</dc:creator>
  <cp:lastModifiedBy>Nguyen Quoc Thang</cp:lastModifiedBy>
  <cp:revision>508</cp:revision>
  <cp:lastPrinted>2016-03-16T01:13:27Z</cp:lastPrinted>
  <dcterms:created xsi:type="dcterms:W3CDTF">2011-05-03T03:39:41Z</dcterms:created>
  <dcterms:modified xsi:type="dcterms:W3CDTF">2021-08-15T07:24:49Z</dcterms:modified>
</cp:coreProperties>
</file>