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8" r:id="rId2"/>
    <p:sldId id="28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4" r:id="rId15"/>
    <p:sldId id="305" r:id="rId16"/>
    <p:sldId id="306" r:id="rId17"/>
    <p:sldId id="307" r:id="rId18"/>
    <p:sldId id="311" r:id="rId19"/>
    <p:sldId id="310" r:id="rId20"/>
    <p:sldId id="308" r:id="rId21"/>
    <p:sldId id="30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8FF"/>
    <a:srgbClr val="CF2917"/>
    <a:srgbClr val="DC550A"/>
    <a:srgbClr val="BF5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0" autoAdjust="0"/>
    <p:restoredTop sz="72428" autoAdjust="0"/>
  </p:normalViewPr>
  <p:slideViewPr>
    <p:cSldViewPr>
      <p:cViewPr varScale="1">
        <p:scale>
          <a:sx n="32" d="100"/>
          <a:sy n="32" d="100"/>
        </p:scale>
        <p:origin x="192" y="14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7/6/21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172" y="3962681"/>
            <a:ext cx="11122198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Giới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thiệu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tế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vĩ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1E73C-CEA8-594B-B49C-81FB2856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C987C6-7D00-D747-B8D3-C2E817DE84C5}"/>
              </a:ext>
            </a:extLst>
          </p:cNvPr>
          <p:cNvSpPr txBox="1">
            <a:spLocks/>
          </p:cNvSpPr>
          <p:nvPr/>
        </p:nvSpPr>
        <p:spPr>
          <a:xfrm>
            <a:off x="152400" y="1057069"/>
            <a:ext cx="6897598" cy="88908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Ý nghĩa của phương trình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ADC9705-D76E-3C4C-BA0E-E5244FF8EE83}"/>
              </a:ext>
            </a:extLst>
          </p:cNvPr>
          <p:cNvSpPr txBox="1">
            <a:spLocks/>
          </p:cNvSpPr>
          <p:nvPr/>
        </p:nvSpPr>
        <p:spPr>
          <a:xfrm>
            <a:off x="457200" y="3697849"/>
            <a:ext cx="98298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rò rỉ: S- 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bơm vào: (G + B – Te – Td) + NX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384FC-7190-FF45-B2D4-B56B0450156F}"/>
              </a:ext>
            </a:extLst>
          </p:cNvPr>
          <p:cNvSpPr/>
          <p:nvPr/>
        </p:nvSpPr>
        <p:spPr>
          <a:xfrm>
            <a:off x="3086100" y="2058926"/>
            <a:ext cx="94447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600" b="1" dirty="0">
                <a:ln/>
                <a:solidFill>
                  <a:srgbClr val="FF0000"/>
                </a:solidFill>
              </a:rPr>
              <a:t>S - I	= (G+ B – </a:t>
            </a:r>
            <a:r>
              <a:rPr lang="en-US" sz="5600" b="1" dirty="0" err="1">
                <a:ln/>
                <a:solidFill>
                  <a:srgbClr val="FF0000"/>
                </a:solidFill>
              </a:rPr>
              <a:t>Te</a:t>
            </a:r>
            <a:r>
              <a:rPr lang="en-US" sz="5600" b="1" dirty="0">
                <a:ln/>
                <a:solidFill>
                  <a:srgbClr val="FF0000"/>
                </a:solidFill>
              </a:rPr>
              <a:t> – Td) + NX</a:t>
            </a:r>
            <a:endParaRPr lang="en-US" sz="56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8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2E706-FABE-8D4B-A93A-E71E004E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194" name="Picture 2" descr="Import and Export: International Business, Trade, Advantages, Limitations">
            <a:extLst>
              <a:ext uri="{FF2B5EF4-FFF2-40B4-BE49-F238E27FC236}">
                <a16:creationId xmlns:a16="http://schemas.microsoft.com/office/drawing/2014/main" id="{6838BB28-88E7-194D-97D4-728988F70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71" y="1371600"/>
            <a:ext cx="56134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A04AE4-C1D8-A148-A517-D943096BABDA}"/>
              </a:ext>
            </a:extLst>
          </p:cNvPr>
          <p:cNvSpPr txBox="1">
            <a:spLocks/>
          </p:cNvSpPr>
          <p:nvPr/>
        </p:nvSpPr>
        <p:spPr>
          <a:xfrm>
            <a:off x="-304800" y="2047669"/>
            <a:ext cx="6897598" cy="3438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Thăng dư thương mại</a:t>
            </a:r>
          </a:p>
          <a:p>
            <a:endParaRPr lang="vi-VN" b="1" dirty="0">
              <a:solidFill>
                <a:schemeClr val="tx1"/>
              </a:solidFill>
            </a:endParaRPr>
          </a:p>
          <a:p>
            <a:endParaRPr lang="vi-VN" b="1" dirty="0">
              <a:solidFill>
                <a:schemeClr val="tx1"/>
              </a:solidFill>
            </a:endParaRPr>
          </a:p>
          <a:p>
            <a:r>
              <a:rPr lang="vi-VN" b="1" dirty="0">
                <a:solidFill>
                  <a:schemeClr val="tx1"/>
                </a:solidFill>
              </a:rPr>
              <a:t>Thâm hụt thương mại</a:t>
            </a:r>
            <a:endParaRPr lang="en-V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5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5D4BC6-CA34-F74F-980D-A3F9049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02D1A8D-6855-CC4C-9413-F553FB93B1E4}"/>
              </a:ext>
            </a:extLst>
          </p:cNvPr>
          <p:cNvSpPr txBox="1">
            <a:spLocks/>
          </p:cNvSpPr>
          <p:nvPr/>
        </p:nvSpPr>
        <p:spPr>
          <a:xfrm>
            <a:off x="364434" y="2006979"/>
            <a:ext cx="2073965" cy="363182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Công thức tính GDP</a:t>
            </a:r>
            <a:endParaRPr lang="en-VN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GDP là gì: Những thông tin cần biết | TaxPlus">
            <a:extLst>
              <a:ext uri="{FF2B5EF4-FFF2-40B4-BE49-F238E27FC236}">
                <a16:creationId xmlns:a16="http://schemas.microsoft.com/office/drawing/2014/main" id="{9A6EB5B3-E36F-1149-BE0C-9526B74B4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1794"/>
            <a:ext cx="9743661" cy="633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90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46500-EE1C-4748-8550-AB188590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C96DD5F-AFB6-EB41-90BE-7D5044D60F5B}"/>
              </a:ext>
            </a:extLst>
          </p:cNvPr>
          <p:cNvSpPr txBox="1">
            <a:spLocks/>
          </p:cNvSpPr>
          <p:nvPr/>
        </p:nvSpPr>
        <p:spPr>
          <a:xfrm>
            <a:off x="152400" y="1057069"/>
            <a:ext cx="6897598" cy="8890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Xem lại các giả định 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37D65-5A3B-F943-AAA4-C0A8D1A881AF}"/>
              </a:ext>
            </a:extLst>
          </p:cNvPr>
          <p:cNvSpPr/>
          <p:nvPr/>
        </p:nvSpPr>
        <p:spPr>
          <a:xfrm>
            <a:off x="838200" y="2133600"/>
            <a:ext cx="5215538" cy="3985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Tất cả các yếu tố sản xuất thuộc sở hữu trong nước</a:t>
            </a:r>
            <a:endParaRPr lang="en-V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vi-V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Toàn bộ sản lượng ròng trong nước thuộc về các hộ gia đình dưới dạng các khoản thu nhập yếu tố</a:t>
            </a:r>
            <a:endParaRPr lang="en-VN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44" name="Picture 4" descr="Download Free png Ask Questions Png - Questions Clipart Png - Free  Transparent PNG ... - DLPNG.com">
            <a:extLst>
              <a:ext uri="{FF2B5EF4-FFF2-40B4-BE49-F238E27FC236}">
                <a16:creationId xmlns:a16="http://schemas.microsoft.com/office/drawing/2014/main" id="{608A7A8F-598C-274B-A803-99D79612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29400" y="2596421"/>
            <a:ext cx="5215538" cy="305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ADEBE5-9AA8-4D49-9ECF-47A07F95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266" name="Picture 2" descr="Attracting FDI, enhancing productivity key to stabilize inflation –  Ethiopian Press Agency">
            <a:extLst>
              <a:ext uri="{FF2B5EF4-FFF2-40B4-BE49-F238E27FC236}">
                <a16:creationId xmlns:a16="http://schemas.microsoft.com/office/drawing/2014/main" id="{8786A9DD-4E90-C84B-8752-B00AC91C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5435600" cy="373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ợi Nhuận Trước Thuế Là Gì? Ý Nghĩa Lợi Nhuận Trước Thuế">
            <a:extLst>
              <a:ext uri="{FF2B5EF4-FFF2-40B4-BE49-F238E27FC236}">
                <a16:creationId xmlns:a16="http://schemas.microsoft.com/office/drawing/2014/main" id="{CC86ED31-A030-0F44-ABC3-1C84447B2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5638800" cy="375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01782BB-D4AE-5647-8CC6-E168493B0B21}"/>
              </a:ext>
            </a:extLst>
          </p:cNvPr>
          <p:cNvSpPr txBox="1">
            <a:spLocks/>
          </p:cNvSpPr>
          <p:nvPr/>
        </p:nvSpPr>
        <p:spPr>
          <a:xfrm>
            <a:off x="279400" y="744249"/>
            <a:ext cx="8102600" cy="8890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Đầu tư trực tiếp nước ngoài</a:t>
            </a:r>
            <a:endParaRPr lang="en-V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2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D7103-E1EB-704B-8355-7504CCAC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290" name="Picture 2" descr="Khi nào nhà đầu tư nước ngoài được chuyển vốn, tài sản ra nước ngoài? -  Luật sư Trần Khắc Thanh">
            <a:extLst>
              <a:ext uri="{FF2B5EF4-FFF2-40B4-BE49-F238E27FC236}">
                <a16:creationId xmlns:a16="http://schemas.microsoft.com/office/drawing/2014/main" id="{32D2C729-0A0C-2547-AA13-D60E02BD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887745"/>
            <a:ext cx="543468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Thu nhập tài sản ròng từ nước ngoài (Net Foreign Factor Income - NFFI) là  gì? Công thức tính">
            <a:extLst>
              <a:ext uri="{FF2B5EF4-FFF2-40B4-BE49-F238E27FC236}">
                <a16:creationId xmlns:a16="http://schemas.microsoft.com/office/drawing/2014/main" id="{B097FC20-0E24-6F4D-84DB-C1D4CBDA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81" y="1887744"/>
            <a:ext cx="5774620" cy="361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5C969E5E-8794-AB49-B61B-9CAC7896808F}"/>
              </a:ext>
            </a:extLst>
          </p:cNvPr>
          <p:cNvSpPr txBox="1">
            <a:spLocks/>
          </p:cNvSpPr>
          <p:nvPr/>
        </p:nvSpPr>
        <p:spPr>
          <a:xfrm>
            <a:off x="279400" y="744249"/>
            <a:ext cx="8102600" cy="88908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Thu nhập ròng từ nước ngoài</a:t>
            </a:r>
            <a:endParaRPr lang="en-V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5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B22C4E-0647-F449-80C3-E54AC86C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2665A28-A30E-444C-A2CD-BC400EF52A4C}"/>
              </a:ext>
            </a:extLst>
          </p:cNvPr>
          <p:cNvSpPr txBox="1">
            <a:spLocks/>
          </p:cNvSpPr>
          <p:nvPr/>
        </p:nvSpPr>
        <p:spPr>
          <a:xfrm>
            <a:off x="279400" y="744249"/>
            <a:ext cx="8102600" cy="8890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Tổng sản phẩm quốc dân</a:t>
            </a:r>
            <a:endParaRPr lang="en-VN" b="1" dirty="0">
              <a:solidFill>
                <a:schemeClr val="tx1"/>
              </a:solidFill>
            </a:endParaRPr>
          </a:p>
        </p:txBody>
      </p:sp>
      <p:pic>
        <p:nvPicPr>
          <p:cNvPr id="13316" name="Picture 4" descr="Gross National Income Images, Stock Photos &amp;amp; Vectors | Shutterstock">
            <a:extLst>
              <a:ext uri="{FF2B5EF4-FFF2-40B4-BE49-F238E27FC236}">
                <a16:creationId xmlns:a16="http://schemas.microsoft.com/office/drawing/2014/main" id="{BB021A68-DBC8-3B41-BBA4-4FB33506E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764" y="2239205"/>
            <a:ext cx="4642836" cy="436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Gross National Product Gnp High Res Stock Images | Shutterstock">
            <a:extLst>
              <a:ext uri="{FF2B5EF4-FFF2-40B4-BE49-F238E27FC236}">
                <a16:creationId xmlns:a16="http://schemas.microsoft.com/office/drawing/2014/main" id="{713D9913-39D5-F74C-BD05-9EC545E76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232579"/>
            <a:ext cx="43307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0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B7A166-401B-A542-B471-18AF4646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C701F1D-6A69-5844-BF77-3587CBAB073E}"/>
              </a:ext>
            </a:extLst>
          </p:cNvPr>
          <p:cNvSpPr txBox="1">
            <a:spLocks/>
          </p:cNvSpPr>
          <p:nvPr/>
        </p:nvSpPr>
        <p:spPr>
          <a:xfrm>
            <a:off x="279400" y="744249"/>
            <a:ext cx="8102600" cy="8890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Khấu hao</a:t>
            </a:r>
            <a:endParaRPr lang="en-VN" b="1" dirty="0">
              <a:solidFill>
                <a:schemeClr val="tx1"/>
              </a:solidFill>
            </a:endParaRPr>
          </a:p>
        </p:txBody>
      </p:sp>
      <p:pic>
        <p:nvPicPr>
          <p:cNvPr id="14338" name="Picture 2" descr="Depreciation - Definition, Types &amp;amp; Example | Tally Solutions">
            <a:extLst>
              <a:ext uri="{FF2B5EF4-FFF2-40B4-BE49-F238E27FC236}">
                <a16:creationId xmlns:a16="http://schemas.microsoft.com/office/drawing/2014/main" id="{3BBE9DBD-FC12-E049-8574-D1DBCE82D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71" y="2164385"/>
            <a:ext cx="6069724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BDA8441-375A-064B-931E-1A78DC74A54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Là mức giảm giá trị của dự trữ tư bản hiện có cho từng giai đoạn do sử dụng hoặc do lỗi thời</a:t>
            </a:r>
          </a:p>
        </p:txBody>
      </p:sp>
    </p:spTree>
    <p:extLst>
      <p:ext uri="{BB962C8B-B14F-4D97-AF65-F5344CB8AC3E}">
        <p14:creationId xmlns:p14="http://schemas.microsoft.com/office/powerpoint/2010/main" val="42277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B7A166-401B-A542-B471-18AF4646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C701F1D-6A69-5844-BF77-3587CBAB073E}"/>
              </a:ext>
            </a:extLst>
          </p:cNvPr>
          <p:cNvSpPr txBox="1">
            <a:spLocks/>
          </p:cNvSpPr>
          <p:nvPr/>
        </p:nvSpPr>
        <p:spPr>
          <a:xfrm>
            <a:off x="279400" y="744249"/>
            <a:ext cx="8102600" cy="8890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Khấu hao</a:t>
            </a:r>
            <a:endParaRPr lang="en-VN" b="1" dirty="0">
              <a:solidFill>
                <a:schemeClr val="tx1"/>
              </a:solidFill>
            </a:endParaRPr>
          </a:p>
        </p:txBody>
      </p:sp>
      <p:pic>
        <p:nvPicPr>
          <p:cNvPr id="14338" name="Picture 2" descr="Depreciation - Definition, Types &amp;amp; Example | Tally Solutions">
            <a:extLst>
              <a:ext uri="{FF2B5EF4-FFF2-40B4-BE49-F238E27FC236}">
                <a16:creationId xmlns:a16="http://schemas.microsoft.com/office/drawing/2014/main" id="{3BBE9DBD-FC12-E049-8574-D1DBCE82D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71" y="2164385"/>
            <a:ext cx="6069724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BDA8441-375A-064B-931E-1A78DC74A54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Hao mòn bao nhiêu mỗi kỳ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Đo lường nguồn lực được sử dụng hết trong quá trình sản xuất</a:t>
            </a:r>
          </a:p>
        </p:txBody>
      </p:sp>
    </p:spTree>
    <p:extLst>
      <p:ext uri="{BB962C8B-B14F-4D97-AF65-F5344CB8AC3E}">
        <p14:creationId xmlns:p14="http://schemas.microsoft.com/office/powerpoint/2010/main" val="14372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C0D7FC-CD4A-DD4B-AC2A-0B2A6A9D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2FCB711-3C96-BE4D-BD64-22396C91DBA0}"/>
              </a:ext>
            </a:extLst>
          </p:cNvPr>
          <p:cNvSpPr txBox="1">
            <a:spLocks/>
          </p:cNvSpPr>
          <p:nvPr/>
        </p:nvSpPr>
        <p:spPr>
          <a:xfrm>
            <a:off x="279400" y="744249"/>
            <a:ext cx="8102600" cy="8890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Khấu hao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AEC96F9-2C14-6846-9800-DFECE6097E8C}"/>
              </a:ext>
            </a:extLst>
          </p:cNvPr>
          <p:cNvSpPr txBox="1">
            <a:spLocks/>
          </p:cNvSpPr>
          <p:nvPr/>
        </p:nvSpPr>
        <p:spPr>
          <a:xfrm>
            <a:off x="762553" y="2168386"/>
            <a:ext cx="35813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Hao mòn làm giảm sản lượng ròng của nền kinh tế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1362E-BBC0-384F-A893-8FE09B10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775" y="1905000"/>
            <a:ext cx="6592482" cy="34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7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H</a:t>
            </a:r>
            <a:r>
              <a:rPr lang="en-VN" b="1" dirty="0">
                <a:solidFill>
                  <a:schemeClr val="tx1"/>
                </a:solidFill>
              </a:rPr>
              <a:t>ạch toán thu nhập quốc dân (</a:t>
            </a:r>
            <a:r>
              <a:rPr lang="en-VN" b="1">
                <a:solidFill>
                  <a:schemeClr val="tx1"/>
                </a:solidFill>
              </a:rPr>
              <a:t>bài 4)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 nhập quốc nội (GDP)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 nhập quốc dân (GNP)</a:t>
            </a:r>
          </a:p>
        </p:txBody>
      </p:sp>
      <p:pic>
        <p:nvPicPr>
          <p:cNvPr id="5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35C42DD7-6B24-1F4B-80D3-82699788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99" y="3096119"/>
            <a:ext cx="5675401" cy="37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789BD3-D739-4A47-8AD8-585689A6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EF095E8-33B4-6A4D-9757-CDFCA78DDE8B}"/>
              </a:ext>
            </a:extLst>
          </p:cNvPr>
          <p:cNvSpPr txBox="1">
            <a:spLocks/>
          </p:cNvSpPr>
          <p:nvPr/>
        </p:nvSpPr>
        <p:spPr>
          <a:xfrm>
            <a:off x="279400" y="744249"/>
            <a:ext cx="8102600" cy="8890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Thu nhập quốc dân ròng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AD28374-54D5-7244-A7CF-127E76CC84BE}"/>
              </a:ext>
            </a:extLst>
          </p:cNvPr>
          <p:cNvSpPr txBox="1">
            <a:spLocks/>
          </p:cNvSpPr>
          <p:nvPr/>
        </p:nvSpPr>
        <p:spPr>
          <a:xfrm>
            <a:off x="762553" y="2168387"/>
            <a:ext cx="6857447" cy="119501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NNP – Net National Product</a:t>
            </a:r>
          </a:p>
        </p:txBody>
      </p:sp>
      <p:pic>
        <p:nvPicPr>
          <p:cNvPr id="17410" name="Picture 2" descr="Sản phẩm quốc dân ròng (Net National Product) là gì? Công thức">
            <a:extLst>
              <a:ext uri="{FF2B5EF4-FFF2-40B4-BE49-F238E27FC236}">
                <a16:creationId xmlns:a16="http://schemas.microsoft.com/office/drawing/2014/main" id="{9FC2094F-D347-4F45-B4EF-B36088E4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3363396"/>
            <a:ext cx="5867400" cy="34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41F968-FB17-BA4B-8A3B-756AAD5C004D}"/>
              </a:ext>
            </a:extLst>
          </p:cNvPr>
          <p:cNvSpPr/>
          <p:nvPr/>
        </p:nvSpPr>
        <p:spPr>
          <a:xfrm>
            <a:off x="392043" y="3763591"/>
            <a:ext cx="6825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NNP = GNP –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Khấu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96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4249A-CCE0-1D4F-9650-FE03C850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FCC94AB-D6DD-DA4E-BECE-62AF789782DB}"/>
              </a:ext>
            </a:extLst>
          </p:cNvPr>
          <p:cNvSpPr txBox="1">
            <a:spLocks/>
          </p:cNvSpPr>
          <p:nvPr/>
        </p:nvSpPr>
        <p:spPr>
          <a:xfrm>
            <a:off x="279400" y="744249"/>
            <a:ext cx="8102600" cy="8890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Tóm lại 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23903-0EE5-9D4B-B561-C8407D1BBB31}"/>
              </a:ext>
            </a:extLst>
          </p:cNvPr>
          <p:cNvSpPr/>
          <p:nvPr/>
        </p:nvSpPr>
        <p:spPr>
          <a:xfrm>
            <a:off x="762000" y="1613451"/>
            <a:ext cx="6825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NNP = GNP –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Khấu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FDD33-CE46-6846-B88E-E6AD92CA30C4}"/>
              </a:ext>
            </a:extLst>
          </p:cNvPr>
          <p:cNvSpPr/>
          <p:nvPr/>
        </p:nvSpPr>
        <p:spPr>
          <a:xfrm>
            <a:off x="1045731" y="2642149"/>
            <a:ext cx="4910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GNP = GDP + NR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069F2F-5F2B-5343-9D7C-DE91AAC8D195}"/>
              </a:ext>
            </a:extLst>
          </p:cNvPr>
          <p:cNvSpPr/>
          <p:nvPr/>
        </p:nvSpPr>
        <p:spPr>
          <a:xfrm>
            <a:off x="1045731" y="3859555"/>
            <a:ext cx="5899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GDP = C + I + G + NX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010BC1C-D5C6-434B-9B46-169947877FB4}"/>
              </a:ext>
            </a:extLst>
          </p:cNvPr>
          <p:cNvSpPr txBox="1">
            <a:spLocks/>
          </p:cNvSpPr>
          <p:nvPr/>
        </p:nvSpPr>
        <p:spPr>
          <a:xfrm>
            <a:off x="7162800" y="2642149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NNP: Thu nhập quốc dân ròng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GNP: Tổng thu nhập quốc dân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GDP: Tổng thu nhập quốc nội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NR: Thu nhập ròng từ nước ngoài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C: Chi tiêu hộ gia đình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I: Đầu tư khu vực tư nhân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G: Chi tiêu chính phủ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NX: Xuất khẩu ròng </a:t>
            </a:r>
          </a:p>
        </p:txBody>
      </p:sp>
    </p:spTree>
    <p:extLst>
      <p:ext uri="{BB962C8B-B14F-4D97-AF65-F5344CB8AC3E}">
        <p14:creationId xmlns:p14="http://schemas.microsoft.com/office/powerpoint/2010/main" val="151693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16D4A-3A86-C344-9C5C-793B96ED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796E1F9-8C68-654F-8479-B78BCBE56780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16160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FCAF01-8BD1-BC4B-9927-AFCD7B99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3214B21-FF3E-D641-B877-94E4EA9DFC8B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Khu vực nước ngoài và GDP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1A81F25-82DE-484D-BFD7-397C2D0FB78B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Nền kinh tế mở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GDP sẽ thay đổi như thế nào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3600" dirty="0"/>
          </a:p>
        </p:txBody>
      </p:sp>
      <p:pic>
        <p:nvPicPr>
          <p:cNvPr id="1026" name="Picture 2" descr="BÁO SÀI GÒN GIẢI PHÓNG">
            <a:extLst>
              <a:ext uri="{FF2B5EF4-FFF2-40B4-BE49-F238E27FC236}">
                <a16:creationId xmlns:a16="http://schemas.microsoft.com/office/drawing/2014/main" id="{E47F2119-1E81-9A49-8364-A59861674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71" y="3124200"/>
            <a:ext cx="5725647" cy="321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51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542E40-58C3-BE4D-8806-51702EA3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9082FA3-0D91-4E41-BA2C-F4B0D72458F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Chi tiêu của hộ gia đình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CE028C5-97E6-EF48-A58A-6879AD924859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Tiêu dùng hàng nhập khẩu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Ký kiệu là M</a:t>
            </a:r>
          </a:p>
        </p:txBody>
      </p:sp>
      <p:pic>
        <p:nvPicPr>
          <p:cNvPr id="1026" name="Picture 2" descr="Hàng xách tay hay hàng nhập lậu: Ranh giới mong manh - Tuổi Trẻ Online">
            <a:extLst>
              <a:ext uri="{FF2B5EF4-FFF2-40B4-BE49-F238E27FC236}">
                <a16:creationId xmlns:a16="http://schemas.microsoft.com/office/drawing/2014/main" id="{62ED7C27-1DE2-624D-B528-A172712E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22" y="2119565"/>
            <a:ext cx="5312055" cy="428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444CA-F735-744B-AEF1-6EFF830E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431EB22-8AD0-A543-84D8-A25E9327912B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Hàng nhập khẩu và GDP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67955E5-C0C7-7947-B637-7CF0BA43C085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Tính vào chi tiêu cuối cùng</a:t>
            </a:r>
          </a:p>
        </p:txBody>
      </p:sp>
      <p:pic>
        <p:nvPicPr>
          <p:cNvPr id="2050" name="Picture 2" descr="GDP là gì: Những thông tin cần biết | TaxPlus">
            <a:extLst>
              <a:ext uri="{FF2B5EF4-FFF2-40B4-BE49-F238E27FC236}">
                <a16:creationId xmlns:a16="http://schemas.microsoft.com/office/drawing/2014/main" id="{4C51F69F-0DF0-914D-A5F0-FDED162F2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20" y="2105669"/>
            <a:ext cx="6660158" cy="43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1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578318-8D86-2948-BFF3-04A435CB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GDP là gì: Những thông tin cần biết | TaxPlus">
            <a:extLst>
              <a:ext uri="{FF2B5EF4-FFF2-40B4-BE49-F238E27FC236}">
                <a16:creationId xmlns:a16="http://schemas.microsoft.com/office/drawing/2014/main" id="{506716AD-D7C6-3C47-A974-2881547BC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0139"/>
            <a:ext cx="9601200" cy="623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98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8FAD2-AAA2-284C-9B24-5C22FF68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539EB5F-CDF6-C94E-A9AB-5E11FAB03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58171"/>
            <a:ext cx="3657600" cy="6058602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309CB97-13D6-4C4B-9153-F0E721F5614E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X: Xuất khẩu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M: nhập khẩu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NX = X – M = Xuất khẩu ròng</a:t>
            </a:r>
          </a:p>
        </p:txBody>
      </p:sp>
    </p:spTree>
    <p:extLst>
      <p:ext uri="{BB962C8B-B14F-4D97-AF65-F5344CB8AC3E}">
        <p14:creationId xmlns:p14="http://schemas.microsoft.com/office/powerpoint/2010/main" val="39261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9F80F8-FD86-A341-9DFE-297E0E9A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9EAE63F-1FCE-DF42-ADF7-9ED28589F829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Sự hiện diện của ngoại thương trong nền kinh tế mở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5C49B0-B6B0-F443-9523-406F3E26AECC}"/>
              </a:ext>
            </a:extLst>
          </p:cNvPr>
          <p:cNvSpPr/>
          <p:nvPr/>
        </p:nvSpPr>
        <p:spPr>
          <a:xfrm>
            <a:off x="2540802" y="2967335"/>
            <a:ext cx="71104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= C + I + G + X – M –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= C + I + NX -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13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751BD4-74C9-F044-AC44-FBCA100F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82A766D-ED51-FD4B-B2D5-E1D3F1B6A4CE}"/>
              </a:ext>
            </a:extLst>
          </p:cNvPr>
          <p:cNvSpPr txBox="1">
            <a:spLocks/>
          </p:cNvSpPr>
          <p:nvPr/>
        </p:nvSpPr>
        <p:spPr>
          <a:xfrm>
            <a:off x="152400" y="1057069"/>
            <a:ext cx="6897598" cy="8890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Cân bằng phương trình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8E4305-4437-D14A-A773-D8AEFC29E3F6}"/>
              </a:ext>
            </a:extLst>
          </p:cNvPr>
          <p:cNvSpPr/>
          <p:nvPr/>
        </p:nvSpPr>
        <p:spPr>
          <a:xfrm>
            <a:off x="3007684" y="1946149"/>
            <a:ext cx="6176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 + Td +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B =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+ 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6E3BF-4772-E241-B981-E04AEE491EEF}"/>
              </a:ext>
            </a:extLst>
          </p:cNvPr>
          <p:cNvSpPr/>
          <p:nvPr/>
        </p:nvSpPr>
        <p:spPr>
          <a:xfrm>
            <a:off x="1691886" y="2963732"/>
            <a:ext cx="9013942" cy="9233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 + (Td + </a:t>
            </a:r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Te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– B) </a:t>
            </a:r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+ M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= I + G </a:t>
            </a:r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+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92C0A-D7FB-5B49-B046-4EF899572C48}"/>
              </a:ext>
            </a:extLst>
          </p:cNvPr>
          <p:cNvSpPr/>
          <p:nvPr/>
        </p:nvSpPr>
        <p:spPr>
          <a:xfrm>
            <a:off x="1290334" y="4083742"/>
            <a:ext cx="9817046" cy="9233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 – I 	= (G + B – </a:t>
            </a:r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Te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– Td) + (X - M)</a:t>
            </a:r>
            <a:endParaRPr lang="en-US" sz="5400" b="1" dirty="0">
              <a:ln/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C00C8-402E-0048-BBED-FF4FE36DD059}"/>
              </a:ext>
            </a:extLst>
          </p:cNvPr>
          <p:cNvSpPr/>
          <p:nvPr/>
        </p:nvSpPr>
        <p:spPr>
          <a:xfrm>
            <a:off x="1290334" y="5162762"/>
            <a:ext cx="94447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600" b="1" dirty="0">
                <a:ln/>
                <a:solidFill>
                  <a:srgbClr val="FF0000"/>
                </a:solidFill>
              </a:rPr>
              <a:t>S - I	= (G+ B – </a:t>
            </a:r>
            <a:r>
              <a:rPr lang="en-US" sz="5600" b="1" dirty="0" err="1">
                <a:ln/>
                <a:solidFill>
                  <a:srgbClr val="FF0000"/>
                </a:solidFill>
              </a:rPr>
              <a:t>Te</a:t>
            </a:r>
            <a:r>
              <a:rPr lang="en-US" sz="5600" b="1" dirty="0">
                <a:ln/>
                <a:solidFill>
                  <a:srgbClr val="FF0000"/>
                </a:solidFill>
              </a:rPr>
              <a:t> – Td) + NX</a:t>
            </a:r>
            <a:endParaRPr lang="en-US" sz="56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8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19448</TotalTime>
  <Words>507</Words>
  <Application>Microsoft Macintosh PowerPoint</Application>
  <PresentationFormat>Widescreen</PresentationFormat>
  <Paragraphs>84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6. Giới thiệu về kinh tế học vĩ mô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Microsoft Office User</cp:lastModifiedBy>
  <cp:revision>545</cp:revision>
  <cp:lastPrinted>2016-03-16T01:13:27Z</cp:lastPrinted>
  <dcterms:created xsi:type="dcterms:W3CDTF">2011-05-03T03:39:41Z</dcterms:created>
  <dcterms:modified xsi:type="dcterms:W3CDTF">2021-07-06T05:02:30Z</dcterms:modified>
</cp:coreProperties>
</file>