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8" r:id="rId2"/>
    <p:sldId id="28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310" r:id="rId11"/>
    <p:sldId id="311" r:id="rId12"/>
    <p:sldId id="298" r:id="rId13"/>
    <p:sldId id="312" r:id="rId14"/>
    <p:sldId id="313" r:id="rId15"/>
    <p:sldId id="320" r:id="rId16"/>
    <p:sldId id="316" r:id="rId17"/>
    <p:sldId id="317" r:id="rId18"/>
    <p:sldId id="315" r:id="rId19"/>
    <p:sldId id="299" r:id="rId20"/>
    <p:sldId id="300" r:id="rId21"/>
    <p:sldId id="301" r:id="rId22"/>
    <p:sldId id="305" r:id="rId23"/>
    <p:sldId id="321" r:id="rId24"/>
    <p:sldId id="306" r:id="rId25"/>
    <p:sldId id="307" r:id="rId26"/>
    <p:sldId id="308" r:id="rId27"/>
    <p:sldId id="309" r:id="rId28"/>
    <p:sldId id="30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8" autoAdjust="0"/>
    <p:restoredTop sz="72428" autoAdjust="0"/>
  </p:normalViewPr>
  <p:slideViewPr>
    <p:cSldViewPr>
      <p:cViewPr>
        <p:scale>
          <a:sx n="55" d="100"/>
          <a:sy n="55" d="100"/>
        </p:scale>
        <p:origin x="280" y="9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7/6/21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thiệu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vĩ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DEEB90-CB70-6D48-85DB-3B6841D6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E98F466-B277-1348-B529-F6D8EB3EA25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 danh nghĩa và thực tế</a:t>
            </a:r>
            <a:endParaRPr lang="en-VN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Nominal GNP, real GNP: what is the difference? - Economy 2021">
            <a:extLst>
              <a:ext uri="{FF2B5EF4-FFF2-40B4-BE49-F238E27FC236}">
                <a16:creationId xmlns:a16="http://schemas.microsoft.com/office/drawing/2014/main" id="{B4A4DF9C-939D-2140-BB9A-D2ECDEBB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3" y="2115474"/>
            <a:ext cx="4686109" cy="46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6D583A4-304D-1D49-877B-936B23A084B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495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Vấn đề là: Chỉ có sản lượng vật chất mới mang lại sự thoả mãn và hạnh phúc</a:t>
            </a:r>
          </a:p>
        </p:txBody>
      </p:sp>
    </p:spTree>
    <p:extLst>
      <p:ext uri="{BB962C8B-B14F-4D97-AF65-F5344CB8AC3E}">
        <p14:creationId xmlns:p14="http://schemas.microsoft.com/office/powerpoint/2010/main" val="27432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DEEB90-CB70-6D48-85DB-3B6841D6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E98F466-B277-1348-B529-F6D8EB3EA25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 danh nghĩa và thực tế</a:t>
            </a:r>
            <a:endParaRPr lang="en-VN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Nominal GNP, real GNP: what is the difference? - Economy 2021">
            <a:extLst>
              <a:ext uri="{FF2B5EF4-FFF2-40B4-BE49-F238E27FC236}">
                <a16:creationId xmlns:a16="http://schemas.microsoft.com/office/drawing/2014/main" id="{B4A4DF9C-939D-2140-BB9A-D2ECDEBB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3" y="2115474"/>
            <a:ext cx="4686109" cy="46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6D583A4-304D-1D49-877B-936B23A084B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4101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thực tế điều chỉnh theo lạm phát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Tính GNP theo giá của năm gốc (Pg)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thực tế = Yt x Pg</a:t>
            </a:r>
          </a:p>
        </p:txBody>
      </p:sp>
    </p:spTree>
    <p:extLst>
      <p:ext uri="{BB962C8B-B14F-4D97-AF65-F5344CB8AC3E}">
        <p14:creationId xmlns:p14="http://schemas.microsoft.com/office/powerpoint/2010/main" val="9260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9CFC5-81BE-1C4F-8BF3-C349AAD9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85EE81-3FBA-794B-8D0D-843D512621C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 danh nghĩa và thực tế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2651925-13A8-FE46-939A-EC56B14A62D7}"/>
              </a:ext>
            </a:extLst>
          </p:cNvPr>
          <p:cNvSpPr txBox="1">
            <a:spLocks/>
          </p:cNvSpPr>
          <p:nvPr/>
        </p:nvSpPr>
        <p:spPr>
          <a:xfrm>
            <a:off x="457200" y="2438400"/>
            <a:ext cx="7086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danh nghĩa không phải ánh đúng giá trị vật chất cảu sản lượng do nền kinh tế tạo 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thực tế giúp cảm nhận giá trị sản lượng thay đổi như thế nào</a:t>
            </a:r>
          </a:p>
        </p:txBody>
      </p:sp>
      <p:pic>
        <p:nvPicPr>
          <p:cNvPr id="5" name="Picture 2" descr="Nominal GNP, real GNP: what is the difference? - Economy 2021">
            <a:extLst>
              <a:ext uri="{FF2B5EF4-FFF2-40B4-BE49-F238E27FC236}">
                <a16:creationId xmlns:a16="http://schemas.microsoft.com/office/drawing/2014/main" id="{44E52800-151D-BB4C-97C9-F578F13B2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2179972"/>
            <a:ext cx="4213168" cy="418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A0FD4-888C-EA43-9257-4D44B36E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491734C-30D2-7B41-B1B6-8EA897BFD571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 danh nghĩa và thực tế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FBA8CA5-7910-F84D-8DD6-262A03B60898}"/>
              </a:ext>
            </a:extLst>
          </p:cNvPr>
          <p:cNvSpPr txBox="1">
            <a:spLocks/>
          </p:cNvSpPr>
          <p:nvPr/>
        </p:nvSpPr>
        <p:spPr>
          <a:xfrm>
            <a:off x="457200" y="2438400"/>
            <a:ext cx="7086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thực tế tính theo giá cố định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danh nghĩa tính theo giá hiện hành</a:t>
            </a:r>
          </a:p>
        </p:txBody>
      </p:sp>
      <p:pic>
        <p:nvPicPr>
          <p:cNvPr id="12290" name="Picture 2" descr="What is a good question? | Dragonfly Training">
            <a:extLst>
              <a:ext uri="{FF2B5EF4-FFF2-40B4-BE49-F238E27FC236}">
                <a16:creationId xmlns:a16="http://schemas.microsoft.com/office/drawing/2014/main" id="{AADA28C8-A536-0A43-BD3E-06B976556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31456"/>
            <a:ext cx="2882482" cy="28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7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D1A4F-FEDC-1D4B-952B-432451AC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EDC5B48-4068-DD4B-91DD-01157B86299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Tính GNP theo giá gốc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9A71A88-DE79-6142-9E67-FEA1E8F2FC61}"/>
              </a:ext>
            </a:extLst>
          </p:cNvPr>
          <p:cNvSpPr txBox="1">
            <a:spLocks/>
          </p:cNvSpPr>
          <p:nvPr/>
        </p:nvSpPr>
        <p:spPr>
          <a:xfrm>
            <a:off x="457200" y="2438400"/>
            <a:ext cx="79248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Chọn năm gốc, mức giá gốc (P0)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Tính GNp năm t = Yt x P0</a:t>
            </a:r>
          </a:p>
        </p:txBody>
      </p:sp>
      <p:pic>
        <p:nvPicPr>
          <p:cNvPr id="5" name="Picture 2" descr="Nominal GNP, real GNP: what is the difference? - Economy 2021">
            <a:extLst>
              <a:ext uri="{FF2B5EF4-FFF2-40B4-BE49-F238E27FC236}">
                <a16:creationId xmlns:a16="http://schemas.microsoft.com/office/drawing/2014/main" id="{4BC757A1-5658-E249-B2E1-3F70B282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76" y="2215631"/>
            <a:ext cx="4213168" cy="418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5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1AFEA-4C73-9C45-8873-6F95118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44ACBE-2B0A-1C49-8953-95A2098D2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99574"/>
              </p:ext>
            </p:extLst>
          </p:nvPr>
        </p:nvGraphicFramePr>
        <p:xfrm>
          <a:off x="41616" y="76200"/>
          <a:ext cx="12150384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111">
                  <a:extLst>
                    <a:ext uri="{9D8B030D-6E8A-4147-A177-3AD203B41FA5}">
                      <a16:colId xmlns:a16="http://schemas.microsoft.com/office/drawing/2014/main" val="1744169054"/>
                    </a:ext>
                  </a:extLst>
                </a:gridCol>
                <a:gridCol w="2965025">
                  <a:extLst>
                    <a:ext uri="{9D8B030D-6E8A-4147-A177-3AD203B41FA5}">
                      <a16:colId xmlns:a16="http://schemas.microsoft.com/office/drawing/2014/main" val="1172371374"/>
                    </a:ext>
                  </a:extLst>
                </a:gridCol>
                <a:gridCol w="2846124">
                  <a:extLst>
                    <a:ext uri="{9D8B030D-6E8A-4147-A177-3AD203B41FA5}">
                      <a16:colId xmlns:a16="http://schemas.microsoft.com/office/drawing/2014/main" val="42085361"/>
                    </a:ext>
                  </a:extLst>
                </a:gridCol>
                <a:gridCol w="2846124">
                  <a:extLst>
                    <a:ext uri="{9D8B030D-6E8A-4147-A177-3AD203B41FA5}">
                      <a16:colId xmlns:a16="http://schemas.microsoft.com/office/drawing/2014/main" val="212328181"/>
                    </a:ext>
                  </a:extLst>
                </a:gridCol>
              </a:tblGrid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Năm gốc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</a:t>
                      </a:r>
                      <a:r>
                        <a:rPr lang="en-VN" sz="3200" dirty="0"/>
                        <a:t>ăm hiện tại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4730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/>
                        <a:t>Lượng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88949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6226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/>
                        <a:t>Giá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0044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7796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05670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81578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9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21528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98352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5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41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1AFEA-4C73-9C45-8873-6F95118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44ACBE-2B0A-1C49-8953-95A2098D2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38172"/>
              </p:ext>
            </p:extLst>
          </p:nvPr>
        </p:nvGraphicFramePr>
        <p:xfrm>
          <a:off x="41616" y="76200"/>
          <a:ext cx="12150384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111">
                  <a:extLst>
                    <a:ext uri="{9D8B030D-6E8A-4147-A177-3AD203B41FA5}">
                      <a16:colId xmlns:a16="http://schemas.microsoft.com/office/drawing/2014/main" val="1744169054"/>
                    </a:ext>
                  </a:extLst>
                </a:gridCol>
                <a:gridCol w="2965025">
                  <a:extLst>
                    <a:ext uri="{9D8B030D-6E8A-4147-A177-3AD203B41FA5}">
                      <a16:colId xmlns:a16="http://schemas.microsoft.com/office/drawing/2014/main" val="1172371374"/>
                    </a:ext>
                  </a:extLst>
                </a:gridCol>
                <a:gridCol w="2846124">
                  <a:extLst>
                    <a:ext uri="{9D8B030D-6E8A-4147-A177-3AD203B41FA5}">
                      <a16:colId xmlns:a16="http://schemas.microsoft.com/office/drawing/2014/main" val="42085361"/>
                    </a:ext>
                  </a:extLst>
                </a:gridCol>
                <a:gridCol w="2846124">
                  <a:extLst>
                    <a:ext uri="{9D8B030D-6E8A-4147-A177-3AD203B41FA5}">
                      <a16:colId xmlns:a16="http://schemas.microsoft.com/office/drawing/2014/main" val="212328181"/>
                    </a:ext>
                  </a:extLst>
                </a:gridCol>
              </a:tblGrid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Năm gốc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</a:t>
                      </a:r>
                      <a:r>
                        <a:rPr lang="en-VN" sz="3200" dirty="0"/>
                        <a:t>ăm hiện tại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4730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/>
                        <a:t>Lượng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88949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6226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/>
                        <a:t>Giá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0044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7796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/>
                        <a:t>Giá trị  hiện hành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Táo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05670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81578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GNP danh 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9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21528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98352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5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6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1AFEA-4C73-9C45-8873-6F95118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44ACBE-2B0A-1C49-8953-95A2098D2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1054"/>
              </p:ext>
            </p:extLst>
          </p:nvPr>
        </p:nvGraphicFramePr>
        <p:xfrm>
          <a:off x="41616" y="76200"/>
          <a:ext cx="12150384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111">
                  <a:extLst>
                    <a:ext uri="{9D8B030D-6E8A-4147-A177-3AD203B41FA5}">
                      <a16:colId xmlns:a16="http://schemas.microsoft.com/office/drawing/2014/main" val="1744169054"/>
                    </a:ext>
                  </a:extLst>
                </a:gridCol>
                <a:gridCol w="2965025">
                  <a:extLst>
                    <a:ext uri="{9D8B030D-6E8A-4147-A177-3AD203B41FA5}">
                      <a16:colId xmlns:a16="http://schemas.microsoft.com/office/drawing/2014/main" val="1172371374"/>
                    </a:ext>
                  </a:extLst>
                </a:gridCol>
                <a:gridCol w="2846124">
                  <a:extLst>
                    <a:ext uri="{9D8B030D-6E8A-4147-A177-3AD203B41FA5}">
                      <a16:colId xmlns:a16="http://schemas.microsoft.com/office/drawing/2014/main" val="42085361"/>
                    </a:ext>
                  </a:extLst>
                </a:gridCol>
                <a:gridCol w="2846124">
                  <a:extLst>
                    <a:ext uri="{9D8B030D-6E8A-4147-A177-3AD203B41FA5}">
                      <a16:colId xmlns:a16="http://schemas.microsoft.com/office/drawing/2014/main" val="212328181"/>
                    </a:ext>
                  </a:extLst>
                </a:gridCol>
              </a:tblGrid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Năm gốc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</a:t>
                      </a:r>
                      <a:r>
                        <a:rPr lang="en-VN" sz="3200" dirty="0"/>
                        <a:t>ăm hiện tại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4730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/>
                        <a:t>Lượng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88949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6226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/>
                        <a:t>Giá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Táo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0044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7796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/>
                        <a:t>Giá trị  hiện hành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Táo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05670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81578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GNP danh 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9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/>
                        <a:t>Giá trị theo giá gốc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21528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98352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GNP thực tế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5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4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5C69CC-0544-5E42-B051-0BE71D30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B213117-2860-2846-B5E9-71DDEF910069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3849598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Cảm nhận về sự tăng giá cả</a:t>
            </a:r>
            <a:endParaRPr lang="en-VN" b="1" dirty="0">
              <a:solidFill>
                <a:schemeClr val="tx1"/>
              </a:solidFill>
            </a:endParaRPr>
          </a:p>
        </p:txBody>
      </p:sp>
      <p:pic>
        <p:nvPicPr>
          <p:cNvPr id="14342" name="Picture 6" descr="Consumer Price Index Formula | Calculator (With Excel Template)">
            <a:extLst>
              <a:ext uri="{FF2B5EF4-FFF2-40B4-BE49-F238E27FC236}">
                <a16:creationId xmlns:a16="http://schemas.microsoft.com/office/drawing/2014/main" id="{28125003-BFF9-9846-BC3A-7060F6D0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878" y="2450854"/>
            <a:ext cx="6009720" cy="308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13B08DA-43A8-114C-B3FE-1715EB9AF230}"/>
              </a:ext>
            </a:extLst>
          </p:cNvPr>
          <p:cNvSpPr txBox="1">
            <a:spLocks/>
          </p:cNvSpPr>
          <p:nvPr/>
        </p:nvSpPr>
        <p:spPr>
          <a:xfrm>
            <a:off x="341402" y="2904908"/>
            <a:ext cx="4572000" cy="3087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Sử dụng phương pháp rổ hàng hoá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Xem xét số tiền bỏ ra để mua rổ hàng hoá đó</a:t>
            </a:r>
          </a:p>
        </p:txBody>
      </p:sp>
    </p:spTree>
    <p:extLst>
      <p:ext uri="{BB962C8B-B14F-4D97-AF65-F5344CB8AC3E}">
        <p14:creationId xmlns:p14="http://schemas.microsoft.com/office/powerpoint/2010/main" val="42325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B1464-243E-A941-BAC6-637188C3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66" name="Picture 2" descr="SOLVED] Why do we use GNP deflator Calculate GNP deflator if th - Self  Study 365">
            <a:extLst>
              <a:ext uri="{FF2B5EF4-FFF2-40B4-BE49-F238E27FC236}">
                <a16:creationId xmlns:a16="http://schemas.microsoft.com/office/drawing/2014/main" id="{2D554690-BE20-6F4D-B766-4199096F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1" y="4038881"/>
            <a:ext cx="118491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74489B-0EE6-2E41-B094-35302EF56645}"/>
              </a:ext>
            </a:extLst>
          </p:cNvPr>
          <p:cNvSpPr txBox="1">
            <a:spLocks/>
          </p:cNvSpPr>
          <p:nvPr/>
        </p:nvSpPr>
        <p:spPr>
          <a:xfrm>
            <a:off x="200721" y="901237"/>
            <a:ext cx="94883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Chỉ số điều chỉnh GNP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78399FB-2A0C-D649-99B8-701061E18762}"/>
              </a:ext>
            </a:extLst>
          </p:cNvPr>
          <p:cNvSpPr txBox="1">
            <a:spLocks/>
          </p:cNvSpPr>
          <p:nvPr/>
        </p:nvSpPr>
        <p:spPr>
          <a:xfrm>
            <a:off x="200721" y="2206438"/>
            <a:ext cx="11268957" cy="76884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Tỉ số giữa GNP danh nghĩa và GNP thực tế rồi nhân với 100</a:t>
            </a:r>
          </a:p>
        </p:txBody>
      </p:sp>
    </p:spTree>
    <p:extLst>
      <p:ext uri="{BB962C8B-B14F-4D97-AF65-F5344CB8AC3E}">
        <p14:creationId xmlns:p14="http://schemas.microsoft.com/office/powerpoint/2010/main" val="272163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 đo lường gì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danh nghĩa và GNP thực tế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Chỉ số điều chỉnh GNP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bình quân đầu người </a:t>
            </a:r>
          </a:p>
        </p:txBody>
      </p:sp>
      <p:pic>
        <p:nvPicPr>
          <p:cNvPr id="5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35C42DD7-6B24-1F4B-80D3-8269978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99" y="3096119"/>
            <a:ext cx="5675401" cy="37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F0A040-A25A-3347-AABF-C89B3D53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E19F86F-07E6-9941-A9CF-D10227A5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27837"/>
              </p:ext>
            </p:extLst>
          </p:nvPr>
        </p:nvGraphicFramePr>
        <p:xfrm>
          <a:off x="41616" y="76200"/>
          <a:ext cx="12150384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269">
                  <a:extLst>
                    <a:ext uri="{9D8B030D-6E8A-4147-A177-3AD203B41FA5}">
                      <a16:colId xmlns:a16="http://schemas.microsoft.com/office/drawing/2014/main" val="1744169054"/>
                    </a:ext>
                  </a:extLst>
                </a:gridCol>
                <a:gridCol w="3099246">
                  <a:extLst>
                    <a:ext uri="{9D8B030D-6E8A-4147-A177-3AD203B41FA5}">
                      <a16:colId xmlns:a16="http://schemas.microsoft.com/office/drawing/2014/main" val="1172371374"/>
                    </a:ext>
                  </a:extLst>
                </a:gridCol>
                <a:gridCol w="1956542">
                  <a:extLst>
                    <a:ext uri="{9D8B030D-6E8A-4147-A177-3AD203B41FA5}">
                      <a16:colId xmlns:a16="http://schemas.microsoft.com/office/drawing/2014/main" val="42085361"/>
                    </a:ext>
                  </a:extLst>
                </a:gridCol>
                <a:gridCol w="2692327">
                  <a:extLst>
                    <a:ext uri="{9D8B030D-6E8A-4147-A177-3AD203B41FA5}">
                      <a16:colId xmlns:a16="http://schemas.microsoft.com/office/drawing/2014/main" val="212328181"/>
                    </a:ext>
                  </a:extLst>
                </a:gridCol>
              </a:tblGrid>
              <a:tr h="574989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Năm gốc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</a:t>
                      </a:r>
                      <a:r>
                        <a:rPr lang="en-VN" sz="3200" dirty="0"/>
                        <a:t>ăm hiện tại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4730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Lượng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Táo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88949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6226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Giá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Táo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0044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7796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Giá trị  hiện hành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Táo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05670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81578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GNP danh 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95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Giá trị theo giá gốc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Táo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21528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Gà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chemeClr val="tx1"/>
                          </a:solidFill>
                        </a:rPr>
                        <a:t>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98352"/>
                  </a:ext>
                </a:extLst>
              </a:tr>
              <a:tr h="574989">
                <a:tc>
                  <a:txBody>
                    <a:bodyPr/>
                    <a:lstStyle/>
                    <a:p>
                      <a:endParaRPr lang="en-VN" sz="3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GNP thực tế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5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70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65FE35-98E7-7447-B507-77EA4023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5CF4F5F-0F53-DA4F-AA6E-F5E97C8352CB}"/>
              </a:ext>
            </a:extLst>
          </p:cNvPr>
          <p:cNvSpPr txBox="1">
            <a:spLocks/>
          </p:cNvSpPr>
          <p:nvPr/>
        </p:nvSpPr>
        <p:spPr>
          <a:xfrm>
            <a:off x="200721" y="901237"/>
            <a:ext cx="94883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Chỉ số điều chỉnh GNP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A7C460-7990-E84B-9393-DD2405C1ECBB}"/>
              </a:ext>
            </a:extLst>
          </p:cNvPr>
          <p:cNvSpPr txBox="1">
            <a:spLocks/>
          </p:cNvSpPr>
          <p:nvPr/>
        </p:nvSpPr>
        <p:spPr>
          <a:xfrm>
            <a:off x="200721" y="2206438"/>
            <a:ext cx="11268957" cy="28227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Tỉ số giữa GNP danh nghĩa và GNP thực tế rồi nhân với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Chỉ số này cho biết giá cả trong nền kinh tế đã thay đổi như thế nào giữa các thời kỳ</a:t>
            </a:r>
          </a:p>
        </p:txBody>
      </p:sp>
    </p:spTree>
    <p:extLst>
      <p:ext uri="{BB962C8B-B14F-4D97-AF65-F5344CB8AC3E}">
        <p14:creationId xmlns:p14="http://schemas.microsoft.com/office/powerpoint/2010/main" val="17800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EE9A0-8919-A644-9D90-8CA3C54E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D1944828-F60D-1946-A102-AD2CFCD26D31}"/>
              </a:ext>
            </a:extLst>
          </p:cNvPr>
          <p:cNvSpPr txBox="1">
            <a:spLocks/>
          </p:cNvSpPr>
          <p:nvPr/>
        </p:nvSpPr>
        <p:spPr>
          <a:xfrm>
            <a:off x="200721" y="901237"/>
            <a:ext cx="5895279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 thực tế bình quân đầu người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DA73F45B-3E67-E241-A700-2A152F688725}"/>
              </a:ext>
            </a:extLst>
          </p:cNvPr>
          <p:cNvSpPr txBox="1">
            <a:spLocks/>
          </p:cNvSpPr>
          <p:nvPr/>
        </p:nvSpPr>
        <p:spPr>
          <a:xfrm>
            <a:off x="200721" y="2206438"/>
            <a:ext cx="5895279" cy="28227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Mức sống của công dân trong nước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Lấy GNP thực tế chia cho tổng dân số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83E37B2-EC25-9849-8DE7-32A77284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862"/>
            <a:ext cx="4953000" cy="6205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D8467C-AEBF-6D48-8DFB-B4554B614400}"/>
              </a:ext>
            </a:extLst>
          </p:cNvPr>
          <p:cNvSpPr txBox="1"/>
          <p:nvPr/>
        </p:nvSpPr>
        <p:spPr>
          <a:xfrm>
            <a:off x="8077200" y="637370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Nguồn: Quỹ tiền tệ quốc tế, 2019</a:t>
            </a:r>
          </a:p>
        </p:txBody>
      </p:sp>
    </p:spTree>
    <p:extLst>
      <p:ext uri="{BB962C8B-B14F-4D97-AF65-F5344CB8AC3E}">
        <p14:creationId xmlns:p14="http://schemas.microsoft.com/office/powerpoint/2010/main" val="18077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EE9A0-8919-A644-9D90-8CA3C54E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D1944828-F60D-1946-A102-AD2CFCD26D31}"/>
              </a:ext>
            </a:extLst>
          </p:cNvPr>
          <p:cNvSpPr txBox="1">
            <a:spLocks/>
          </p:cNvSpPr>
          <p:nvPr/>
        </p:nvSpPr>
        <p:spPr>
          <a:xfrm>
            <a:off x="200721" y="901237"/>
            <a:ext cx="5895279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 thực tế bình quân đầu người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DA73F45B-3E67-E241-A700-2A152F688725}"/>
              </a:ext>
            </a:extLst>
          </p:cNvPr>
          <p:cNvSpPr txBox="1">
            <a:spLocks/>
          </p:cNvSpPr>
          <p:nvPr/>
        </p:nvSpPr>
        <p:spPr>
          <a:xfrm>
            <a:off x="200721" y="3385667"/>
            <a:ext cx="5895279" cy="28227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Dân số càng đông thì GNP thực tế bình quân đầu người càng bị chia nhỏ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83E37B2-EC25-9849-8DE7-32A77284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862"/>
            <a:ext cx="4953000" cy="6205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D8467C-AEBF-6D48-8DFB-B4554B614400}"/>
              </a:ext>
            </a:extLst>
          </p:cNvPr>
          <p:cNvSpPr txBox="1"/>
          <p:nvPr/>
        </p:nvSpPr>
        <p:spPr>
          <a:xfrm>
            <a:off x="8077200" y="637370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Nguồn: Quỹ tiền tệ quốc tế, 2019</a:t>
            </a:r>
          </a:p>
        </p:txBody>
      </p:sp>
    </p:spTree>
    <p:extLst>
      <p:ext uri="{BB962C8B-B14F-4D97-AF65-F5344CB8AC3E}">
        <p14:creationId xmlns:p14="http://schemas.microsoft.com/office/powerpoint/2010/main" val="253291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693166-F561-434D-BBBD-18019FAD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2D8799C-175F-DC45-907D-CD1168718281}"/>
              </a:ext>
            </a:extLst>
          </p:cNvPr>
          <p:cNvSpPr txBox="1">
            <a:spLocks/>
          </p:cNvSpPr>
          <p:nvPr/>
        </p:nvSpPr>
        <p:spPr>
          <a:xfrm>
            <a:off x="200721" y="901237"/>
            <a:ext cx="5895279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 thực tế bình quân đầu người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984B8-1675-8A43-9129-DEB9C4EC182F}"/>
              </a:ext>
            </a:extLst>
          </p:cNvPr>
          <p:cNvSpPr txBox="1"/>
          <p:nvPr/>
        </p:nvSpPr>
        <p:spPr>
          <a:xfrm>
            <a:off x="7729663" y="5753439"/>
            <a:ext cx="4038600" cy="37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dantri.com.vn</a:t>
            </a:r>
            <a:endParaRPr lang="en-VN" dirty="0"/>
          </a:p>
        </p:txBody>
      </p:sp>
      <p:pic>
        <p:nvPicPr>
          <p:cNvPr id="18438" name="Picture 6" descr="Giàu nghèo tại Việt Nam: Người giàu kiếm tiền 1 ngày nhiều hơn nhà nghèo đi  làm 10 năm | Báo Dân trí">
            <a:extLst>
              <a:ext uri="{FF2B5EF4-FFF2-40B4-BE49-F238E27FC236}">
                <a16:creationId xmlns:a16="http://schemas.microsoft.com/office/drawing/2014/main" id="{F963E5F5-D354-334E-831E-F8C24929A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07" y="2022854"/>
            <a:ext cx="5686556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4292D53-B9A8-2B40-BCF4-893E9C2C45F4}"/>
              </a:ext>
            </a:extLst>
          </p:cNvPr>
          <p:cNvSpPr txBox="1">
            <a:spLocks/>
          </p:cNvSpPr>
          <p:nvPr/>
        </p:nvSpPr>
        <p:spPr>
          <a:xfrm>
            <a:off x="388568" y="2559803"/>
            <a:ext cx="4599879" cy="28227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Là số bình quân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Dùng để so sánh thu nhập theo thời gian</a:t>
            </a:r>
          </a:p>
        </p:txBody>
      </p:sp>
    </p:spTree>
    <p:extLst>
      <p:ext uri="{BB962C8B-B14F-4D97-AF65-F5344CB8AC3E}">
        <p14:creationId xmlns:p14="http://schemas.microsoft.com/office/powerpoint/2010/main" val="42606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8888E-3F3B-6346-AC62-0A105ACE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B60FB3D-41B2-6B46-B7A4-333F4670EDA2}"/>
              </a:ext>
            </a:extLst>
          </p:cNvPr>
          <p:cNvSpPr txBox="1">
            <a:spLocks/>
          </p:cNvSpPr>
          <p:nvPr/>
        </p:nvSpPr>
        <p:spPr>
          <a:xfrm>
            <a:off x="200721" y="901237"/>
            <a:ext cx="5895279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Vấn đề của GNP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9FDD99D-EFD2-5F4C-842E-6501CBE3A074}"/>
              </a:ext>
            </a:extLst>
          </p:cNvPr>
          <p:cNvSpPr txBox="1">
            <a:spLocks/>
          </p:cNvSpPr>
          <p:nvPr/>
        </p:nvSpPr>
        <p:spPr>
          <a:xfrm>
            <a:off x="200721" y="2018869"/>
            <a:ext cx="5149999" cy="28227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Chỉ đo lường kết quả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Không đo lường hậu quả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để khắc phục hậu quả </a:t>
            </a:r>
          </a:p>
        </p:txBody>
      </p:sp>
      <p:pic>
        <p:nvPicPr>
          <p:cNvPr id="19460" name="Picture 4" descr="aa01d183 10f5 4336 aa85 e6bc32aeab43">
            <a:extLst>
              <a:ext uri="{FF2B5EF4-FFF2-40B4-BE49-F238E27FC236}">
                <a16:creationId xmlns:a16="http://schemas.microsoft.com/office/drawing/2014/main" id="{67A2FD90-F670-294A-83E0-F083BFDF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40" y="2017619"/>
            <a:ext cx="59690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502FA-AE60-AC4A-B64B-8084F0A5BB65}"/>
              </a:ext>
            </a:extLst>
          </p:cNvPr>
          <p:cNvSpPr txBox="1"/>
          <p:nvPr/>
        </p:nvSpPr>
        <p:spPr>
          <a:xfrm>
            <a:off x="6553200" y="5715000"/>
            <a:ext cx="510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baotainguyenmoitruong.vn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0751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F247B-1CC9-F94A-88A5-0DF13254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B7E88D8-6942-DB43-92A3-F335630C5FB3}"/>
              </a:ext>
            </a:extLst>
          </p:cNvPr>
          <p:cNvSpPr txBox="1">
            <a:spLocks/>
          </p:cNvSpPr>
          <p:nvPr/>
        </p:nvSpPr>
        <p:spPr>
          <a:xfrm>
            <a:off x="200721" y="901237"/>
            <a:ext cx="5895279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Vấn đề của GNP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22BAEE3-0D14-AD46-96BD-E8FE8A560902}"/>
              </a:ext>
            </a:extLst>
          </p:cNvPr>
          <p:cNvSpPr txBox="1">
            <a:spLocks/>
          </p:cNvSpPr>
          <p:nvPr/>
        </p:nvSpPr>
        <p:spPr>
          <a:xfrm>
            <a:off x="200721" y="2018869"/>
            <a:ext cx="5149999" cy="28227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Chỉ đo lường kinh tế chính thức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Không ghi nhận các chỉ số kinh tế ngầm</a:t>
            </a:r>
          </a:p>
        </p:txBody>
      </p:sp>
      <p:pic>
        <p:nvPicPr>
          <p:cNvPr id="20482" name="Picture 2" descr="Minh bạch để &amp;#39;trị&amp;#39; tham nhũng trong kinh tế ngầm | Tài chính - Kinh doanh |  Thanh Niên">
            <a:extLst>
              <a:ext uri="{FF2B5EF4-FFF2-40B4-BE49-F238E27FC236}">
                <a16:creationId xmlns:a16="http://schemas.microsoft.com/office/drawing/2014/main" id="{7CA78026-2820-E446-8CBB-33670202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77" y="1706581"/>
            <a:ext cx="7057623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FE13B9-F9D1-7A40-AEA7-34DA1E5BF672}"/>
              </a:ext>
            </a:extLst>
          </p:cNvPr>
          <p:cNvSpPr txBox="1"/>
          <p:nvPr/>
        </p:nvSpPr>
        <p:spPr>
          <a:xfrm>
            <a:off x="6477000" y="6033189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VN" dirty="0"/>
              <a:t>tpps://thanhnien.vn</a:t>
            </a:r>
          </a:p>
        </p:txBody>
      </p:sp>
    </p:spTree>
    <p:extLst>
      <p:ext uri="{BB962C8B-B14F-4D97-AF65-F5344CB8AC3E}">
        <p14:creationId xmlns:p14="http://schemas.microsoft.com/office/powerpoint/2010/main" val="6828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D5DA8E-B7AF-4248-BA56-4B0D4AD2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1506" name="Picture 2" descr="GNP - India Dictionary">
            <a:extLst>
              <a:ext uri="{FF2B5EF4-FFF2-40B4-BE49-F238E27FC236}">
                <a16:creationId xmlns:a16="http://schemas.microsoft.com/office/drawing/2014/main" id="{4C00D5CD-DBB0-1B42-891B-D1652F1F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53848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A26DC-B6AC-0E4E-8B4B-51A693C0267F}"/>
              </a:ext>
            </a:extLst>
          </p:cNvPr>
          <p:cNvSpPr txBox="1">
            <a:spLocks/>
          </p:cNvSpPr>
          <p:nvPr/>
        </p:nvSpPr>
        <p:spPr>
          <a:xfrm>
            <a:off x="200721" y="2176272"/>
            <a:ext cx="5895279" cy="32339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 vẫn là thước đo hoạt động kinh tế được sự dụng rộng rãi nhất</a:t>
            </a:r>
            <a:endParaRPr lang="en-V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53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CDF45-7202-204D-BF94-A121E207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F27749B-232E-1E4F-B89F-BAE99D8DB32C}"/>
              </a:ext>
            </a:extLst>
          </p:cNvPr>
          <p:cNvSpPr txBox="1">
            <a:spLocks/>
          </p:cNvSpPr>
          <p:nvPr/>
        </p:nvSpPr>
        <p:spPr>
          <a:xfrm>
            <a:off x="200721" y="901237"/>
            <a:ext cx="5895279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Tóm lại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C779ACA-6734-6542-ABA9-B27FF09DDE83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danh nghĩa và GNP thực tế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Chỉ số điều chỉnh GNP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bình quân đầu người </a:t>
            </a:r>
          </a:p>
        </p:txBody>
      </p:sp>
      <p:pic>
        <p:nvPicPr>
          <p:cNvPr id="7" name="Picture 2" descr="Simple strategies to ace secondary school summary writing">
            <a:extLst>
              <a:ext uri="{FF2B5EF4-FFF2-40B4-BE49-F238E27FC236}">
                <a16:creationId xmlns:a16="http://schemas.microsoft.com/office/drawing/2014/main" id="{F5C452B2-BCE1-1643-8E35-EBC269AE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3" y="2153964"/>
            <a:ext cx="5141745" cy="348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16D4A-3A86-C344-9C5C-793B96ED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96E1F9-8C68-654F-8479-B78BCBE5678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16160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7720B-DBC4-6F49-92DA-208BD59D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95BD2C4-B999-7448-9A63-41A2C765B98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D501FF-ADA7-2846-9A86-4C51137C8C9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hay GNI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Cho biết tổng thu nhập mà các công dân trong nước nhận được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Không căn cứ việc cung ứng các dịch vụ nhân tố ở quốc gia nào</a:t>
            </a:r>
          </a:p>
        </p:txBody>
      </p:sp>
      <p:pic>
        <p:nvPicPr>
          <p:cNvPr id="1026" name="Picture 2" descr="GNP là gì? Khái niệm, phân loại, công thức tính, phân biệt GNP với GDP, GNI  | Lafactoria Web">
            <a:extLst>
              <a:ext uri="{FF2B5EF4-FFF2-40B4-BE49-F238E27FC236}">
                <a16:creationId xmlns:a16="http://schemas.microsoft.com/office/drawing/2014/main" id="{B11CECFB-8DA2-9248-B8D0-D895573F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03413"/>
            <a:ext cx="5649381" cy="42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FE66C-C3D5-D542-86D3-18B6BE06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C699850-9043-ED4A-B362-00014C7C34C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Tài khoản quốc gia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86D13BC-D2F7-5D45-93B8-C778B5DFED75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Cho phép đánh giá hoạt động của nền kinh tế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Quan trọng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884340C2-2D74-574B-8F89-2B09D199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48" y="2235297"/>
            <a:ext cx="3633706" cy="41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7C420-D4E2-354E-82F7-89B49DE8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FBCE29B-55F9-CE40-ADB0-45F0A48140B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Sử dụng GNP tốt hơn NNP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FF39C68-CD2D-9F48-926E-F2859C13D8EE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562023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Để tính NNP phải tính được khấu hao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Khấu hao có cách tính khác nhau theo từng quốc gia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pic>
        <p:nvPicPr>
          <p:cNvPr id="3074" name="Picture 2" descr="Khấu hao (Depreciation) là gì? Ý nghĩa của khấu hao">
            <a:extLst>
              <a:ext uri="{FF2B5EF4-FFF2-40B4-BE49-F238E27FC236}">
                <a16:creationId xmlns:a16="http://schemas.microsoft.com/office/drawing/2014/main" id="{1308A32F-6C5C-5E4B-A157-B187284F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77" y="2269000"/>
            <a:ext cx="5642652" cy="4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7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2559C-1D12-F440-82A0-6B1924EE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Giá trị danh nghĩa và giá trị thực tế là gì?">
            <a:extLst>
              <a:ext uri="{FF2B5EF4-FFF2-40B4-BE49-F238E27FC236}">
                <a16:creationId xmlns:a16="http://schemas.microsoft.com/office/drawing/2014/main" id="{0B0209C4-8744-7C4A-B9E1-3C745FD2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666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8AE04DA-EE15-A14C-8923-C9DA8C8986B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495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Biến số danh nghĩa và biến số thực tế</a:t>
            </a:r>
          </a:p>
        </p:txBody>
      </p:sp>
    </p:spTree>
    <p:extLst>
      <p:ext uri="{BB962C8B-B14F-4D97-AF65-F5344CB8AC3E}">
        <p14:creationId xmlns:p14="http://schemas.microsoft.com/office/powerpoint/2010/main" val="22336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1FC003-D5B1-7D4B-8D6A-A7BD2D4E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 descr="Gross national income - Wikipedia">
            <a:extLst>
              <a:ext uri="{FF2B5EF4-FFF2-40B4-BE49-F238E27FC236}">
                <a16:creationId xmlns:a16="http://schemas.microsoft.com/office/drawing/2014/main" id="{4BA7C04F-0AFD-6449-AB26-4E9CB1EF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94128"/>
            <a:ext cx="9582150" cy="676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2EBC910-EE8D-B241-892F-F723A777C751}"/>
              </a:ext>
            </a:extLst>
          </p:cNvPr>
          <p:cNvSpPr txBox="1">
            <a:spLocks/>
          </p:cNvSpPr>
          <p:nvPr/>
        </p:nvSpPr>
        <p:spPr>
          <a:xfrm>
            <a:off x="455579" y="4419600"/>
            <a:ext cx="3049621" cy="21581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bình quân đầu người</a:t>
            </a:r>
          </a:p>
        </p:txBody>
      </p:sp>
    </p:spTree>
    <p:extLst>
      <p:ext uri="{BB962C8B-B14F-4D97-AF65-F5344CB8AC3E}">
        <p14:creationId xmlns:p14="http://schemas.microsoft.com/office/powerpoint/2010/main" val="33365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3E8CE6-7D9A-D546-A59A-E2535740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 descr="GNP là gì? Hướng dẫn cách tính tổng sản phẩm quốc gia 2021 - Taichinhz">
            <a:extLst>
              <a:ext uri="{FF2B5EF4-FFF2-40B4-BE49-F238E27FC236}">
                <a16:creationId xmlns:a16="http://schemas.microsoft.com/office/drawing/2014/main" id="{7F7F52BA-5689-C34B-BCBE-3CE52C57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"/>
            <a:ext cx="6731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C402842-FB79-5E41-87ED-C5CA63377458}"/>
              </a:ext>
            </a:extLst>
          </p:cNvPr>
          <p:cNvSpPr txBox="1">
            <a:spLocks/>
          </p:cNvSpPr>
          <p:nvPr/>
        </p:nvSpPr>
        <p:spPr>
          <a:xfrm>
            <a:off x="5863" y="2489759"/>
            <a:ext cx="5099538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Nhược điểm của GNP</a:t>
            </a:r>
          </a:p>
        </p:txBody>
      </p:sp>
    </p:spTree>
    <p:extLst>
      <p:ext uri="{BB962C8B-B14F-4D97-AF65-F5344CB8AC3E}">
        <p14:creationId xmlns:p14="http://schemas.microsoft.com/office/powerpoint/2010/main" val="13801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DEEB90-CB70-6D48-85DB-3B6841D6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E98F466-B277-1348-B529-F6D8EB3EA25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GNP danh nghĩa và thực tế</a:t>
            </a:r>
            <a:endParaRPr lang="en-VN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Nominal GNP, real GNP: what is the difference? - Economy 2021">
            <a:extLst>
              <a:ext uri="{FF2B5EF4-FFF2-40B4-BE49-F238E27FC236}">
                <a16:creationId xmlns:a16="http://schemas.microsoft.com/office/drawing/2014/main" id="{B4A4DF9C-939D-2140-BB9A-D2ECDEBB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3" y="2115474"/>
            <a:ext cx="4686109" cy="46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6D583A4-304D-1D49-877B-936B23A084B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495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danh nghĩa đo lường GNP theo mức giá phổ biến khi nhận thu nhập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GNP = Yt x Pt</a:t>
            </a:r>
          </a:p>
        </p:txBody>
      </p:sp>
    </p:spTree>
    <p:extLst>
      <p:ext uri="{BB962C8B-B14F-4D97-AF65-F5344CB8AC3E}">
        <p14:creationId xmlns:p14="http://schemas.microsoft.com/office/powerpoint/2010/main" val="8807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15418</TotalTime>
  <Words>763</Words>
  <Application>Microsoft Macintosh PowerPoint</Application>
  <PresentationFormat>Widescreen</PresentationFormat>
  <Paragraphs>214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6. Giới thiệu kinh tế học vĩ mô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Microsoft Office User</cp:lastModifiedBy>
  <cp:revision>492</cp:revision>
  <cp:lastPrinted>2016-03-16T01:13:27Z</cp:lastPrinted>
  <dcterms:created xsi:type="dcterms:W3CDTF">2011-05-03T03:39:41Z</dcterms:created>
  <dcterms:modified xsi:type="dcterms:W3CDTF">2021-07-06T08:49:24Z</dcterms:modified>
</cp:coreProperties>
</file>