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handoutMasterIdLst>
    <p:handoutMasterId r:id="rId30"/>
  </p:handoutMasterIdLst>
  <p:sldIdLst>
    <p:sldId id="258" r:id="rId2"/>
    <p:sldId id="281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300" r:id="rId11"/>
    <p:sldId id="301" r:id="rId12"/>
    <p:sldId id="302" r:id="rId13"/>
    <p:sldId id="309" r:id="rId14"/>
    <p:sldId id="303" r:id="rId15"/>
    <p:sldId id="304" r:id="rId16"/>
    <p:sldId id="305" r:id="rId17"/>
    <p:sldId id="306" r:id="rId18"/>
    <p:sldId id="310" r:id="rId19"/>
    <p:sldId id="311" r:id="rId20"/>
    <p:sldId id="312" r:id="rId21"/>
    <p:sldId id="313" r:id="rId22"/>
    <p:sldId id="315" r:id="rId23"/>
    <p:sldId id="317" r:id="rId24"/>
    <p:sldId id="314" r:id="rId25"/>
    <p:sldId id="316" r:id="rId26"/>
    <p:sldId id="287" r:id="rId27"/>
    <p:sldId id="29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2917"/>
    <a:srgbClr val="DC550A"/>
    <a:srgbClr val="BF5227"/>
    <a:srgbClr val="055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1" autoAdjust="0"/>
    <p:restoredTop sz="72428" autoAdjust="0"/>
  </p:normalViewPr>
  <p:slideViewPr>
    <p:cSldViewPr>
      <p:cViewPr varScale="1">
        <p:scale>
          <a:sx n="90" d="100"/>
          <a:sy n="90" d="100"/>
        </p:scale>
        <p:origin x="1864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796" y="4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E2ED6-6598-49DA-AF01-4EDE881DBC72}" type="datetimeFigureOut">
              <a:rPr lang="en-US" smtClean="0"/>
              <a:t>7/6/21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0C172-9979-4D67-9197-9EBA7EC16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518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B2F53-248E-4FA6-8EC0-752EEB57AFAD}" type="datetimeFigureOut">
              <a:rPr lang="en-US" smtClean="0"/>
              <a:pPr/>
              <a:t>7/6/21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61505-D8F2-4F27-A457-77A62F7374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93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61505-D8F2-4F27-A457-77A62F7374F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44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61505-D8F2-4F27-A457-77A62F7374F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24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 userDrawn="1"/>
        </p:nvSpPr>
        <p:spPr>
          <a:xfrm>
            <a:off x="301799" y="110534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893B-3015-4887-B0C2-E72E36B8DD99}" type="datetime1">
              <a:rPr lang="en-US" smtClean="0"/>
              <a:pPr/>
              <a:t>7/6/21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1FFC-C87D-40C7-B5DB-75DCCFA54483}" type="datetime1">
              <a:rPr lang="en-US" smtClean="0"/>
              <a:pPr/>
              <a:t>7/6/21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7D56-F03B-4CDC-9F6F-121B9EB5416F}" type="datetime1">
              <a:rPr lang="en-US" smtClean="0"/>
              <a:pPr/>
              <a:t>7/6/21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2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15245" y="381000"/>
            <a:ext cx="10972800" cy="12527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4"/>
          <p:cNvSpPr>
            <a:spLocks/>
          </p:cNvSpPr>
          <p:nvPr/>
        </p:nvSpPr>
        <p:spPr bwMode="hidden">
          <a:xfrm>
            <a:off x="8063253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9" y="4087563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6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6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5" y="1437449"/>
            <a:ext cx="8556980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28AB-F4A0-4E80-9A95-5472B2309D64}" type="datetime1">
              <a:rPr lang="en-US" smtClean="0"/>
              <a:pPr/>
              <a:t>7/6/21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DA6B3-4468-40EE-87D5-611A6DD94EFA}" type="datetime1">
              <a:rPr lang="en-US" smtClean="0"/>
              <a:pPr/>
              <a:t>7/6/21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3" y="3429002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2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64A1-77FD-426C-B1D4-B06CDA650C97}" type="datetime1">
              <a:rPr lang="en-US" smtClean="0"/>
              <a:pPr/>
              <a:t>7/6/21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7800-2141-4056-A37E-38B5F905B486}" type="datetime1">
              <a:rPr lang="en-US" smtClean="0"/>
              <a:pPr/>
              <a:t>7/6/21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2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96BE-28C1-43B3-A114-8F78FE6ACA80}" type="datetime1">
              <a:rPr lang="en-US" smtClean="0"/>
              <a:pPr/>
              <a:t>7/6/21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E970-F347-4717-9B90-1B302B73E170}" type="datetime1">
              <a:rPr lang="en-US" smtClean="0"/>
              <a:pPr/>
              <a:t>7/6/21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2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7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5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5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EE0BA-A189-4D73-AE65-FDD9AE6AA4B7}" type="datetime1">
              <a:rPr lang="en-US" smtClean="0"/>
              <a:pPr/>
              <a:t>7/6/21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30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99824" y="6401081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3E3AEF8-FB0A-45DF-9684-F25CEE85860E}" type="datetime1">
              <a:rPr lang="en-US" smtClean="0"/>
              <a:pPr/>
              <a:t>7/6/21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1800" y="6401080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50720" y="6401081"/>
            <a:ext cx="1549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8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1398" y="3953930"/>
            <a:ext cx="10515600" cy="2590800"/>
          </a:xfrm>
        </p:spPr>
        <p:txBody>
          <a:bodyPr>
            <a:normAutofit fontScale="90000"/>
          </a:bodyPr>
          <a:lstStyle/>
          <a:p>
            <a:pPr marL="182880">
              <a:lnSpc>
                <a:spcPct val="150000"/>
              </a:lnSpc>
              <a:spcBef>
                <a:spcPts val="600"/>
              </a:spcBef>
            </a:pP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KINH TẾ HỌC ĐẠI CƯƠNG</a:t>
            </a:r>
            <a:b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Chương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6: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Giới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thiệu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kinh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tế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học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vĩ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mô</a:t>
            </a:r>
            <a:b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GV: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ThS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Nguyễn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Quốc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Thắng</a:t>
            </a:r>
            <a:endParaRPr lang="en-US" sz="49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Trường Đại học Khoa học Tự nhiên, ĐHQG-HCM">
            <a:extLst>
              <a:ext uri="{FF2B5EF4-FFF2-40B4-BE49-F238E27FC236}">
                <a16:creationId xmlns:a16="http://schemas.microsoft.com/office/drawing/2014/main" id="{626DD576-F3B8-1949-92AE-E48F0856C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286376"/>
            <a:ext cx="9444967" cy="154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099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C221FA-AD9D-7E4B-8E26-B4B7752EC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817758C3-EBA2-7A4F-A1AF-87C1B8183CDF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8534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Cung tiền thực tế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99C660F5-2AD5-954D-AC83-3B7290BECC78}"/>
              </a:ext>
            </a:extLst>
          </p:cNvPr>
          <p:cNvSpPr txBox="1">
            <a:spLocks/>
          </p:cNvSpPr>
          <p:nvPr/>
        </p:nvSpPr>
        <p:spPr>
          <a:xfrm>
            <a:off x="7472821" y="3649496"/>
            <a:ext cx="4377777" cy="843696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b="1" dirty="0"/>
              <a:t>L(Y, r) = M/P</a:t>
            </a:r>
            <a:endParaRPr lang="vi-VN" sz="3400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78892AB7-BACF-FE42-AF59-5336FC331B81}"/>
              </a:ext>
            </a:extLst>
          </p:cNvPr>
          <p:cNvSpPr txBox="1">
            <a:spLocks/>
          </p:cNvSpPr>
          <p:nvPr/>
        </p:nvSpPr>
        <p:spPr>
          <a:xfrm>
            <a:off x="306090" y="2286000"/>
            <a:ext cx="59435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Giả định cầu tiền thực tế không đổi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Cung tiền thực tế M/P cũng phải không đổi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Nếu M cũng không đổi thì cần xác định P sao cho phương trình cân bằng</a:t>
            </a:r>
          </a:p>
          <a:p>
            <a:pPr>
              <a:buFont typeface="Arial" panose="020B0604020202020204" pitchFamily="34" charset="0"/>
              <a:buChar char="•"/>
            </a:pPr>
            <a:endParaRPr lang="vi-VN" sz="3400" dirty="0"/>
          </a:p>
        </p:txBody>
      </p:sp>
    </p:spTree>
    <p:extLst>
      <p:ext uri="{BB962C8B-B14F-4D97-AF65-F5344CB8AC3E}">
        <p14:creationId xmlns:p14="http://schemas.microsoft.com/office/powerpoint/2010/main" val="157731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94CA12-7749-084D-AFA4-3DC944836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A86CBE1D-E177-1641-81FA-C6517D348B04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7202398" cy="1252728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Lượng tiền danh nghĩa và  lượng cung tiền thực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B729F84F-3EED-CA48-812B-4900791DCEF9}"/>
              </a:ext>
            </a:extLst>
          </p:cNvPr>
          <p:cNvSpPr txBox="1">
            <a:spLocks/>
          </p:cNvSpPr>
          <p:nvPr/>
        </p:nvSpPr>
        <p:spPr>
          <a:xfrm>
            <a:off x="341402" y="2585304"/>
            <a:ext cx="59435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Lượng tiền danh nghĩa Mn là khối lượng tiền </a:t>
            </a:r>
            <a:r>
              <a:rPr lang="vi-VN" sz="3600" b="1" dirty="0"/>
              <a:t>cần thiết cho lưu thông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Lượng cung tiền thực Ms là khối lượng tiền </a:t>
            </a:r>
            <a:r>
              <a:rPr lang="vi-VN" sz="3600" b="1" dirty="0"/>
              <a:t>trong lưu thông</a:t>
            </a:r>
            <a:endParaRPr lang="vi-VN" sz="3400" b="1" dirty="0"/>
          </a:p>
        </p:txBody>
      </p:sp>
      <p:pic>
        <p:nvPicPr>
          <p:cNvPr id="11266" name="Picture 2" descr="THE MONEY MARKET Objectives What is the money">
            <a:extLst>
              <a:ext uri="{FF2B5EF4-FFF2-40B4-BE49-F238E27FC236}">
                <a16:creationId xmlns:a16="http://schemas.microsoft.com/office/drawing/2014/main" id="{772093DE-7B02-3B40-88CC-04F7F0CBA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854" y="2585304"/>
            <a:ext cx="5568744" cy="3728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31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BB106A-9DED-1141-B184-4D5CE9D63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EDE8446D-6A3A-D946-A989-D423336E6E89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7202398" cy="1252728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Lượng tiền danh nghĩa và  lượng cung tiền thực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1E58DA80-F99D-AF43-8477-E9189BB1CD6C}"/>
              </a:ext>
            </a:extLst>
          </p:cNvPr>
          <p:cNvSpPr txBox="1">
            <a:spLocks/>
          </p:cNvSpPr>
          <p:nvPr/>
        </p:nvSpPr>
        <p:spPr>
          <a:xfrm>
            <a:off x="341402" y="2585304"/>
            <a:ext cx="59435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Có thể bằng nhau khi lượng tiền = lượng hàng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b="1" dirty="0"/>
              <a:t>Mn &gt; Ms =&gt; thiểu phát</a:t>
            </a:r>
          </a:p>
          <a:p>
            <a:pPr>
              <a:buFont typeface="Arial" panose="020B0604020202020204" pitchFamily="34" charset="0"/>
              <a:buChar char="•"/>
            </a:pPr>
            <a:endParaRPr lang="vi-VN" sz="3400" b="1" dirty="0"/>
          </a:p>
        </p:txBody>
      </p:sp>
      <p:pic>
        <p:nvPicPr>
          <p:cNvPr id="12290" name="Picture 2" descr="Thiểu Phát Là Gì? Phân Biệt Thiểu Phát Với Lạm Phát Và Giảm Phát Là Gì -  WEB GIẢI ĐÁP">
            <a:extLst>
              <a:ext uri="{FF2B5EF4-FFF2-40B4-BE49-F238E27FC236}">
                <a16:creationId xmlns:a16="http://schemas.microsoft.com/office/drawing/2014/main" id="{2927BF89-CDB0-6248-941D-138304401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001" y="2596454"/>
            <a:ext cx="5899980" cy="3575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33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8CCE20-E78F-3E42-AABD-6F06E4F19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4338" name="Picture 2" descr="Rate of Inflation Formula | Calculator | Examples (with Excel Template)">
            <a:extLst>
              <a:ext uri="{FF2B5EF4-FFF2-40B4-BE49-F238E27FC236}">
                <a16:creationId xmlns:a16="http://schemas.microsoft.com/office/drawing/2014/main" id="{4814BECE-0A2F-ED47-B839-8765D0921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6863"/>
            <a:ext cx="12192000" cy="6262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080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C6D0EC-2E9C-4D47-8FC4-EF6FB00BF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5179F9B7-1E52-4C45-B19C-19456FE499F2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8534400" cy="125272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Mối quan hệ giữa các biên số kinh tế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FD21FE8E-BF4C-5D4A-9215-19D5D20417FB}"/>
              </a:ext>
            </a:extLst>
          </p:cNvPr>
          <p:cNvSpPr txBox="1">
            <a:spLocks/>
          </p:cNvSpPr>
          <p:nvPr/>
        </p:nvSpPr>
        <p:spPr>
          <a:xfrm>
            <a:off x="306090" y="2286000"/>
            <a:ext cx="59435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Giả định V không đổi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Thay đổi M sẽ dẫn đến thay đổi P và Y</a:t>
            </a:r>
            <a:endParaRPr lang="vi-VN" sz="3400" dirty="0"/>
          </a:p>
        </p:txBody>
      </p:sp>
      <p:pic>
        <p:nvPicPr>
          <p:cNvPr id="13314" name="Picture 2" descr="MBA Students Nangarhar University - Posts | Facebook">
            <a:extLst>
              <a:ext uri="{FF2B5EF4-FFF2-40B4-BE49-F238E27FC236}">
                <a16:creationId xmlns:a16="http://schemas.microsoft.com/office/drawing/2014/main" id="{9FA978EB-B4DE-6C45-AC89-E662FEA0A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367" y="2286000"/>
            <a:ext cx="6138231" cy="288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86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0A269A-8ABF-724C-8222-040BA5268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ED9A270-C961-5146-80B7-0B38FC519161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10936198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Mối quan hệ tỷ lệ giữa các biên số kinh tế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37EC27EC-B278-CE46-9128-F6F813532EB6}"/>
              </a:ext>
            </a:extLst>
          </p:cNvPr>
          <p:cNvSpPr txBox="1">
            <a:spLocks/>
          </p:cNvSpPr>
          <p:nvPr/>
        </p:nvSpPr>
        <p:spPr>
          <a:xfrm>
            <a:off x="287504" y="3581400"/>
            <a:ext cx="6094710" cy="1944024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Giả định V không đổi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Thay đổi %△M sẽ dẫn đến thay đổi %△P và %△Y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400" dirty="0"/>
              <a:t>%△Y chính là %</a:t>
            </a:r>
            <a:r>
              <a:rPr lang="vi-VN" sz="3200" dirty="0"/>
              <a:t>△Ms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CDF684-97A1-F04F-8B5A-C907E0185104}"/>
              </a:ext>
            </a:extLst>
          </p:cNvPr>
          <p:cNvSpPr/>
          <p:nvPr/>
        </p:nvSpPr>
        <p:spPr>
          <a:xfrm>
            <a:off x="6499174" y="2491897"/>
            <a:ext cx="53960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%△M = %△P + %△Y</a:t>
            </a:r>
          </a:p>
        </p:txBody>
      </p:sp>
    </p:spTree>
    <p:extLst>
      <p:ext uri="{BB962C8B-B14F-4D97-AF65-F5344CB8AC3E}">
        <p14:creationId xmlns:p14="http://schemas.microsoft.com/office/powerpoint/2010/main" val="277481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DFF25A-4A52-3F47-8883-D429E8651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0146930-B3CB-8241-9A7B-B98B94056976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10936198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Lạm phát với Mn và Ms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1D5E6BFB-1CB1-9A43-AACA-E2A8BC436406}"/>
              </a:ext>
            </a:extLst>
          </p:cNvPr>
          <p:cNvSpPr txBox="1">
            <a:spLocks/>
          </p:cNvSpPr>
          <p:nvPr/>
        </p:nvSpPr>
        <p:spPr>
          <a:xfrm>
            <a:off x="287504" y="3581400"/>
            <a:ext cx="6094710" cy="1944024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Tỷ lệ lạm phát bằng tăng trưởng tiền tệ danh nghĩa trừ đi tăng trưởng cầu tiền thực tế</a:t>
            </a:r>
            <a:endParaRPr lang="vi-VN" sz="3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8698A4-6394-EF4A-A90C-4A9CA5CE1437}"/>
              </a:ext>
            </a:extLst>
          </p:cNvPr>
          <p:cNvSpPr/>
          <p:nvPr/>
        </p:nvSpPr>
        <p:spPr>
          <a:xfrm>
            <a:off x="5809501" y="2505670"/>
            <a:ext cx="57214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%△P = %△M 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%△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071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FE9016-49AF-694C-B870-39704424F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EDEABB52-FD96-794D-B55A-CE59825FF1DE}"/>
              </a:ext>
            </a:extLst>
          </p:cNvPr>
          <p:cNvSpPr txBox="1">
            <a:spLocks/>
          </p:cNvSpPr>
          <p:nvPr/>
        </p:nvSpPr>
        <p:spPr>
          <a:xfrm>
            <a:off x="-694448" y="990600"/>
            <a:ext cx="8058614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Phân loại lạm phát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F4C4396-1981-5049-ABE5-72460C9C7034}"/>
              </a:ext>
            </a:extLst>
          </p:cNvPr>
          <p:cNvSpPr txBox="1">
            <a:spLocks/>
          </p:cNvSpPr>
          <p:nvPr/>
        </p:nvSpPr>
        <p:spPr>
          <a:xfrm>
            <a:off x="287504" y="1905000"/>
            <a:ext cx="6612319" cy="1944024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Dưới 10% gọi là lạm phát vừa phải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Lạm phát 2-3 con số gọi là Lạm phát phi mã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Lạm phát từ 4 con số trở lên gọi là siêu lạm phát</a:t>
            </a:r>
            <a:endParaRPr lang="vi-VN" sz="3400" dirty="0"/>
          </a:p>
        </p:txBody>
      </p:sp>
      <p:pic>
        <p:nvPicPr>
          <p:cNvPr id="17410" name="Picture 2" descr="Lạm phát là gì? Tìm hiểu những nguyên nhân gây ra lạm phát">
            <a:extLst>
              <a:ext uri="{FF2B5EF4-FFF2-40B4-BE49-F238E27FC236}">
                <a16:creationId xmlns:a16="http://schemas.microsoft.com/office/drawing/2014/main" id="{E0DA4B0F-5BF2-7043-B912-F1AF38C9B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429" y="2325061"/>
            <a:ext cx="4674135" cy="30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84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1D017C-2B37-3741-BD7D-DD905530F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8436" name="Picture 4" descr="Germany 1919-39, Online CPD for teachers. | Schoolshistory.org.uk">
            <a:extLst>
              <a:ext uri="{FF2B5EF4-FFF2-40B4-BE49-F238E27FC236}">
                <a16:creationId xmlns:a16="http://schemas.microsoft.com/office/drawing/2014/main" id="{354E79C0-0299-3F4A-8C54-C78154A8F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734" y="69491"/>
            <a:ext cx="3276600" cy="388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8" name="Picture 6" descr="Lessons On Inflation From The Past | Seeking Alpha">
            <a:extLst>
              <a:ext uri="{FF2B5EF4-FFF2-40B4-BE49-F238E27FC236}">
                <a16:creationId xmlns:a16="http://schemas.microsoft.com/office/drawing/2014/main" id="{D1276F57-06A5-FF4C-B86F-BFC829A90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784"/>
            <a:ext cx="6960381" cy="6322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0" name="Picture 8" descr="The Currency of Destruction">
            <a:extLst>
              <a:ext uri="{FF2B5EF4-FFF2-40B4-BE49-F238E27FC236}">
                <a16:creationId xmlns:a16="http://schemas.microsoft.com/office/drawing/2014/main" id="{C3ED8713-C128-AA40-B032-F825C9A61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724" y="3451302"/>
            <a:ext cx="5451276" cy="3401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450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0E3E33-8B85-A947-A74D-43953AADD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ABDBADB7-7374-3D45-BC0E-C4DD542D4D30}"/>
              </a:ext>
            </a:extLst>
          </p:cNvPr>
          <p:cNvSpPr txBox="1">
            <a:spLocks/>
          </p:cNvSpPr>
          <p:nvPr/>
        </p:nvSpPr>
        <p:spPr>
          <a:xfrm>
            <a:off x="-694448" y="990600"/>
            <a:ext cx="8058614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Hệ quả của lạm phát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4276BB55-119B-6249-9FCB-37118EAA2446}"/>
              </a:ext>
            </a:extLst>
          </p:cNvPr>
          <p:cNvSpPr txBox="1">
            <a:spLocks/>
          </p:cNvSpPr>
          <p:nvPr/>
        </p:nvSpPr>
        <p:spPr>
          <a:xfrm>
            <a:off x="287504" y="1905000"/>
            <a:ext cx="6612319" cy="1944024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Xa rời tiền mặt</a:t>
            </a:r>
            <a:endParaRPr lang="vi-VN" sz="3400" dirty="0"/>
          </a:p>
        </p:txBody>
      </p:sp>
      <p:pic>
        <p:nvPicPr>
          <p:cNvPr id="19458" name="Picture 2" descr="Giá vàng hôm nay 5.7.2021: Vàng tiếp tục tăng cao | Tài chính - Kinh doanh  | Thanh Niên">
            <a:extLst>
              <a:ext uri="{FF2B5EF4-FFF2-40B4-BE49-F238E27FC236}">
                <a16:creationId xmlns:a16="http://schemas.microsoft.com/office/drawing/2014/main" id="{3C750C07-BFA5-E24B-8FB3-CBD2B3062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908" y="1579798"/>
            <a:ext cx="5589588" cy="373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Nền kinh tế trao đổi hiện vật là gì? Những hạn chế của nền kinh tế trao đổi  hiện vật">
            <a:extLst>
              <a:ext uri="{FF2B5EF4-FFF2-40B4-BE49-F238E27FC236}">
                <a16:creationId xmlns:a16="http://schemas.microsoft.com/office/drawing/2014/main" id="{C9931A82-3A00-334B-A8FC-1E00E4C7F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87" y="2699674"/>
            <a:ext cx="5589588" cy="3232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55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2CE397-AAF1-424E-8EA8-FE0248FB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8A8C7042-5FE9-7B4E-9DCA-832250895EBC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8534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Lạm phát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3B0FF3AF-F162-3340-BB01-CE1229A63910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59435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Lạm phát là gì?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Nguyên nhân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Hậu quả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Biện pháp kiểm soát</a:t>
            </a:r>
          </a:p>
        </p:txBody>
      </p:sp>
      <p:pic>
        <p:nvPicPr>
          <p:cNvPr id="5" name="Picture 2" descr="Làm thế nào để mục tiêu trở thành hiện thực?">
            <a:extLst>
              <a:ext uri="{FF2B5EF4-FFF2-40B4-BE49-F238E27FC236}">
                <a16:creationId xmlns:a16="http://schemas.microsoft.com/office/drawing/2014/main" id="{35C42DD7-6B24-1F4B-80D3-82699788F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377" y="2585304"/>
            <a:ext cx="6441623" cy="429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45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224676-7362-674B-966F-165D927F2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97B10BA8-34FE-264D-B90E-0474E217BD6A}"/>
              </a:ext>
            </a:extLst>
          </p:cNvPr>
          <p:cNvSpPr txBox="1">
            <a:spLocks/>
          </p:cNvSpPr>
          <p:nvPr/>
        </p:nvSpPr>
        <p:spPr>
          <a:xfrm>
            <a:off x="-694448" y="990600"/>
            <a:ext cx="8058614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Hệ quả của lạm phát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C52FDD2-CFE7-9440-91CC-D4C64B9FD920}"/>
              </a:ext>
            </a:extLst>
          </p:cNvPr>
          <p:cNvSpPr txBox="1">
            <a:spLocks/>
          </p:cNvSpPr>
          <p:nvPr/>
        </p:nvSpPr>
        <p:spPr>
          <a:xfrm>
            <a:off x="287504" y="1905000"/>
            <a:ext cx="6612319" cy="1944024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Suy giảm giá trị tiền mặt</a:t>
            </a:r>
            <a:endParaRPr lang="vi-VN" sz="3400" dirty="0"/>
          </a:p>
        </p:txBody>
      </p:sp>
      <p:pic>
        <p:nvPicPr>
          <p:cNvPr id="20482" name="Picture 2" descr="Lạm phát Mỹ nóng hơn dự kiến nhưng có thể không ảnh hưởng đến chính sách">
            <a:extLst>
              <a:ext uri="{FF2B5EF4-FFF2-40B4-BE49-F238E27FC236}">
                <a16:creationId xmlns:a16="http://schemas.microsoft.com/office/drawing/2014/main" id="{0A481EEB-738C-974F-BF19-2A86DEC52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020" y="1646701"/>
            <a:ext cx="5230891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 descr="Lạm phát là gì? Ảnh hưởng của lạm phát đến kinh tế quốc gia - Tín dụng">
            <a:extLst>
              <a:ext uri="{FF2B5EF4-FFF2-40B4-BE49-F238E27FC236}">
                <a16:creationId xmlns:a16="http://schemas.microsoft.com/office/drawing/2014/main" id="{016C9AF2-E84F-9F42-97BA-9773A395B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43" y="3016721"/>
            <a:ext cx="5230891" cy="387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04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DCC2E3-E8EE-0B42-9B3E-C8B83985C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0BC13A2-9198-C648-9F48-C635B4C36301}"/>
              </a:ext>
            </a:extLst>
          </p:cNvPr>
          <p:cNvSpPr txBox="1">
            <a:spLocks/>
          </p:cNvSpPr>
          <p:nvPr/>
        </p:nvSpPr>
        <p:spPr>
          <a:xfrm>
            <a:off x="-694448" y="990600"/>
            <a:ext cx="8058614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Kiểm soát lạm phát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E760BDC3-32BA-0F42-9BFC-E805C0CE69BB}"/>
              </a:ext>
            </a:extLst>
          </p:cNvPr>
          <p:cNvSpPr txBox="1">
            <a:spLocks/>
          </p:cNvSpPr>
          <p:nvPr/>
        </p:nvSpPr>
        <p:spPr>
          <a:xfrm>
            <a:off x="287504" y="1905000"/>
            <a:ext cx="6612319" cy="1944024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Không in tiền để tài trợ cho thâm hụt ngân sách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Thắt chặt tài khoá</a:t>
            </a:r>
            <a:endParaRPr lang="vi-VN" sz="3400" dirty="0"/>
          </a:p>
        </p:txBody>
      </p:sp>
      <p:pic>
        <p:nvPicPr>
          <p:cNvPr id="21506" name="Picture 2" descr="Fiat money là gì? Tiền fiat, tiền pháp định là gì?">
            <a:extLst>
              <a:ext uri="{FF2B5EF4-FFF2-40B4-BE49-F238E27FC236}">
                <a16:creationId xmlns:a16="http://schemas.microsoft.com/office/drawing/2014/main" id="{83B36655-F1B9-AE4D-8050-A85A5258A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616964"/>
            <a:ext cx="4973755" cy="387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988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BDE16B-0E7E-6042-B80B-E5961E651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B5B1F45A-93AD-7941-8180-F0F81ADC3D7D}"/>
              </a:ext>
            </a:extLst>
          </p:cNvPr>
          <p:cNvSpPr txBox="1">
            <a:spLocks/>
          </p:cNvSpPr>
          <p:nvPr/>
        </p:nvSpPr>
        <p:spPr>
          <a:xfrm>
            <a:off x="287504" y="990600"/>
            <a:ext cx="10448048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Các biện pháp kiểm soát lạm phát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D33DF428-7A85-E34C-9348-4B7D739AB0D0}"/>
              </a:ext>
            </a:extLst>
          </p:cNvPr>
          <p:cNvSpPr txBox="1">
            <a:spLocks/>
          </p:cNvSpPr>
          <p:nvPr/>
        </p:nvSpPr>
        <p:spPr>
          <a:xfrm>
            <a:off x="287504" y="1905000"/>
            <a:ext cx="6612319" cy="1944024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Hạn chế tăng lương</a:t>
            </a:r>
          </a:p>
          <a:p>
            <a:pPr>
              <a:buFont typeface="Arial" panose="020B0604020202020204" pitchFamily="34" charset="0"/>
              <a:buChar char="•"/>
            </a:pPr>
            <a:endParaRPr lang="vi-VN" sz="3600" dirty="0"/>
          </a:p>
        </p:txBody>
      </p:sp>
      <p:pic>
        <p:nvPicPr>
          <p:cNvPr id="23554" name="Picture 2" descr="Muốn đề nghị sếp tăng lương thì cần biết những điều này">
            <a:extLst>
              <a:ext uri="{FF2B5EF4-FFF2-40B4-BE49-F238E27FC236}">
                <a16:creationId xmlns:a16="http://schemas.microsoft.com/office/drawing/2014/main" id="{E31687C7-BD90-324C-9E6E-0C33EB1FC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939" y="3157728"/>
            <a:ext cx="5606742" cy="288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10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F1C0DB-60C4-1747-8917-0651CDBC9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340D3C2-2498-C049-88E7-4FD5202C184F}"/>
              </a:ext>
            </a:extLst>
          </p:cNvPr>
          <p:cNvSpPr txBox="1">
            <a:spLocks/>
          </p:cNvSpPr>
          <p:nvPr/>
        </p:nvSpPr>
        <p:spPr>
          <a:xfrm>
            <a:off x="287504" y="990600"/>
            <a:ext cx="10448048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Các biện pháp kiểm soát lạm phát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8903AB02-D9FB-C94C-866D-C317015A31BF}"/>
              </a:ext>
            </a:extLst>
          </p:cNvPr>
          <p:cNvSpPr txBox="1">
            <a:spLocks/>
          </p:cNvSpPr>
          <p:nvPr/>
        </p:nvSpPr>
        <p:spPr>
          <a:xfrm>
            <a:off x="287504" y="1905000"/>
            <a:ext cx="6612319" cy="1944024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Kiểm soát việc in tiền</a:t>
            </a:r>
          </a:p>
        </p:txBody>
      </p:sp>
      <p:pic>
        <p:nvPicPr>
          <p:cNvPr id="24578" name="Picture 2" descr="Nhà máy in tiền của Mỹ nằm ở đâu?">
            <a:extLst>
              <a:ext uri="{FF2B5EF4-FFF2-40B4-BE49-F238E27FC236}">
                <a16:creationId xmlns:a16="http://schemas.microsoft.com/office/drawing/2014/main" id="{C87B6CF0-E70E-8A40-BB97-895EB16B4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093" y="2243328"/>
            <a:ext cx="635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15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FB5D37-B970-764A-A1A8-712BA2A95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253476FB-9DB8-444B-9657-764B835AE6E7}"/>
              </a:ext>
            </a:extLst>
          </p:cNvPr>
          <p:cNvSpPr txBox="1">
            <a:spLocks/>
          </p:cNvSpPr>
          <p:nvPr/>
        </p:nvSpPr>
        <p:spPr>
          <a:xfrm>
            <a:off x="287504" y="990600"/>
            <a:ext cx="10448048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Sự đánh đổi của việc Kiểm soát lạm phát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A69AB444-97C9-4041-AC4D-40D9D62519B3}"/>
              </a:ext>
            </a:extLst>
          </p:cNvPr>
          <p:cNvSpPr txBox="1">
            <a:spLocks/>
          </p:cNvSpPr>
          <p:nvPr/>
        </p:nvSpPr>
        <p:spPr>
          <a:xfrm>
            <a:off x="287504" y="1905000"/>
            <a:ext cx="6612319" cy="1944024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Gia tăng thất nghiệp</a:t>
            </a:r>
          </a:p>
        </p:txBody>
      </p:sp>
      <p:pic>
        <p:nvPicPr>
          <p:cNvPr id="22530" name="Picture 2" descr="Mối quan hệ giữa tăng trưởng, lạm phát và thất nghiệp - Giao Dịch Tài Chính">
            <a:extLst>
              <a:ext uri="{FF2B5EF4-FFF2-40B4-BE49-F238E27FC236}">
                <a16:creationId xmlns:a16="http://schemas.microsoft.com/office/drawing/2014/main" id="{C98B337B-867E-6049-B313-C261F35C0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260" y="1912434"/>
            <a:ext cx="5246235" cy="421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70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5D520F-41D9-604C-BCFE-93E741462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A94889EA-8F9B-A146-A1D6-BE8322B05C28}"/>
              </a:ext>
            </a:extLst>
          </p:cNvPr>
          <p:cNvSpPr txBox="1">
            <a:spLocks/>
          </p:cNvSpPr>
          <p:nvPr/>
        </p:nvSpPr>
        <p:spPr>
          <a:xfrm>
            <a:off x="287504" y="990600"/>
            <a:ext cx="10448048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Tóm lại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A3BCF61-AB1D-0441-A8BD-5C5BE5390933}"/>
              </a:ext>
            </a:extLst>
          </p:cNvPr>
          <p:cNvSpPr txBox="1">
            <a:spLocks/>
          </p:cNvSpPr>
          <p:nvPr/>
        </p:nvSpPr>
        <p:spPr>
          <a:xfrm>
            <a:off x="287504" y="1905000"/>
            <a:ext cx="10837696" cy="1944024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Lạm phát là hiện tương tăng lên của giá cả do mất cân đối giữa tăng trưởng sản lượng và tăng trưởng tiền tệ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Lạm phát có nhiều hậu quả hơn là ý nghĩa tích cực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Các ý tưởng kiểm soát lạm phát tập trung và kiểm soát cung tiền</a:t>
            </a:r>
          </a:p>
        </p:txBody>
      </p:sp>
    </p:spTree>
    <p:extLst>
      <p:ext uri="{BB962C8B-B14F-4D97-AF65-F5344CB8AC3E}">
        <p14:creationId xmlns:p14="http://schemas.microsoft.com/office/powerpoint/2010/main" val="126354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030E47-725D-AB49-AE61-8B588D77E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10155D-90DF-6244-A478-D8EF166E7B99}"/>
              </a:ext>
            </a:extLst>
          </p:cNvPr>
          <p:cNvSpPr txBox="1">
            <a:spLocks/>
          </p:cNvSpPr>
          <p:nvPr/>
        </p:nvSpPr>
        <p:spPr>
          <a:xfrm>
            <a:off x="326888" y="855046"/>
            <a:ext cx="6558421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Tóm lại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8BC98F25-F222-0340-9D0C-81B1F925A559}"/>
              </a:ext>
            </a:extLst>
          </p:cNvPr>
          <p:cNvSpPr txBox="1">
            <a:spLocks/>
          </p:cNvSpPr>
          <p:nvPr/>
        </p:nvSpPr>
        <p:spPr>
          <a:xfrm>
            <a:off x="634298" y="1481410"/>
            <a:ext cx="59435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vi-VN" sz="3600" dirty="0"/>
          </a:p>
        </p:txBody>
      </p:sp>
      <p:pic>
        <p:nvPicPr>
          <p:cNvPr id="10244" name="Picture 4" descr="Summary Word Cloud Concept Collage Made Stock Vector (Royalty Free)  1415035916">
            <a:extLst>
              <a:ext uri="{FF2B5EF4-FFF2-40B4-BE49-F238E27FC236}">
                <a16:creationId xmlns:a16="http://schemas.microsoft.com/office/drawing/2014/main" id="{AC9045E6-A9A0-7944-8259-A430134EF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4002357"/>
            <a:ext cx="5676898" cy="2731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184C5499-239E-F643-8441-10D1A2D2FC57}"/>
              </a:ext>
            </a:extLst>
          </p:cNvPr>
          <p:cNvSpPr txBox="1">
            <a:spLocks/>
          </p:cNvSpPr>
          <p:nvPr/>
        </p:nvSpPr>
        <p:spPr>
          <a:xfrm>
            <a:off x="439904" y="3081528"/>
            <a:ext cx="5676898" cy="1944024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Lạm phát có nhiều hậu quả hơn là ý nghĩa tích cực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Các ý tưởng kiểm soát lạm phát tập trung và kiểm soát cung tiền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0F50E365-A085-4846-B0A6-F5C54C4C0FDC}"/>
              </a:ext>
            </a:extLst>
          </p:cNvPr>
          <p:cNvSpPr txBox="1">
            <a:spLocks/>
          </p:cNvSpPr>
          <p:nvPr/>
        </p:nvSpPr>
        <p:spPr>
          <a:xfrm>
            <a:off x="439904" y="1828800"/>
            <a:ext cx="11577608" cy="1944024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Lạm phát là hiện tương tăng lên của giá cả do mất cân đối giữa tăng trưởng sản lượng và tăng trưởng tiền tệ</a:t>
            </a:r>
          </a:p>
        </p:txBody>
      </p:sp>
    </p:spTree>
    <p:extLst>
      <p:ext uri="{BB962C8B-B14F-4D97-AF65-F5344CB8AC3E}">
        <p14:creationId xmlns:p14="http://schemas.microsoft.com/office/powerpoint/2010/main" val="142498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516D4A-3A86-C344-9C5C-793B96ED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8796E1F9-8C68-654F-8479-B78BCBE56780}"/>
              </a:ext>
            </a:extLst>
          </p:cNvPr>
          <p:cNvSpPr txBox="1">
            <a:spLocks/>
          </p:cNvSpPr>
          <p:nvPr/>
        </p:nvSpPr>
        <p:spPr>
          <a:xfrm>
            <a:off x="0" y="1271936"/>
            <a:ext cx="117348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Cảm ơn các bạn đã chú ý theo dõi!</a:t>
            </a:r>
          </a:p>
        </p:txBody>
      </p:sp>
    </p:spTree>
    <p:extLst>
      <p:ext uri="{BB962C8B-B14F-4D97-AF65-F5344CB8AC3E}">
        <p14:creationId xmlns:p14="http://schemas.microsoft.com/office/powerpoint/2010/main" val="1161605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B760B1-C320-C84F-B342-2A3147C7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1FF51BD-A879-E848-B22B-3D60F238C095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8534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Lạm phát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73C83219-5B94-0445-A6C4-81912D4622F0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59435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Là sự gia tăng của mức giá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Mức giá chung tăng liên tục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Thường là trong 1 năm</a:t>
            </a:r>
          </a:p>
        </p:txBody>
      </p:sp>
      <p:pic>
        <p:nvPicPr>
          <p:cNvPr id="1026" name="Picture 2" descr="Lạm phát (Inflation) là gì? Nguyên nhân gây ra lạm phát">
            <a:extLst>
              <a:ext uri="{FF2B5EF4-FFF2-40B4-BE49-F238E27FC236}">
                <a16:creationId xmlns:a16="http://schemas.microsoft.com/office/drawing/2014/main" id="{70A19069-A416-C94B-8C7E-B4A33498A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925" y="191429"/>
            <a:ext cx="4794673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is inflation | Definition and Meaning | Capital.com">
            <a:extLst>
              <a:ext uri="{FF2B5EF4-FFF2-40B4-BE49-F238E27FC236}">
                <a16:creationId xmlns:a16="http://schemas.microsoft.com/office/drawing/2014/main" id="{1C195DFD-EDDA-884E-84E5-76851F525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076" y="3715300"/>
            <a:ext cx="4794674" cy="250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51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905F81-2348-0446-87CC-1FB6A12F1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3D20F3F-5A4F-B54E-AC48-AD45623B25CB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8534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Nguyên nhân của lạm phát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A553B877-5737-DC4B-9E34-D7CC25B5783E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59435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Tăng trưởng tiền tệ và mức sản lượng không đồng bộ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vi-VN" sz="3400" dirty="0"/>
              <a:t>Cầu kéo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vi-VN" sz="3400" dirty="0"/>
              <a:t>Chi phí đẩy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vi-VN" sz="3400" dirty="0"/>
              <a:t>Bùng nổ của cung tiền</a:t>
            </a:r>
          </a:p>
        </p:txBody>
      </p:sp>
      <p:pic>
        <p:nvPicPr>
          <p:cNvPr id="2050" name="Picture 2" descr="Causes of inflation">
            <a:extLst>
              <a:ext uri="{FF2B5EF4-FFF2-40B4-BE49-F238E27FC236}">
                <a16:creationId xmlns:a16="http://schemas.microsoft.com/office/drawing/2014/main" id="{D8E4A132-A55B-B149-8EDC-D20EBB89A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990" y="2139176"/>
            <a:ext cx="5676608" cy="426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07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4E7D97-E13E-7344-A838-B256F1EB7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118124D7-5F38-6E48-8292-94F19ABCC842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8534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Lạm phát do cầu kéo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C7A1CEEB-8450-4740-8ACD-F60C4277EBCE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59435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Tổng cầu tăng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Tổng cung không tăng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Hàng hoá khan hiếm và tăng giá</a:t>
            </a:r>
            <a:endParaRPr lang="vi-VN" sz="3400" dirty="0"/>
          </a:p>
        </p:txBody>
      </p:sp>
      <p:pic>
        <p:nvPicPr>
          <p:cNvPr id="3074" name="Picture 2" descr="Lạm phát là gì? Nguyên nhân gây ra lạm phát và tác động đến KTXH">
            <a:extLst>
              <a:ext uri="{FF2B5EF4-FFF2-40B4-BE49-F238E27FC236}">
                <a16:creationId xmlns:a16="http://schemas.microsoft.com/office/drawing/2014/main" id="{010BA511-4BDF-BF41-A12C-4E5CC90D0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886" y="2277953"/>
            <a:ext cx="5768913" cy="412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68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69248A-F171-C343-AFF4-5EBB0BEC2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2FBDDC1-72E3-BA4E-939D-3230721C78A3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8534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Lạm phát do chi phí đẩy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087F842E-645F-BC4D-99DA-3F0B0FF8566E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59435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Yếu tố đầu vào tăng giá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Các hãng giảm sản lượng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400" dirty="0"/>
              <a:t>Hàng hoá thiếu hụt và tăng giá</a:t>
            </a:r>
          </a:p>
        </p:txBody>
      </p:sp>
      <p:pic>
        <p:nvPicPr>
          <p:cNvPr id="4098" name="Picture 2" descr="Lạm phát là gì? Nguyên nhân gây ra lạm phát và tác động đến KTXH">
            <a:extLst>
              <a:ext uri="{FF2B5EF4-FFF2-40B4-BE49-F238E27FC236}">
                <a16:creationId xmlns:a16="http://schemas.microsoft.com/office/drawing/2014/main" id="{73DBE938-13B0-3C45-8587-3A9F8CA7F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271" y="2205227"/>
            <a:ext cx="5609528" cy="380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6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FA72E3-4DF4-5146-AA73-2B4605462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122" name="Picture 2" descr="duong-tong-cau">
            <a:extLst>
              <a:ext uri="{FF2B5EF4-FFF2-40B4-BE49-F238E27FC236}">
                <a16:creationId xmlns:a16="http://schemas.microsoft.com/office/drawing/2014/main" id="{7B5D635E-F2E8-9D41-A425-73A1C38AF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823" y="1524000"/>
            <a:ext cx="4737100" cy="469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E8DE865-67FF-C74A-98DD-CF8291286690}"/>
              </a:ext>
            </a:extLst>
          </p:cNvPr>
          <p:cNvSpPr txBox="1">
            <a:spLocks/>
          </p:cNvSpPr>
          <p:nvPr/>
        </p:nvSpPr>
        <p:spPr>
          <a:xfrm>
            <a:off x="-381000" y="1005375"/>
            <a:ext cx="8534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Lạm phát do bùng nổ cung tiền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CB94513-F168-404C-AC9C-E1498041A274}"/>
              </a:ext>
            </a:extLst>
          </p:cNvPr>
          <p:cNvSpPr txBox="1">
            <a:spLocks/>
          </p:cNvSpPr>
          <p:nvPr/>
        </p:nvSpPr>
        <p:spPr>
          <a:xfrm>
            <a:off x="300622" y="1987759"/>
            <a:ext cx="59435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Chính phủ in tiền để tài trợ cho thâm hụt ngân sách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Lượng tiền trong lưu thông bùng nổ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Nhu cầu mua sắm tăng nhanh trong khi sản lượng không đổi</a:t>
            </a:r>
            <a:endParaRPr lang="vi-VN" sz="3400" dirty="0"/>
          </a:p>
        </p:txBody>
      </p:sp>
    </p:spTree>
    <p:extLst>
      <p:ext uri="{BB962C8B-B14F-4D97-AF65-F5344CB8AC3E}">
        <p14:creationId xmlns:p14="http://schemas.microsoft.com/office/powerpoint/2010/main" val="231201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3F6AB2-858B-EA4C-8437-B45AFA1B8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52A726F9-F0E4-AC46-BDBD-2BDA3F044514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8534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Nguyên nhân của lạm phát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351F2A01-7C54-B241-940D-85083FEE4F15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59435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b="1" dirty="0"/>
              <a:t>Tăng trưởng tiền tệ và mức sản lượng không đồng bộ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vi-VN" sz="3400" dirty="0"/>
              <a:t>Cầu kéo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vi-VN" sz="3400" dirty="0"/>
              <a:t>Chi phí đẩy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vi-VN" sz="3400" dirty="0"/>
              <a:t>Bùng nổ của cung tiền</a:t>
            </a:r>
          </a:p>
        </p:txBody>
      </p:sp>
      <p:pic>
        <p:nvPicPr>
          <p:cNvPr id="5" name="Picture 2" descr="Causes of inflation">
            <a:extLst>
              <a:ext uri="{FF2B5EF4-FFF2-40B4-BE49-F238E27FC236}">
                <a16:creationId xmlns:a16="http://schemas.microsoft.com/office/drawing/2014/main" id="{638801A4-2661-5C4B-9E2C-024930FB2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990" y="2139176"/>
            <a:ext cx="5676608" cy="426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81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C86BD3-DD89-B448-A9D6-FBAE53AFD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DDB71072-1A3D-EF4C-B960-850EB6C1B6C3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8534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Cung tiền thực tế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A83BD129-367B-8245-9D5E-B530E37D4533}"/>
              </a:ext>
            </a:extLst>
          </p:cNvPr>
          <p:cNvSpPr txBox="1">
            <a:spLocks/>
          </p:cNvSpPr>
          <p:nvPr/>
        </p:nvSpPr>
        <p:spPr>
          <a:xfrm>
            <a:off x="1636803" y="2585305"/>
            <a:ext cx="5602198" cy="843696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b="1" dirty="0"/>
              <a:t>L(Y, r) = M/P</a:t>
            </a:r>
            <a:endParaRPr lang="vi-VN" sz="3400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900CDEC8-F9EF-EB45-BC60-0711A697FF22}"/>
              </a:ext>
            </a:extLst>
          </p:cNvPr>
          <p:cNvSpPr txBox="1">
            <a:spLocks/>
          </p:cNvSpPr>
          <p:nvPr/>
        </p:nvSpPr>
        <p:spPr>
          <a:xfrm>
            <a:off x="495654" y="3518600"/>
            <a:ext cx="59435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dirty="0"/>
              <a:t>Y là thu nhập thực tế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dirty="0"/>
              <a:t>r là lãi xuất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dirty="0"/>
              <a:t>L(Y, r) là lượng cung tiền thực tế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dirty="0"/>
              <a:t>M là cung tiền danh nghĩa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dirty="0"/>
              <a:t>P là mức giá</a:t>
            </a:r>
          </a:p>
        </p:txBody>
      </p:sp>
      <p:pic>
        <p:nvPicPr>
          <p:cNvPr id="7170" name="Picture 2" descr="How is money created? | Bank of England">
            <a:extLst>
              <a:ext uri="{FF2B5EF4-FFF2-40B4-BE49-F238E27FC236}">
                <a16:creationId xmlns:a16="http://schemas.microsoft.com/office/drawing/2014/main" id="{3267E646-F6E6-254A-B207-46E7C909B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2" y="2495706"/>
            <a:ext cx="4229098" cy="3885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57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16392</TotalTime>
  <Words>715</Words>
  <Application>Microsoft Macintosh PowerPoint</Application>
  <PresentationFormat>Widescreen</PresentationFormat>
  <Paragraphs>116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Candara</vt:lpstr>
      <vt:lpstr>Symbol</vt:lpstr>
      <vt:lpstr>Tahoma</vt:lpstr>
      <vt:lpstr>Waveform</vt:lpstr>
      <vt:lpstr>KINH TẾ HỌC ĐẠI CƯƠNG Chương 6: Giới thiệu kinh tế học vĩ mô  GV: ThS Nguyễn Quốc Thắng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2 CÁC CHỦ THỂ  TRONG QUAN HỆ LAO ĐỘNG</dc:title>
  <dc:creator>HOAIBAO</dc:creator>
  <cp:lastModifiedBy>Microsoft Office User</cp:lastModifiedBy>
  <cp:revision>493</cp:revision>
  <cp:lastPrinted>2016-03-16T01:13:27Z</cp:lastPrinted>
  <dcterms:created xsi:type="dcterms:W3CDTF">2011-05-03T03:39:41Z</dcterms:created>
  <dcterms:modified xsi:type="dcterms:W3CDTF">2021-07-07T04:51:55Z</dcterms:modified>
</cp:coreProperties>
</file>