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8" r:id="rId2"/>
    <p:sldId id="281" r:id="rId3"/>
    <p:sldId id="291" r:id="rId4"/>
    <p:sldId id="31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1" r:id="rId18"/>
    <p:sldId id="304" r:id="rId19"/>
    <p:sldId id="305" r:id="rId20"/>
    <p:sldId id="306" r:id="rId21"/>
    <p:sldId id="307" r:id="rId22"/>
    <p:sldId id="287" r:id="rId23"/>
    <p:sldId id="312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72428" autoAdjust="0"/>
  </p:normalViewPr>
  <p:slideViewPr>
    <p:cSldViewPr>
      <p:cViewPr varScale="1">
        <p:scale>
          <a:sx n="55" d="100"/>
          <a:sy n="55" d="100"/>
        </p:scale>
        <p:origin x="192" y="9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53930"/>
            <a:ext cx="11045998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thiệu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vĩ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F2479-DB19-5E45-AE30-F9D528CD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481BF42-059C-5B49-80FC-537B041A1BEE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Thất nghiệp tạm thời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494F720-A7DF-8B4F-A80C-4F9F3883E4C2}"/>
              </a:ext>
            </a:extLst>
          </p:cNvPr>
          <p:cNvSpPr txBox="1">
            <a:spLocks/>
          </p:cNvSpPr>
          <p:nvPr/>
        </p:nvSpPr>
        <p:spPr>
          <a:xfrm>
            <a:off x="341401" y="1850030"/>
            <a:ext cx="6558422" cy="423629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do NLĐ chuyển từ công việc này sang công việc khác</a:t>
            </a:r>
          </a:p>
        </p:txBody>
      </p:sp>
      <p:pic>
        <p:nvPicPr>
          <p:cNvPr id="7170" name="Picture 2" descr="Thất nghiệp nên làm gì để có thu nhập?">
            <a:extLst>
              <a:ext uri="{FF2B5EF4-FFF2-40B4-BE49-F238E27FC236}">
                <a16:creationId xmlns:a16="http://schemas.microsoft.com/office/drawing/2014/main" id="{2F0716E9-3BE4-B541-9137-0F3B82A8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7430"/>
            <a:ext cx="4876799" cy="37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AB178C-6E90-034B-BD76-05428772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59EB290-2960-BF4E-9949-25554973E6EF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Thất nghiệp cơ cấu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3ABFBE2-349D-9C44-BBB1-F4D627C63A6A}"/>
              </a:ext>
            </a:extLst>
          </p:cNvPr>
          <p:cNvSpPr txBox="1">
            <a:spLocks/>
          </p:cNvSpPr>
          <p:nvPr/>
        </p:nvSpPr>
        <p:spPr>
          <a:xfrm>
            <a:off x="341401" y="1828800"/>
            <a:ext cx="5983199" cy="42575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do NLĐ mất việc vì không tương thích với sự thay đổi công nghệ</a:t>
            </a:r>
          </a:p>
        </p:txBody>
      </p:sp>
      <p:pic>
        <p:nvPicPr>
          <p:cNvPr id="8194" name="Picture 2" descr="6 tháng đầu năm: Hơn 1,1 triệu người thất nghiệp do ảnh hưởng bởi dịch  Covid-19 | Báo dân sinh">
            <a:extLst>
              <a:ext uri="{FF2B5EF4-FFF2-40B4-BE49-F238E27FC236}">
                <a16:creationId xmlns:a16="http://schemas.microsoft.com/office/drawing/2014/main" id="{0ACAD2FC-E2CA-8443-9689-D0FE032D7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70021"/>
            <a:ext cx="5368530" cy="33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3398A-401C-5A48-8977-EFC1512E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8E7E4EC-9481-D54B-8C11-200990E8FF5F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Thất nghiệp do thiếu cầu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D6A9A9A-6DAC-7640-8B43-D34E99A93D14}"/>
              </a:ext>
            </a:extLst>
          </p:cNvPr>
          <p:cNvSpPr txBox="1">
            <a:spLocks/>
          </p:cNvSpPr>
          <p:nvPr/>
        </p:nvSpPr>
        <p:spPr>
          <a:xfrm>
            <a:off x="341401" y="1828800"/>
            <a:ext cx="5983199" cy="42575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do NLĐ mất việc vì các hãng thu hẹp quy mô sản xuất nên cắt giảm lao động</a:t>
            </a:r>
          </a:p>
        </p:txBody>
      </p:sp>
      <p:pic>
        <p:nvPicPr>
          <p:cNvPr id="9218" name="Picture 2" descr="Chu Kì Kinh Tế Là Gì ? Các Giai Đoạn, Nguyên Nhân và Công Thức Tính">
            <a:extLst>
              <a:ext uri="{FF2B5EF4-FFF2-40B4-BE49-F238E27FC236}">
                <a16:creationId xmlns:a16="http://schemas.microsoft.com/office/drawing/2014/main" id="{E52A134E-CC8E-FA41-BC4C-D4CAE1F3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5363"/>
            <a:ext cx="5754599" cy="328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1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DF000-8280-3746-B797-DF1E7B0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5EFC6D3-CE66-8A45-A05B-BDB897F3FA31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Thất nghiệp cổ điển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F5FBFF2-57FE-B845-8F3E-BED7ECB330E8}"/>
              </a:ext>
            </a:extLst>
          </p:cNvPr>
          <p:cNvSpPr txBox="1">
            <a:spLocks/>
          </p:cNvSpPr>
          <p:nvPr/>
        </p:nvSpPr>
        <p:spPr>
          <a:xfrm>
            <a:off x="341401" y="1828800"/>
            <a:ext cx="5983199" cy="42575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do NLĐ không tìm được việc làm vì mức lương thị trường bị ghim ở mức cao</a:t>
            </a:r>
          </a:p>
        </p:txBody>
      </p:sp>
      <p:pic>
        <p:nvPicPr>
          <p:cNvPr id="10242" name="Picture 2" descr="Lý Thuyết Tiền Lương Hiệu Quả Là Gì? Ưu Điểm Và Hạn Chế">
            <a:extLst>
              <a:ext uri="{FF2B5EF4-FFF2-40B4-BE49-F238E27FC236}">
                <a16:creationId xmlns:a16="http://schemas.microsoft.com/office/drawing/2014/main" id="{3A511861-BACD-6548-A5BF-C5C15805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07" y="2667000"/>
            <a:ext cx="5191283" cy="373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7FEB1-7362-0E4E-8A1D-17CA6E4E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0B7DBB4-8CE2-C24C-B0A0-DAA819696A3B}"/>
              </a:ext>
            </a:extLst>
          </p:cNvPr>
          <p:cNvSpPr txBox="1">
            <a:spLocks/>
          </p:cNvSpPr>
          <p:nvPr/>
        </p:nvSpPr>
        <p:spPr>
          <a:xfrm>
            <a:off x="-11723" y="120243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Phân tích thất nghiệp nhằm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A18E390-AE9C-3847-AA9B-7AA7848AF7F1}"/>
              </a:ext>
            </a:extLst>
          </p:cNvPr>
          <p:cNvSpPr txBox="1">
            <a:spLocks/>
          </p:cNvSpPr>
          <p:nvPr/>
        </p:nvSpPr>
        <p:spPr>
          <a:xfrm>
            <a:off x="236573" y="2138436"/>
            <a:ext cx="5983199" cy="34193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Đánh giá nguyên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Đánh giá hậu quả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9A28D72-1C46-2041-9460-902859098B1A}"/>
              </a:ext>
            </a:extLst>
          </p:cNvPr>
          <p:cNvSpPr txBox="1">
            <a:spLocks/>
          </p:cNvSpPr>
          <p:nvPr/>
        </p:nvSpPr>
        <p:spPr>
          <a:xfrm>
            <a:off x="7915395" y="2138436"/>
            <a:ext cx="3657600" cy="34193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Khuyến nghị chính sách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B379255-FB54-894E-96AC-2B228D6DA757}"/>
              </a:ext>
            </a:extLst>
          </p:cNvPr>
          <p:cNvSpPr/>
          <p:nvPr/>
        </p:nvSpPr>
        <p:spPr>
          <a:xfrm>
            <a:off x="5771024" y="2323422"/>
            <a:ext cx="1600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1266" name="Picture 2" descr="Viet Nam economy in 2020 the growth of a year with full of bravery –  General Statistics Office of Vietnam">
            <a:extLst>
              <a:ext uri="{FF2B5EF4-FFF2-40B4-BE49-F238E27FC236}">
                <a16:creationId xmlns:a16="http://schemas.microsoft.com/office/drawing/2014/main" id="{CEC268A3-DC98-9A4E-911A-020A48A2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5839"/>
            <a:ext cx="5983199" cy="294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50E8B-EC31-F540-BC1A-C7974F6A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88267EF-CE74-C340-9568-9EA2F057EAC6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Phân loại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F3D900-1752-044A-9129-EAA839A5F109}"/>
              </a:ext>
            </a:extLst>
          </p:cNvPr>
          <p:cNvSpPr txBox="1">
            <a:spLocks/>
          </p:cNvSpPr>
          <p:nvPr/>
        </p:nvSpPr>
        <p:spPr>
          <a:xfrm>
            <a:off x="212520" y="5523210"/>
            <a:ext cx="5754599" cy="12527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tự nguyện</a:t>
            </a:r>
          </a:p>
        </p:txBody>
      </p:sp>
      <p:pic>
        <p:nvPicPr>
          <p:cNvPr id="12290" name="Picture 2" descr="Thất nghiệp – Wikipedia tiếng Việt">
            <a:extLst>
              <a:ext uri="{FF2B5EF4-FFF2-40B4-BE49-F238E27FC236}">
                <a16:creationId xmlns:a16="http://schemas.microsoft.com/office/drawing/2014/main" id="{B0A69BBC-B742-054B-AF5E-6BEAD79D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615423"/>
            <a:ext cx="8211711" cy="348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60573A2-8699-D246-9D15-965E23394864}"/>
              </a:ext>
            </a:extLst>
          </p:cNvPr>
          <p:cNvSpPr txBox="1">
            <a:spLocks/>
          </p:cNvSpPr>
          <p:nvPr/>
        </p:nvSpPr>
        <p:spPr>
          <a:xfrm>
            <a:off x="5421058" y="5529072"/>
            <a:ext cx="6558422" cy="12527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không tự nguyện</a:t>
            </a:r>
          </a:p>
        </p:txBody>
      </p:sp>
    </p:spTree>
    <p:extLst>
      <p:ext uri="{BB962C8B-B14F-4D97-AF65-F5344CB8AC3E}">
        <p14:creationId xmlns:p14="http://schemas.microsoft.com/office/powerpoint/2010/main" val="23606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0057A-0E10-9440-B1C9-8117244F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DFDA1E-9D55-514B-9731-105FA6EB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8"/>
            <a:ext cx="9296400" cy="640678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E00CA96-4396-CD4D-8182-A2F73E410DDA}"/>
              </a:ext>
            </a:extLst>
          </p:cNvPr>
          <p:cNvSpPr txBox="1">
            <a:spLocks/>
          </p:cNvSpPr>
          <p:nvPr/>
        </p:nvSpPr>
        <p:spPr>
          <a:xfrm>
            <a:off x="9677400" y="1981200"/>
            <a:ext cx="2234904" cy="39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Thất nghiệp tự nguyện</a:t>
            </a:r>
          </a:p>
        </p:txBody>
      </p:sp>
    </p:spTree>
    <p:extLst>
      <p:ext uri="{BB962C8B-B14F-4D97-AF65-F5344CB8AC3E}">
        <p14:creationId xmlns:p14="http://schemas.microsoft.com/office/powerpoint/2010/main" val="302857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0057A-0E10-9440-B1C9-8117244F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DFDA1E-9D55-514B-9731-105FA6EB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7656"/>
            <a:ext cx="9296400" cy="640678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DAFE6FE-77E5-4A4C-BDF2-EBC806D46B08}"/>
              </a:ext>
            </a:extLst>
          </p:cNvPr>
          <p:cNvSpPr txBox="1">
            <a:spLocks/>
          </p:cNvSpPr>
          <p:nvPr/>
        </p:nvSpPr>
        <p:spPr>
          <a:xfrm>
            <a:off x="304800" y="1324682"/>
            <a:ext cx="2234904" cy="39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Thất nghiệp không tự nguyện</a:t>
            </a:r>
          </a:p>
        </p:txBody>
      </p:sp>
    </p:spTree>
    <p:extLst>
      <p:ext uri="{BB962C8B-B14F-4D97-AF65-F5344CB8AC3E}">
        <p14:creationId xmlns:p14="http://schemas.microsoft.com/office/powerpoint/2010/main" val="221092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C32AE-005A-DA4F-8F61-28406912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25ACCAC-AFC3-6D4C-B801-F438699BC6D1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Vấn đề của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2609403-2894-D845-9E35-7422FDCA530A}"/>
              </a:ext>
            </a:extLst>
          </p:cNvPr>
          <p:cNvSpPr txBox="1">
            <a:spLocks/>
          </p:cNvSpPr>
          <p:nvPr/>
        </p:nvSpPr>
        <p:spPr>
          <a:xfrm>
            <a:off x="341402" y="1828800"/>
            <a:ext cx="6558422" cy="1066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Dư thừa nguồn lực sản xuất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2D44652-23E9-F94D-B300-4A4AAB07B604}"/>
              </a:ext>
            </a:extLst>
          </p:cNvPr>
          <p:cNvSpPr txBox="1">
            <a:spLocks/>
          </p:cNvSpPr>
          <p:nvPr/>
        </p:nvSpPr>
        <p:spPr>
          <a:xfrm>
            <a:off x="4191000" y="3255071"/>
            <a:ext cx="7391400" cy="315706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Tỷ lệ người phụ thuộc tăng lên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Hao mòn khả năng lao động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Làm xấu đi chất lượng cuộc sống</a:t>
            </a:r>
          </a:p>
        </p:txBody>
      </p:sp>
      <p:sp>
        <p:nvSpPr>
          <p:cNvPr id="6" name="Curved Up Arrow 5">
            <a:extLst>
              <a:ext uri="{FF2B5EF4-FFF2-40B4-BE49-F238E27FC236}">
                <a16:creationId xmlns:a16="http://schemas.microsoft.com/office/drawing/2014/main" id="{870AE442-DA4C-0A49-990D-6552242A8876}"/>
              </a:ext>
            </a:extLst>
          </p:cNvPr>
          <p:cNvSpPr/>
          <p:nvPr/>
        </p:nvSpPr>
        <p:spPr>
          <a:xfrm rot="4894280">
            <a:off x="2117453" y="3187088"/>
            <a:ext cx="2091025" cy="847723"/>
          </a:xfrm>
          <a:prstGeom prst="curvedUpArrow">
            <a:avLst>
              <a:gd name="adj1" fmla="val 33330"/>
              <a:gd name="adj2" fmla="val 79299"/>
              <a:gd name="adj3" fmla="val 67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CB37F-8D6D-AE41-8B3F-691BF6F5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ECCA571-673D-2641-BA49-38E2A5F81D28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Đối phó với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C21FE37-D22A-1C48-B564-4F0E4DF0F3EB}"/>
              </a:ext>
            </a:extLst>
          </p:cNvPr>
          <p:cNvSpPr txBox="1">
            <a:spLocks/>
          </p:cNvSpPr>
          <p:nvPr/>
        </p:nvSpPr>
        <p:spPr>
          <a:xfrm>
            <a:off x="341402" y="1828800"/>
            <a:ext cx="6558422" cy="1066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Kích cầu lao động</a:t>
            </a:r>
          </a:p>
        </p:txBody>
      </p:sp>
      <p:pic>
        <p:nvPicPr>
          <p:cNvPr id="16386" name="Picture 2" descr="Cần đẩy mạnh kích cầu cho thị trường - SAKI CORP">
            <a:extLst>
              <a:ext uri="{FF2B5EF4-FFF2-40B4-BE49-F238E27FC236}">
                <a16:creationId xmlns:a16="http://schemas.microsoft.com/office/drawing/2014/main" id="{FA4646CB-4CB1-AA4C-B80D-FD586BAB8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98" y="1829081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341401" y="1850030"/>
            <a:ext cx="5408976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là gì?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Những dấu hiệu và nguyên nhân của thất nghiệp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Hậu quả của thất nghiệp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Kiểm soát thất nghiệp như thế nào?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7" y="2024400"/>
            <a:ext cx="6441623" cy="429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80C15-7224-124C-A369-6CAF214B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4416B61-47C8-AF49-810E-3FAC239489E3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Đối phó với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E5AADC8-C532-384C-90AB-723A0330AA9E}"/>
              </a:ext>
            </a:extLst>
          </p:cNvPr>
          <p:cNvSpPr txBox="1">
            <a:spLocks/>
          </p:cNvSpPr>
          <p:nvPr/>
        </p:nvSpPr>
        <p:spPr>
          <a:xfrm>
            <a:off x="341402" y="1828800"/>
            <a:ext cx="6558422" cy="1066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Tăng lương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Trợ cấp thất nghiệp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chuyển nhượng</a:t>
            </a:r>
          </a:p>
        </p:txBody>
      </p:sp>
      <p:pic>
        <p:nvPicPr>
          <p:cNvPr id="17410" name="Picture 2" descr="Một lượng tiền sẽ được bơm ra thị trường vào cuối tháng 6 giúp lãi suất">
            <a:extLst>
              <a:ext uri="{FF2B5EF4-FFF2-40B4-BE49-F238E27FC236}">
                <a16:creationId xmlns:a16="http://schemas.microsoft.com/office/drawing/2014/main" id="{BFF84410-6DF8-4A4E-80D1-10E9BABA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1823034"/>
            <a:ext cx="6575948" cy="41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466D4-877B-3744-9981-324569FE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A2915D6-1D54-1C40-A971-3C3BD49D3918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Đối phó với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9BAD952-D190-F942-BF56-E7ACE832952F}"/>
              </a:ext>
            </a:extLst>
          </p:cNvPr>
          <p:cNvSpPr txBox="1">
            <a:spLocks/>
          </p:cNvSpPr>
          <p:nvPr/>
        </p:nvSpPr>
        <p:spPr>
          <a:xfrm>
            <a:off x="341402" y="1828800"/>
            <a:ext cx="6558422" cy="1066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Khuyến khích sản xuất</a:t>
            </a:r>
          </a:p>
        </p:txBody>
      </p:sp>
      <p:pic>
        <p:nvPicPr>
          <p:cNvPr id="18434" name="Picture 2" descr="The Safari Green Building Index 2021 | CK">
            <a:extLst>
              <a:ext uri="{FF2B5EF4-FFF2-40B4-BE49-F238E27FC236}">
                <a16:creationId xmlns:a16="http://schemas.microsoft.com/office/drawing/2014/main" id="{A93C2116-8F69-5841-BEE3-75AB4538F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2647706"/>
            <a:ext cx="6758767" cy="37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30E47-725D-AB49-AE61-8B588D77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155D-90DF-6244-A478-D8EF166E7B99}"/>
              </a:ext>
            </a:extLst>
          </p:cNvPr>
          <p:cNvSpPr txBox="1">
            <a:spLocks/>
          </p:cNvSpPr>
          <p:nvPr/>
        </p:nvSpPr>
        <p:spPr>
          <a:xfrm>
            <a:off x="326888" y="855046"/>
            <a:ext cx="6558421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C98F25-F222-0340-9D0C-81B1F925A559}"/>
              </a:ext>
            </a:extLst>
          </p:cNvPr>
          <p:cNvSpPr txBox="1">
            <a:spLocks/>
          </p:cNvSpPr>
          <p:nvPr/>
        </p:nvSpPr>
        <p:spPr>
          <a:xfrm>
            <a:off x="634298" y="148141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là hiện tượng thiếu việc làm trong nền kinh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Nhận diện thất nghiệp theo nguyên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Kích cầu lao động để chống thất nghiệp </a:t>
            </a:r>
          </a:p>
        </p:txBody>
      </p:sp>
      <p:pic>
        <p:nvPicPr>
          <p:cNvPr id="10244" name="Picture 4" descr="Summary Word Cloud Concept Collage Made Stock Vector (Royalty Free)  1415035916">
            <a:extLst>
              <a:ext uri="{FF2B5EF4-FFF2-40B4-BE49-F238E27FC236}">
                <a16:creationId xmlns:a16="http://schemas.microsoft.com/office/drawing/2014/main" id="{AC9045E6-A9A0-7944-8259-A430134E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002357"/>
            <a:ext cx="5676898" cy="273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3123A-DFD5-CF47-8400-B7450104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33FF3D-C1BC-3948-AC44-230B3CC7E1F5}"/>
              </a:ext>
            </a:extLst>
          </p:cNvPr>
          <p:cNvSpPr txBox="1">
            <a:spLocks/>
          </p:cNvSpPr>
          <p:nvPr/>
        </p:nvSpPr>
        <p:spPr>
          <a:xfrm>
            <a:off x="326888" y="855046"/>
            <a:ext cx="6558421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VN" b="1" dirty="0">
                <a:solidFill>
                  <a:schemeClr val="tx1"/>
                </a:solidFill>
              </a:rPr>
              <a:t>ổng kết chương 6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FD9CF9-3464-414B-AC63-D1D660CC8DA5}"/>
              </a:ext>
            </a:extLst>
          </p:cNvPr>
          <p:cNvSpPr txBox="1">
            <a:spLocks/>
          </p:cNvSpPr>
          <p:nvPr/>
        </p:nvSpPr>
        <p:spPr>
          <a:xfrm>
            <a:off x="941710" y="1987759"/>
            <a:ext cx="4885544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Ba vấn đề của kinh tế vĩ mô: Sản lượng, lạm phát và thất nghiệp </a:t>
            </a:r>
          </a:p>
        </p:txBody>
      </p:sp>
      <p:pic>
        <p:nvPicPr>
          <p:cNvPr id="19460" name="Picture 4" descr="Principles of Macroeconomics">
            <a:extLst>
              <a:ext uri="{FF2B5EF4-FFF2-40B4-BE49-F238E27FC236}">
                <a16:creationId xmlns:a16="http://schemas.microsoft.com/office/drawing/2014/main" id="{AADAD68F-6426-1643-A083-806214120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48" y="1987759"/>
            <a:ext cx="52990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6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16D4A-3A86-C344-9C5C-793B96E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96E1F9-8C68-654F-8479-B78BCBE5678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16160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C8CB1-CFFB-D149-9717-8F758704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D33F468-915E-CC4E-9B7F-FE3BFCFF2DFB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Lực lượng lao động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8DF362-5598-A049-884A-632B9338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4799"/>
            <a:ext cx="10210800" cy="49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42345-98C6-3841-8616-98EE30A372F0}"/>
              </a:ext>
            </a:extLst>
          </p:cNvPr>
          <p:cNvSpPr/>
          <p:nvPr/>
        </p:nvSpPr>
        <p:spPr>
          <a:xfrm>
            <a:off x="1066800" y="3124200"/>
            <a:ext cx="5486400" cy="3276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0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C8CB1-CFFB-D149-9717-8F758704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D33F468-915E-CC4E-9B7F-FE3BFCFF2DFB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Lực lượng lao động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8DF362-5598-A049-884A-632B9338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4799"/>
            <a:ext cx="10210800" cy="49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42345-98C6-3841-8616-98EE30A372F0}"/>
              </a:ext>
            </a:extLst>
          </p:cNvPr>
          <p:cNvSpPr/>
          <p:nvPr/>
        </p:nvSpPr>
        <p:spPr>
          <a:xfrm>
            <a:off x="1066800" y="3124200"/>
            <a:ext cx="5486400" cy="3276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8DEE8E-EA13-2A41-A7C0-3AABEF836457}"/>
              </a:ext>
            </a:extLst>
          </p:cNvPr>
          <p:cNvSpPr/>
          <p:nvPr/>
        </p:nvSpPr>
        <p:spPr>
          <a:xfrm>
            <a:off x="3521920" y="4762640"/>
            <a:ext cx="3657600" cy="180314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686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094CB1-F11F-5A4C-97FD-DEE5BFBF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AC63BEE-A466-794E-95FF-F14E4B8516B7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A6F654B-AF23-3F45-A035-51FF4AC7E8DF}"/>
              </a:ext>
            </a:extLst>
          </p:cNvPr>
          <p:cNvSpPr txBox="1">
            <a:spLocks/>
          </p:cNvSpPr>
          <p:nvPr/>
        </p:nvSpPr>
        <p:spPr>
          <a:xfrm>
            <a:off x="341401" y="1850030"/>
            <a:ext cx="5408976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Lực lượng lao động là 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Những người đang có việc làm là 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Những người thất nghiệp là 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354A9-54FC-3942-A7A6-CD72FB24D876}"/>
              </a:ext>
            </a:extLst>
          </p:cNvPr>
          <p:cNvSpPr/>
          <p:nvPr/>
        </p:nvSpPr>
        <p:spPr>
          <a:xfrm>
            <a:off x="6705600" y="2024400"/>
            <a:ext cx="39608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 = E + 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746FD9-40A9-FD4F-95F0-4C939F840E2E}"/>
                  </a:ext>
                </a:extLst>
              </p:cNvPr>
              <p:cNvSpPr txBox="1"/>
              <p:nvPr/>
            </p:nvSpPr>
            <p:spPr>
              <a:xfrm>
                <a:off x="6447487" y="3633272"/>
                <a:ext cx="3744423" cy="1378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800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vi-VN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VN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VN" sz="4800" i="1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VN" sz="4800" i="1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VN" sz="48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48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VN" sz="4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746FD9-40A9-FD4F-95F0-4C939F840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87" y="3633272"/>
                <a:ext cx="3744423" cy="1378070"/>
              </a:xfrm>
              <a:prstGeom prst="rect">
                <a:avLst/>
              </a:prstGeom>
              <a:blipFill>
                <a:blip r:embed="rId2"/>
                <a:stretch>
                  <a:fillRect l="-3716" t="-1835" r="-3378" b="-137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9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5E3181-0F61-7146-BAD9-20868D42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C454C5B-DECD-7D42-A120-CEE09373A158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Nhận biết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DEF46F1-918F-B44D-ABA2-5F5D144F3E9D}"/>
              </a:ext>
            </a:extLst>
          </p:cNvPr>
          <p:cNvSpPr txBox="1">
            <a:spLocks/>
          </p:cNvSpPr>
          <p:nvPr/>
        </p:nvSpPr>
        <p:spPr>
          <a:xfrm>
            <a:off x="341401" y="1850030"/>
            <a:ext cx="6558422" cy="423629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NLĐ bị sa thải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NLĐ nghỉ việc tạm thời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NLĐ tự nguyện rời bỏ công việc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NLĐ mới tham gia vào LLLĐ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NLĐ quay trở lại thị trường lao động</a:t>
            </a:r>
          </a:p>
        </p:txBody>
      </p:sp>
      <p:pic>
        <p:nvPicPr>
          <p:cNvPr id="3074" name="Picture 2" descr="How the Unemployment Rate Affects Everybody">
            <a:extLst>
              <a:ext uri="{FF2B5EF4-FFF2-40B4-BE49-F238E27FC236}">
                <a16:creationId xmlns:a16="http://schemas.microsoft.com/office/drawing/2014/main" id="{33747AE0-9516-AB4A-9F24-110D6531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1878260"/>
            <a:ext cx="5222926" cy="33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2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203D8-DFDD-A044-BE74-122F02A5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A64C644-BCE8-D442-B1EA-1A33B8FC1E5E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Cơ cấu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18E42DA-D0DB-3C4D-B425-27C89C1A68E6}"/>
              </a:ext>
            </a:extLst>
          </p:cNvPr>
          <p:cNvSpPr txBox="1">
            <a:spLocks/>
          </p:cNvSpPr>
          <p:nvPr/>
        </p:nvSpPr>
        <p:spPr>
          <a:xfrm>
            <a:off x="341401" y="1850030"/>
            <a:ext cx="6558422" cy="423629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Theo độ tuổi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Theo giới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Theo lĩnh vực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Theo trình độ chuyên môn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… </a:t>
            </a:r>
          </a:p>
        </p:txBody>
      </p:sp>
      <p:pic>
        <p:nvPicPr>
          <p:cNvPr id="4098" name="Picture 2" descr="Structural Unemployment Red Gradient Concept Icon Stock Vector -  Illustration of innovation, concept: 188195451">
            <a:extLst>
              <a:ext uri="{FF2B5EF4-FFF2-40B4-BE49-F238E27FC236}">
                <a16:creationId xmlns:a16="http://schemas.microsoft.com/office/drawing/2014/main" id="{A32DF15D-93C9-D542-A75E-CF6E18AD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35277"/>
            <a:ext cx="4175578" cy="441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6C7ED9-0970-8044-B68D-BF3F7119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88D718C-DBF3-A24B-A943-89CB3608F54B}"/>
              </a:ext>
            </a:extLst>
          </p:cNvPr>
          <p:cNvSpPr txBox="1">
            <a:spLocks/>
          </p:cNvSpPr>
          <p:nvPr/>
        </p:nvSpPr>
        <p:spPr>
          <a:xfrm>
            <a:off x="-228600" y="908913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Ý nghĩa của Cơ cấu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261C6C2-86CC-AB40-AA7D-D62F2FCEB381}"/>
              </a:ext>
            </a:extLst>
          </p:cNvPr>
          <p:cNvSpPr txBox="1">
            <a:spLocks/>
          </p:cNvSpPr>
          <p:nvPr/>
        </p:nvSpPr>
        <p:spPr>
          <a:xfrm>
            <a:off x="341401" y="1850030"/>
            <a:ext cx="6558422" cy="423629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Nhận biết đặc điểm nào của NLĐ trong LLLĐ dễ thất nghiệp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Định hướng chính sách hỗ trợ phù hợp</a:t>
            </a:r>
          </a:p>
        </p:txBody>
      </p:sp>
      <p:pic>
        <p:nvPicPr>
          <p:cNvPr id="5122" name="Picture 2" descr="The Political Economy of Unemployment: Active Labor Market Policy in West  Germany and the United States: Janoski, Thomas: 9780520068858: Amazon.com:  Books">
            <a:extLst>
              <a:ext uri="{FF2B5EF4-FFF2-40B4-BE49-F238E27FC236}">
                <a16:creationId xmlns:a16="http://schemas.microsoft.com/office/drawing/2014/main" id="{039CDE3F-018F-D542-A8E5-5C692A32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99" y="381281"/>
            <a:ext cx="40005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A6BE11-AF2C-3C40-9CAA-46D51080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3D7AB72-9E71-5F4D-8470-3F1CA2462FD5}"/>
              </a:ext>
            </a:extLst>
          </p:cNvPr>
          <p:cNvSpPr txBox="1">
            <a:spLocks/>
          </p:cNvSpPr>
          <p:nvPr/>
        </p:nvSpPr>
        <p:spPr>
          <a:xfrm>
            <a:off x="-1066800" y="771672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Phân loại thất nghiệp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809CFB8-1683-8F41-BCE0-AB8E2F245F64}"/>
              </a:ext>
            </a:extLst>
          </p:cNvPr>
          <p:cNvSpPr txBox="1">
            <a:spLocks/>
          </p:cNvSpPr>
          <p:nvPr/>
        </p:nvSpPr>
        <p:spPr>
          <a:xfrm>
            <a:off x="341401" y="1850030"/>
            <a:ext cx="6558422" cy="423629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tạm thời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cơ cấu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do thiếu cầu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cổ điển</a:t>
            </a:r>
          </a:p>
        </p:txBody>
      </p:sp>
      <p:pic>
        <p:nvPicPr>
          <p:cNvPr id="6" name="Picture 2" descr="How the Unemployment Rate Affects Everybody">
            <a:extLst>
              <a:ext uri="{FF2B5EF4-FFF2-40B4-BE49-F238E27FC236}">
                <a16:creationId xmlns:a16="http://schemas.microsoft.com/office/drawing/2014/main" id="{9AFD1678-B449-7348-BB7D-2D92BA2D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1878260"/>
            <a:ext cx="5222926" cy="33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15341</TotalTime>
  <Words>469</Words>
  <Application>Microsoft Macintosh PowerPoint</Application>
  <PresentationFormat>Widescreen</PresentationFormat>
  <Paragraphs>97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Candara</vt:lpstr>
      <vt:lpstr>Symbol</vt:lpstr>
      <vt:lpstr>Tahoma</vt:lpstr>
      <vt:lpstr>Waveform</vt:lpstr>
      <vt:lpstr>KINH TẾ HỌC ĐẠI CƯƠNG Chương 6. Giới thiệu về kinh tế học vĩ mô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Microsoft Office User</cp:lastModifiedBy>
  <cp:revision>487</cp:revision>
  <cp:lastPrinted>2016-03-16T01:13:27Z</cp:lastPrinted>
  <dcterms:created xsi:type="dcterms:W3CDTF">2011-05-03T03:39:41Z</dcterms:created>
  <dcterms:modified xsi:type="dcterms:W3CDTF">2021-07-07T08:54:29Z</dcterms:modified>
</cp:coreProperties>
</file>