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9" r:id="rId4"/>
    <p:sldId id="307" r:id="rId5"/>
    <p:sldId id="260" r:id="rId6"/>
    <p:sldId id="320" r:id="rId7"/>
    <p:sldId id="322" r:id="rId8"/>
    <p:sldId id="321" r:id="rId9"/>
    <p:sldId id="295" r:id="rId10"/>
    <p:sldId id="264" r:id="rId11"/>
    <p:sldId id="308" r:id="rId12"/>
    <p:sldId id="297" r:id="rId13"/>
    <p:sldId id="309" r:id="rId14"/>
    <p:sldId id="319" r:id="rId15"/>
    <p:sldId id="310" r:id="rId16"/>
    <p:sldId id="311" r:id="rId17"/>
    <p:sldId id="312" r:id="rId18"/>
    <p:sldId id="313" r:id="rId19"/>
    <p:sldId id="314" r:id="rId20"/>
    <p:sldId id="316" r:id="rId21"/>
    <p:sldId id="315" r:id="rId22"/>
    <p:sldId id="317" r:id="rId23"/>
    <p:sldId id="318" r:id="rId24"/>
    <p:sldId id="323" r:id="rId25"/>
    <p:sldId id="324" r:id="rId26"/>
    <p:sldId id="325" r:id="rId27"/>
    <p:sldId id="294" r:id="rId2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Nixie One" panose="020B0604020202020204" charset="0"/>
      <p:regular r:id="rId34"/>
    </p:embeddedFont>
    <p:embeddedFont>
      <p:font typeface="Varela Round" panose="020B0604020202020204" charset="-79"/>
      <p:regular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5DC9C2-0607-44FE-B718-5BABF6640438}">
  <a:tblStyle styleId="{5A5DC9C2-0607-44FE-B718-5BABF66404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8ED1CA-5EC5-4BDD-BA8F-689B32BE080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17641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311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268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536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770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334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200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5217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40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148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876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52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876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73d26f0f7c_17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73d26f0f7c_17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51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568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734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80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335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085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211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95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959224" y="493842"/>
            <a:ext cx="566792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Hibernate Framework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44452" y="3139888"/>
            <a:ext cx="264234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>
                <a:latin typeface="+mj-lt"/>
                <a:cs typeface="Segoe UI Semibold" panose="020B0702040204020203" pitchFamily="34" charset="0"/>
              </a:rPr>
              <a:t>Sinh</a:t>
            </a:r>
            <a:r>
              <a:rPr lang="en-US" b="1" dirty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latin typeface="+mj-lt"/>
                <a:cs typeface="Segoe UI Semibold" panose="020B0702040204020203" pitchFamily="34" charset="0"/>
              </a:rPr>
              <a:t>viên</a:t>
            </a:r>
            <a:r>
              <a:rPr lang="en-US" b="1" dirty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latin typeface="+mj-lt"/>
                <a:cs typeface="Segoe UI Semibold" panose="020B0702040204020203" pitchFamily="34" charset="0"/>
              </a:rPr>
              <a:t>thực</a:t>
            </a:r>
            <a:r>
              <a:rPr lang="en-US" b="1" dirty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latin typeface="+mj-lt"/>
                <a:cs typeface="Segoe UI Semibold" panose="020B0702040204020203" pitchFamily="34" charset="0"/>
              </a:rPr>
              <a:t>hiện</a:t>
            </a:r>
            <a:r>
              <a:rPr lang="en-US" b="1" dirty="0">
                <a:latin typeface="+mj-lt"/>
                <a:cs typeface="Segoe UI Semibold" panose="020B0702040204020203" pitchFamily="34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+mj-lt"/>
                <a:cs typeface="Segoe UI Semibold" panose="020B0702040204020203" pitchFamily="34" charset="0"/>
              </a:rPr>
              <a:t>Trần Quốc Việt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>
                <a:latin typeface="+mj-lt"/>
                <a:cs typeface="Segoe UI Semibold" panose="020B0702040204020203" pitchFamily="34" charset="0"/>
              </a:rPr>
              <a:t>Huỳnh</a:t>
            </a:r>
            <a:r>
              <a:rPr lang="en-US" b="1" dirty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latin typeface="+mj-lt"/>
                <a:cs typeface="Segoe UI Semibold" panose="020B0702040204020203" pitchFamily="34" charset="0"/>
              </a:rPr>
              <a:t>Vạn</a:t>
            </a:r>
            <a:r>
              <a:rPr lang="en-US" b="1" dirty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latin typeface="+mj-lt"/>
                <a:cs typeface="Segoe UI Semibold" panose="020B0702040204020203" pitchFamily="34" charset="0"/>
              </a:rPr>
              <a:t>Toàn</a:t>
            </a:r>
            <a:endParaRPr lang="en-US" b="1" dirty="0">
              <a:latin typeface="+mj-lt"/>
              <a:cs typeface="Segoe UI Semibold" panose="020B07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>
                <a:latin typeface="+mj-lt"/>
                <a:cs typeface="Segoe UI Semibold" panose="020B0702040204020203" pitchFamily="34" charset="0"/>
              </a:rPr>
              <a:t>Ngô</a:t>
            </a:r>
            <a:r>
              <a:rPr lang="en-US" b="1" dirty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latin typeface="+mj-lt"/>
                <a:cs typeface="Segoe UI Semibold" panose="020B0702040204020203" pitchFamily="34" charset="0"/>
              </a:rPr>
              <a:t>Đức</a:t>
            </a:r>
            <a:r>
              <a:rPr lang="en-US" b="1" dirty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latin typeface="+mj-lt"/>
                <a:cs typeface="Segoe UI Semibold" panose="020B0702040204020203" pitchFamily="34" charset="0"/>
              </a:rPr>
              <a:t>Tường</a:t>
            </a:r>
            <a:endParaRPr lang="en-US" b="1" dirty="0">
              <a:latin typeface="+mj-lt"/>
              <a:cs typeface="Segoe UI Semibold" panose="020B07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>
                <a:latin typeface="+mj-lt"/>
                <a:cs typeface="Segoe UI Semibold" panose="020B0702040204020203" pitchFamily="34" charset="0"/>
              </a:rPr>
              <a:t>Nguyễn</a:t>
            </a:r>
            <a:r>
              <a:rPr lang="en-US" b="1" dirty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latin typeface="+mj-lt"/>
                <a:cs typeface="Segoe UI Semibold" panose="020B0702040204020203" pitchFamily="34" charset="0"/>
              </a:rPr>
              <a:t>Văn</a:t>
            </a:r>
            <a:r>
              <a:rPr lang="en-US" b="1" dirty="0"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latin typeface="+mj-lt"/>
                <a:cs typeface="Segoe UI Semibold" panose="020B0702040204020203" pitchFamily="34" charset="0"/>
              </a:rPr>
              <a:t>Hải</a:t>
            </a:r>
            <a:endParaRPr lang="en-US" b="1" dirty="0">
              <a:latin typeface="+mj-lt"/>
              <a:cs typeface="Segoe UI Semibold" panose="020B07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F99BA7C-CF12-49DD-A30E-D5DEA735A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687" y="401739"/>
            <a:ext cx="889508" cy="8895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7FC37E-9663-4491-B0F3-60CAFDE40D51}"/>
              </a:ext>
            </a:extLst>
          </p:cNvPr>
          <p:cNvSpPr/>
          <p:nvPr/>
        </p:nvSpPr>
        <p:spPr>
          <a:xfrm>
            <a:off x="6044452" y="2801334"/>
            <a:ext cx="2566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600" b="1" dirty="0"/>
              <a:t>Giảng viên: Vũ Sơn Lâm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31D02A-035A-4316-B66F-00530900E63E}"/>
              </a:ext>
            </a:extLst>
          </p:cNvPr>
          <p:cNvSpPr/>
          <p:nvPr/>
        </p:nvSpPr>
        <p:spPr>
          <a:xfrm>
            <a:off x="3500232" y="241786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vi-V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4BE27A-D323-4294-A166-E4170DE53242}"/>
              </a:ext>
            </a:extLst>
          </p:cNvPr>
          <p:cNvSpPr/>
          <p:nvPr/>
        </p:nvSpPr>
        <p:spPr>
          <a:xfrm>
            <a:off x="687894" y="1644454"/>
            <a:ext cx="6370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Báo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cáo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mối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hệ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hibernate</a:t>
            </a:r>
            <a:endParaRPr lang="vi-V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794FF3-08A8-4061-8929-D52C151C7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940" y="2801334"/>
            <a:ext cx="2603218" cy="14631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Google Shape;226;p17"/>
          <p:cNvSpPr txBox="1">
            <a:spLocks noGrp="1"/>
          </p:cNvSpPr>
          <p:nvPr>
            <p:ph type="body" idx="1"/>
          </p:nvPr>
        </p:nvSpPr>
        <p:spPr>
          <a:xfrm>
            <a:off x="2230810" y="441421"/>
            <a:ext cx="5958596" cy="1681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000" dirty="0"/>
              <a:t>Cascade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giúp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mối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.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587832" y="1721994"/>
            <a:ext cx="5742252" cy="2839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Google Shape;226;p17"/>
          <p:cNvSpPr txBox="1">
            <a:spLocks noGrp="1"/>
          </p:cNvSpPr>
          <p:nvPr>
            <p:ph type="body" idx="1"/>
          </p:nvPr>
        </p:nvSpPr>
        <p:spPr>
          <a:xfrm>
            <a:off x="2311197" y="441421"/>
            <a:ext cx="5958596" cy="1681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company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693034" y="1452947"/>
            <a:ext cx="5034148" cy="2013734"/>
          </a:xfrm>
          <a:prstGeom prst="rect">
            <a:avLst/>
          </a:prstGeom>
        </p:spPr>
      </p:pic>
      <p:sp>
        <p:nvSpPr>
          <p:cNvPr id="8" name="Google Shape;226;p17"/>
          <p:cNvSpPr txBox="1">
            <a:spLocks noGrp="1"/>
          </p:cNvSpPr>
          <p:nvPr>
            <p:ph type="body" idx="1"/>
          </p:nvPr>
        </p:nvSpPr>
        <p:spPr>
          <a:xfrm>
            <a:off x="2118109" y="3637503"/>
            <a:ext cx="6151684" cy="1681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bảng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company(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cascade remove)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emplyee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)</a:t>
            </a:r>
          </a:p>
        </p:txBody>
      </p:sp>
    </p:spTree>
    <p:extLst>
      <p:ext uri="{BB962C8B-B14F-4D97-AF65-F5344CB8AC3E}">
        <p14:creationId xmlns:p14="http://schemas.microsoft.com/office/powerpoint/2010/main" val="417406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63702" y="2974210"/>
            <a:ext cx="600367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One-to-one relationship.</a:t>
            </a:r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3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2000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964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/>
      <p:bldP spid="2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Google Shape;226;p17"/>
          <p:cNvSpPr txBox="1">
            <a:spLocks noGrp="1"/>
          </p:cNvSpPr>
          <p:nvPr>
            <p:ph type="body" idx="1"/>
          </p:nvPr>
        </p:nvSpPr>
        <p:spPr>
          <a:xfrm>
            <a:off x="2311197" y="441421"/>
            <a:ext cx="5888258" cy="4310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1-1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Hibernate</a:t>
            </a:r>
          </a:p>
          <a:p>
            <a:pPr marL="596900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Hibernate Annotation</a:t>
            </a:r>
          </a:p>
          <a:p>
            <a:pPr lvl="0"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JDK 5.0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JDK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JDK 5.0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annotation.</a:t>
            </a:r>
          </a:p>
          <a:p>
            <a:pPr lvl="0"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Hibernate 3.x annotations,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sourceforge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(Download Hibernate Annotations)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hibernate-annotations.jar, lib/hibernate-comons-annotations.jar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lib/ejb3-persistence.jar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CLASSPATH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dependency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pom.xml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6051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AD80-529C-4570-802C-68A113B0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Hibernate Annotation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6CEA5-240B-44A2-94AF-4FF769C61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6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JDK 5.0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JDK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JDK 5.0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annotation.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Hibernate 3.x annotations,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sourceforge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(Download Hibernate Annotations)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hibernate-annotations.jar, lib/hibernate-comons-annotations.jar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lib/ejb3-persistence.jar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CLASSPATH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dependency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pom.xml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9FB5E-86F9-4011-8C56-1371BDC434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2585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889090" y="445533"/>
            <a:ext cx="6981435" cy="421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79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" name="Google Shape;226;p17"/>
          <p:cNvSpPr txBox="1">
            <a:spLocks noGrp="1"/>
          </p:cNvSpPr>
          <p:nvPr>
            <p:ph type="body" idx="1"/>
          </p:nvPr>
        </p:nvSpPr>
        <p:spPr>
          <a:xfrm>
            <a:off x="2311197" y="441421"/>
            <a:ext cx="1808627" cy="834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Demo.</a:t>
            </a:r>
          </a:p>
          <a:p>
            <a:r>
              <a:rPr lang="en-US" sz="1800" dirty="0" err="1"/>
              <a:t>Ví</a:t>
            </a:r>
            <a:r>
              <a:rPr lang="en-US" sz="1800" dirty="0"/>
              <a:t> </a:t>
            </a:r>
            <a:r>
              <a:rPr lang="en-US" sz="1800" dirty="0" err="1"/>
              <a:t>dụ</a:t>
            </a:r>
            <a:r>
              <a:rPr lang="en-US" sz="1800" dirty="0"/>
              <a:t>: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311197" y="1368683"/>
            <a:ext cx="5943600" cy="2245360"/>
          </a:xfrm>
          <a:prstGeom prst="rect">
            <a:avLst/>
          </a:prstGeom>
        </p:spPr>
      </p:pic>
      <p:sp>
        <p:nvSpPr>
          <p:cNvPr id="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2311197" y="3916905"/>
            <a:ext cx="5761055" cy="834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1 Student </a:t>
            </a:r>
            <a:r>
              <a:rPr lang="en-US" sz="1800" dirty="0" err="1"/>
              <a:t>có</a:t>
            </a:r>
            <a:r>
              <a:rPr lang="en-US" sz="1800" dirty="0"/>
              <a:t> 1 address </a:t>
            </a:r>
            <a:r>
              <a:rPr lang="en-US" sz="1800" dirty="0" err="1"/>
              <a:t>và</a:t>
            </a:r>
            <a:r>
              <a:rPr lang="en-US" sz="1800" dirty="0"/>
              <a:t> 1 address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thuộc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1 student.</a:t>
            </a:r>
          </a:p>
        </p:txBody>
      </p:sp>
    </p:spTree>
    <p:extLst>
      <p:ext uri="{BB962C8B-B14F-4D97-AF65-F5344CB8AC3E}">
        <p14:creationId xmlns:p14="http://schemas.microsoft.com/office/powerpoint/2010/main" val="303520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Google Shape;226;p17"/>
          <p:cNvSpPr txBox="1">
            <a:spLocks noGrp="1"/>
          </p:cNvSpPr>
          <p:nvPr>
            <p:ph type="body" idx="1"/>
          </p:nvPr>
        </p:nvSpPr>
        <p:spPr>
          <a:xfrm>
            <a:off x="2311197" y="441421"/>
            <a:ext cx="5456179" cy="3925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r>
              <a:rPr lang="en-US" dirty="0"/>
              <a:t>3.2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36" y="938083"/>
            <a:ext cx="7256489" cy="40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1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" name="Google Shape;226;p17"/>
          <p:cNvSpPr txBox="1">
            <a:spLocks noGrp="1"/>
          </p:cNvSpPr>
          <p:nvPr>
            <p:ph type="body" idx="1"/>
          </p:nvPr>
        </p:nvSpPr>
        <p:spPr>
          <a:xfrm>
            <a:off x="2311197" y="441421"/>
            <a:ext cx="5456179" cy="3925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hibernate.cfg.xml.</a:t>
            </a: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30" y="902096"/>
            <a:ext cx="6639595" cy="424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0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Google Shape;226;p17"/>
          <p:cNvSpPr txBox="1">
            <a:spLocks noGrp="1"/>
          </p:cNvSpPr>
          <p:nvPr>
            <p:ph type="body" idx="1"/>
          </p:nvPr>
        </p:nvSpPr>
        <p:spPr>
          <a:xfrm>
            <a:off x="2311197" y="441421"/>
            <a:ext cx="5456179" cy="857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r>
              <a:rPr lang="en-US" dirty="0"/>
              <a:t>3.3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  <a:p>
            <a:pPr marL="596900" lvl="1" indent="0">
              <a:buNone/>
            </a:pPr>
            <a:endParaRPr lang="en-US" sz="700" dirty="0"/>
          </a:p>
          <a:p>
            <a:pPr lvl="2"/>
            <a:r>
              <a:rPr lang="en-US" dirty="0"/>
              <a:t>Student.java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122" y="1145951"/>
            <a:ext cx="6772327" cy="399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4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Google Shape;201;p14"/>
          <p:cNvSpPr txBox="1"/>
          <p:nvPr/>
        </p:nvSpPr>
        <p:spPr>
          <a:xfrm>
            <a:off x="2935875" y="1754268"/>
            <a:ext cx="4379325" cy="299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Association Mappings.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Cascade.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One-to-one relationship.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2013171" y="1967373"/>
            <a:ext cx="5412561" cy="2534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to one: </a:t>
            </a:r>
          </a:p>
          <a:p>
            <a:pPr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970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OneToOne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(cascade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CascadeType.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//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to one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</a:t>
            </a:r>
          </a:p>
          <a:p>
            <a:pPr marL="13970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JoinColumn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 ="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// Join class Student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Adress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address_id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1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" name="Google Shape;226;p17"/>
          <p:cNvSpPr txBox="1">
            <a:spLocks noGrp="1"/>
          </p:cNvSpPr>
          <p:nvPr>
            <p:ph type="body" idx="1"/>
          </p:nvPr>
        </p:nvSpPr>
        <p:spPr>
          <a:xfrm>
            <a:off x="2271004" y="270599"/>
            <a:ext cx="3195300" cy="623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/>
              <a:t>Address.java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40" y="977923"/>
            <a:ext cx="7084011" cy="396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2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" name="Google Shape;226;p17"/>
          <p:cNvSpPr txBox="1">
            <a:spLocks noGrp="1"/>
          </p:cNvSpPr>
          <p:nvPr>
            <p:ph type="body" idx="1"/>
          </p:nvPr>
        </p:nvSpPr>
        <p:spPr>
          <a:xfrm>
            <a:off x="2311197" y="441421"/>
            <a:ext cx="5456179" cy="857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dirty="0"/>
              <a:t>3.4 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Create Student.</a:t>
            </a: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736" y="969497"/>
            <a:ext cx="6806348" cy="40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4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" name="Google Shape;226;p17"/>
          <p:cNvSpPr txBox="1">
            <a:spLocks noGrp="1"/>
          </p:cNvSpPr>
          <p:nvPr>
            <p:ph type="body" idx="1"/>
          </p:nvPr>
        </p:nvSpPr>
        <p:spPr>
          <a:xfrm>
            <a:off x="2311197" y="441420"/>
            <a:ext cx="5777726" cy="2070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SessionFactory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addAnnotatedClass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Adrress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Student:		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Address: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473506" y="2611420"/>
            <a:ext cx="2219074" cy="206106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789" y="2611420"/>
            <a:ext cx="1705394" cy="206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8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669E85-8173-438B-B307-DD39BE425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3068" y="1056673"/>
            <a:ext cx="5596500" cy="1159800"/>
          </a:xfrm>
        </p:spPr>
        <p:txBody>
          <a:bodyPr/>
          <a:lstStyle/>
          <a:p>
            <a:r>
              <a:rPr lang="en-US" sz="9600" dirty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FEA0D61-7DBC-432C-9A3A-E47F4A2FE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B3AD-11F0-428E-9DF9-85FB902702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5103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5CD5-84B8-43AD-A265-6BE82A359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670" y="751246"/>
            <a:ext cx="5596500" cy="1159800"/>
          </a:xfrm>
        </p:spPr>
        <p:txBody>
          <a:bodyPr/>
          <a:lstStyle/>
          <a:p>
            <a:r>
              <a:rPr lang="en-US" dirty="0"/>
              <a:t>Hibernate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A9F00-109B-478C-9AB3-DF7251B86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7962" y="2705942"/>
            <a:ext cx="6513558" cy="784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Giúp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CSDL.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ORM Framework.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Là</a:t>
            </a:r>
            <a:r>
              <a:rPr lang="en-US" dirty="0"/>
              <a:t> 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JPA.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vendor </a:t>
            </a:r>
            <a:r>
              <a:rPr lang="en-US" dirty="0" err="1"/>
              <a:t>cho</a:t>
            </a:r>
            <a:r>
              <a:rPr lang="en-US" dirty="0"/>
              <a:t> Spring Data JPA.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DA4BD-D683-4D34-AA1D-0D1B6AE1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7605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A873-76A8-4F23-88E7-2AE7644DE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8850" y="665902"/>
            <a:ext cx="5596500" cy="1159800"/>
          </a:xfrm>
        </p:spPr>
        <p:txBody>
          <a:bodyPr/>
          <a:lstStyle/>
          <a:p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hibernate?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9A8CE-A91E-432A-B37E-96BEB8685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766" y="1925654"/>
            <a:ext cx="7053258" cy="784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ORM-H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: cached, lazy.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CSDL: HQL, SQL native, CRITEA.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93B50-935A-444C-8992-1557B0F367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0367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51"/>
          <p:cNvSpPr txBox="1"/>
          <p:nvPr/>
        </p:nvSpPr>
        <p:spPr>
          <a:xfrm>
            <a:off x="787693" y="1989063"/>
            <a:ext cx="7752150" cy="1186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CẢM ƠN THẦY </a:t>
            </a:r>
            <a:r>
              <a:rPr lang="en-US" sz="3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VÀ CÁC BẠN ĐÃ THEO DÕI</a:t>
            </a:r>
            <a:endParaRPr sz="36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4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4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4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7" grpId="6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63702" y="297421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Association Mappings</a:t>
            </a:r>
            <a:br>
              <a:rPr lang="en-US" dirty="0"/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1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/>
      <p:bldP spid="2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415828" y="3506027"/>
            <a:ext cx="5989807" cy="1327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class java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hibernate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java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243" y="640214"/>
            <a:ext cx="5409513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9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761962" y="1575488"/>
            <a:ext cx="6477686" cy="3568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database:</a:t>
            </a:r>
          </a:p>
          <a:p>
            <a:pPr lvl="0" algn="l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l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Advadced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Mapping.</a:t>
            </a:r>
          </a:p>
          <a:p>
            <a:pPr lvl="0"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Type:</a:t>
            </a:r>
          </a:p>
          <a:p>
            <a:pPr lvl="0" algn="l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One-to-one</a:t>
            </a:r>
          </a:p>
          <a:p>
            <a:pPr lvl="0" algn="l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One-to-many</a:t>
            </a:r>
          </a:p>
          <a:p>
            <a:pPr lvl="0" algn="l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Many-to-one</a:t>
            </a:r>
          </a:p>
          <a:p>
            <a:pPr lvl="0" algn="l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Many-to-many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C487FE-ECF2-4ECB-AF7F-020D9352C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750" y="534046"/>
            <a:ext cx="5596500" cy="1159800"/>
          </a:xfrm>
        </p:spPr>
        <p:txBody>
          <a:bodyPr/>
          <a:lstStyle/>
          <a:p>
            <a:r>
              <a:rPr lang="en-US" b="1" dirty="0"/>
              <a:t>One-to-one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1618F45-CD07-4B3C-A867-31808628C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3750" y="2359475"/>
            <a:ext cx="5596500" cy="784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 err="1"/>
              <a:t>Với</a:t>
            </a:r>
            <a:r>
              <a:rPr lang="en-US" sz="1600" dirty="0"/>
              <a:t> 2 table A </a:t>
            </a:r>
            <a:r>
              <a:rPr lang="en-US" sz="1600" dirty="0" err="1"/>
              <a:t>và</a:t>
            </a:r>
            <a:r>
              <a:rPr lang="en-US" sz="1600" dirty="0"/>
              <a:t> B, </a:t>
            </a:r>
            <a:r>
              <a:rPr lang="en-US" sz="1600" dirty="0" err="1"/>
              <a:t>chúng</a:t>
            </a:r>
            <a:r>
              <a:rPr lang="en-US" sz="1600" dirty="0"/>
              <a:t> ta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hiểu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1 record ở table A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liên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duy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chỉ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record ở table B </a:t>
            </a:r>
            <a:r>
              <a:rPr lang="en-US" sz="1600" dirty="0" err="1"/>
              <a:t>mà</a:t>
            </a:r>
            <a:r>
              <a:rPr lang="en-US" sz="1600" dirty="0"/>
              <a:t> </a:t>
            </a:r>
            <a:r>
              <a:rPr lang="en-US" sz="1600" dirty="0" err="1"/>
              <a:t>thôi</a:t>
            </a:r>
            <a:r>
              <a:rPr lang="en-US" sz="1600" dirty="0"/>
              <a:t>.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đó</a:t>
            </a:r>
            <a:r>
              <a:rPr lang="en-US" sz="1600" dirty="0"/>
              <a:t>, ta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nói</a:t>
            </a:r>
            <a:r>
              <a:rPr lang="en-US" sz="1600" dirty="0"/>
              <a:t> A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One-to-One </a:t>
            </a:r>
            <a:r>
              <a:rPr lang="en-US" sz="1600" dirty="0" err="1"/>
              <a:t>với</a:t>
            </a:r>
            <a:r>
              <a:rPr lang="en-US" sz="1600" dirty="0"/>
              <a:t> B </a:t>
            </a:r>
            <a:r>
              <a:rPr lang="en-US" sz="1600" dirty="0" err="1"/>
              <a:t>hoặc</a:t>
            </a:r>
            <a:r>
              <a:rPr lang="en-US" sz="1600" dirty="0"/>
              <a:t> B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One-to-one </a:t>
            </a:r>
            <a:r>
              <a:rPr lang="en-US" sz="1600" dirty="0" err="1"/>
              <a:t>với</a:t>
            </a:r>
            <a:r>
              <a:rPr lang="en-US" sz="1600" dirty="0"/>
              <a:t> 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 err="1"/>
              <a:t>Mối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One-to-One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qua </a:t>
            </a:r>
            <a:r>
              <a:rPr lang="en-US" sz="1600" dirty="0" err="1"/>
              <a:t>khoá</a:t>
            </a:r>
            <a:r>
              <a:rPr lang="en-US" sz="1600" dirty="0"/>
              <a:t> foreign keys.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1F37D-72EA-4C04-A631-90E1AF1B1A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273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869C81-6368-49EE-9513-2E1CF21C5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750" y="534046"/>
            <a:ext cx="5596500" cy="1159800"/>
          </a:xfrm>
        </p:spPr>
        <p:txBody>
          <a:bodyPr/>
          <a:lstStyle/>
          <a:p>
            <a:r>
              <a:rPr lang="en-US" b="1" dirty="0"/>
              <a:t>One-to-Many </a:t>
            </a:r>
            <a:r>
              <a:rPr lang="en-US" b="1" dirty="0" err="1"/>
              <a:t>và</a:t>
            </a:r>
            <a:r>
              <a:rPr lang="en-US" b="1" dirty="0"/>
              <a:t> Many-to-one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969F89-A970-49DD-9026-4B7DD22A6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3750" y="1869624"/>
            <a:ext cx="5596500" cy="249875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 err="1"/>
              <a:t>Một</a:t>
            </a:r>
            <a:r>
              <a:rPr lang="en-US" sz="1600" dirty="0"/>
              <a:t> record </a:t>
            </a:r>
            <a:r>
              <a:rPr lang="en-US" sz="1600" dirty="0" err="1"/>
              <a:t>trong</a:t>
            </a:r>
            <a:r>
              <a:rPr lang="en-US" sz="1600" dirty="0"/>
              <a:t> table A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liên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nhiều</a:t>
            </a:r>
            <a:r>
              <a:rPr lang="en-US" sz="1600" dirty="0"/>
              <a:t> record ở table B, 1 record ở table B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liên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1 record ở table A, </a:t>
            </a:r>
            <a:r>
              <a:rPr lang="en-US" sz="1600" dirty="0" err="1"/>
              <a:t>lúc</a:t>
            </a:r>
            <a:r>
              <a:rPr lang="en-US" sz="1600" dirty="0"/>
              <a:t> </a:t>
            </a:r>
            <a:r>
              <a:rPr lang="en-US" sz="1600" dirty="0" err="1"/>
              <a:t>này</a:t>
            </a:r>
            <a:r>
              <a:rPr lang="en-US" sz="1600" dirty="0"/>
              <a:t> ta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nói</a:t>
            </a:r>
            <a:r>
              <a:rPr lang="en-US" sz="1600" dirty="0"/>
              <a:t> A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mối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một-nhiều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B, B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mối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nhiều-một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mối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One-to-Many </a:t>
            </a:r>
            <a:r>
              <a:rPr lang="en-US" sz="1600" dirty="0" err="1"/>
              <a:t>và</a:t>
            </a:r>
            <a:r>
              <a:rPr lang="en-US" sz="1600" dirty="0"/>
              <a:t> Many-to-one </a:t>
            </a:r>
            <a:r>
              <a:rPr lang="en-US" sz="1600" dirty="0" err="1"/>
              <a:t>chúng</a:t>
            </a:r>
            <a:r>
              <a:rPr lang="en-US" sz="1600" dirty="0"/>
              <a:t> ta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qua join table.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DA66A-7362-4F4C-B40F-7A2D173BCD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010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3A8C35-F015-4117-9E17-CC2FCA565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3067" y="612921"/>
            <a:ext cx="5596500" cy="1159800"/>
          </a:xfrm>
        </p:spPr>
        <p:txBody>
          <a:bodyPr/>
          <a:lstStyle/>
          <a:p>
            <a:r>
              <a:rPr lang="en-US" b="1" dirty="0"/>
              <a:t>Many-to-Many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CBDD92-599B-4B2A-A3CC-4281C9A20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3067" y="2179349"/>
            <a:ext cx="5596500" cy="268848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vi-VN" sz="1600" dirty="0"/>
              <a:t>Mối quan hệ Many-to-Many là mối quan hệ khi mà 1 record của table A có liên kết với nhiều record ở table B, ngược lại 1 record ở table B cũng có liên kết với nhiều record ở table A. Khi đó ta nói A, B có mối quan hệ Many-to-Many</a:t>
            </a:r>
            <a:r>
              <a:rPr lang="vi-VN" dirty="0"/>
              <a:t>.</a:t>
            </a:r>
            <a:endParaRPr lang="en-US" dirty="0"/>
          </a:p>
          <a:p>
            <a:pPr marL="76200" indent="0" algn="l"/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mối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Many-to-Many </a:t>
            </a:r>
            <a:r>
              <a:rPr lang="en-US" sz="1600" dirty="0" err="1"/>
              <a:t>chúng</a:t>
            </a:r>
            <a:r>
              <a:rPr lang="en-US" sz="1600" dirty="0"/>
              <a:t> ta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qua join table.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A174FE-FF8B-4326-8EC2-062543EFF6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734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63702" y="297421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Cascade.</a:t>
            </a:r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736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/>
      <p:bldP spid="220" grpId="0"/>
    </p:bldLst>
  </p:timing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947</Words>
  <Application>Microsoft Office PowerPoint</Application>
  <PresentationFormat>On-screen Show (16:9)</PresentationFormat>
  <Paragraphs>109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Nixie One</vt:lpstr>
      <vt:lpstr>Times New Roman</vt:lpstr>
      <vt:lpstr>Montserrat</vt:lpstr>
      <vt:lpstr>Arial</vt:lpstr>
      <vt:lpstr>Verdana</vt:lpstr>
      <vt:lpstr>Varela Round</vt:lpstr>
      <vt:lpstr>Wingdings</vt:lpstr>
      <vt:lpstr>Puck template</vt:lpstr>
      <vt:lpstr>Hibernate Framework</vt:lpstr>
      <vt:lpstr>NỘI DUNG</vt:lpstr>
      <vt:lpstr>Association Mappings .</vt:lpstr>
      <vt:lpstr>PowerPoint Presentation</vt:lpstr>
      <vt:lpstr>PowerPoint Presentation</vt:lpstr>
      <vt:lpstr>One-to-one</vt:lpstr>
      <vt:lpstr>One-to-Many và Many-to-one</vt:lpstr>
      <vt:lpstr>Many-to-Many</vt:lpstr>
      <vt:lpstr>Cascade.</vt:lpstr>
      <vt:lpstr>PowerPoint Presentation</vt:lpstr>
      <vt:lpstr>PowerPoint Presentation</vt:lpstr>
      <vt:lpstr>One-to-one relationship.</vt:lpstr>
      <vt:lpstr>PowerPoint Presentation</vt:lpstr>
      <vt:lpstr>Thiết lập môi trường Hibernate Annotation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</vt:lpstr>
      <vt:lpstr>Hibernate</vt:lpstr>
      <vt:lpstr>Vì sao chọn hibernate?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</dc:title>
  <dc:creator>Administrator</dc:creator>
  <cp:lastModifiedBy>Phương Nguyễn</cp:lastModifiedBy>
  <cp:revision>39</cp:revision>
  <dcterms:modified xsi:type="dcterms:W3CDTF">2021-12-03T06:55:35Z</dcterms:modified>
</cp:coreProperties>
</file>