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9" r:id="rId1"/>
  </p:sldMasterIdLst>
  <p:notesMasterIdLst>
    <p:notesMasterId r:id="rId12"/>
  </p:notesMasterIdLst>
  <p:sldIdLst>
    <p:sldId id="346" r:id="rId2"/>
    <p:sldId id="347" r:id="rId3"/>
    <p:sldId id="348" r:id="rId4"/>
    <p:sldId id="349" r:id="rId5"/>
    <p:sldId id="350" r:id="rId6"/>
    <p:sldId id="351" r:id="rId7"/>
    <p:sldId id="355" r:id="rId8"/>
    <p:sldId id="356" r:id="rId9"/>
    <p:sldId id="352" r:id="rId10"/>
    <p:sldId id="35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6" autoAdjust="0"/>
    <p:restoredTop sz="88372" autoAdjust="0"/>
  </p:normalViewPr>
  <p:slideViewPr>
    <p:cSldViewPr snapToGrid="0">
      <p:cViewPr varScale="1">
        <p:scale>
          <a:sx n="76" d="100"/>
          <a:sy n="76" d="100"/>
        </p:scale>
        <p:origin x="5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8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885892-3B51-41A6-9EB5-AE5B26E3796C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F6E1B-0288-4F4F-A5CE-4973E181A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18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Class is a concept drawn from the Object-oriented programming paradigm. In OrientDB a class is </a:t>
            </a:r>
            <a:r>
              <a:rPr lang="en-US" b="1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data model that allows you to define certain rules for records that belong together</a:t>
            </a:r>
            <a:r>
              <a:rPr lang="en-US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For example, a class 'Person' can store information about people.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F6E1B-0288-4F4F-A5CE-4973E181A9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19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F6E1B-0288-4F4F-A5CE-4973E181A9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68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 khoa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F6E1B-0288-4F4F-A5CE-4973E181A9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19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3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169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67595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8304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710144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5665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97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9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20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4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9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4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7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14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2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8664C608-40B1-4030-A28D-5B74BC98ADCE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71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Times New Roman" panose="02020603050405020304" pitchFamily="18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F9097-491B-4F08-AD3F-219378AE2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392" y="0"/>
            <a:ext cx="8596668" cy="51503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/>
            <a:r>
              <a:rPr lang="en-US" sz="6000">
                <a:solidFill>
                  <a:schemeClr val="tx1"/>
                </a:solidFill>
                <a:cs typeface="Times New Roman" panose="02020603050405020304" pitchFamily="18" charset="0"/>
              </a:rPr>
              <a:t>III. Thực Nghiệm</a:t>
            </a:r>
            <a:br>
              <a:rPr lang="en-US" sz="3600">
                <a:latin typeface="+mj-lt"/>
              </a:rPr>
            </a:br>
            <a:endParaRPr lang="en-US" sz="3600">
              <a:latin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76297-4720-4427-8603-315D1F7833C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070525" y="1219200"/>
            <a:ext cx="5121475" cy="5500688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90000"/>
              </a:lnSpc>
              <a:buFont typeface="Wingdings 3" charset="2"/>
              <a:buChar char=""/>
            </a:pP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SSL/TLS</a:t>
            </a:r>
          </a:p>
          <a:p>
            <a:pPr algn="l">
              <a:lnSpc>
                <a:spcPct val="90000"/>
              </a:lnSpc>
              <a:buFont typeface="Wingdings 3" charset="2"/>
              <a:buChar char=""/>
            </a:pP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SSL（Secure Sockets Layer）/TLS（Transport Layer Security）là kỹ thuật mã hóa truyền tin trên internet. Sử dụng SSL/TLS , bằng việc mã hóa data truyền tin giữa máy tính và server thì có thể phòng tránh bên thứ ba nghe trộm hoặc giả mạo data.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83E821E-7587-45D3-AF91-BB482804E9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217" b="-1"/>
          <a:stretch/>
        </p:blipFill>
        <p:spPr>
          <a:xfrm>
            <a:off x="105745" y="1801885"/>
            <a:ext cx="6964780" cy="5029094"/>
          </a:xfrm>
          <a:prstGeom prst="rect">
            <a:avLst/>
          </a:prstGeom>
        </p:spPr>
      </p:pic>
      <p:pic>
        <p:nvPicPr>
          <p:cNvPr id="1029" name="Picture 5" descr="Vector Logo] Học Viện Kỹ Thuật Mật Mã - ACTVN - Download Định Dạng EPS, SVG  Cho AI, Corel » Hải Triề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7372" y="138824"/>
            <a:ext cx="1051560" cy="98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Subtitle 2">
            <a:extLst>
              <a:ext uri="{FF2B5EF4-FFF2-40B4-BE49-F238E27FC236}">
                <a16:creationId xmlns:a16="http://schemas.microsoft.com/office/drawing/2014/main" id="{1FC03787-F52D-4F15-B4F0-ED818DD19D7D}"/>
              </a:ext>
            </a:extLst>
          </p:cNvPr>
          <p:cNvSpPr txBox="1">
            <a:spLocks/>
          </p:cNvSpPr>
          <p:nvPr/>
        </p:nvSpPr>
        <p:spPr>
          <a:xfrm>
            <a:off x="140237" y="1127760"/>
            <a:ext cx="4797631" cy="594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1700">
                <a:latin typeface="+mn-lt"/>
              </a:rPr>
              <a:t>3.1.Setting up the Key and Trust Stores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>
                <a:latin typeface="+mn-lt"/>
              </a:rPr>
              <a:t>3.1.1 Sử dụng Keytool, tạo chứng chỉ cho máy chủ</a:t>
            </a:r>
          </a:p>
          <a:p>
            <a:pPr>
              <a:lnSpc>
                <a:spcPct val="90000"/>
              </a:lnSpc>
            </a:pPr>
            <a:endParaRPr lang="en-US" sz="17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0235232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A5845D2-88ED-4289-B24D-5BC05463C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539670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1186FF5-C67B-421C-BB73-E64D3C855EC8}"/>
              </a:ext>
            </a:extLst>
          </p:cNvPr>
          <p:cNvSpPr txBox="1">
            <a:spLocks/>
          </p:cNvSpPr>
          <p:nvPr/>
        </p:nvSpPr>
        <p:spPr>
          <a:xfrm>
            <a:off x="201881" y="2184401"/>
            <a:ext cx="4735987" cy="5496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1700">
                <a:latin typeface="+mn-lt"/>
              </a:rPr>
              <a:t>3.1.3. Tạo chứng chỉ / kho khóa cho bảng điều khiển / máy khách: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DECE33-FD41-449C-9669-6C12B1EAD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81" y="1046470"/>
            <a:ext cx="11767458" cy="113793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30EEC858-16EC-4BC3-875F-A0C1601BD8A6}"/>
              </a:ext>
            </a:extLst>
          </p:cNvPr>
          <p:cNvSpPr txBox="1">
            <a:spLocks/>
          </p:cNvSpPr>
          <p:nvPr/>
        </p:nvSpPr>
        <p:spPr>
          <a:xfrm>
            <a:off x="222661" y="508001"/>
            <a:ext cx="4867607" cy="55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1700">
                <a:latin typeface="+mn-lt"/>
              </a:rPr>
              <a:t>3.1.2. Xuất chứng chỉ máy chủ để chia sẻ nó với máy khách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C6C2CA76-FD7E-4AB7-80ED-E50CA404F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39" y="2722869"/>
            <a:ext cx="11767457" cy="362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30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DF345CA4-1F9B-4F73-AF5D-C093E14094EE}"/>
              </a:ext>
            </a:extLst>
          </p:cNvPr>
          <p:cNvSpPr txBox="1">
            <a:spLocks/>
          </p:cNvSpPr>
          <p:nvPr/>
        </p:nvSpPr>
        <p:spPr>
          <a:xfrm>
            <a:off x="356260" y="403101"/>
            <a:ext cx="4617234" cy="594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1700">
                <a:latin typeface="+mn-lt"/>
              </a:rPr>
              <a:t>3.1.4. Tạo cửa hàng tin cậy (trust-store) cho máy khách, sau đó nhập chứng chỉ máy chủ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2F59D97-9960-4C4F-A8E2-BEF6346A1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60" y="997526"/>
            <a:ext cx="11008426" cy="4215742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CE82A9B1-3843-49C3-869D-AAA7457A0034}"/>
              </a:ext>
            </a:extLst>
          </p:cNvPr>
          <p:cNvSpPr txBox="1">
            <a:spLocks/>
          </p:cNvSpPr>
          <p:nvPr/>
        </p:nvSpPr>
        <p:spPr>
          <a:xfrm>
            <a:off x="356260" y="5287160"/>
            <a:ext cx="4735987" cy="2942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1700">
                <a:latin typeface="+mn-lt"/>
              </a:rPr>
              <a:t>3.1.5. Cho vào thư mục cert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3A7EE87-5F12-448A-B532-D7C22F38E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60" y="5581403"/>
            <a:ext cx="5239385" cy="108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0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AD707A-60C1-44E1-BB7E-555F1497A1A2}"/>
              </a:ext>
            </a:extLst>
          </p:cNvPr>
          <p:cNvSpPr txBox="1"/>
          <p:nvPr/>
        </p:nvSpPr>
        <p:spPr>
          <a:xfrm>
            <a:off x="768873" y="795647"/>
            <a:ext cx="8288032" cy="5003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/>
          <a:p>
            <a:pPr marL="0" indent="0" algn="ctr"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3.2. Mã hóa Database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03190F0-82D1-4325-83F2-FB81EDFC0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550" y="1837903"/>
            <a:ext cx="10262603" cy="343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44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1274C1E-82E5-4515-8381-700C6F4DA1FC}"/>
              </a:ext>
            </a:extLst>
          </p:cNvPr>
          <p:cNvSpPr txBox="1"/>
          <p:nvPr/>
        </p:nvSpPr>
        <p:spPr>
          <a:xfrm>
            <a:off x="768873" y="795647"/>
            <a:ext cx="8288032" cy="5003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/>
          <a:p>
            <a:pPr marL="0" indent="0" algn="ctr"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3.3. Database Security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D5A55BB-74AB-404B-9705-91781E87DB1C}"/>
              </a:ext>
            </a:extLst>
          </p:cNvPr>
          <p:cNvSpPr txBox="1">
            <a:spLocks/>
          </p:cNvSpPr>
          <p:nvPr/>
        </p:nvSpPr>
        <p:spPr>
          <a:xfrm rot="10800000" flipV="1">
            <a:off x="768868" y="1245285"/>
            <a:ext cx="4204621" cy="3222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1700">
                <a:latin typeface="+mn-lt"/>
              </a:rPr>
              <a:t>3.3.1. User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B5C162A4-535A-48B5-8F62-C21433AFA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73" y="1567545"/>
            <a:ext cx="8213519" cy="3087582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880EFC76-F0DC-4AD9-B22D-29E62D693D23}"/>
              </a:ext>
            </a:extLst>
          </p:cNvPr>
          <p:cNvSpPr txBox="1">
            <a:spLocks/>
          </p:cNvSpPr>
          <p:nvPr/>
        </p:nvSpPr>
        <p:spPr>
          <a:xfrm rot="10800000" flipV="1">
            <a:off x="768870" y="4655127"/>
            <a:ext cx="4332225" cy="3222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1700">
                <a:latin typeface="+mn-lt"/>
              </a:rPr>
              <a:t>Tạo user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C39DA5-E3EE-43AE-96FF-F5A237E5F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71" y="4977387"/>
            <a:ext cx="9895171" cy="164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10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11131706-535F-465F-B4EB-5CB6235BF794}"/>
              </a:ext>
            </a:extLst>
          </p:cNvPr>
          <p:cNvSpPr txBox="1">
            <a:spLocks/>
          </p:cNvSpPr>
          <p:nvPr/>
        </p:nvSpPr>
        <p:spPr>
          <a:xfrm rot="10800000" flipV="1">
            <a:off x="546260" y="341636"/>
            <a:ext cx="4151069" cy="3222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1700">
                <a:latin typeface="+mn-lt"/>
              </a:rPr>
              <a:t>Update user: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70FD55D-38C5-471B-8481-2F0BC24F35E5}"/>
              </a:ext>
            </a:extLst>
          </p:cNvPr>
          <p:cNvSpPr txBox="1">
            <a:spLocks/>
          </p:cNvSpPr>
          <p:nvPr/>
        </p:nvSpPr>
        <p:spPr>
          <a:xfrm rot="10800000" flipV="1">
            <a:off x="629388" y="4177366"/>
            <a:ext cx="4388578" cy="515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1700">
                <a:latin typeface="+mn-lt"/>
              </a:rPr>
              <a:t>Disable user: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F04206F-9744-4ACA-8538-3E3F387D7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89" y="663896"/>
            <a:ext cx="7932719" cy="3513470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F117E911-CFDC-47BB-82BF-546B43D14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167" y="4397743"/>
            <a:ext cx="5943600" cy="241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216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75619B3C-44AD-4E2F-9152-84A85389A10A}"/>
              </a:ext>
            </a:extLst>
          </p:cNvPr>
          <p:cNvSpPr txBox="1">
            <a:spLocks/>
          </p:cNvSpPr>
          <p:nvPr/>
        </p:nvSpPr>
        <p:spPr>
          <a:xfrm rot="10800000" flipV="1">
            <a:off x="543237" y="378386"/>
            <a:ext cx="4204621" cy="3222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1700">
                <a:latin typeface="+mn-lt"/>
              </a:rPr>
              <a:t>3.3.2. Roles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8909442-0C78-4782-B346-F8E94D1CE569}"/>
              </a:ext>
            </a:extLst>
          </p:cNvPr>
          <p:cNvSpPr txBox="1">
            <a:spLocks/>
          </p:cNvSpPr>
          <p:nvPr/>
        </p:nvSpPr>
        <p:spPr>
          <a:xfrm rot="10800000" flipV="1">
            <a:off x="543237" y="700645"/>
            <a:ext cx="4204621" cy="3222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1700">
                <a:latin typeface="+mn-lt"/>
              </a:rPr>
              <a:t>Working with roles</a:t>
            </a:r>
          </a:p>
        </p:txBody>
      </p:sp>
      <p:pic>
        <p:nvPicPr>
          <p:cNvPr id="6" name="Picture 5" descr="A computer screen capture&#10;&#10;Description automatically generated with medium confidence">
            <a:extLst>
              <a:ext uri="{FF2B5EF4-FFF2-40B4-BE49-F238E27FC236}">
                <a16:creationId xmlns:a16="http://schemas.microsoft.com/office/drawing/2014/main" id="{22541A54-016B-4C1C-9CC9-18D126CC6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81" y="1022904"/>
            <a:ext cx="11090563" cy="2040929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681EFAE9-7964-4077-A4A4-33CC986E8A64}"/>
              </a:ext>
            </a:extLst>
          </p:cNvPr>
          <p:cNvSpPr txBox="1">
            <a:spLocks/>
          </p:cNvSpPr>
          <p:nvPr/>
        </p:nvSpPr>
        <p:spPr>
          <a:xfrm rot="10800000" flipV="1">
            <a:off x="543236" y="3106742"/>
            <a:ext cx="4204621" cy="3222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1700">
                <a:latin typeface="+mn-lt"/>
              </a:rPr>
              <a:t>Create new role:</a:t>
            </a:r>
          </a:p>
        </p:txBody>
      </p:sp>
      <p:pic>
        <p:nvPicPr>
          <p:cNvPr id="8" name="Picture 7" descr="A computer screen capture&#10;&#10;Description automatically generated with low confidence">
            <a:extLst>
              <a:ext uri="{FF2B5EF4-FFF2-40B4-BE49-F238E27FC236}">
                <a16:creationId xmlns:a16="http://schemas.microsoft.com/office/drawing/2014/main" id="{BC52F4E6-2083-4856-BA13-8C9BF514A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339" y="3485942"/>
            <a:ext cx="11090563" cy="234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09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C9315-17D1-4CC8-9990-E8CA40E8C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51542"/>
            <a:ext cx="5080000" cy="5878287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Tạo Database là blog, 3 user: admin, luke, steve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Dùng tài khoản admin, tạo class dailyNews với cơ chế hạn chế (restricted mode)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Trong dailyNew tạo 2 post tương ứng của luke và steve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steve và luke chỉ có thể thấy post của chính mình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Dùng tk của luke, chia sẻ post của mình cho steve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Giờ vào tk của steve và thấy được post của luke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Note: steve ko có quyền xóa post của luke trong dailyNews</a:t>
            </a:r>
          </a:p>
          <a:p>
            <a:pPr lvl="1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908C2E-7D26-4453-A578-EC9E35C89431}"/>
              </a:ext>
            </a:extLst>
          </p:cNvPr>
          <p:cNvSpPr txBox="1"/>
          <p:nvPr/>
        </p:nvSpPr>
        <p:spPr>
          <a:xfrm>
            <a:off x="0" y="0"/>
            <a:ext cx="1938702" cy="5515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marL="0" indent="0"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4EE6E4-C293-4BA6-A088-E4D7B2A6D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0" y="551542"/>
            <a:ext cx="7112000" cy="630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568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C9315-17D1-4CC8-9990-E8CA40E8C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11282"/>
            <a:ext cx="4542357" cy="5332021"/>
          </a:xfrm>
        </p:spPr>
        <p:txBody>
          <a:bodyPr/>
          <a:lstStyle/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Enc key ko được lưu lại trong database. Bạn phải cung cấp nó tại thời điểm mở database.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Mất key -&gt; mất quyền truy cập vào database.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Database được mã hóa trên ổ cứng (sử dụng AES). Ngăn ngươi dùng traí phép hay người dung bypass security vào.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Demo sử dụng key là mã hóa base64 của chuỗi 16 bytes (chắc là dung AES 128)</a:t>
            </a:r>
          </a:p>
          <a:p>
            <a:pPr marL="457200" lvl="1" indent="0"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908C2E-7D26-4453-A578-EC9E35C89431}"/>
              </a:ext>
            </a:extLst>
          </p:cNvPr>
          <p:cNvSpPr txBox="1"/>
          <p:nvPr/>
        </p:nvSpPr>
        <p:spPr>
          <a:xfrm>
            <a:off x="0" y="0"/>
            <a:ext cx="11150930" cy="78377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marL="0" indent="0"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Demo: Mã hóa database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4C83F8-439E-4A9E-A228-7279DEFFB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003" y="2850078"/>
            <a:ext cx="7524997" cy="40079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8FCC42-E576-4ADF-9710-5F802B639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003" y="783770"/>
            <a:ext cx="7524997" cy="206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8069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2270</TotalTime>
  <Words>388</Words>
  <Application>Microsoft Office PowerPoint</Application>
  <PresentationFormat>Widescreen</PresentationFormat>
  <Paragraphs>36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</vt:lpstr>
      <vt:lpstr>Calibri</vt:lpstr>
      <vt:lpstr>Times New Roman</vt:lpstr>
      <vt:lpstr>Trebuchet MS</vt:lpstr>
      <vt:lpstr>Wingdings 3</vt:lpstr>
      <vt:lpstr>Facet</vt:lpstr>
      <vt:lpstr>III. Thực Nghiệm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khanh</dc:creator>
  <cp:lastModifiedBy>Viet Do</cp:lastModifiedBy>
  <cp:revision>178</cp:revision>
  <dcterms:created xsi:type="dcterms:W3CDTF">2021-12-17T15:20:12Z</dcterms:created>
  <dcterms:modified xsi:type="dcterms:W3CDTF">2021-12-29T16:41:32Z</dcterms:modified>
</cp:coreProperties>
</file>