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7" r:id="rId5"/>
    <p:sldId id="314" r:id="rId6"/>
    <p:sldId id="258" r:id="rId7"/>
    <p:sldId id="259" r:id="rId8"/>
    <p:sldId id="295" r:id="rId9"/>
    <p:sldId id="297" r:id="rId10"/>
    <p:sldId id="304" r:id="rId11"/>
    <p:sldId id="311" r:id="rId12"/>
    <p:sldId id="306" r:id="rId13"/>
    <p:sldId id="307" r:id="rId14"/>
    <p:sldId id="308" r:id="rId15"/>
    <p:sldId id="309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6FB7-011D-423E-B5E1-05A3A33F8A4A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FC0C6-D26F-4982-986A-FF140041D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1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608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9266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467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87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48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9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21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724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42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FC0C6-D26F-4982-986A-FF140041D1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4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661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398300" y="4078167"/>
            <a:ext cx="6552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17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350400" y="3330333"/>
            <a:ext cx="660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350400" y="4904336"/>
            <a:ext cx="660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4277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▪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779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40304" y="3083900"/>
            <a:ext cx="4792800" cy="2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2133"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2133"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17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475652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7792439" y="3083900"/>
            <a:ext cx="3155200" cy="2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867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67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67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120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2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1120567" y="5265467"/>
            <a:ext cx="9950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800"/>
              <a:buFont typeface="Work Sans"/>
              <a:buNone/>
              <a:defRPr sz="2400" b="1">
                <a:latin typeface="Work Sans"/>
                <a:ea typeface="Work Sans"/>
                <a:cs typeface="Work Sans"/>
                <a:sym typeface="Work Sans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79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3661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verse">
  <p:cSld name="Blank reverse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264800" y="264800"/>
            <a:ext cx="11662400" cy="6347600"/>
          </a:xfrm>
          <a:prstGeom prst="frame">
            <a:avLst>
              <a:gd name="adj1" fmla="val 412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156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8867" y="1130133"/>
            <a:ext cx="6789600" cy="1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58867" y="3083900"/>
            <a:ext cx="9874400" cy="26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733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75327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gioi-thieu-ve-hoc-tang-cuong-va-ung-dung-deep-q-learning-choi-game-cartpole-Az45bYy6lxY" TargetMode="External"/><Relationship Id="rId7" Type="http://schemas.openxmlformats.org/officeDocument/2006/relationships/hyperlink" Target="https://github.com/patrickloeber/snake-ai-pytorch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outube.com/watch?v=L8ypSXwyBds" TargetMode="External"/><Relationship Id="rId5" Type="http://schemas.openxmlformats.org/officeDocument/2006/relationships/hyperlink" Target="https://github.com/thangnch/MiAI_RL_Deep-Q-Learning" TargetMode="External"/><Relationship Id="rId4" Type="http://schemas.openxmlformats.org/officeDocument/2006/relationships/hyperlink" Target="https://www.youtube.com/watch?v=97gDXdA7kV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geeksforgeeks.org/artificial-neural-networks-and-its-applications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432629" y="3429000"/>
            <a:ext cx="7354168" cy="154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"/>
              <a:t>Deep Q-Learning hướng dẫn máy tính chơi game</a:t>
            </a:r>
            <a:endParaRPr/>
          </a:p>
        </p:txBody>
      </p:sp>
      <p:grpSp>
        <p:nvGrpSpPr>
          <p:cNvPr id="59" name="Google Shape;59;p12"/>
          <p:cNvGrpSpPr/>
          <p:nvPr/>
        </p:nvGrpSpPr>
        <p:grpSpPr>
          <a:xfrm>
            <a:off x="9156331" y="870663"/>
            <a:ext cx="2107872" cy="2245991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829056" y="731520"/>
            <a:ext cx="10533887" cy="136245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2. Xây dựng DQN đơn giản để huấn luyện dựa trên môi trường.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10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29F12-8803-7E23-72DD-E3D8CE88CFBE}"/>
              </a:ext>
            </a:extLst>
          </p:cNvPr>
          <p:cNvSpPr txBox="1"/>
          <p:nvPr/>
        </p:nvSpPr>
        <p:spPr>
          <a:xfrm>
            <a:off x="980179" y="2093976"/>
            <a:ext cx="527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b) Lớp QTrainer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28572-F00E-DBD9-CB96-B01B975EB7C1}"/>
              </a:ext>
            </a:extLst>
          </p:cNvPr>
          <p:cNvSpPr txBox="1"/>
          <p:nvPr/>
        </p:nvSpPr>
        <p:spPr>
          <a:xfrm>
            <a:off x="1271016" y="2724912"/>
            <a:ext cx="4901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Kiểm tra state là mẫu đơn(simple sample) và thực hiện chuyển đổi thành batch mẫu nếu cần.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Sử dụng model để dự đoán Q cho trạng thái hiện tại(pred).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Tính toán Q cho trạng thái tiếp theo dựa trên phương trình Bellman.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Cập nhật giá trị Q mục tiêu cho hành động đã thực hiện.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Tính toán mất mát bằng hàm MSE, tính toán gradient của mất mát.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Cập nhật trọng số cho mạng.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95FBD-5698-EA6E-A065-52674484F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43260"/>
            <a:ext cx="5098572" cy="44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829056" y="731520"/>
            <a:ext cx="10533887" cy="136245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2. Xây dựng DQN đơn giản để huấn luyện dựa trên môi trường.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11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29F12-8803-7E23-72DD-E3D8CE88CFBE}"/>
              </a:ext>
            </a:extLst>
          </p:cNvPr>
          <p:cNvSpPr txBox="1"/>
          <p:nvPr/>
        </p:nvSpPr>
        <p:spPr>
          <a:xfrm>
            <a:off x="980179" y="2093976"/>
            <a:ext cx="527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c) Lớp 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28572-F00E-DBD9-CB96-B01B975EB7C1}"/>
              </a:ext>
            </a:extLst>
          </p:cNvPr>
          <p:cNvSpPr txBox="1"/>
          <p:nvPr/>
        </p:nvSpPr>
        <p:spPr>
          <a:xfrm>
            <a:off x="1165600" y="2688336"/>
            <a:ext cx="490118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Khởi tạo: memory – bộ nhớ replay lưu trữ bản ghi kinh nghiệm của agent, là hàng đợi với maxlen=MAX_MEMORY.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Model từ lớp Linear_QNet với 11 nút đầu vào, 256 ẩn và 3 nút đầu 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Trainer từ lớp Qtrainer với model vừa khởi tạo, lr = LR = 0.001, gamma = 0.9.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u="sng"/>
          </a:p>
          <a:p>
            <a:r>
              <a:rPr lang="en-US" sz="2000" b="1" i="1" u="sng"/>
              <a:t>Khởi tạo các thông số cơ bản chuẩn bị cho việc huấn luyện.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82B72-F90D-CD68-7D5C-C7EE2563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3976"/>
            <a:ext cx="5514932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829056" y="731520"/>
            <a:ext cx="10533887" cy="136245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2. Xây dựng DQN đơn giản để huấn luyện dựa trên môi trường.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12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29F12-8803-7E23-72DD-E3D8CE88CFBE}"/>
              </a:ext>
            </a:extLst>
          </p:cNvPr>
          <p:cNvSpPr txBox="1"/>
          <p:nvPr/>
        </p:nvSpPr>
        <p:spPr>
          <a:xfrm>
            <a:off x="980179" y="2093976"/>
            <a:ext cx="527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c) Lớp 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28572-F00E-DBD9-CB96-B01B975EB7C1}"/>
              </a:ext>
            </a:extLst>
          </p:cNvPr>
          <p:cNvSpPr txBox="1"/>
          <p:nvPr/>
        </p:nvSpPr>
        <p:spPr>
          <a:xfrm>
            <a:off x="1165600" y="2688336"/>
            <a:ext cx="49011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Khởi tạo: memory – bộ nhớ replay lưu trữ bản ghi kinh nghiệm của agent, là hàng đợi với maxlen=MAX_MEMORY.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Model từ lớp Linear_QNet với 11 nút đầu vào, 256 ẩn và 3 nút đầu 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Trainer từ lớp Qtrainer với model vừa khởi tạo, lr = LR = 0.001, gamma = 0.9.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1" u="sng"/>
          </a:p>
          <a:p>
            <a:r>
              <a:rPr lang="en-US" sz="2000" b="1" i="1" u="sng"/>
              <a:t>Khởi tạo các thông số cơ bản chuẩn bị cho việc huấn luyện. Các quá trình huấn luyện ở code.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82B72-F90D-CD68-7D5C-C7EE25630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3976"/>
            <a:ext cx="5514932" cy="38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5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829056" y="731520"/>
            <a:ext cx="10533887" cy="136245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2. Xây dựng DQN đơn giản để huấn luyện dựa trên môi trường.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13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29F12-8803-7E23-72DD-E3D8CE88CFBE}"/>
              </a:ext>
            </a:extLst>
          </p:cNvPr>
          <p:cNvSpPr txBox="1"/>
          <p:nvPr/>
        </p:nvSpPr>
        <p:spPr>
          <a:xfrm>
            <a:off x="980179" y="2093976"/>
            <a:ext cx="527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c) Lớp Agent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28572-F00E-DBD9-CB96-B01B975EB7C1}"/>
              </a:ext>
            </a:extLst>
          </p:cNvPr>
          <p:cNvSpPr txBox="1"/>
          <p:nvPr/>
        </p:nvSpPr>
        <p:spPr>
          <a:xfrm>
            <a:off x="1165600" y="2688336"/>
            <a:ext cx="9713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Các hàm dùng để train: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/>
              <a:t>get_state(): dùng để lấy trạng thái hiện tại của agent.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/>
              <a:t>remember(): lưu các trải nghiệm vào memory (deque).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/>
              <a:t>train_long_memory(), train_short_memory(): huấn luyện dựa trên batch mẫu từ memort hoặc mẫu đơn lẻ.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/>
              <a:t>get_action(): chọn action random hoặc action lấy từ dữ liệu đã huấn luyện.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/>
              <a:t>train(): thực hiện quá trình train bằng cách lặp lại các action cho agent học tập.</a:t>
            </a:r>
          </a:p>
        </p:txBody>
      </p:sp>
    </p:spTree>
    <p:extLst>
      <p:ext uri="{BB962C8B-B14F-4D97-AF65-F5344CB8AC3E}">
        <p14:creationId xmlns:p14="http://schemas.microsoft.com/office/powerpoint/2010/main" val="155516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14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4DFB49-3BF0-765A-D5FC-6C83AFA98EE7}"/>
              </a:ext>
            </a:extLst>
          </p:cNvPr>
          <p:cNvSpPr txBox="1"/>
          <p:nvPr/>
        </p:nvSpPr>
        <p:spPr>
          <a:xfrm>
            <a:off x="3758381" y="766916"/>
            <a:ext cx="4675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CÁC NGUỒN THAM KHẢO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D1DF4-6BD1-154C-F52B-344F395D29E0}"/>
              </a:ext>
            </a:extLst>
          </p:cNvPr>
          <p:cNvSpPr txBox="1"/>
          <p:nvPr/>
        </p:nvSpPr>
        <p:spPr>
          <a:xfrm>
            <a:off x="1339676" y="1905506"/>
            <a:ext cx="9512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Giới thiệu về học tăng cường và ứng dụng Deep Q-Learning chơi game CartPole</a:t>
            </a:r>
            <a:r>
              <a:rPr lang="en-US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, Nguyen Viet Anh </a:t>
            </a:r>
            <a:r>
              <a:rPr lang="en-US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  <a:hlinkClick r:id="rId3"/>
              </a:rPr>
              <a:t>(Xem tại đây)</a:t>
            </a:r>
            <a:endParaRPr lang="en-US" sz="2400" b="1" i="0">
              <a:solidFill>
                <a:srgbClr val="1B1B1B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AutoNum type="arabicPeriod"/>
            </a:pPr>
            <a:r>
              <a:rPr lang="en-US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Tìm hiểu và dạy máy tính chơi game bằng Deep Q-Learning, Mì AI (Video:</a:t>
            </a:r>
            <a:r>
              <a:rPr lang="en-US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  <a:hlinkClick r:id="rId4"/>
              </a:rPr>
              <a:t>Xem tại đây</a:t>
            </a:r>
            <a:r>
              <a:rPr lang="en-US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, Github: </a:t>
            </a:r>
            <a:r>
              <a:rPr lang="en-US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  <a:hlinkClick r:id="rId5"/>
              </a:rPr>
              <a:t>Xem tại đây</a:t>
            </a:r>
            <a:r>
              <a:rPr lang="en-US" sz="2400" b="1" i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)</a:t>
            </a:r>
            <a:endParaRPr lang="vi-VN" sz="2400" b="1" i="0">
              <a:solidFill>
                <a:srgbClr val="1B1B1B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AutoNum type="arabicPeriod"/>
            </a:pPr>
            <a:r>
              <a:rPr lang="en-US" sz="2400" b="1">
                <a:solidFill>
                  <a:srgbClr val="1B1B1B"/>
                </a:solidFill>
                <a:highlight>
                  <a:srgbClr val="FFFFFF"/>
                </a:highlight>
              </a:rPr>
              <a:t>Python + PyTorch + Pygame Reinforcement Learning – Train an AI to Play Snake, freeCodeCamp.org (Video:</a:t>
            </a:r>
            <a:r>
              <a:rPr lang="en-US" sz="2400" b="1">
                <a:solidFill>
                  <a:srgbClr val="1B1B1B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Xem tại đây</a:t>
            </a:r>
            <a:r>
              <a:rPr lang="en-US" sz="2400" b="1">
                <a:solidFill>
                  <a:srgbClr val="1B1B1B"/>
                </a:solidFill>
                <a:highlight>
                  <a:srgbClr val="FFFFFF"/>
                </a:highlight>
              </a:rPr>
              <a:t>, Github:</a:t>
            </a:r>
            <a:r>
              <a:rPr lang="en-US" sz="2400" b="1">
                <a:solidFill>
                  <a:srgbClr val="1B1B1B"/>
                </a:solidFill>
                <a:highlight>
                  <a:srgbClr val="FFFFFF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Xem tại đây</a:t>
            </a:r>
            <a:r>
              <a:rPr lang="en-US" sz="2400" b="1">
                <a:solidFill>
                  <a:srgbClr val="1B1B1B"/>
                </a:solidFill>
                <a:highlight>
                  <a:srgbClr val="FFFFFF"/>
                </a:highlight>
              </a:rPr>
              <a:t>)</a:t>
            </a:r>
          </a:p>
          <a:p>
            <a:endParaRPr lang="en-US" sz="2400" b="1">
              <a:solidFill>
                <a:srgbClr val="1B1B1B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6563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158866" y="1020156"/>
            <a:ext cx="2764206" cy="84472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Mục tiêu</a:t>
            </a: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9660993" y="948937"/>
            <a:ext cx="1463353" cy="1217432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" name="Google Shape;69;p13">
            <a:extLst>
              <a:ext uri="{FF2B5EF4-FFF2-40B4-BE49-F238E27FC236}">
                <a16:creationId xmlns:a16="http://schemas.microsoft.com/office/drawing/2014/main" id="{8368140B-F31C-2FE6-7F1A-7FBD23207677}"/>
              </a:ext>
            </a:extLst>
          </p:cNvPr>
          <p:cNvSpPr txBox="1">
            <a:spLocks/>
          </p:cNvSpPr>
          <p:nvPr/>
        </p:nvSpPr>
        <p:spPr>
          <a:xfrm>
            <a:off x="1158866" y="2113098"/>
            <a:ext cx="9965480" cy="509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457200" indent="-4572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3200" kern="0">
                <a:solidFill>
                  <a:srgbClr val="000000"/>
                </a:solidFill>
              </a:rPr>
              <a:t>Tìm hiểu sơ lược về thuật toán học tăng cường Deep Q-Learning.</a:t>
            </a:r>
          </a:p>
          <a:p>
            <a:pPr marL="457200" indent="-4572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3200" kern="0">
                <a:solidFill>
                  <a:srgbClr val="000000"/>
                </a:solidFill>
              </a:rPr>
              <a:t>Xây dựng được môi trường cơ bản để sử dụng Deep Q-Learning.</a:t>
            </a:r>
          </a:p>
          <a:p>
            <a:pPr marL="457200" indent="-4572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3200" kern="0">
                <a:solidFill>
                  <a:srgbClr val="000000"/>
                </a:solidFill>
              </a:rPr>
              <a:t>Huấn luyện với môi trường đạt kết quả khả quan.</a:t>
            </a:r>
          </a:p>
          <a:p>
            <a:pPr marL="457200" indent="-457200" defTabSz="1219170">
              <a:buClr>
                <a:srgbClr val="000000"/>
              </a:buClr>
              <a:buFont typeface="Wingdings" panose="05000000000000000000" pitchFamily="2" charset="2"/>
              <a:buChar char="§"/>
            </a:pPr>
            <a:r>
              <a:rPr lang="en-US" sz="3200" kern="0">
                <a:solidFill>
                  <a:srgbClr val="000000"/>
                </a:solidFill>
              </a:rPr>
              <a:t>Tiền đề để sử dụng Deep Q-Learning cho các dự án khác.</a:t>
            </a:r>
          </a:p>
          <a:p>
            <a:pPr defTabSz="1219170">
              <a:buClr>
                <a:srgbClr val="000000"/>
              </a:buClr>
            </a:pPr>
            <a:endParaRPr lang="en-US" sz="3200" kern="0">
              <a:solidFill>
                <a:srgbClr val="000000"/>
              </a:solidFill>
            </a:endParaRPr>
          </a:p>
          <a:p>
            <a:pPr defTabSz="1219170">
              <a:buClr>
                <a:srgbClr val="000000"/>
              </a:buClr>
            </a:pPr>
            <a:endParaRPr lang="en-US" sz="3200" ker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1158865" y="1319367"/>
            <a:ext cx="3420568" cy="9608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Nội dung:</a:t>
            </a:r>
            <a:endParaRPr/>
          </a:p>
        </p:txBody>
      </p:sp>
      <p:grpSp>
        <p:nvGrpSpPr>
          <p:cNvPr id="73" name="Google Shape;73;p13"/>
          <p:cNvGrpSpPr/>
          <p:nvPr/>
        </p:nvGrpSpPr>
        <p:grpSpPr>
          <a:xfrm>
            <a:off x="9660993" y="948937"/>
            <a:ext cx="1463353" cy="1217432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" name="Google Shape;69;p13">
            <a:extLst>
              <a:ext uri="{FF2B5EF4-FFF2-40B4-BE49-F238E27FC236}">
                <a16:creationId xmlns:a16="http://schemas.microsoft.com/office/drawing/2014/main" id="{8368140B-F31C-2FE6-7F1A-7FBD23207677}"/>
              </a:ext>
            </a:extLst>
          </p:cNvPr>
          <p:cNvSpPr txBox="1">
            <a:spLocks/>
          </p:cNvSpPr>
          <p:nvPr/>
        </p:nvSpPr>
        <p:spPr>
          <a:xfrm>
            <a:off x="1158865" y="2355817"/>
            <a:ext cx="9965480" cy="960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kern="0">
                <a:solidFill>
                  <a:srgbClr val="000000"/>
                </a:solidFill>
              </a:rPr>
              <a:t>1. Xây dựng môi trường.</a:t>
            </a:r>
          </a:p>
        </p:txBody>
      </p:sp>
      <p:sp>
        <p:nvSpPr>
          <p:cNvPr id="7" name="Google Shape;69;p13">
            <a:extLst>
              <a:ext uri="{FF2B5EF4-FFF2-40B4-BE49-F238E27FC236}">
                <a16:creationId xmlns:a16="http://schemas.microsoft.com/office/drawing/2014/main" id="{F6A48D7A-7EBE-7AF3-7744-F061A9444F76}"/>
              </a:ext>
            </a:extLst>
          </p:cNvPr>
          <p:cNvSpPr txBox="1">
            <a:spLocks/>
          </p:cNvSpPr>
          <p:nvPr/>
        </p:nvSpPr>
        <p:spPr>
          <a:xfrm>
            <a:off x="1158865" y="3691934"/>
            <a:ext cx="9965480" cy="2217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defTabSz="1219170">
              <a:buClr>
                <a:srgbClr val="000000"/>
              </a:buClr>
            </a:pPr>
            <a:r>
              <a:rPr lang="en-US" sz="5333" kern="0">
                <a:solidFill>
                  <a:srgbClr val="000000"/>
                </a:solidFill>
              </a:rPr>
              <a:t>2. Xây dựng DQN đơn giản để huấn luyện dựa trên môi trường.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914401" y="545170"/>
            <a:ext cx="7907455" cy="11670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1. Xây dựng môi trường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1191942" y="1804020"/>
            <a:ext cx="4458009" cy="61498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3200" b="1">
                <a:latin typeface="Work Sans"/>
                <a:ea typeface="Work Sans"/>
                <a:cs typeface="Work Sans"/>
                <a:sym typeface="Work Sans"/>
              </a:rPr>
              <a:t>a) Thư viện pygame</a:t>
            </a:r>
            <a:endParaRPr sz="3200"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D9A4A-E35B-7EAE-BDA4-2038756931BF}"/>
              </a:ext>
            </a:extLst>
          </p:cNvPr>
          <p:cNvSpPr txBox="1"/>
          <p:nvPr/>
        </p:nvSpPr>
        <p:spPr>
          <a:xfrm>
            <a:off x="1595865" y="2686206"/>
            <a:ext cx="9148956" cy="29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67" b="1" kern="0">
                <a:solidFill>
                  <a:srgbClr val="000000"/>
                </a:solidFill>
                <a:latin typeface="Work Sans" pitchFamily="2" charset="0"/>
                <a:cs typeface="Arial"/>
                <a:sym typeface="Arial"/>
              </a:rPr>
              <a:t>Thư viện của Python, tập hợp các module được thiết kế riêng để lập trình game.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67" b="1" kern="0">
                <a:solidFill>
                  <a:srgbClr val="000000"/>
                </a:solidFill>
                <a:latin typeface="Work Sans" pitchFamily="2" charset="0"/>
                <a:cs typeface="Arial"/>
                <a:sym typeface="Arial"/>
              </a:rPr>
              <a:t>Có thể hoạt động trên nhiều nền tảng, hệ điều hành khác nhau.</a:t>
            </a:r>
          </a:p>
          <a:p>
            <a:pPr marL="380990" indent="-38099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667" b="1" kern="0">
                <a:solidFill>
                  <a:srgbClr val="000000"/>
                </a:solidFill>
                <a:latin typeface="Work Sans" pitchFamily="2" charset="0"/>
                <a:cs typeface="Arial"/>
                <a:sym typeface="Arial"/>
              </a:rPr>
              <a:t>Xây dựng các trò chơi chạy trên nhiều nền tảng như Windows, Mac, Linux hoặc trên cả thiết bị di động.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914401" y="545170"/>
            <a:ext cx="7907455" cy="116709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>
                <a:latin typeface="Work Sans" pitchFamily="2" charset="0"/>
              </a:rPr>
              <a:t>1. Xây dựng môi trường</a:t>
            </a:r>
            <a:endParaRPr>
              <a:latin typeface="Work Sans" pitchFamily="2" charset="0"/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4294967295"/>
          </p:nvPr>
        </p:nvSpPr>
        <p:spPr>
          <a:xfrm>
            <a:off x="1191942" y="1804020"/>
            <a:ext cx="4458009" cy="614984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US" sz="3200" b="1">
                <a:latin typeface="Work Sans" pitchFamily="2" charset="0"/>
                <a:ea typeface="Work Sans"/>
                <a:cs typeface="Work Sans"/>
                <a:sym typeface="Work Sans"/>
              </a:rPr>
              <a:t>a) Thư viện pygame</a:t>
            </a:r>
            <a:endParaRPr sz="3200" b="1">
              <a:latin typeface="Work Sans" pitchFamily="2" charset="0"/>
              <a:ea typeface="Work Sans"/>
              <a:cs typeface="Work Sans"/>
              <a:sym typeface="Work Sans"/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  <a:latin typeface="Work Sans" pitchFamily="2" charset="0"/>
              </a:rPr>
              <a:pPr defTabSz="1219170">
                <a:buClr>
                  <a:srgbClr val="000000"/>
                </a:buClr>
              </a:pPr>
              <a:t>5</a:t>
            </a:fld>
            <a:endParaRPr kern="0">
              <a:solidFill>
                <a:srgbClr val="000000"/>
              </a:solidFill>
              <a:latin typeface="Work Sans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0E091-4665-DD5D-8521-BFABA95AE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942" y="2609212"/>
            <a:ext cx="5443305" cy="3030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05B661-7042-BC9D-F4CE-686653B1C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53" y="2609212"/>
            <a:ext cx="3222780" cy="3030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D3652-0825-22B0-CEBC-3CF6A6F53ED6}"/>
              </a:ext>
            </a:extLst>
          </p:cNvPr>
          <p:cNvSpPr txBox="1"/>
          <p:nvPr/>
        </p:nvSpPr>
        <p:spPr>
          <a:xfrm>
            <a:off x="1424841" y="5709734"/>
            <a:ext cx="469590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Work Sans" pitchFamily="2" charset="0"/>
                <a:cs typeface="Arial"/>
                <a:sym typeface="Arial"/>
              </a:rPr>
              <a:t>Một chương trình đơn giản với pygame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297F-2FD0-005C-2FD2-7A39EF3F4BA7}"/>
              </a:ext>
            </a:extLst>
          </p:cNvPr>
          <p:cNvSpPr txBox="1"/>
          <p:nvPr/>
        </p:nvSpPr>
        <p:spPr>
          <a:xfrm>
            <a:off x="8678166" y="5709734"/>
            <a:ext cx="11795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Work Sans" pitchFamily="2" charset="0"/>
                <a:cs typeface="Arial"/>
                <a:sym typeface="Arial"/>
              </a:rPr>
              <a:t>Kết quả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B3ABB9-A1E3-4E27-5772-5F5A32EFC50F}"/>
              </a:ext>
            </a:extLst>
          </p:cNvPr>
          <p:cNvCxnSpPr>
            <a:cxnSpLocks/>
          </p:cNvCxnSpPr>
          <p:nvPr/>
        </p:nvCxnSpPr>
        <p:spPr>
          <a:xfrm>
            <a:off x="7533268" y="2609212"/>
            <a:ext cx="37963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FB5A3-7B0E-5D92-E182-892776D69C92}"/>
              </a:ext>
            </a:extLst>
          </p:cNvPr>
          <p:cNvCxnSpPr>
            <a:cxnSpLocks/>
          </p:cNvCxnSpPr>
          <p:nvPr/>
        </p:nvCxnSpPr>
        <p:spPr>
          <a:xfrm>
            <a:off x="7656552" y="2419005"/>
            <a:ext cx="0" cy="3518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C5536E-A5CB-A523-4C6B-CABB49A1A3DF}"/>
              </a:ext>
            </a:extLst>
          </p:cNvPr>
          <p:cNvSpPr txBox="1"/>
          <p:nvPr/>
        </p:nvSpPr>
        <p:spPr>
          <a:xfrm>
            <a:off x="7265641" y="5639635"/>
            <a:ext cx="26762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Work Sans" pitchFamily="2" charset="0"/>
                <a:cs typeface="Arial"/>
                <a:sym typeface="Arial"/>
              </a:rPr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8DACF-928C-8FAE-CDBD-03D2D73F5BDB}"/>
              </a:ext>
            </a:extLst>
          </p:cNvPr>
          <p:cNvSpPr txBox="1"/>
          <p:nvPr/>
        </p:nvSpPr>
        <p:spPr>
          <a:xfrm>
            <a:off x="11000059" y="2131336"/>
            <a:ext cx="43613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>
                <a:solidFill>
                  <a:srgbClr val="000000"/>
                </a:solidFill>
                <a:latin typeface="Work Sans" pitchFamily="2" charset="0"/>
                <a:cs typeface="Arial"/>
                <a:sym typeface="Arial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3050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c-Tac-Toe with Tabular Q-Learning">
            <a:extLst>
              <a:ext uri="{FF2B5EF4-FFF2-40B4-BE49-F238E27FC236}">
                <a16:creationId xmlns:a16="http://schemas.microsoft.com/office/drawing/2014/main" id="{76CED592-7C4B-010E-1304-DA20A807B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3645" y="1820333"/>
            <a:ext cx="3535531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932689" y="551504"/>
            <a:ext cx="2880359" cy="74300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baseline="30000"/>
              <a:t>*</a:t>
            </a:r>
            <a:r>
              <a:rPr lang="en-US" sz="3200"/>
              <a:t>Q-Learning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354E4-D2CB-D619-E60F-A14BE4C92B6B}"/>
              </a:ext>
            </a:extLst>
          </p:cNvPr>
          <p:cNvSpPr txBox="1"/>
          <p:nvPr/>
        </p:nvSpPr>
        <p:spPr>
          <a:xfrm>
            <a:off x="731520" y="1228183"/>
            <a:ext cx="704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Là một thuật toán Reinforcement Learning, giúp cho máy tính học được cách tương tác với môi trường thông qua các action và reward.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Các khái niệm trong Q-Learning: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/>
              <a:t>Agent.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/>
              <a:t>Goal.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/>
              <a:t>State.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/>
              <a:t>Action.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/>
              <a:t>Reward.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/>
              <a:t>Environment.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b="1"/>
              <a:t>Ngoài ra còn có các khái niệm về thông số learning rate,discount factor, Q value,…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Agent thực hiện các action qua đó nhận được các reward, thông qua reward nhận được để xây dựng look-up table gọi là Q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Dựa vào Q table để lựa chọn action tối ưu nhất.</a:t>
            </a:r>
          </a:p>
        </p:txBody>
      </p:sp>
    </p:spTree>
    <p:extLst>
      <p:ext uri="{BB962C8B-B14F-4D97-AF65-F5344CB8AC3E}">
        <p14:creationId xmlns:p14="http://schemas.microsoft.com/office/powerpoint/2010/main" val="46568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829056" y="731520"/>
            <a:ext cx="10533887" cy="136245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2. Xây dựng DQN đơn giản để huấn luyện dựa trên môi trường.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7</a:t>
            </a:fld>
            <a:endParaRPr kern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66CB6-CCD1-C4B8-BB23-7B77ED9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327" y="1709928"/>
            <a:ext cx="4476005" cy="4288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29F12-8803-7E23-72DD-E3D8CE88CFBE}"/>
              </a:ext>
            </a:extLst>
          </p:cNvPr>
          <p:cNvSpPr txBox="1"/>
          <p:nvPr/>
        </p:nvSpPr>
        <p:spPr>
          <a:xfrm>
            <a:off x="980179" y="2093976"/>
            <a:ext cx="527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a) Lớp Linear_QNet (mạng nơ-ron)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28572-F00E-DBD9-CB96-B01B975EB7C1}"/>
              </a:ext>
            </a:extLst>
          </p:cNvPr>
          <p:cNvSpPr txBox="1"/>
          <p:nvPr/>
        </p:nvSpPr>
        <p:spPr>
          <a:xfrm>
            <a:off x="1271016" y="2724912"/>
            <a:ext cx="490118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Có 3 tham số đầu vào.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Hàm forward xác định logic truyền thuận của mạng.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Hàm save để lưu model sau khi train. Có thể tiếp tục sử dụng để train hoặc dùng để chơi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 Model là trạng thái của mạng bao gồm trọng số (weight) và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r>
              <a:rPr lang="en-US" sz="2000" b="1" i="1" u="sng"/>
              <a:t>Lớp này ước lượng hàm giá trị Q, từ đó đưa ra dự đoán cho cặp trạng thái – hành động (state – action).</a:t>
            </a:r>
          </a:p>
        </p:txBody>
      </p:sp>
    </p:spTree>
    <p:extLst>
      <p:ext uri="{BB962C8B-B14F-4D97-AF65-F5344CB8AC3E}">
        <p14:creationId xmlns:p14="http://schemas.microsoft.com/office/powerpoint/2010/main" val="58091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FAACB0-95BC-6338-D118-8D9D0A1D01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6" name="Picture 5" descr="A diagram of a network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7E1E45DD-F923-F3B1-E9DF-F8C9638F6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72438"/>
            <a:ext cx="7620000" cy="4800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33538-1ECF-F69B-DD97-50B61C02F661}"/>
              </a:ext>
            </a:extLst>
          </p:cNvPr>
          <p:cNvSpPr txBox="1"/>
          <p:nvPr/>
        </p:nvSpPr>
        <p:spPr>
          <a:xfrm>
            <a:off x="4799585" y="5616230"/>
            <a:ext cx="259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(Nguồn </a:t>
            </a:r>
            <a:r>
              <a:rPr lang="en-US">
                <a:hlinkClick r:id="rId5"/>
              </a:rPr>
              <a:t>geeksforgeeks)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0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ctrTitle" idx="4294967295"/>
          </p:nvPr>
        </p:nvSpPr>
        <p:spPr>
          <a:xfrm>
            <a:off x="829056" y="731520"/>
            <a:ext cx="10533887" cy="136245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/>
              <a:t>2. Xây dựng DQN đơn giản để huấn luyện dựa trên môi trường.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10879332" y="5857704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000000"/>
                </a:solidFill>
              </a:rPr>
              <a:pPr defTabSz="1219170">
                <a:buClr>
                  <a:srgbClr val="000000"/>
                </a:buClr>
              </a:pPr>
              <a:t>9</a:t>
            </a:fld>
            <a:endParaRPr kern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29F12-8803-7E23-72DD-E3D8CE88CFBE}"/>
              </a:ext>
            </a:extLst>
          </p:cNvPr>
          <p:cNvSpPr txBox="1"/>
          <p:nvPr/>
        </p:nvSpPr>
        <p:spPr>
          <a:xfrm>
            <a:off x="980179" y="2093976"/>
            <a:ext cx="5272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b) Lớp QTrainer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28572-F00E-DBD9-CB96-B01B975EB7C1}"/>
              </a:ext>
            </a:extLst>
          </p:cNvPr>
          <p:cNvSpPr txBox="1"/>
          <p:nvPr/>
        </p:nvSpPr>
        <p:spPr>
          <a:xfrm>
            <a:off x="1271016" y="2724912"/>
            <a:ext cx="4901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Khởi tạo: learning rate(lr), gamma.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Bộ tối ưu hóa Adam để điều chỉnh thay đổi trong mạng dựa trên tốc độ học lr.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Hàm mất mát MSE(mean squared error) đo lường độ lệch giữa giá trị Q dự đoán và Q mục tiêu.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Hàm train_step chuyển đổi các tham số đầu vào thành các tensor pytorch để chuẩn bị thực hiện dự đoán dựa trên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A51DA-1696-4CBF-30BC-F50F6400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093976"/>
            <a:ext cx="5563428" cy="2019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C63B0D-D9CC-9009-EB90-9059A47CF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00711"/>
            <a:ext cx="5563428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64734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E78477CFC374E8AA82542E218E7EC" ma:contentTypeVersion="6" ma:contentTypeDescription="Create a new document." ma:contentTypeScope="" ma:versionID="4443b9941a9a16f5cb162e4c8d951a7b">
  <xsd:schema xmlns:xsd="http://www.w3.org/2001/XMLSchema" xmlns:xs="http://www.w3.org/2001/XMLSchema" xmlns:p="http://schemas.microsoft.com/office/2006/metadata/properties" xmlns:ns3="857cb085-a7c1-4b61-acd5-9c3c02b8cdd6" targetNamespace="http://schemas.microsoft.com/office/2006/metadata/properties" ma:root="true" ma:fieldsID="5bf1f170dcecdf132d85355f0420a736" ns3:_="">
    <xsd:import namespace="857cb085-a7c1-4b61-acd5-9c3c02b8cd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7cb085-a7c1-4b61-acd5-9c3c02b8cd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7cb085-a7c1-4b61-acd5-9c3c02b8cdd6" xsi:nil="true"/>
  </documentManagement>
</p:properties>
</file>

<file path=customXml/itemProps1.xml><?xml version="1.0" encoding="utf-8"?>
<ds:datastoreItem xmlns:ds="http://schemas.openxmlformats.org/officeDocument/2006/customXml" ds:itemID="{B379F961-0EC3-4B32-B0AD-709632C55A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7cb085-a7c1-4b61-acd5-9c3c02b8cd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72ECE1-767A-499C-82E3-3BD143CD37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60CB0-6967-4E7D-8482-8C91660C4407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857cb085-a7c1-4b61-acd5-9c3c02b8cdd6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1012</Words>
  <Application>Microsoft Office PowerPoint</Application>
  <PresentationFormat>Widescreen</PresentationFormat>
  <Paragraphs>97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Wingdings</vt:lpstr>
      <vt:lpstr>Work Sans</vt:lpstr>
      <vt:lpstr>Work Sans Light</vt:lpstr>
      <vt:lpstr>Jacquenetta template</vt:lpstr>
      <vt:lpstr>Deep Q-Learning hướng dẫn máy tính chơi game</vt:lpstr>
      <vt:lpstr>Mục tiêu</vt:lpstr>
      <vt:lpstr>Nội dung:</vt:lpstr>
      <vt:lpstr>1. Xây dựng môi trường</vt:lpstr>
      <vt:lpstr>1. Xây dựng môi trường</vt:lpstr>
      <vt:lpstr>*Q-Learning</vt:lpstr>
      <vt:lpstr>2. Xây dựng DQN đơn giản để huấn luyện dựa trên môi trường.</vt:lpstr>
      <vt:lpstr>PowerPoint Presentation</vt:lpstr>
      <vt:lpstr>2. Xây dựng DQN đơn giản để huấn luyện dựa trên môi trường.</vt:lpstr>
      <vt:lpstr>2. Xây dựng DQN đơn giản để huấn luyện dựa trên môi trường.</vt:lpstr>
      <vt:lpstr>2. Xây dựng DQN đơn giản để huấn luyện dựa trên môi trường.</vt:lpstr>
      <vt:lpstr>2. Xây dựng DQN đơn giản để huấn luyện dựa trên môi trường.</vt:lpstr>
      <vt:lpstr>2. Xây dựng DQN đơn giản để huấn luyện dựa trên môi trường.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Q-Learning hướng dẫn máy tính chơi game</dc:title>
  <dc:creator>Thái Viết Đại</dc:creator>
  <cp:lastModifiedBy>Thái Viết Đại</cp:lastModifiedBy>
  <cp:revision>18</cp:revision>
  <dcterms:created xsi:type="dcterms:W3CDTF">2024-05-10T03:25:28Z</dcterms:created>
  <dcterms:modified xsi:type="dcterms:W3CDTF">2024-05-30T08:34:47Z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0x0101000E7E78477CFC374E8AA82542E218E7EC</vt:lpwstr>
  </property>
</Properties>
</file>