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BFFBF"/>
    <a:srgbClr val="3BFF94"/>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3380" autoAdjust="0"/>
  </p:normalViewPr>
  <p:slideViewPr>
    <p:cSldViewPr>
      <p:cViewPr>
        <p:scale>
          <a:sx n="50" d="100"/>
          <a:sy n="50" d="100"/>
        </p:scale>
        <p:origin x="612" y="36"/>
      </p:cViewPr>
      <p:guideLst>
        <p:guide orient="horz" pos="9536"/>
        <p:guide pos="6737"/>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EE5BA-00F0-4C92-A1B7-E5C8B6980DE0}" type="datetimeFigureOut">
              <a:rPr lang="en-US" smtClean="0"/>
              <a:t>11/5/2016</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26107-E8DF-477C-9743-5D3EC3506F92}" type="slidenum">
              <a:rPr lang="en-US" smtClean="0"/>
              <a:t>‹#›</a:t>
            </a:fld>
            <a:endParaRPr lang="en-US"/>
          </a:p>
        </p:txBody>
      </p:sp>
    </p:spTree>
    <p:extLst>
      <p:ext uri="{BB962C8B-B14F-4D97-AF65-F5344CB8AC3E}">
        <p14:creationId xmlns:p14="http://schemas.microsoft.com/office/powerpoint/2010/main" val="1258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9404945"/>
            <a:ext cx="18180130" cy="6489548"/>
          </a:xfrm>
        </p:spPr>
        <p:txBody>
          <a:bodyPr/>
          <a:lstStyle/>
          <a:p>
            <a:r>
              <a:rPr lang="en-US"/>
              <a:t>Click to edit Master title style</a:t>
            </a:r>
          </a:p>
        </p:txBody>
      </p:sp>
      <p:sp>
        <p:nvSpPr>
          <p:cNvPr id="3" name="Subtitl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8787CB-18CC-4955-912C-CC4503C70070}"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02193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452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4" y="1212423"/>
            <a:ext cx="4812387" cy="25832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421" y="1212423"/>
            <a:ext cx="14080689" cy="25832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6080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2962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4"/>
            <a:ext cx="18180130" cy="601299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535" y="12831933"/>
            <a:ext cx="18180130" cy="66227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87CB-18CC-4955-912C-CC4503C70070}"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410251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419"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2431"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787CB-18CC-4955-912C-CC4503C70070}"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3811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420" y="6776884"/>
            <a:ext cx="9450252"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420" y="9601167"/>
            <a:ext cx="9450252"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5008" y="6776884"/>
            <a:ext cx="9453965"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5008" y="9601167"/>
            <a:ext cx="9453965"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787CB-18CC-4955-912C-CC4503C70070}"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59412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787CB-18CC-4955-912C-CC4503C70070}"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5681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87CB-18CC-4955-912C-CC4503C70070}"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868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1" y="1205402"/>
            <a:ext cx="7036632" cy="51299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362269" y="1205408"/>
            <a:ext cx="11956703" cy="258390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421" y="6335380"/>
            <a:ext cx="7036632" cy="207090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33194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7" y="21192649"/>
            <a:ext cx="12833033" cy="25019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277" y="2705146"/>
            <a:ext cx="12833033" cy="181651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277" y="23694561"/>
            <a:ext cx="12833033" cy="35531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0328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3" y="1212412"/>
            <a:ext cx="19249549" cy="50458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423" y="7064227"/>
            <a:ext cx="19249549" cy="199802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419" y="28060648"/>
            <a:ext cx="4990624"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87CB-18CC-4955-912C-CC4503C70070}" type="datetimeFigureOut">
              <a:rPr lang="en-US" smtClean="0"/>
              <a:t>11/5/2016</a:t>
            </a:fld>
            <a:endParaRPr lang="en-US"/>
          </a:p>
        </p:txBody>
      </p:sp>
      <p:sp>
        <p:nvSpPr>
          <p:cNvPr id="5" name="Footer Placeholder 4"/>
          <p:cNvSpPr>
            <a:spLocks noGrp="1"/>
          </p:cNvSpPr>
          <p:nvPr>
            <p:ph type="ftr" sz="quarter" idx="3"/>
          </p:nvPr>
        </p:nvSpPr>
        <p:spPr>
          <a:xfrm>
            <a:off x="7307699" y="28060648"/>
            <a:ext cx="6772990"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5" y="28060648"/>
            <a:ext cx="4990624"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876F-8B3E-4ECB-8DA7-B027CA6F5AFB}" type="slidenum">
              <a:rPr lang="en-US" smtClean="0"/>
              <a:t>‹#›</a:t>
            </a:fld>
            <a:endParaRPr lang="en-US"/>
          </a:p>
        </p:txBody>
      </p:sp>
    </p:spTree>
    <p:extLst>
      <p:ext uri="{BB962C8B-B14F-4D97-AF65-F5344CB8AC3E}">
        <p14:creationId xmlns:p14="http://schemas.microsoft.com/office/powerpoint/2010/main" val="33354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4394" y="259843"/>
            <a:ext cx="13258800" cy="2112636"/>
          </a:xfrm>
        </p:spPr>
        <p:txBody>
          <a:bodyPr>
            <a:normAutofit fontScale="90000"/>
          </a:bodyPr>
          <a:lstStyle/>
          <a:p>
            <a:r>
              <a:rPr lang="en-US" sz="3100" dirty="0">
                <a:latin typeface="Albertus Medium" pitchFamily="34" charset="0"/>
              </a:rPr>
              <a:t>TRƯỜNG ĐẠI HỌC BÁCH KHOA TP. HỒ CHÍ MINH</a:t>
            </a:r>
            <a:br>
              <a:rPr lang="en-US" sz="3100" dirty="0">
                <a:latin typeface="Albertus Medium" pitchFamily="34" charset="0"/>
              </a:rPr>
            </a:br>
            <a:r>
              <a:rPr lang="en-US" sz="3100" dirty="0">
                <a:latin typeface="Albertus Medium" pitchFamily="34" charset="0"/>
              </a:rPr>
              <a:t>KHOA KHOA HỌC VÀ KỸ THUẬT MÁY TÍNH</a:t>
            </a:r>
            <a:r>
              <a:rPr lang="en-US" sz="3100" b="1" dirty="0">
                <a:latin typeface="Albertus Medium" pitchFamily="34" charset="0"/>
              </a:rPr>
              <a:t/>
            </a:r>
            <a:br>
              <a:rPr lang="en-US" sz="3100" b="1" dirty="0">
                <a:latin typeface="Albertus Medium" pitchFamily="34" charset="0"/>
              </a:rPr>
            </a:br>
            <a:r>
              <a:rPr lang="en-US" sz="2800" b="1" dirty="0">
                <a:latin typeface="Albertus Medium" pitchFamily="34" charset="0"/>
              </a:rPr>
              <a:t/>
            </a:r>
            <a:br>
              <a:rPr lang="en-US" sz="2800" b="1" dirty="0">
                <a:latin typeface="Albertus Medium" pitchFamily="34" charset="0"/>
              </a:rPr>
            </a:br>
            <a:r>
              <a:rPr lang="en-US" sz="5300" b="1" dirty="0">
                <a:solidFill>
                  <a:schemeClr val="accent2">
                    <a:lumMod val="75000"/>
                  </a:schemeClr>
                </a:solidFill>
                <a:latin typeface="Tekton Pro" pitchFamily="34" charset="0"/>
              </a:rPr>
              <a:t>BÁO CÁO GIỮA KỲ LUẬN VĂN TỐT NGHIỆP</a:t>
            </a:r>
            <a:endParaRPr lang="en-US" sz="5300" dirty="0">
              <a:solidFill>
                <a:schemeClr val="tx2">
                  <a:lumMod val="75000"/>
                </a:schemeClr>
              </a:solidFill>
              <a:latin typeface="Tekton Pro" pitchFamily="34" charset="0"/>
            </a:endParaRP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20" y="419080"/>
            <a:ext cx="1792174" cy="179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6026892" y="4875319"/>
            <a:ext cx="15158563" cy="3629888"/>
          </a:xfrm>
          <a:prstGeom prst="roundRect">
            <a:avLst>
              <a:gd name="adj" fmla="val 2159"/>
            </a:avLst>
          </a:prstGeom>
          <a:gradFill flip="none" rotWithShape="1">
            <a:gsLst>
              <a:gs pos="59000">
                <a:schemeClr val="bg1"/>
              </a:gs>
              <a:gs pos="1000">
                <a:schemeClr val="tx2">
                  <a:lumMod val="20000"/>
                  <a:lumOff val="80000"/>
                </a:schemeClr>
              </a:gs>
              <a:gs pos="42000">
                <a:schemeClr val="bg1"/>
              </a:gs>
              <a:gs pos="100000">
                <a:schemeClr val="tx2">
                  <a:lumMod val="20000"/>
                  <a:lumOff val="80000"/>
                </a:schemeClr>
              </a:gs>
            </a:gsLst>
            <a:path path="circle">
              <a:fillToRect l="100000" b="100000"/>
            </a:path>
            <a:tileRect t="-100000" r="-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solidFill>
              </a:rPr>
              <a:t>Cuộc </a:t>
            </a:r>
            <a:r>
              <a:rPr lang="vi-VN" sz="2400" dirty="0">
                <a:solidFill>
                  <a:schemeClr val="tx1"/>
                </a:solidFill>
              </a:rPr>
              <a:t>sống nhiều thứ phải chi tiêu, nếu bạn không biết cách quản lý tiền bạc thì sẽ rất dễ cháy túi, đặc biệt là sinh viên chúng ta. Có bao giờ bạn tự hỏi rằng tiền của mình sao hết nhanh vậy không? Bạn đã xài chúng vào những việc gì? Và liệu bạn đã kiểm soát tốt dòng tiền của mình hay chưa?</a:t>
            </a:r>
            <a:r>
              <a:rPr lang="vi-VN" sz="2400" dirty="0">
                <a:solidFill>
                  <a:schemeClr val="tx1"/>
                </a:solidFill>
              </a:rPr>
              <a:t/>
            </a:r>
            <a:br>
              <a:rPr lang="vi-VN" sz="2400" dirty="0">
                <a:solidFill>
                  <a:schemeClr val="tx1"/>
                </a:solidFill>
              </a:rPr>
            </a:br>
            <a:r>
              <a:rPr lang="vi-VN" sz="2400" dirty="0">
                <a:solidFill>
                  <a:schemeClr val="tx1"/>
                </a:solidFill>
              </a:rPr>
              <a:t/>
            </a:r>
            <a:br>
              <a:rPr lang="vi-VN" sz="2400" dirty="0">
                <a:solidFill>
                  <a:schemeClr val="tx1"/>
                </a:solidFill>
              </a:rPr>
            </a:br>
            <a:r>
              <a:rPr lang="vi-VN" sz="2400" b="1" dirty="0" smtClean="0">
                <a:solidFill>
                  <a:schemeClr val="tx1"/>
                </a:solidFill>
              </a:rPr>
              <a:t>Money</a:t>
            </a:r>
            <a:r>
              <a:rPr lang="en-US" sz="2400" b="1" dirty="0" smtClean="0">
                <a:solidFill>
                  <a:schemeClr val="tx1"/>
                </a:solidFill>
              </a:rPr>
              <a:t> </a:t>
            </a:r>
            <a:r>
              <a:rPr lang="en-US" sz="2400" b="1" dirty="0" smtClean="0">
                <a:solidFill>
                  <a:schemeClr val="tx1"/>
                </a:solidFill>
                <a:latin typeface="Arial" panose="020B0604020202020204" pitchFamily="34" charset="0"/>
                <a:cs typeface="Arial" panose="020B0604020202020204" pitchFamily="34" charset="0"/>
              </a:rPr>
              <a:t>Manager</a:t>
            </a:r>
            <a:r>
              <a:rPr lang="vi-VN" sz="2400" dirty="0" smtClean="0">
                <a:solidFill>
                  <a:schemeClr val="tx1"/>
                </a:solidFill>
              </a:rPr>
              <a:t> là ứng </a:t>
            </a:r>
            <a:r>
              <a:rPr lang="vi-VN" sz="2400" dirty="0">
                <a:solidFill>
                  <a:schemeClr val="tx1"/>
                </a:solidFill>
              </a:rPr>
              <a:t>dụng giúp bạn ghi nhớ các khoản thu/chi/vay/nợ hàng ngày của mình, cho phép theo dõi các số liệu thống kê chi tiết từ đó quản lý túi tiền hiệu quả hơn, để dành cho những việc quan trọng. Ứng dụng có giao diện khá trực quan và bắt mắt, rất gần gũi với người Việt chúng ta. Đây hứa hẹn sẽ là công cụ đắc lực cho những bạn trẻ muốn làm chủ túi tiền của mình và dùng nó vào những việc có ích hơn nữa.</a:t>
            </a:r>
            <a:endParaRPr lang="en-US" sz="2400" dirty="0">
              <a:solidFill>
                <a:schemeClr val="tx1"/>
              </a:solidFill>
              <a:latin typeface="Verdana" pitchFamily="34" charset="0"/>
              <a:ea typeface="Verdana" pitchFamily="34" charset="0"/>
              <a:cs typeface="Verdana" pitchFamily="34" charset="0"/>
            </a:endParaRPr>
          </a:p>
        </p:txBody>
      </p:sp>
      <p:sp>
        <p:nvSpPr>
          <p:cNvPr id="9" name="TextBox 8"/>
          <p:cNvSpPr txBox="1"/>
          <p:nvPr/>
        </p:nvSpPr>
        <p:spPr>
          <a:xfrm>
            <a:off x="330912" y="3988421"/>
            <a:ext cx="120396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Giới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thiệu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
        <p:nvSpPr>
          <p:cNvPr id="21" name="Rounded Rectangle 20"/>
          <p:cNvSpPr/>
          <p:nvPr/>
        </p:nvSpPr>
        <p:spPr>
          <a:xfrm>
            <a:off x="330912" y="9529467"/>
            <a:ext cx="20797443" cy="2851420"/>
          </a:xfrm>
          <a:prstGeom prst="roundRect">
            <a:avLst>
              <a:gd name="adj" fmla="val 2159"/>
            </a:avLst>
          </a:prstGeom>
          <a:gradFill flip="none" rotWithShape="1">
            <a:gsLst>
              <a:gs pos="59000">
                <a:schemeClr val="bg1"/>
              </a:gs>
              <a:gs pos="1000">
                <a:schemeClr val="accent6">
                  <a:lumMod val="40000"/>
                  <a:lumOff val="60000"/>
                </a:schemeClr>
              </a:gs>
              <a:gs pos="42000">
                <a:schemeClr val="bg1"/>
              </a:gs>
              <a:gs pos="100000">
                <a:schemeClr val="accent3">
                  <a:lumMod val="60000"/>
                  <a:lumOff val="40000"/>
                </a:schemeClr>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2400" dirty="0" smtClean="0">
              <a:solidFill>
                <a:schemeClr val="tx1"/>
              </a:solidFill>
              <a:latin typeface="Arial" panose="020B0604020202020204" pitchFamily="34" charset="0"/>
              <a:ea typeface="Verdana" pitchFamily="34" charset="0"/>
              <a:cs typeface="Arial" panose="020B0604020202020204" pitchFamily="34" charset="0"/>
            </a:endParaRPr>
          </a:p>
          <a:p>
            <a:pPr algn="ctr" fontAlgn="ctr"/>
            <a:endParaRPr lang="en-US" sz="2400" dirty="0" smtClean="0">
              <a:solidFill>
                <a:schemeClr val="tx1"/>
              </a:solidFill>
              <a:latin typeface="Arial" panose="020B0604020202020204" pitchFamily="34" charset="0"/>
              <a:ea typeface="Verdana" pitchFamily="34" charset="0"/>
              <a:cs typeface="Arial" panose="020B0604020202020204" pitchFamily="34" charset="0"/>
            </a:endParaRPr>
          </a:p>
          <a:p>
            <a:pPr algn="ctr" fontAlgn="ctr"/>
            <a:r>
              <a:rPr lang="en-US" sz="2400" dirty="0" err="1" smtClean="0">
                <a:solidFill>
                  <a:schemeClr val="tx1"/>
                </a:solidFill>
                <a:latin typeface="Arial" panose="020B0604020202020204" pitchFamily="34" charset="0"/>
                <a:ea typeface="Verdana" pitchFamily="34" charset="0"/>
                <a:cs typeface="Arial" panose="020B0604020202020204" pitchFamily="34" charset="0"/>
              </a:rPr>
              <a:t>Ứng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dụng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quản</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lý</a:t>
            </a:r>
            <a:r>
              <a:rPr lang="en-US" sz="2400" dirty="0" smtClean="0">
                <a:solidFill>
                  <a:schemeClr val="tx1"/>
                </a:solidFill>
                <a:latin typeface="Arial" panose="020B0604020202020204" pitchFamily="34" charset="0"/>
                <a:ea typeface="Verdana" pitchFamily="34" charset="0"/>
                <a:cs typeface="Arial" panose="020B0604020202020204" pitchFamily="34" charset="0"/>
              </a:rPr>
              <a:t> chi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tiêu</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cá</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nhân</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b="1" dirty="0" smtClean="0">
                <a:solidFill>
                  <a:schemeClr val="tx1"/>
                </a:solidFill>
                <a:latin typeface="Arial" panose="020B0604020202020204" pitchFamily="34" charset="0"/>
                <a:ea typeface="Verdana" pitchFamily="34" charset="0"/>
                <a:cs typeface="Arial" panose="020B0604020202020204" pitchFamily="34" charset="0"/>
              </a:rPr>
              <a:t>“Money Manager”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chạy</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trên</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nền</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tảng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hệ</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điều</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hành</a:t>
            </a:r>
            <a:r>
              <a:rPr lang="en-US" sz="2400" dirty="0">
                <a:solidFill>
                  <a:schemeClr val="tx1"/>
                </a:solidFill>
                <a:latin typeface="Arial" panose="020B0604020202020204" pitchFamily="34" charset="0"/>
                <a:ea typeface="Verdana" pitchFamily="34" charset="0"/>
                <a:cs typeface="Arial" panose="020B0604020202020204" pitchFamily="34" charset="0"/>
              </a:rPr>
              <a:t> </a:t>
            </a:r>
            <a:r>
              <a:rPr lang="en-US" sz="2400" b="1" dirty="0" smtClean="0">
                <a:solidFill>
                  <a:schemeClr val="tx1"/>
                </a:solidFill>
                <a:latin typeface="Arial" panose="020B0604020202020204" pitchFamily="34" charset="0"/>
                <a:ea typeface="Verdana" pitchFamily="34" charset="0"/>
                <a:cs typeface="Arial" panose="020B0604020202020204" pitchFamily="34" charset="0"/>
              </a:rPr>
              <a:t>Android</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br>
              <a:rPr lang="en-US" sz="2400" dirty="0" smtClean="0">
                <a:solidFill>
                  <a:schemeClr val="tx1"/>
                </a:solidFill>
                <a:latin typeface="Arial" panose="020B0604020202020204" pitchFamily="34" charset="0"/>
                <a:ea typeface="Verdana" pitchFamily="34" charset="0"/>
                <a:cs typeface="Arial" panose="020B0604020202020204" pitchFamily="34" charset="0"/>
              </a:rPr>
            </a:br>
            <a:r>
              <a:rPr lang="en-US" sz="2400" dirty="0" err="1" smtClean="0">
                <a:solidFill>
                  <a:schemeClr val="tx1"/>
                </a:solidFill>
                <a:latin typeface="Arial" panose="020B0604020202020204" pitchFamily="34" charset="0"/>
                <a:ea typeface="Verdana" pitchFamily="34" charset="0"/>
                <a:cs typeface="Arial" panose="020B0604020202020204" pitchFamily="34" charset="0"/>
              </a:rPr>
              <a:t>Bao</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gồm</a:t>
            </a:r>
            <a:r>
              <a:rPr lang="en-US" sz="2400" dirty="0" smtClean="0">
                <a:solidFill>
                  <a:schemeClr val="tx1"/>
                </a:solidFill>
                <a:latin typeface="Arial" panose="020B0604020202020204" pitchFamily="34" charset="0"/>
                <a:ea typeface="Verdana" pitchFamily="34" charset="0"/>
                <a:cs typeface="Arial" panose="020B0604020202020204" pitchFamily="34" charset="0"/>
              </a:rPr>
              <a:t> 2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nhóm</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chức</a:t>
            </a:r>
            <a:r>
              <a:rPr lang="en-US" sz="2400" dirty="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năng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cơ</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bản</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và</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chức</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năng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nâng</a:t>
            </a:r>
            <a:r>
              <a:rPr lang="en-US" sz="2400" dirty="0" smtClean="0">
                <a:solidFill>
                  <a:schemeClr val="tx1"/>
                </a:solidFill>
                <a:latin typeface="Arial" panose="020B0604020202020204" pitchFamily="34" charset="0"/>
                <a:ea typeface="Verdana" pitchFamily="34" charset="0"/>
                <a:cs typeface="Arial" panose="020B0604020202020204" pitchFamily="34" charset="0"/>
              </a:rPr>
              <a:t> </a:t>
            </a:r>
            <a:r>
              <a:rPr lang="en-US" sz="2400" dirty="0" err="1" smtClean="0">
                <a:solidFill>
                  <a:schemeClr val="tx1"/>
                </a:solidFill>
                <a:latin typeface="Arial" panose="020B0604020202020204" pitchFamily="34" charset="0"/>
                <a:ea typeface="Verdana" pitchFamily="34" charset="0"/>
                <a:cs typeface="Arial" panose="020B0604020202020204" pitchFamily="34" charset="0"/>
              </a:rPr>
              <a:t>cao</a:t>
            </a:r>
            <a:endParaRPr lang="en-US" sz="2400" dirty="0" smtClean="0">
              <a:solidFill>
                <a:schemeClr val="tx1"/>
              </a:solidFill>
              <a:latin typeface="Arial" panose="020B0604020202020204" pitchFamily="34" charset="0"/>
              <a:ea typeface="Verdana" pitchFamily="34" charset="0"/>
              <a:cs typeface="Arial" panose="020B0604020202020204" pitchFamily="34" charset="0"/>
            </a:endParaRPr>
          </a:p>
          <a:p>
            <a:pPr algn="ctr" fontAlgn="ctr"/>
            <a:endParaRPr lang="en-US" sz="2400" dirty="0">
              <a:solidFill>
                <a:schemeClr val="tx1"/>
              </a:solidFill>
              <a:latin typeface="Arial" panose="020B0604020202020204" pitchFamily="34" charset="0"/>
              <a:ea typeface="Verdana" pitchFamily="34" charset="0"/>
              <a:cs typeface="Arial" panose="020B0604020202020204" pitchFamily="34" charset="0"/>
            </a:endParaRPr>
          </a:p>
          <a:p>
            <a:pPr algn="ctr" fontAlgn="ctr"/>
            <a:r>
              <a:rPr lang="en-US" sz="2400" dirty="0" smtClean="0">
                <a:solidFill>
                  <a:schemeClr val="tx1"/>
                </a:solidFill>
                <a:latin typeface="Arial" panose="020B0604020202020204" pitchFamily="34" charset="0"/>
                <a:ea typeface="Verdana" pitchFamily="34" charset="0"/>
                <a:cs typeface="Arial" panose="020B0604020202020204" pitchFamily="34" charset="0"/>
              </a:rPr>
              <a:t/>
            </a:r>
            <a:br>
              <a:rPr lang="en-US" sz="2400" dirty="0" smtClean="0">
                <a:solidFill>
                  <a:schemeClr val="tx1"/>
                </a:solidFill>
                <a:latin typeface="Arial" panose="020B0604020202020204" pitchFamily="34" charset="0"/>
                <a:ea typeface="Verdana" pitchFamily="34" charset="0"/>
                <a:cs typeface="Arial" panose="020B0604020202020204" pitchFamily="34" charset="0"/>
              </a:rPr>
            </a:br>
            <a:r>
              <a:rPr lang="en-US" sz="2400" b="1" dirty="0" err="1">
                <a:solidFill>
                  <a:schemeClr val="tx1"/>
                </a:solidFill>
                <a:latin typeface="Arial" panose="020B0604020202020204" pitchFamily="34" charset="0"/>
                <a:cs typeface="Arial" panose="020B0604020202020204" pitchFamily="34" charset="0"/>
              </a:rPr>
              <a:t>Chức</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năng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cơ</a:t>
            </a:r>
            <a:r>
              <a:rPr lang="en-US" sz="2400" b="1" dirty="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bản</a:t>
            </a:r>
            <a:r>
              <a:rPr lang="en-US" sz="2400" b="1" dirty="0" smtClean="0">
                <a:solidFill>
                  <a:schemeClr val="tx1"/>
                </a:solidFill>
                <a:latin typeface="Arial" panose="020B0604020202020204" pitchFamily="34" charset="0"/>
                <a:cs typeface="Arial" panose="020B0604020202020204" pitchFamily="34" charset="0"/>
              </a:rPr>
              <a:t>:</a:t>
            </a:r>
            <a:r>
              <a:rPr lang="en-US" sz="2400" b="1"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Theo </a:t>
            </a:r>
            <a:r>
              <a:rPr lang="en-US" sz="2400" dirty="0" err="1">
                <a:solidFill>
                  <a:schemeClr val="tx1"/>
                </a:solidFill>
                <a:latin typeface="Arial" panose="020B0604020202020204" pitchFamily="34" charset="0"/>
                <a:cs typeface="Arial" panose="020B0604020202020204" pitchFamily="34" charset="0"/>
              </a:rPr>
              <a:t>dõi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thu</a:t>
            </a:r>
            <a:r>
              <a:rPr lang="en-US" sz="2400" dirty="0">
                <a:solidFill>
                  <a:schemeClr val="tx1"/>
                </a:solidFill>
                <a:latin typeface="Arial" panose="020B0604020202020204" pitchFamily="34" charset="0"/>
                <a:cs typeface="Arial" panose="020B0604020202020204" pitchFamily="34" charset="0"/>
              </a:rPr>
              <a:t> chi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giản</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Lên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hoạch</a:t>
            </a:r>
            <a:r>
              <a:rPr lang="en-US" sz="2400" dirty="0">
                <a:solidFill>
                  <a:schemeClr val="tx1"/>
                </a:solidFill>
                <a:latin typeface="Arial" panose="020B0604020202020204" pitchFamily="34" charset="0"/>
                <a:cs typeface="Arial" panose="020B0604020202020204" pitchFamily="34" charset="0"/>
              </a:rPr>
              <a:t> chi </a:t>
            </a:r>
            <a:r>
              <a:rPr lang="en-US" sz="2400" dirty="0" err="1">
                <a:solidFill>
                  <a:schemeClr val="tx1"/>
                </a:solidFill>
                <a:latin typeface="Arial" panose="020B0604020202020204" pitchFamily="34" charset="0"/>
                <a:cs typeface="Arial" panose="020B0604020202020204" pitchFamily="34" charset="0"/>
              </a:rPr>
              <a:t>tiêu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hợp</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Thiết</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lập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nhắc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nhở</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khoản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tiết</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kiệm</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Quản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theo</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ví</a:t>
            </a:r>
            <a:endParaRPr lang="en-US" sz="2400" dirty="0" smtClean="0">
              <a:solidFill>
                <a:schemeClr val="tx1"/>
              </a:solidFill>
              <a:latin typeface="Arial" panose="020B0604020202020204" pitchFamily="34" charset="0"/>
              <a:cs typeface="Arial" panose="020B0604020202020204" pitchFamily="34" charset="0"/>
            </a:endParaRPr>
          </a:p>
          <a:p>
            <a:pPr fontAlgn="ct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Chức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năng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nâng</a:t>
            </a:r>
            <a:r>
              <a:rPr lang="en-US" sz="2400" b="1" dirty="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cao</a:t>
            </a:r>
            <a:r>
              <a:rPr lang="en-US" sz="2400" b="1"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Bảo</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mật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liệu</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cao</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Một</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khoản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thiết</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bị</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Thống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kê</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trực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hóa</a:t>
            </a:r>
            <a:r>
              <a:rPr lang="en-US" sz="2400" dirty="0" smtClean="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Dự</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phòng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đồng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algn="ctr" fontAlgn="ctr"/>
            <a:endParaRPr lang="en-US" sz="2400" dirty="0">
              <a:solidFill>
                <a:schemeClr val="tx1"/>
              </a:solidFill>
              <a:latin typeface="Arial" panose="020B0604020202020204" pitchFamily="34" charset="0"/>
              <a:cs typeface="Arial" panose="020B0604020202020204" pitchFamily="34" charset="0"/>
            </a:endParaRPr>
          </a:p>
          <a:p>
            <a:pPr algn="ctr" fontAlgn="ctr"/>
            <a:endParaRPr lang="en-US" sz="2400" dirty="0" smtClean="0">
              <a:solidFill>
                <a:schemeClr val="tx1"/>
              </a:solidFill>
              <a:latin typeface="Arial" panose="020B0604020202020204" pitchFamily="34" charset="0"/>
              <a:ea typeface="Verdana" pitchFamily="34" charset="0"/>
              <a:cs typeface="Arial" panose="020B0604020202020204" pitchFamily="34" charset="0"/>
            </a:endParaRPr>
          </a:p>
        </p:txBody>
      </p:sp>
      <p:sp>
        <p:nvSpPr>
          <p:cNvPr id="22" name="TextBox 21"/>
          <p:cNvSpPr txBox="1"/>
          <p:nvPr/>
        </p:nvSpPr>
        <p:spPr>
          <a:xfrm>
            <a:off x="312193" y="8657660"/>
            <a:ext cx="9832019"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Thách</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thức</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Rounded Rectangle 25"/>
          <p:cNvSpPr/>
          <p:nvPr/>
        </p:nvSpPr>
        <p:spPr>
          <a:xfrm>
            <a:off x="256573" y="13305743"/>
            <a:ext cx="20816464" cy="3008162"/>
          </a:xfrm>
          <a:prstGeom prst="roundRect">
            <a:avLst>
              <a:gd name="adj" fmla="val 2159"/>
            </a:avLst>
          </a:prstGeom>
          <a:gradFill flip="none" rotWithShape="1">
            <a:gsLst>
              <a:gs pos="59000">
                <a:schemeClr val="bg1"/>
              </a:gs>
              <a:gs pos="1000">
                <a:schemeClr val="bg2">
                  <a:lumMod val="75000"/>
                </a:schemeClr>
              </a:gs>
              <a:gs pos="42000">
                <a:schemeClr val="bg1"/>
              </a:gs>
              <a:gs pos="100000">
                <a:schemeClr val="bg2">
                  <a:lumMod val="75000"/>
                </a:schemeClr>
              </a:gs>
            </a:gsLst>
            <a:lin ang="81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Arial" panose="020B0604020202020204" pitchFamily="34" charset="0"/>
              <a:cs typeface="Arial" panose="020B0604020202020204" pitchFamily="34" charset="0"/>
            </a:endParaRPr>
          </a:p>
          <a:p>
            <a:pPr algn="ctr"/>
            <a:r>
              <a:rPr lang="en-US" sz="2400" dirty="0" err="1" smtClean="0">
                <a:solidFill>
                  <a:schemeClr val="tx1"/>
                </a:solidFill>
                <a:latin typeface="Arial" panose="020B0604020202020204" pitchFamily="34" charset="0"/>
                <a:cs typeface="Arial" panose="020B0604020202020204" pitchFamily="34" charset="0"/>
              </a:rPr>
              <a:t>Để</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những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mục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đích</a:t>
            </a:r>
            <a:r>
              <a:rPr lang="en-US" sz="2400" dirty="0">
                <a:solidFill>
                  <a:schemeClr val="tx1"/>
                </a:solidFill>
                <a:latin typeface="Arial" panose="020B0604020202020204" pitchFamily="34" charset="0"/>
                <a:cs typeface="Arial" panose="020B0604020202020204" pitchFamily="34" charset="0"/>
              </a:rPr>
              <a:t> ở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tuần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tự</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phần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dưới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đây</a:t>
            </a:r>
            <a:r>
              <a:rPr lang="en-US" sz="2400" dirty="0" smtClean="0">
                <a:solidFill>
                  <a:schemeClr val="tx1"/>
                </a:solidFill>
                <a:latin typeface="Arial" panose="020B0604020202020204" pitchFamily="34" charset="0"/>
                <a:cs typeface="Arial" panose="020B0604020202020204" pitchFamily="34" charset="0"/>
              </a:rPr>
              <a:t>:</a:t>
            </a:r>
          </a:p>
          <a:p>
            <a:endParaRPr lang="en-US" sz="2400" dirty="0">
              <a:solidFill>
                <a:schemeClr val="tx1"/>
              </a:solidFill>
              <a:latin typeface="Arial" panose="020B0604020202020204" pitchFamily="34" charset="0"/>
              <a:cs typeface="Arial" panose="020B0604020202020204" pitchFamily="34" charset="0"/>
            </a:endParaRPr>
          </a:p>
          <a:p>
            <a:pPr marL="342900" lvl="0" indent="2286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Khảo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quản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lý</a:t>
            </a:r>
            <a:r>
              <a:rPr lang="en-US" sz="2400" dirty="0" smtClean="0">
                <a:solidFill>
                  <a:schemeClr val="tx1"/>
                </a:solidFill>
                <a:latin typeface="Arial" panose="020B0604020202020204" pitchFamily="34" charset="0"/>
                <a:cs typeface="Arial" panose="020B0604020202020204" pitchFamily="34" charset="0"/>
              </a:rPr>
              <a:t> chi </a:t>
            </a:r>
            <a:r>
              <a:rPr lang="en-US" sz="2400" dirty="0" err="1" smtClean="0">
                <a:solidFill>
                  <a:schemeClr val="tx1"/>
                </a:solidFill>
                <a:latin typeface="Arial" panose="020B0604020202020204" pitchFamily="34" charset="0"/>
                <a:cs typeface="Arial" panose="020B0604020202020204" pitchFamily="34" charset="0"/>
              </a:rPr>
              <a:t>tiêu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nhân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hành</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Money Lover, </a:t>
            </a:r>
            <a:r>
              <a:rPr lang="en-US" sz="2400" dirty="0" err="1" smtClean="0">
                <a:solidFill>
                  <a:schemeClr val="tx1"/>
                </a:solidFill>
                <a:latin typeface="Arial" panose="020B0604020202020204" pitchFamily="34" charset="0"/>
                <a:cs typeface="Arial" panose="020B0604020202020204" pitchFamily="34" charset="0"/>
              </a:rPr>
              <a:t>Sổ</a:t>
            </a:r>
            <a:r>
              <a:rPr lang="en-US" sz="2400" dirty="0" smtClean="0">
                <a:solidFill>
                  <a:schemeClr val="tx1"/>
                </a:solidFill>
                <a:latin typeface="Arial" panose="020B0604020202020204" pitchFamily="34" charset="0"/>
                <a:cs typeface="Arial" panose="020B0604020202020204" pitchFamily="34" charset="0"/>
              </a:rPr>
              <a:t> chi </a:t>
            </a:r>
            <a:r>
              <a:rPr lang="en-US" sz="2400" dirty="0" err="1" smtClean="0">
                <a:solidFill>
                  <a:schemeClr val="tx1"/>
                </a:solidFill>
                <a:latin typeface="Arial" panose="020B0604020202020204" pitchFamily="34" charset="0"/>
                <a:cs typeface="Arial" panose="020B0604020202020204" pitchFamily="34" charset="0"/>
              </a:rPr>
              <a:t>tiêu</a:t>
            </a:r>
            <a:r>
              <a:rPr lang="en-US" sz="2400" dirty="0" smtClean="0">
                <a:solidFill>
                  <a:schemeClr val="tx1"/>
                </a:solidFill>
                <a:latin typeface="Arial" panose="020B0604020202020204" pitchFamily="34" charset="0"/>
                <a:cs typeface="Arial" panose="020B0604020202020204" pitchFamily="34" charset="0"/>
              </a:rPr>
              <a:t> MISA, The Budget Book.</a:t>
            </a:r>
            <a:endParaRPr lang="en-US" sz="2400" dirty="0">
              <a:solidFill>
                <a:schemeClr val="tx1"/>
              </a:solidFill>
              <a:latin typeface="Arial" panose="020B0604020202020204" pitchFamily="34" charset="0"/>
              <a:cs typeface="Arial" panose="020B0604020202020204" pitchFamily="34" charset="0"/>
            </a:endParaRPr>
          </a:p>
          <a:p>
            <a:pPr marL="342900" lvl="0" indent="228600">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Phân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mô</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sở</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liệu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đặc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yêu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cầu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kỹ</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thuật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quản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lý</a:t>
            </a:r>
            <a:r>
              <a:rPr lang="en-US" sz="2400" dirty="0" smtClean="0">
                <a:solidFill>
                  <a:schemeClr val="tx1"/>
                </a:solidFill>
                <a:latin typeface="Arial" panose="020B0604020202020204" pitchFamily="34" charset="0"/>
                <a:cs typeface="Arial" panose="020B0604020202020204" pitchFamily="34" charset="0"/>
              </a:rPr>
              <a:t> chi </a:t>
            </a:r>
            <a:r>
              <a:rPr lang="en-US" sz="2400" dirty="0" err="1" smtClean="0">
                <a:solidFill>
                  <a:schemeClr val="tx1"/>
                </a:solidFill>
                <a:latin typeface="Arial" panose="020B0604020202020204" pitchFamily="34" charset="0"/>
                <a:cs typeface="Arial" panose="020B0604020202020204" pitchFamily="34" charset="0"/>
              </a:rPr>
              <a:t>tiêu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nhân</a:t>
            </a:r>
            <a:r>
              <a:rPr lang="en-US" sz="2400"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Money Manager.</a:t>
            </a:r>
          </a:p>
          <a:p>
            <a:pPr marL="342900" lvl="0" indent="228600">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Hiện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triển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chức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năng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dựa</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trên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tài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liệu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đặc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kỹ</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thuật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được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xây</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dựng</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2286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Trải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nghiệm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tế</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sữa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lỗi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indent="400050" algn="ctr"/>
            <a:endParaRPr lang="en-US" sz="2600" dirty="0">
              <a:solidFill>
                <a:schemeClr val="tx1"/>
              </a:solidFill>
              <a:latin typeface="Verdana" pitchFamily="34" charset="0"/>
              <a:ea typeface="Verdana" pitchFamily="34" charset="0"/>
              <a:cs typeface="Verdana" pitchFamily="34" charset="0"/>
            </a:endParaRPr>
          </a:p>
        </p:txBody>
      </p:sp>
      <p:sp>
        <p:nvSpPr>
          <p:cNvPr id="27" name="TextBox 26"/>
          <p:cNvSpPr txBox="1"/>
          <p:nvPr/>
        </p:nvSpPr>
        <p:spPr>
          <a:xfrm>
            <a:off x="299956" y="12485782"/>
            <a:ext cx="10644187"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Phương</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pháp</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nghiên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cứu</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9" name="Rounded Rectangle 28"/>
          <p:cNvSpPr/>
          <p:nvPr/>
        </p:nvSpPr>
        <p:spPr>
          <a:xfrm>
            <a:off x="380019" y="17479903"/>
            <a:ext cx="12801601" cy="5612683"/>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600" dirty="0" err="1" smtClean="0">
                <a:solidFill>
                  <a:schemeClr val="tx1"/>
                </a:solidFill>
                <a:latin typeface="Tahoma" pitchFamily="34" charset="0"/>
                <a:ea typeface="Tahoma" pitchFamily="34" charset="0"/>
                <a:cs typeface="Tahoma" pitchFamily="34" charset="0"/>
              </a:rPr>
              <a:t>Kiến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trúc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ứng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được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xây</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dựng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dựa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trên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mô</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hình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phát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triển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phần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mềm</a:t>
            </a:r>
            <a:r>
              <a:rPr lang="en-US" sz="2600" dirty="0" smtClean="0">
                <a:solidFill>
                  <a:schemeClr val="tx1"/>
                </a:solidFill>
                <a:latin typeface="Tahoma" pitchFamily="34" charset="0"/>
                <a:ea typeface="Tahoma" pitchFamily="34" charset="0"/>
                <a:cs typeface="Tahoma" pitchFamily="34" charset="0"/>
              </a:rPr>
              <a:t> 3 </a:t>
            </a:r>
            <a:r>
              <a:rPr lang="en-US" sz="2600" dirty="0" err="1" smtClean="0">
                <a:solidFill>
                  <a:schemeClr val="tx1"/>
                </a:solidFill>
                <a:latin typeface="Tahoma" pitchFamily="34" charset="0"/>
                <a:ea typeface="Tahoma" pitchFamily="34" charset="0"/>
                <a:cs typeface="Tahoma" pitchFamily="34" charset="0"/>
              </a:rPr>
              <a:t>lớp</a:t>
            </a:r>
            <a:r>
              <a:rPr lang="en-US" sz="2600" dirty="0" smtClean="0">
                <a:solidFill>
                  <a:schemeClr val="tx1"/>
                </a:solidFill>
                <a:latin typeface="Tahoma" pitchFamily="34" charset="0"/>
                <a:ea typeface="Tahoma" pitchFamily="34" charset="0"/>
                <a:cs typeface="Tahoma" pitchFamily="34" charset="0"/>
              </a:rPr>
              <a:t>: Presentation (UI), Business Logic, Data Access</a:t>
            </a:r>
          </a:p>
          <a:p>
            <a:pPr indent="400050" algn="ctr"/>
            <a:endParaRPr lang="en-US" sz="2600" dirty="0">
              <a:solidFill>
                <a:schemeClr val="tx1"/>
              </a:solidFill>
              <a:latin typeface="Tahoma" pitchFamily="34" charset="0"/>
              <a:ea typeface="Tahoma" pitchFamily="34" charset="0"/>
              <a:cs typeface="Tahoma" pitchFamily="34" charset="0"/>
            </a:endParaRPr>
          </a:p>
          <a:p>
            <a:pPr marL="400050"/>
            <a:r>
              <a:rPr lang="en-US" sz="2600" b="1" dirty="0" err="1" smtClean="0">
                <a:solidFill>
                  <a:schemeClr val="tx1"/>
                </a:solidFill>
                <a:latin typeface="Tahoma" pitchFamily="34" charset="0"/>
                <a:ea typeface="Tahoma" pitchFamily="34" charset="0"/>
                <a:cs typeface="Tahoma" pitchFamily="34" charset="0"/>
              </a:rPr>
              <a:t>Prensentation</a:t>
            </a:r>
            <a:r>
              <a:rPr lang="en-US" sz="2600" b="1" dirty="0" smtClean="0">
                <a:solidFill>
                  <a:schemeClr val="tx1"/>
                </a:solidFill>
                <a:latin typeface="Tahoma" pitchFamily="34" charset="0"/>
                <a:ea typeface="Tahoma" pitchFamily="34" charset="0"/>
                <a:cs typeface="Tahoma" pitchFamily="34" charset="0"/>
              </a:rPr>
              <a:t> (UI): </a:t>
            </a:r>
            <a:r>
              <a:rPr lang="en-US" sz="2600" dirty="0" err="1" smtClean="0">
                <a:solidFill>
                  <a:schemeClr val="tx1"/>
                </a:solidFill>
                <a:latin typeface="Tahoma" pitchFamily="34" charset="0"/>
                <a:ea typeface="Tahoma" pitchFamily="34" charset="0"/>
                <a:cs typeface="Tahoma" pitchFamily="34" charset="0"/>
              </a:rPr>
              <a:t>Lớp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này</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làm</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nhiệm</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vụ</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giao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tiếp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với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người</a:t>
            </a:r>
            <a:r>
              <a:rPr lang="en-US" sz="2600" dirty="0" smtClean="0">
                <a:solidFill>
                  <a:schemeClr val="tx1"/>
                </a:solidFill>
                <a:latin typeface="Tahoma" pitchFamily="34" charset="0"/>
                <a:ea typeface="Tahoma" pitchFamily="34" charset="0"/>
                <a:cs typeface="Tahoma" pitchFamily="34" charset="0"/>
              </a:rPr>
              <a:t> dung </a:t>
            </a:r>
            <a:r>
              <a:rPr lang="en-US" sz="2600" dirty="0" err="1" smtClean="0">
                <a:solidFill>
                  <a:schemeClr val="tx1"/>
                </a:solidFill>
                <a:latin typeface="Tahoma" pitchFamily="34" charset="0"/>
                <a:ea typeface="Tahoma" pitchFamily="34" charset="0"/>
                <a:cs typeface="Tahoma" pitchFamily="34" charset="0"/>
              </a:rPr>
              <a:t>để</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thập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dữ</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liệu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và</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hiển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thị</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kết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quả</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hoặc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dữ</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liệu</a:t>
            </a:r>
            <a:r>
              <a:rPr lang="en-US" sz="2600" dirty="0" smtClean="0">
                <a:solidFill>
                  <a:schemeClr val="tx1"/>
                </a:solidFill>
                <a:latin typeface="Tahoma" pitchFamily="34" charset="0"/>
                <a:ea typeface="Tahoma" pitchFamily="34" charset="0"/>
                <a:cs typeface="Tahoma" pitchFamily="34" charset="0"/>
              </a:rPr>
              <a:t>.</a:t>
            </a:r>
          </a:p>
          <a:p>
            <a:pPr marL="400050"/>
            <a:endParaRPr lang="en-US" sz="2600" b="1" dirty="0">
              <a:solidFill>
                <a:schemeClr val="tx1"/>
              </a:solidFill>
              <a:latin typeface="Tahoma" pitchFamily="34" charset="0"/>
              <a:ea typeface="Tahoma" pitchFamily="34" charset="0"/>
              <a:cs typeface="Tahoma" pitchFamily="34" charset="0"/>
            </a:endParaRPr>
          </a:p>
          <a:p>
            <a:pPr marL="400050"/>
            <a:r>
              <a:rPr lang="en-US" sz="2600" b="1" dirty="0" smtClean="0">
                <a:solidFill>
                  <a:schemeClr val="tx1"/>
                </a:solidFill>
                <a:latin typeface="Tahoma" pitchFamily="34" charset="0"/>
                <a:ea typeface="Tahoma" pitchFamily="34" charset="0"/>
                <a:cs typeface="Tahoma" pitchFamily="34" charset="0"/>
              </a:rPr>
              <a:t>Business Logic: </a:t>
            </a:r>
            <a:r>
              <a:rPr lang="en-US" sz="2600" dirty="0" err="1" smtClean="0">
                <a:solidFill>
                  <a:schemeClr val="tx1"/>
                </a:solidFill>
                <a:latin typeface="Tahoma" pitchFamily="34" charset="0"/>
                <a:ea typeface="Tahoma" pitchFamily="34" charset="0"/>
                <a:cs typeface="Tahoma" pitchFamily="34" charset="0"/>
              </a:rPr>
              <a:t>Lớp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này</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thực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hiện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nghiệp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vụ</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chính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ứng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sử</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dịch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vụ</a:t>
            </a:r>
            <a:r>
              <a:rPr lang="en-US" sz="2600" dirty="0" smtClean="0">
                <a:solidFill>
                  <a:schemeClr val="tx1"/>
                </a:solidFill>
                <a:latin typeface="Tahoma" pitchFamily="34" charset="0"/>
                <a:ea typeface="Tahoma" pitchFamily="34" charset="0"/>
                <a:cs typeface="Tahoma" pitchFamily="34" charset="0"/>
              </a:rPr>
              <a:t> do </a:t>
            </a:r>
            <a:r>
              <a:rPr lang="en-US" sz="2600" dirty="0" err="1" smtClean="0">
                <a:solidFill>
                  <a:schemeClr val="tx1"/>
                </a:solidFill>
                <a:latin typeface="Tahoma" pitchFamily="34" charset="0"/>
                <a:ea typeface="Tahoma" pitchFamily="34" charset="0"/>
                <a:cs typeface="Tahoma" pitchFamily="34" charset="0"/>
              </a:rPr>
              <a:t>lớp</a:t>
            </a:r>
            <a:r>
              <a:rPr lang="en-US" sz="2600" dirty="0" smtClean="0">
                <a:solidFill>
                  <a:schemeClr val="tx1"/>
                </a:solidFill>
                <a:latin typeface="Tahoma" pitchFamily="34" charset="0"/>
                <a:ea typeface="Tahoma" pitchFamily="34" charset="0"/>
                <a:cs typeface="Tahoma" pitchFamily="34" charset="0"/>
              </a:rPr>
              <a:t> Data Access </a:t>
            </a:r>
            <a:r>
              <a:rPr lang="en-US" sz="2600" dirty="0" err="1" smtClean="0">
                <a:solidFill>
                  <a:schemeClr val="tx1"/>
                </a:solidFill>
                <a:latin typeface="Tahoma" pitchFamily="34" charset="0"/>
                <a:ea typeface="Tahoma" pitchFamily="34" charset="0"/>
                <a:cs typeface="Tahoma" pitchFamily="34" charset="0"/>
              </a:rPr>
              <a:t>cung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cấp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và</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cung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cấp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các</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dịch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vụ</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cho</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lớp</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Prensentation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Bên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cạnh</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đó</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còn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có</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một</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bộ</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mã</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hóa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dữ</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liệu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đi</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kèm</a:t>
            </a:r>
            <a:r>
              <a:rPr lang="en-US" sz="2600" dirty="0" smtClean="0">
                <a:solidFill>
                  <a:schemeClr val="tx1"/>
                </a:solidFill>
                <a:latin typeface="Tahoma" pitchFamily="34" charset="0"/>
                <a:ea typeface="Tahoma" pitchFamily="34" charset="0"/>
                <a:cs typeface="Tahoma" pitchFamily="34" charset="0"/>
              </a:rPr>
              <a:t>.</a:t>
            </a:r>
          </a:p>
          <a:p>
            <a:pPr marL="400050"/>
            <a:endParaRPr lang="en-US" sz="2600" b="1" dirty="0">
              <a:solidFill>
                <a:schemeClr val="tx1"/>
              </a:solidFill>
              <a:latin typeface="Tahoma" pitchFamily="34" charset="0"/>
              <a:ea typeface="Tahoma" pitchFamily="34" charset="0"/>
              <a:cs typeface="Tahoma" pitchFamily="34" charset="0"/>
            </a:endParaRPr>
          </a:p>
          <a:p>
            <a:pPr marL="400050"/>
            <a:r>
              <a:rPr lang="en-US" sz="2600" b="1" dirty="0" smtClean="0">
                <a:solidFill>
                  <a:schemeClr val="tx1"/>
                </a:solidFill>
                <a:latin typeface="Tahoma" pitchFamily="34" charset="0"/>
                <a:ea typeface="Tahoma" pitchFamily="34" charset="0"/>
                <a:cs typeface="Tahoma" pitchFamily="34" charset="0"/>
              </a:rPr>
              <a:t>Data Access: </a:t>
            </a:r>
            <a:r>
              <a:rPr lang="en-US" sz="2600" dirty="0" err="1" smtClean="0">
                <a:solidFill>
                  <a:schemeClr val="tx1"/>
                </a:solidFill>
                <a:latin typeface="Tahoma" pitchFamily="34" charset="0"/>
                <a:ea typeface="Tahoma" pitchFamily="34" charset="0"/>
                <a:cs typeface="Tahoma" pitchFamily="34" charset="0"/>
              </a:rPr>
              <a:t>Hệ</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cơ</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sở</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dữ</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liệu</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ứng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sử</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dụng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nền</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tảng</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đám</a:t>
            </a:r>
            <a:r>
              <a:rPr lang="en-US" sz="2600" dirty="0" smtClean="0">
                <a:solidFill>
                  <a:schemeClr val="tx1"/>
                </a:solidFill>
                <a:latin typeface="Tahoma" pitchFamily="34" charset="0"/>
                <a:ea typeface="Tahoma" pitchFamily="34" charset="0"/>
                <a:cs typeface="Tahoma" pitchFamily="34" charset="0"/>
              </a:rPr>
              <a:t> </a:t>
            </a:r>
            <a:r>
              <a:rPr lang="en-US" sz="2600" dirty="0" err="1" smtClean="0">
                <a:solidFill>
                  <a:schemeClr val="tx1"/>
                </a:solidFill>
                <a:latin typeface="Tahoma" pitchFamily="34" charset="0"/>
                <a:ea typeface="Tahoma" pitchFamily="34" charset="0"/>
                <a:cs typeface="Tahoma" pitchFamily="34" charset="0"/>
              </a:rPr>
              <a:t>mây</a:t>
            </a:r>
            <a:r>
              <a:rPr lang="en-US" sz="2600" dirty="0" smtClean="0">
                <a:solidFill>
                  <a:schemeClr val="tx1"/>
                </a:solidFill>
                <a:latin typeface="Tahoma" pitchFamily="34" charset="0"/>
                <a:ea typeface="Tahoma" pitchFamily="34" charset="0"/>
                <a:cs typeface="Tahoma" pitchFamily="34" charset="0"/>
              </a:rPr>
              <a:t> Firebase </a:t>
            </a:r>
            <a:r>
              <a:rPr lang="en-US" sz="2600" dirty="0" err="1" smtClean="0">
                <a:solidFill>
                  <a:schemeClr val="tx1"/>
                </a:solidFill>
                <a:latin typeface="Tahoma" pitchFamily="34" charset="0"/>
                <a:ea typeface="Tahoma" pitchFamily="34" charset="0"/>
                <a:cs typeface="Tahoma" pitchFamily="34" charset="0"/>
              </a:rPr>
              <a:t>của</a:t>
            </a:r>
            <a:r>
              <a:rPr lang="en-US" sz="2600" dirty="0" smtClean="0">
                <a:solidFill>
                  <a:schemeClr val="tx1"/>
                </a:solidFill>
                <a:latin typeface="Tahoma" pitchFamily="34" charset="0"/>
                <a:ea typeface="Tahoma" pitchFamily="34" charset="0"/>
                <a:cs typeface="Tahoma" pitchFamily="34" charset="0"/>
              </a:rPr>
              <a:t> Google)</a:t>
            </a:r>
            <a:endParaRPr lang="en-US" sz="2600" b="1" dirty="0">
              <a:solidFill>
                <a:schemeClr val="tx1"/>
              </a:solidFill>
              <a:latin typeface="Tahoma" pitchFamily="34" charset="0"/>
              <a:ea typeface="Tahoma" pitchFamily="34" charset="0"/>
              <a:cs typeface="Tahoma" pitchFamily="34" charset="0"/>
            </a:endParaRPr>
          </a:p>
        </p:txBody>
      </p:sp>
      <p:sp>
        <p:nvSpPr>
          <p:cNvPr id="30" name="TextBox 29"/>
          <p:cNvSpPr txBox="1"/>
          <p:nvPr/>
        </p:nvSpPr>
        <p:spPr>
          <a:xfrm>
            <a:off x="299956" y="16558882"/>
            <a:ext cx="7162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trúc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hệ</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thống</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5" name="Rounded Rectangle 34"/>
          <p:cNvSpPr/>
          <p:nvPr/>
        </p:nvSpPr>
        <p:spPr>
          <a:xfrm>
            <a:off x="330912" y="24230846"/>
            <a:ext cx="10070388" cy="5855608"/>
          </a:xfrm>
          <a:prstGeom prst="roundRect">
            <a:avLst>
              <a:gd name="adj" fmla="val 2159"/>
            </a:avLst>
          </a:prstGeom>
          <a:gradFill flip="none" rotWithShape="1">
            <a:gsLst>
              <a:gs pos="59000">
                <a:schemeClr val="bg1"/>
              </a:gs>
              <a:gs pos="1000">
                <a:schemeClr val="tx2">
                  <a:lumMod val="40000"/>
                  <a:lumOff val="60000"/>
                </a:schemeClr>
              </a:gs>
              <a:gs pos="42000">
                <a:schemeClr val="bg1"/>
              </a:gs>
              <a:gs pos="100000">
                <a:schemeClr val="tx2">
                  <a:lumMod val="40000"/>
                  <a:lumOff val="60000"/>
                </a:schemeClr>
              </a:gs>
            </a:gsLst>
            <a:path path="circle">
              <a:fillToRect r="100000" b="100000"/>
            </a:path>
            <a:tileRect l="-100000" t="-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2400" b="1" dirty="0" err="1">
                <a:solidFill>
                  <a:schemeClr val="tx1"/>
                </a:solidFill>
                <a:latin typeface="Arial" panose="020B0604020202020204" pitchFamily="34" charset="0"/>
                <a:cs typeface="Arial" panose="020B0604020202020204" pitchFamily="34" charset="0"/>
              </a:rPr>
              <a:t>Kết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quả</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đạt</a:t>
            </a:r>
            <a:r>
              <a:rPr lang="en-US" sz="2400" b="1" dirty="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được</a:t>
            </a:r>
            <a:r>
              <a:rPr lang="en-US" sz="2400" b="1"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Hoàn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thành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công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việc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khảo</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quan</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Hoàn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thành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Thiết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xây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dựng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kiến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trúc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sở</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dữ</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lập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bản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phần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trước</a:t>
            </a:r>
            <a:r>
              <a:rPr lang="en-US" sz="2400" dirty="0" smtClean="0">
                <a:solidFill>
                  <a:schemeClr val="tx1"/>
                </a:solidFill>
                <a:latin typeface="Arial" panose="020B0604020202020204" pitchFamily="34" charset="0"/>
                <a:cs typeface="Arial" panose="020B0604020202020204" pitchFamily="34" charset="0"/>
              </a:rPr>
              <a:t>)</a:t>
            </a:r>
          </a:p>
          <a:p>
            <a:pPr marL="342900" indent="-342900" fontAlgn="ctr">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endParaRPr lang="en-US" sz="2400" dirty="0" smtClean="0">
              <a:solidFill>
                <a:schemeClr val="tx1"/>
              </a:solidFill>
              <a:latin typeface="Arial" panose="020B0604020202020204" pitchFamily="34" charset="0"/>
              <a:cs typeface="Arial" panose="020B0604020202020204" pitchFamily="34" charset="0"/>
            </a:endParaRPr>
          </a:p>
          <a:p>
            <a:pPr fontAlgn="ctr"/>
            <a:r>
              <a:rPr lang="en-US" sz="2400" b="1" dirty="0" err="1" smtClean="0">
                <a:solidFill>
                  <a:schemeClr val="tx1"/>
                </a:solidFill>
                <a:latin typeface="Arial" panose="020B0604020202020204" pitchFamily="34" charset="0"/>
                <a:cs typeface="Arial" panose="020B0604020202020204" pitchFamily="34" charset="0"/>
              </a:rPr>
              <a:t>Những</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việc</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chưa</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hoàn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thành</a:t>
            </a:r>
            <a:r>
              <a:rPr lang="en-US" sz="2400" b="1" dirty="0" smtClean="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342900" indent="-342900" fontAlgn="ctr">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Chưa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lập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trình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tính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năng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nâng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cao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a:t>
            </a:r>
          </a:p>
          <a:p>
            <a:pPr marL="342900" indent="-342900" fontAlgn="ctr">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Chưa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hoàn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thành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việc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lập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tài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liệu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a:t>
            </a:r>
          </a:p>
          <a:p>
            <a:pPr marL="342900" indent="-342900" fontAlgn="ctr">
              <a:buFont typeface="Arial" panose="020B0604020202020204" pitchFamily="34" charset="0"/>
              <a:buChar char="•"/>
            </a:pPr>
            <a:r>
              <a:rPr lang="en-US" sz="2400" dirty="0" err="1" smtClean="0">
                <a:solidFill>
                  <a:schemeClr val="tx1"/>
                </a:solidFill>
                <a:latin typeface="Arial" panose="020B0604020202020204" pitchFamily="34" charset="0"/>
                <a:cs typeface="Arial" panose="020B0604020202020204" pitchFamily="34" charset="0"/>
              </a:rPr>
              <a:t>Chưa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viết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báo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luận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văn</a:t>
            </a:r>
            <a:r>
              <a:rPr lang="en-US" sz="2400" dirty="0" smtClean="0">
                <a:solidFill>
                  <a:schemeClr val="tx1"/>
                </a:solidFill>
                <a:latin typeface="Arial" panose="020B0604020202020204" pitchFamily="34" charset="0"/>
                <a:cs typeface="Arial" panose="020B0604020202020204" pitchFamily="34" charset="0"/>
              </a:rPr>
              <a:t>.</a:t>
            </a:r>
          </a:p>
          <a:p>
            <a:pPr fontAlgn="ctr"/>
            <a:endParaRPr lang="en-US" sz="2400" dirty="0">
              <a:solidFill>
                <a:schemeClr val="tx1"/>
              </a:solidFill>
              <a:latin typeface="Arial" panose="020B0604020202020204" pitchFamily="34" charset="0"/>
              <a:cs typeface="Arial" panose="020B0604020202020204" pitchFamily="34" charset="0"/>
            </a:endParaRPr>
          </a:p>
          <a:p>
            <a:pPr indent="400050" algn="ctr"/>
            <a:endParaRPr lang="en-US" sz="2600" dirty="0">
              <a:solidFill>
                <a:schemeClr val="tx1"/>
              </a:solidFill>
              <a:latin typeface="Verdana" pitchFamily="34" charset="0"/>
              <a:ea typeface="Verdana" pitchFamily="34" charset="0"/>
              <a:cs typeface="Verdana" pitchFamily="34" charset="0"/>
            </a:endParaRPr>
          </a:p>
        </p:txBody>
      </p:sp>
      <p:sp>
        <p:nvSpPr>
          <p:cNvPr id="36" name="TextBox 35"/>
          <p:cNvSpPr txBox="1"/>
          <p:nvPr/>
        </p:nvSpPr>
        <p:spPr>
          <a:xfrm>
            <a:off x="256573" y="23307773"/>
            <a:ext cx="6019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quả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thực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hiện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4" name="TextBox 33"/>
          <p:cNvSpPr txBox="1"/>
          <p:nvPr/>
        </p:nvSpPr>
        <p:spPr>
          <a:xfrm>
            <a:off x="12290040" y="2372479"/>
            <a:ext cx="9067392" cy="1634922"/>
          </a:xfrm>
          <a:prstGeom prst="rect">
            <a:avLst/>
          </a:prstGeom>
          <a:noFill/>
        </p:spPr>
        <p:txBody>
          <a:bodyPr wrap="none" lIns="64630" tIns="32315" rIns="64630" bIns="32315" rtlCol="0" anchor="ctr">
            <a:spAutoFit/>
          </a:bodyPr>
          <a:lstStyle/>
          <a:p>
            <a:r>
              <a:rPr lang="en-US" sz="3400" i="1" dirty="0" err="1"/>
              <a:t>Tên</a:t>
            </a:r>
            <a:r>
              <a:rPr lang="en-US" sz="3400" i="1" dirty="0"/>
              <a:t> </a:t>
            </a:r>
            <a:r>
              <a:rPr lang="en-US" sz="3400" i="1" dirty="0" err="1" smtClean="0"/>
              <a:t>nhóm</a:t>
            </a:r>
            <a:r>
              <a:rPr lang="en-US" sz="3400" i="1" dirty="0" smtClean="0"/>
              <a:t>: Money Manager</a:t>
            </a:r>
            <a:endParaRPr lang="en-US" sz="3400" i="1" dirty="0"/>
          </a:p>
          <a:p>
            <a:r>
              <a:rPr lang="en-US" sz="3400" i="1" dirty="0" smtClean="0"/>
              <a:t>SV1: </a:t>
            </a:r>
            <a:r>
              <a:rPr lang="en-US" sz="3400" i="1" dirty="0" err="1" smtClean="0"/>
              <a:t>Trương</a:t>
            </a:r>
            <a:r>
              <a:rPr lang="en-US" sz="3400" i="1" dirty="0" smtClean="0"/>
              <a:t> </a:t>
            </a:r>
            <a:r>
              <a:rPr lang="en-US" sz="3400" i="1" dirty="0" err="1" smtClean="0"/>
              <a:t>Nguyễn</a:t>
            </a:r>
            <a:r>
              <a:rPr lang="en-US" sz="3400" i="1" dirty="0" smtClean="0"/>
              <a:t> </a:t>
            </a:r>
            <a:r>
              <a:rPr lang="en-US" sz="3400" i="1" dirty="0" err="1" smtClean="0"/>
              <a:t>Nhật</a:t>
            </a:r>
            <a:r>
              <a:rPr lang="en-US" sz="3400" i="1" dirty="0" smtClean="0"/>
              <a:t> </a:t>
            </a:r>
            <a:r>
              <a:rPr lang="en-US" sz="3400" i="1" dirty="0" err="1" smtClean="0"/>
              <a:t>Hoàng</a:t>
            </a:r>
            <a:r>
              <a:rPr lang="en-US" sz="3400" i="1" dirty="0" smtClean="0"/>
              <a:t> MSSV: 51201251</a:t>
            </a:r>
            <a:endParaRPr lang="en-US" sz="3400" i="1" dirty="0"/>
          </a:p>
          <a:p>
            <a:r>
              <a:rPr lang="en-US" sz="3400" i="1" dirty="0" smtClean="0"/>
              <a:t>SV2: </a:t>
            </a:r>
            <a:r>
              <a:rPr lang="en-US" sz="3400" i="1" dirty="0" err="1" smtClean="0"/>
              <a:t>Lê</a:t>
            </a:r>
            <a:r>
              <a:rPr lang="en-US" sz="3400" i="1" dirty="0" smtClean="0"/>
              <a:t> </a:t>
            </a:r>
            <a:r>
              <a:rPr lang="en-US" sz="3400" i="1" dirty="0" err="1" smtClean="0"/>
              <a:t>Viết</a:t>
            </a:r>
            <a:r>
              <a:rPr lang="en-US" sz="3400" i="1" dirty="0" smtClean="0"/>
              <a:t> </a:t>
            </a:r>
            <a:r>
              <a:rPr lang="en-US" sz="3400" i="1" dirty="0" err="1" smtClean="0"/>
              <a:t>Đạt</a:t>
            </a:r>
            <a:r>
              <a:rPr lang="en-US" sz="3400" i="1" dirty="0" smtClean="0"/>
              <a:t> MSSV: 51200709</a:t>
            </a:r>
            <a:endParaRPr lang="en-US" sz="3400" i="1" dirty="0"/>
          </a:p>
        </p:txBody>
      </p:sp>
      <p:sp>
        <p:nvSpPr>
          <p:cNvPr id="4" name="Rectangle 3"/>
          <p:cNvSpPr/>
          <p:nvPr/>
        </p:nvSpPr>
        <p:spPr>
          <a:xfrm>
            <a:off x="362152" y="4848760"/>
            <a:ext cx="5527044" cy="3629888"/>
          </a:xfrm>
          <a:prstGeom prst="rect">
            <a:avLst/>
          </a:prstGeom>
          <a:solidFill>
            <a:schemeClr val="accent1">
              <a:lumMod val="20000"/>
              <a:lumOff val="80000"/>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solidFill>
                <a:schemeClr val="tx1"/>
              </a:solidFill>
              <a:latin typeface="Verdana" pitchFamily="34" charset="0"/>
              <a:ea typeface="Verdana" pitchFamily="34" charset="0"/>
              <a:cs typeface="Verdana" pitchFamily="34" charset="0"/>
            </a:endParaRPr>
          </a:p>
        </p:txBody>
      </p:sp>
      <p:sp>
        <p:nvSpPr>
          <p:cNvPr id="42" name="Rectangle 41"/>
          <p:cNvSpPr/>
          <p:nvPr/>
        </p:nvSpPr>
        <p:spPr>
          <a:xfrm>
            <a:off x="13286132" y="17494190"/>
            <a:ext cx="7899323" cy="5629352"/>
          </a:xfrm>
          <a:prstGeom prst="rect">
            <a:avLst/>
          </a:prstGeom>
          <a:solidFill>
            <a:schemeClr val="accent1">
              <a:lumMod val="20000"/>
              <a:lumOff val="80000"/>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solidFill>
                <a:schemeClr val="tx1"/>
              </a:solidFill>
              <a:latin typeface="Verdana" pitchFamily="34" charset="0"/>
              <a:ea typeface="Verdana" pitchFamily="34" charset="0"/>
              <a:cs typeface="Verdana" pitchFamily="34" charset="0"/>
            </a:endParaRPr>
          </a:p>
        </p:txBody>
      </p:sp>
      <p:sp>
        <p:nvSpPr>
          <p:cNvPr id="25" name="TextBox 24"/>
          <p:cNvSpPr txBox="1"/>
          <p:nvPr/>
        </p:nvSpPr>
        <p:spPr>
          <a:xfrm>
            <a:off x="10408444" y="23305721"/>
            <a:ext cx="6617494"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luận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0" name="Rounded Rectangle 28"/>
          <p:cNvSpPr/>
          <p:nvPr/>
        </p:nvSpPr>
        <p:spPr>
          <a:xfrm>
            <a:off x="10597964" y="24195786"/>
            <a:ext cx="10567461" cy="5888616"/>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1"/>
                </a:solidFill>
                <a:latin typeface="Arial" panose="020B0604020202020204" pitchFamily="34" charset="0"/>
                <a:cs typeface="Arial" panose="020B0604020202020204" pitchFamily="34" charset="0"/>
              </a:rPr>
              <a:t>Dựa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trên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những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kết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đạt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được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chưa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đạt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được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trong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suốt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nửa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quá</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trình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tiến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hành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thực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hiện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đề</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tài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luận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văn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Xây</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dựng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ứng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quản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lý</a:t>
            </a:r>
            <a:r>
              <a:rPr lang="en-US" sz="2400" dirty="0" smtClean="0">
                <a:solidFill>
                  <a:schemeClr val="tx1"/>
                </a:solidFill>
                <a:latin typeface="Arial" panose="020B0604020202020204" pitchFamily="34" charset="0"/>
                <a:cs typeface="Arial" panose="020B0604020202020204" pitchFamily="34" charset="0"/>
              </a:rPr>
              <a:t> chi </a:t>
            </a:r>
            <a:r>
              <a:rPr lang="en-US" sz="2400" dirty="0" err="1" smtClean="0">
                <a:solidFill>
                  <a:schemeClr val="tx1"/>
                </a:solidFill>
                <a:latin typeface="Arial" panose="020B0604020202020204" pitchFamily="34" charset="0"/>
                <a:cs typeface="Arial" panose="020B0604020202020204" pitchFamily="34" charset="0"/>
              </a:rPr>
              <a:t>tiêu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nhân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trên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thiết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bị</a:t>
            </a:r>
            <a:r>
              <a:rPr lang="en-US" sz="2400" dirty="0" smtClean="0">
                <a:solidFill>
                  <a:schemeClr val="tx1"/>
                </a:solidFill>
                <a:latin typeface="Arial" panose="020B0604020202020204" pitchFamily="34" charset="0"/>
                <a:cs typeface="Arial" panose="020B0604020202020204" pitchFamily="34" charset="0"/>
              </a:rPr>
              <a:t> di </a:t>
            </a:r>
            <a:r>
              <a:rPr lang="en-US" sz="2400" dirty="0" err="1" smtClean="0">
                <a:solidFill>
                  <a:schemeClr val="tx1"/>
                </a:solidFill>
                <a:latin typeface="Arial" panose="020B0604020202020204" pitchFamily="34" charset="0"/>
                <a:cs typeface="Arial" panose="020B0604020202020204" pitchFamily="34" charset="0"/>
              </a:rPr>
              <a:t>động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Nhóm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lên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kế</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hoạch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ra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kế</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hoạch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thực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hiện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trong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thời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gian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còn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lại</a:t>
            </a:r>
            <a:r>
              <a:rPr lang="en-US" sz="2400" dirty="0" smtClean="0">
                <a:solidFill>
                  <a:schemeClr val="tx1"/>
                </a:solidFill>
                <a:latin typeface="Arial" panose="020B0604020202020204" pitchFamily="34" charset="0"/>
                <a:cs typeface="Arial" panose="020B0604020202020204" pitchFamily="34" charset="0"/>
              </a:rPr>
              <a:t>:</a:t>
            </a:r>
          </a:p>
          <a:p>
            <a:endParaRPr lang="en-US" sz="2400" dirty="0" smtClean="0">
              <a:solidFill>
                <a:schemeClr val="tx1"/>
              </a:solidFill>
              <a:latin typeface="Arial" panose="020B0604020202020204" pitchFamily="34" charset="0"/>
              <a:cs typeface="Arial" panose="020B0604020202020204" pitchFamily="34" charset="0"/>
            </a:endParaRPr>
          </a:p>
          <a:p>
            <a:r>
              <a:rPr lang="en-US" sz="2400" b="1" dirty="0" err="1" smtClean="0">
                <a:solidFill>
                  <a:schemeClr val="tx1"/>
                </a:solidFill>
                <a:latin typeface="Arial" panose="020B0604020202020204" pitchFamily="34" charset="0"/>
                <a:cs typeface="Arial" panose="020B0604020202020204" pitchFamily="34" charset="0"/>
              </a:rPr>
              <a:t>Tuần</a:t>
            </a:r>
            <a:r>
              <a:rPr lang="en-US" sz="2400" b="1" dirty="0" smtClean="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9+10+11+12 (31/10-27/11)</a:t>
            </a:r>
            <a:endParaRPr lang="en-US" sz="2400" dirty="0">
              <a:solidFill>
                <a:schemeClr val="tx1"/>
              </a:solidFill>
              <a:latin typeface="Arial" panose="020B0604020202020204" pitchFamily="34" charset="0"/>
              <a:cs typeface="Arial" panose="020B0604020202020204" pitchFamily="34" charset="0"/>
            </a:endParaRPr>
          </a:p>
          <a:p>
            <a:pPr marL="690562"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đầy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đủ</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a:t>
            </a:r>
          </a:p>
          <a:p>
            <a:pPr marL="690562"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Hoàn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thành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liệu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a:t>
            </a:r>
          </a:p>
          <a:p>
            <a:pPr marL="347662"/>
            <a:endParaRPr lang="en-US" sz="2400" dirty="0">
              <a:solidFill>
                <a:schemeClr val="tx1"/>
              </a:solidFill>
              <a:latin typeface="Arial" panose="020B0604020202020204" pitchFamily="34" charset="0"/>
              <a:cs typeface="Arial" panose="020B0604020202020204" pitchFamily="34" charset="0"/>
            </a:endParaRPr>
          </a:p>
          <a:p>
            <a:r>
              <a:rPr lang="en-US" sz="2400" b="1" dirty="0" err="1">
                <a:solidFill>
                  <a:schemeClr val="tx1"/>
                </a:solidFill>
                <a:latin typeface="Arial" panose="020B0604020202020204" pitchFamily="34" charset="0"/>
                <a:cs typeface="Arial" panose="020B0604020202020204" pitchFamily="34" charset="0"/>
              </a:rPr>
              <a:t>Tuần</a:t>
            </a:r>
            <a:r>
              <a:rPr lang="en-US" sz="2400" b="1" dirty="0">
                <a:solidFill>
                  <a:schemeClr val="tx1"/>
                </a:solidFill>
                <a:latin typeface="Arial" panose="020B0604020202020204" pitchFamily="34" charset="0"/>
                <a:cs typeface="Arial" panose="020B0604020202020204" pitchFamily="34" charset="0"/>
              </a:rPr>
              <a:t> 13+14 (28/11-11/12)</a:t>
            </a:r>
            <a:endParaRPr lang="en-US" sz="2400" dirty="0">
              <a:solidFill>
                <a:schemeClr val="tx1"/>
              </a:solidFill>
              <a:latin typeface="Arial" panose="020B0604020202020204" pitchFamily="34" charset="0"/>
              <a:cs typeface="Arial" panose="020B0604020202020204" pitchFamily="34" charset="0"/>
            </a:endParaRPr>
          </a:p>
          <a:p>
            <a:pPr marL="690562"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Thử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nghiệm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thống</a:t>
            </a:r>
            <a:r>
              <a:rPr lang="en-US" sz="2400" dirty="0" smtClean="0">
                <a:solidFill>
                  <a:schemeClr val="tx1"/>
                </a:solidFill>
                <a:latin typeface="Arial" panose="020B0604020202020204" pitchFamily="34" charset="0"/>
                <a:cs typeface="Arial" panose="020B0604020202020204" pitchFamily="34" charset="0"/>
              </a:rPr>
              <a:t>.</a:t>
            </a:r>
          </a:p>
          <a:p>
            <a:pPr marL="690562" indent="-342900">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a:p>
            <a:r>
              <a:rPr lang="en-US" sz="2400" b="1" dirty="0" err="1">
                <a:solidFill>
                  <a:schemeClr val="tx1"/>
                </a:solidFill>
                <a:latin typeface="Arial" panose="020B0604020202020204" pitchFamily="34" charset="0"/>
                <a:cs typeface="Arial" panose="020B0604020202020204" pitchFamily="34" charset="0"/>
              </a:rPr>
              <a:t>Tuần</a:t>
            </a:r>
            <a:r>
              <a:rPr lang="en-US" sz="2400" b="1" dirty="0">
                <a:solidFill>
                  <a:schemeClr val="tx1"/>
                </a:solidFill>
                <a:latin typeface="Arial" panose="020B0604020202020204" pitchFamily="34" charset="0"/>
                <a:cs typeface="Arial" panose="020B0604020202020204" pitchFamily="34" charset="0"/>
              </a:rPr>
              <a:t> 15 (11/12-15/12)</a:t>
            </a:r>
            <a:endParaRPr lang="en-US" sz="2400" dirty="0">
              <a:solidFill>
                <a:schemeClr val="tx1"/>
              </a:solidFill>
              <a:latin typeface="Arial" panose="020B0604020202020204" pitchFamily="34" charset="0"/>
              <a:cs typeface="Arial" panose="020B0604020202020204" pitchFamily="34" charset="0"/>
            </a:endParaRPr>
          </a:p>
          <a:p>
            <a:pPr marL="690562"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Viết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báo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luận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văn</a:t>
            </a:r>
            <a:r>
              <a:rPr lang="en-US" sz="2400" dirty="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
        <p:nvSpPr>
          <p:cNvPr id="23" name="TextBox 22"/>
          <p:cNvSpPr txBox="1"/>
          <p:nvPr/>
        </p:nvSpPr>
        <p:spPr>
          <a:xfrm>
            <a:off x="362152" y="2694100"/>
            <a:ext cx="12039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rPr>
              <a:t>GVHD</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Th.S</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Nguyễn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Đình</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Thành</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194" y="4762993"/>
            <a:ext cx="4721669" cy="3826566"/>
          </a:xfrm>
          <a:prstGeom prst="rect">
            <a:avLst/>
          </a:prstGeom>
        </p:spPr>
      </p:pic>
      <p:sp>
        <p:nvSpPr>
          <p:cNvPr id="8" name="TextBox 7"/>
          <p:cNvSpPr txBox="1"/>
          <p:nvPr/>
        </p:nvSpPr>
        <p:spPr>
          <a:xfrm>
            <a:off x="9779794" y="13088773"/>
            <a:ext cx="184731"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5420" y="17559673"/>
            <a:ext cx="7600746" cy="5532913"/>
          </a:xfrm>
          <a:prstGeom prst="rect">
            <a:avLst/>
          </a:prstGeom>
        </p:spPr>
      </p:pic>
    </p:spTree>
    <p:extLst>
      <p:ext uri="{BB962C8B-B14F-4D97-AF65-F5344CB8AC3E}">
        <p14:creationId xmlns:p14="http://schemas.microsoft.com/office/powerpoint/2010/main" val="233035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603</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Albertus Medium</vt:lpstr>
      <vt:lpstr>Arial</vt:lpstr>
      <vt:lpstr>Calibri</vt:lpstr>
      <vt:lpstr>Tahoma</vt:lpstr>
      <vt:lpstr>Tekton Pro</vt:lpstr>
      <vt:lpstr>Verdana</vt:lpstr>
      <vt:lpstr>Office Theme</vt:lpstr>
      <vt:lpstr>TRƯỜNG ĐẠI HỌC BÁCH KHOA TP. HỒ CHÍ MINH KHOA KHOA HỌC VÀ KỸ THUẬT MÁY TÍNH  BÁO CÁO GIỮA KỲ LUẬN VĂN TỐT NGHIỆP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Tuyen</dc:creator>
  <cp:lastModifiedBy>User</cp:lastModifiedBy>
  <cp:revision>82</cp:revision>
  <dcterms:created xsi:type="dcterms:W3CDTF">2012-10-17T08:42:20Z</dcterms:created>
  <dcterms:modified xsi:type="dcterms:W3CDTF">2016-11-05T11:28:29Z</dcterms:modified>
</cp:coreProperties>
</file>