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2" r:id="rId5"/>
  </p:sldMasterIdLst>
  <p:notesMasterIdLst>
    <p:notesMasterId r:id="rId27"/>
  </p:notesMasterIdLst>
  <p:sldIdLst>
    <p:sldId id="3825" r:id="rId6"/>
    <p:sldId id="3830" r:id="rId7"/>
    <p:sldId id="284" r:id="rId8"/>
    <p:sldId id="3828" r:id="rId9"/>
    <p:sldId id="3834" r:id="rId10"/>
    <p:sldId id="3836" r:id="rId11"/>
    <p:sldId id="3837" r:id="rId12"/>
    <p:sldId id="3847" r:id="rId13"/>
    <p:sldId id="3848" r:id="rId14"/>
    <p:sldId id="3838" r:id="rId15"/>
    <p:sldId id="3842" r:id="rId16"/>
    <p:sldId id="3843" r:id="rId17"/>
    <p:sldId id="3844" r:id="rId18"/>
    <p:sldId id="259" r:id="rId19"/>
    <p:sldId id="3839" r:id="rId20"/>
    <p:sldId id="3846" r:id="rId21"/>
    <p:sldId id="3840" r:id="rId22"/>
    <p:sldId id="3833" r:id="rId23"/>
    <p:sldId id="3841" r:id="rId24"/>
    <p:sldId id="3845" r:id="rId25"/>
    <p:sldId id="243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293C9C-50F7-4DF0-A45F-EF6AA41E15B2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>
              <a:solidFill>
                <a:schemeClr val="tx1"/>
              </a:solidFill>
            </a:rPr>
            <a:t>Nguyen Xuan Tuan</a:t>
          </a:r>
          <a:br>
            <a:rPr lang="en-US" sz="1600">
              <a:solidFill>
                <a:schemeClr val="tx1"/>
              </a:solidFill>
            </a:rPr>
          </a:br>
          <a:r>
            <a:rPr lang="en-US" sz="1600">
              <a:solidFill>
                <a:schemeClr val="tx1"/>
              </a:solidFill>
            </a:rPr>
            <a:t>20280115</a:t>
          </a:r>
          <a:endParaRPr lang="en-US" sz="1600" b="0">
            <a:solidFill>
              <a:schemeClr val="tx1"/>
            </a:solidFill>
            <a:latin typeface="+mn-lt"/>
          </a:endParaRPr>
        </a:p>
      </dgm:t>
    </dgm:pt>
    <dgm:pt modelId="{04936CC5-1B2F-4620-ABDF-F195956C3F4A}" type="parTrans" cxnId="{A7E7000F-0D10-4D88-844F-C9CB2A6A39DA}">
      <dgm:prSet/>
      <dgm:spPr/>
      <dgm:t>
        <a:bodyPr/>
        <a:lstStyle/>
        <a:p>
          <a:endParaRPr lang="en-US"/>
        </a:p>
      </dgm:t>
    </dgm:pt>
    <dgm:pt modelId="{E019F05B-61F4-4915-9D10-5D6F328EA591}" type="sibTrans" cxnId="{A7E7000F-0D10-4D88-844F-C9CB2A6A39DA}">
      <dgm:prSet/>
      <dgm:spPr/>
      <dgm:t>
        <a:bodyPr/>
        <a:lstStyle/>
        <a:p>
          <a:endParaRPr lang="en-US"/>
        </a:p>
      </dgm:t>
    </dgm:pt>
    <dgm:pt modelId="{DA3F2F2F-B5A8-4CFD-ABCE-1BC48CD913AF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>
              <a:solidFill>
                <a:schemeClr val="tx1"/>
              </a:solidFill>
            </a:rPr>
            <a:t>Do Quoc Viet</a:t>
          </a:r>
          <a:br>
            <a:rPr lang="en-US" sz="1600">
              <a:solidFill>
                <a:schemeClr val="tx1"/>
              </a:solidFill>
            </a:rPr>
          </a:br>
          <a:r>
            <a:rPr lang="en-US" sz="1600">
              <a:solidFill>
                <a:schemeClr val="tx1"/>
              </a:solidFill>
            </a:rPr>
            <a:t>20280115</a:t>
          </a:r>
          <a:endParaRPr lang="en-US" sz="1600" b="0">
            <a:solidFill>
              <a:schemeClr val="tx1"/>
            </a:solidFill>
            <a:latin typeface="+mn-lt"/>
          </a:endParaRPr>
        </a:p>
      </dgm:t>
    </dgm:pt>
    <dgm:pt modelId="{D4AFA5E0-6624-49A6-B10B-4FFA7483C001}" type="parTrans" cxnId="{307321D6-32A9-4F29-A35B-8328C6417311}">
      <dgm:prSet/>
      <dgm:spPr/>
      <dgm:t>
        <a:bodyPr/>
        <a:lstStyle/>
        <a:p>
          <a:endParaRPr lang="en-US"/>
        </a:p>
      </dgm:t>
    </dgm:pt>
    <dgm:pt modelId="{038FE749-6004-418E-86C7-7C1B1D7930F4}" type="sibTrans" cxnId="{307321D6-32A9-4F29-A35B-8328C6417311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0" presStyleCnt="2" custScaleX="108605" custScaleY="108605"/>
      <dgm:spPr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0" presStyleCnt="4" custScaleX="139149" custLinFactNeighborY="17872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1" presStyleCnt="4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1" presStyleCnt="2" custScaleX="108605" custScaleY="108605"/>
      <dgm:spPr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17000" r="-17000"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2" presStyleCnt="4" custLinFactNeighborY="17872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3" presStyleCnt="4" custLinFactY="-45265" custLinFactNeighborX="14101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0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307321D6-32A9-4F29-A35B-8328C6417311}" srcId="{5C72703F-EB58-4B0C-8B2A-EDF2A51B2C6C}" destId="{DA3F2F2F-B5A8-4CFD-ABCE-1BC48CD913AF}" srcOrd="1" destOrd="0" parTransId="{D4AFA5E0-6624-49A6-B10B-4FFA7483C001}" sibTransId="{038FE749-6004-418E-86C7-7C1B1D7930F4}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E4C40201-6BC4-420D-A8E7-A3465911B5D7}" type="presParOf" srcId="{BF30E86D-EAFC-44CE-B56C-D7C5EC7742F3}" destId="{E40BB94D-AE1C-4F05-8AA5-E9FA9A8CCCDE}" srcOrd="0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1" destOrd="0" presId="urn:microsoft.com/office/officeart/2019/1/layout/PeoplePortraitsList"/>
    <dgm:cxn modelId="{123A582B-C4F8-4519-967F-856EBB9F6F06}" type="presParOf" srcId="{BF30E86D-EAFC-44CE-B56C-D7C5EC7742F3}" destId="{D5C9CF54-A3DB-4262-A188-C006BBF08A29}" srcOrd="2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38F18-07B8-41D8-8BD9-9F8514E8F9C4}">
      <dsp:nvSpPr>
        <dsp:cNvPr id="0" name=""/>
        <dsp:cNvSpPr/>
      </dsp:nvSpPr>
      <dsp:spPr>
        <a:xfrm>
          <a:off x="3387785" y="781460"/>
          <a:ext cx="1828799" cy="182879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2639893" y="2951374"/>
          <a:ext cx="3324583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>
              <a:solidFill>
                <a:schemeClr val="tx1"/>
              </a:solidFill>
            </a:rPr>
            <a:t>Nguyen Xuan Tuan</a:t>
          </a:r>
          <a:br>
            <a:rPr lang="en-US" sz="1600" kern="1200">
              <a:solidFill>
                <a:schemeClr val="tx1"/>
              </a:solidFill>
            </a:rPr>
          </a:br>
          <a:r>
            <a:rPr lang="en-US" sz="1600" kern="1200">
              <a:solidFill>
                <a:schemeClr val="tx1"/>
              </a:solidFill>
            </a:rPr>
            <a:t>20280115</a:t>
          </a:r>
          <a:endParaRPr lang="en-US" sz="1600" b="0" kern="1200">
            <a:solidFill>
              <a:schemeClr val="tx1"/>
            </a:solidFill>
            <a:latin typeface="+mn-lt"/>
          </a:endParaRPr>
        </a:p>
      </dsp:txBody>
      <dsp:txXfrm>
        <a:off x="2639893" y="2951374"/>
        <a:ext cx="3324583" cy="487484"/>
      </dsp:txXfrm>
    </dsp:sp>
    <dsp:sp modelId="{1223E777-77CB-4A9A-BF21-12B513842696}">
      <dsp:nvSpPr>
        <dsp:cNvPr id="0" name=""/>
        <dsp:cNvSpPr/>
      </dsp:nvSpPr>
      <dsp:spPr>
        <a:xfrm>
          <a:off x="3107572" y="3417023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6662805" y="781460"/>
          <a:ext cx="1828799" cy="1828799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6382592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>
              <a:solidFill>
                <a:schemeClr val="tx1"/>
              </a:solidFill>
            </a:rPr>
            <a:t>Do Quoc Viet</a:t>
          </a:r>
          <a:br>
            <a:rPr lang="en-US" sz="1600" kern="1200">
              <a:solidFill>
                <a:schemeClr val="tx1"/>
              </a:solidFill>
            </a:rPr>
          </a:br>
          <a:r>
            <a:rPr lang="en-US" sz="1600" kern="1200">
              <a:solidFill>
                <a:schemeClr val="tx1"/>
              </a:solidFill>
            </a:rPr>
            <a:t>20280115</a:t>
          </a:r>
          <a:endParaRPr lang="en-US" sz="1600" b="0" kern="1200">
            <a:solidFill>
              <a:schemeClr val="tx1"/>
            </a:solidFill>
            <a:latin typeface="+mn-lt"/>
          </a:endParaRPr>
        </a:p>
      </dsp:txBody>
      <dsp:txXfrm>
        <a:off x="6382592" y="2951374"/>
        <a:ext cx="2389225" cy="487484"/>
      </dsp:txXfrm>
    </dsp:sp>
    <dsp:sp modelId="{EE420F84-477D-4635-BEF8-66426E9A259D}">
      <dsp:nvSpPr>
        <dsp:cNvPr id="0" name=""/>
        <dsp:cNvSpPr/>
      </dsp:nvSpPr>
      <dsp:spPr>
        <a:xfrm>
          <a:off x="6719497" y="2539746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C3B3-6212-407A-BAB8-1648E76465A1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879E8-B422-4F68-B570-992A5990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3098-2F0F-84CA-45AE-F45CBE881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6190F-908F-28CD-1DD2-80F853DB9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9B58D-D37D-3C1C-3186-6C54EE7F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7AC5E-AA14-EE39-B6A8-B8292416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68C1-3AA7-46D3-6EBD-DA0B850B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8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4272-D26F-4995-19DA-746B2301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96D26-F626-D809-5271-5A7881609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1B7AF-A643-2697-FC30-F0820837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93160-B673-C17F-6BD5-DAE97D41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1A1B-ED39-1ED6-30B0-5FBA40D4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7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31F58-EB03-611F-A765-AA7E0C430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4B5D1-C545-FB77-E968-FBCAE7B0C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47733-3120-B83E-DA85-A46EEB68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C2701-26ED-FD3C-FFE5-CF5F5FC3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35D86-1827-34CD-764F-15ED9CA3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36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570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59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3685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6741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0768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6656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83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11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0592-4AF5-151C-DB44-C0F19B0F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10DB-8596-A37F-AB07-CCA729F7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24204-FD7E-A718-28DE-F7749E37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D3334-A3AB-7D97-A7B2-7A839892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EB5E7-FD46-9D67-6AC5-A307B4EE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46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10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751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3318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281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594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63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37485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6049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709036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39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51AD-991D-568D-8687-3D4CC615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7C6A8-5AEB-F031-344B-9C0D154A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A45F-7C7D-2958-5EE8-8882CBC7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6313-4DE8-9CA1-642B-4C28846E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E01FD-2B80-15E4-51AD-96456D2F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97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08784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751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4547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1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F630-60A7-4E40-CB59-61FBDD5B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994E-BA74-8474-1891-D6692053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9887F-3AA0-5AF1-B72E-37AC3921F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5F1FD-A870-36A9-F103-55C792EB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8031-925A-F04D-81C9-A9E7F13D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EA239-9CCB-BF5C-ADA0-C411A88C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8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25E7-6F3A-AA58-5E3B-59AF30DD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EBD9E-4250-5398-CF69-A9F19DA05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B232D-D051-3100-069E-51513C6EA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DD0E5-4E5D-9B09-1487-D2EF7BEBC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B4A18-BAE9-F39B-8A0E-44EF607C9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B6167-8FFE-BCA8-96D6-AF353FC1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0F2A3-71D0-5B14-42C8-FFBE16F7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86FDC-0446-0054-D4BF-3687A937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3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DF3D-822A-2E35-8728-86E62834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3C592-388F-AB73-100C-6F318C63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86737-CD7C-CBD3-3DC8-995B3843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21683-8155-C8A8-1B60-4D8B98E1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8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28EDC-8672-C19C-6137-9E5B240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550C8-C82B-2123-3E31-0C6C50AF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B8EA0-70D6-7606-B855-63839CB3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9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AF18-22FB-986D-9595-D937B199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F310-85C7-CE63-D6AF-DF77ED3A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AAE00-BAD6-F0A1-1B70-B4B054F1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B630D-4CD6-62CF-D3C1-93E3810D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177C3-943A-7E3D-E645-F12B8004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BE25-FB11-72B8-0488-8AC5A8C0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6C77-FD24-72F7-8726-8448E5E7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B4654-252A-8FE7-5664-FF8BCC839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BEDC5-A70C-3F2C-CB1D-75B01F706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B1F61-FFAD-B116-6134-3D07A51E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E73F2-D572-9060-9F0B-18AF5755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C4F59-CFCE-996C-EC77-1B42DE96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6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0ECE4-379D-935B-0813-671FE39B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D71AE-E70A-AB7C-8783-634BB6D9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4E4EB-21A0-7CC6-3031-C60E4C7F4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80250-31E3-BA6F-54AF-0D5C9BE8B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FA454-35FC-584A-F4D1-7E5AD38C7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0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9" r:id="rId14"/>
    <p:sldLayoutId id="2147483680" r:id="rId15"/>
    <p:sldLayoutId id="214748368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82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hyperlink" Target="https://github.com/vietdoo/DrawGroupsOfConnectedShapes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sv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441275"/>
            <a:ext cx="6592824" cy="2386584"/>
          </a:xfrm>
        </p:spPr>
        <p:txBody>
          <a:bodyPr>
            <a:normAutofit/>
          </a:bodyPr>
          <a:lstStyle/>
          <a:p>
            <a:r>
              <a:rPr lang="en-US" sz="6600"/>
              <a:t>Project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4827859"/>
            <a:ext cx="6592824" cy="996696"/>
          </a:xfrm>
        </p:spPr>
        <p:txBody>
          <a:bodyPr/>
          <a:lstStyle/>
          <a:p>
            <a:r>
              <a:rPr lang="en-US" b="1" i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Nguyen Ngoc Long</a:t>
            </a:r>
          </a:p>
          <a:p>
            <a:r>
              <a:rPr lang="en-US" b="1" i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Object Oriented </a:t>
            </a:r>
            <a:r>
              <a:rPr lang="en-US" b="1" i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Programming</a:t>
            </a:r>
            <a:endParaRPr lang="en-US" b="1" i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44D2D-6F35-80B2-CC49-D9552A9B0240}"/>
              </a:ext>
            </a:extLst>
          </p:cNvPr>
          <p:cNvSpPr txBox="1"/>
          <p:nvPr/>
        </p:nvSpPr>
        <p:spPr>
          <a:xfrm>
            <a:off x="6797614" y="5824555"/>
            <a:ext cx="48884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i="0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Vietnam National University Ho Chi Minh City  University of Science (VNU-HCMUS)</a:t>
            </a:r>
            <a:endParaRPr lang="en-US" sz="1600" dirty="0">
              <a:ln w="0"/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364155"/>
            <a:ext cx="5559552" cy="2514600"/>
          </a:xfrm>
        </p:spPr>
        <p:txBody>
          <a:bodyPr>
            <a:normAutofit/>
          </a:bodyPr>
          <a:lstStyle/>
          <a:p>
            <a:r>
              <a:rPr lang="en-US" sz="80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8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8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gom</a:t>
            </a:r>
            <a:r>
              <a:rPr lang="en-US" sz="8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sz="8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0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65" y="427882"/>
            <a:ext cx="7674122" cy="1155614"/>
          </a:xfrm>
        </p:spPr>
        <p:txBody>
          <a:bodyPr anchor="b">
            <a:normAutofit fontScale="90000"/>
          </a:bodyPr>
          <a:lstStyle/>
          <a:p>
            <a:r>
              <a:rPr lang="en-US" sz="6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Kiểm tra liên thông</a:t>
            </a:r>
            <a:endParaRPr lang="en-US" sz="66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205FB0-1B87-D18B-D7F0-13EA6511F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120" y="1743977"/>
            <a:ext cx="3902044" cy="38314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6B4808-AE10-C2AA-0640-2568D779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65" y="1890626"/>
            <a:ext cx="4419117" cy="39616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0F05B2-CA17-01FE-CF7E-FC9D48775EEA}"/>
              </a:ext>
            </a:extLst>
          </p:cNvPr>
          <p:cNvSpPr txBox="1"/>
          <p:nvPr/>
        </p:nvSpPr>
        <p:spPr>
          <a:xfrm>
            <a:off x="2641838" y="5949332"/>
            <a:ext cx="18784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 1</a:t>
            </a:r>
            <a:endParaRPr 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9BE660-CE28-0393-4FE3-6DAABBF19F7E}"/>
              </a:ext>
            </a:extLst>
          </p:cNvPr>
          <p:cNvSpPr txBox="1"/>
          <p:nvPr/>
        </p:nvSpPr>
        <p:spPr>
          <a:xfrm>
            <a:off x="8461793" y="5852311"/>
            <a:ext cx="18784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 2</a:t>
            </a:r>
            <a:endParaRPr 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26E06-3D44-165D-AFDF-147E638525BD}"/>
              </a:ext>
            </a:extLst>
          </p:cNvPr>
          <p:cNvSpPr txBox="1"/>
          <p:nvPr/>
        </p:nvSpPr>
        <p:spPr>
          <a:xfrm>
            <a:off x="597378" y="506064"/>
            <a:ext cx="5967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CASE 1 : Giao nhau</a:t>
            </a:r>
            <a:endParaRPr lang="en-US" sz="4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3E2EE-C06A-A186-5790-E138D2DF0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60" y="1942384"/>
            <a:ext cx="2856261" cy="2560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0CBC32-1AF8-FACE-2756-3D15256F574A}"/>
              </a:ext>
            </a:extLst>
          </p:cNvPr>
          <p:cNvSpPr txBox="1"/>
          <p:nvPr/>
        </p:nvSpPr>
        <p:spPr>
          <a:xfrm>
            <a:off x="4688456" y="2393830"/>
            <a:ext cx="6152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Phân tích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mỗi hình 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thành các </a:t>
            </a:r>
            <a:r>
              <a:rPr lang="en-US" sz="2000">
                <a:highlight>
                  <a:srgbClr val="00FFFF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phương trình đường thẳng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bậc 1 hoặc bậc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FD04D-C84C-0ACF-41AD-077D67758AA4}"/>
              </a:ext>
            </a:extLst>
          </p:cNvPr>
          <p:cNvSpPr txBox="1"/>
          <p:nvPr/>
        </p:nvSpPr>
        <p:spPr>
          <a:xfrm>
            <a:off x="4688455" y="3222685"/>
            <a:ext cx="64137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highlight>
                  <a:srgbClr val="FF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Giải Phương trình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giao giữa các đường thẳng của 2 hình, nếu </a:t>
            </a:r>
            <a:r>
              <a:rPr lang="en-US" sz="2000">
                <a:highlight>
                  <a:srgbClr val="FF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tồn tại nghiệm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thì giao nhau.</a:t>
            </a:r>
          </a:p>
        </p:txBody>
      </p:sp>
    </p:spTree>
    <p:extLst>
      <p:ext uri="{BB962C8B-B14F-4D97-AF65-F5344CB8AC3E}">
        <p14:creationId xmlns:p14="http://schemas.microsoft.com/office/powerpoint/2010/main" val="174028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26E06-3D44-165D-AFDF-147E638525BD}"/>
              </a:ext>
            </a:extLst>
          </p:cNvPr>
          <p:cNvSpPr txBox="1"/>
          <p:nvPr/>
        </p:nvSpPr>
        <p:spPr>
          <a:xfrm>
            <a:off x="597377" y="506064"/>
            <a:ext cx="75632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CASE 2 : Nằm trong nhau</a:t>
            </a:r>
            <a:endParaRPr lang="en-US" sz="4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E5CA7-BEC2-0BD5-3C7D-BC5A7895D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54" y="1649088"/>
            <a:ext cx="2789235" cy="2738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1CC0F-544A-737A-68FA-0EB36F16E5AE}"/>
              </a:ext>
            </a:extLst>
          </p:cNvPr>
          <p:cNvSpPr txBox="1"/>
          <p:nvPr/>
        </p:nvSpPr>
        <p:spPr>
          <a:xfrm>
            <a:off x="4326890" y="2510658"/>
            <a:ext cx="659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Ta chạy </a:t>
            </a:r>
            <a:r>
              <a:rPr lang="en-US" sz="2000">
                <a:highlight>
                  <a:srgbClr val="FF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Case 2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khi </a:t>
            </a:r>
            <a:r>
              <a:rPr lang="en-US" sz="2000">
                <a:highlight>
                  <a:srgbClr val="FF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Case 1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không giao nhau.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7CD04-31F1-3A9B-5565-4BDBC479AFA2}"/>
              </a:ext>
            </a:extLst>
          </p:cNvPr>
          <p:cNvSpPr txBox="1"/>
          <p:nvPr/>
        </p:nvSpPr>
        <p:spPr>
          <a:xfrm>
            <a:off x="1504936" y="2752629"/>
            <a:ext cx="463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766379-5DBA-E101-D761-A268B20809F7}"/>
              </a:ext>
            </a:extLst>
          </p:cNvPr>
          <p:cNvSpPr txBox="1"/>
          <p:nvPr/>
        </p:nvSpPr>
        <p:spPr>
          <a:xfrm>
            <a:off x="4378982" y="3239347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+mn-ea"/>
                <a:cs typeface="Cascadia Code" panose="020B0609020000020004" pitchFamily="49" charset="0"/>
              </a:rPr>
              <a:t>Kiểm tra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scadia Code" panose="020B0609020000020004" pitchFamily="49" charset="0"/>
                <a:ea typeface="+mn-ea"/>
                <a:cs typeface="Cascadia Code" panose="020B0609020000020004" pitchFamily="49" charset="0"/>
              </a:rPr>
              <a:t>tâm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+mn-ea"/>
                <a:cs typeface="Cascadia Code" panose="020B0609020000020004" pitchFamily="49" charset="0"/>
              </a:rPr>
              <a:t> của hình này có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scadia Code" panose="020B0609020000020004" pitchFamily="49" charset="0"/>
                <a:ea typeface="+mn-ea"/>
                <a:cs typeface="Cascadia Code" panose="020B0609020000020004" pitchFamily="49" charset="0"/>
              </a:rPr>
              <a:t>nằm trong hình kia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+mn-ea"/>
                <a:cs typeface="Cascadia Code" panose="020B0609020000020004" pitchFamily="49" charset="0"/>
              </a:rPr>
              <a:t> hay không.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62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81" y="453325"/>
            <a:ext cx="7096153" cy="1155614"/>
          </a:xfrm>
        </p:spPr>
        <p:txBody>
          <a:bodyPr anchor="b">
            <a:normAutofit/>
          </a:bodyPr>
          <a:lstStyle/>
          <a:p>
            <a:r>
              <a:rPr lang="en-US" sz="6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Gom nhóm</a:t>
            </a:r>
            <a:endParaRPr lang="en-US" sz="66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14248" y="2318487"/>
            <a:ext cx="6311149" cy="37392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Khi </a:t>
            </a:r>
            <a:r>
              <a:rPr lang="en-US" sz="2000">
                <a:highlight>
                  <a:srgbClr val="00FFFF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thêm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một hình mới vào danh sách.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Kiểm tra nó </a:t>
            </a:r>
            <a:r>
              <a:rPr lang="en-US" sz="2000">
                <a:highlight>
                  <a:srgbClr val="00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liên thông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những </a:t>
            </a:r>
            <a:r>
              <a:rPr lang="en-US" sz="200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hình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nào.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Từ đó biết </a:t>
            </a:r>
            <a:r>
              <a:rPr lang="en-US" sz="2000">
                <a:highlight>
                  <a:srgbClr val="00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liên thông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những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nhóm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nào.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sz="200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Nếu thuộc </a:t>
            </a:r>
            <a:r>
              <a:rPr lang="en-US" sz="2000">
                <a:highlight>
                  <a:srgbClr val="FF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0 nhóm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thì tạo nhóm mới cho nó.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Nếu thuộc từ </a:t>
            </a:r>
            <a:r>
              <a:rPr lang="en-US" sz="2000">
                <a:highlight>
                  <a:srgbClr val="FF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1 nhóm trở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lên thì cho nó vào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nhóm đầu tiên 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và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dồn các nhóm còn lại 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vào nhóm đầu.</a:t>
            </a:r>
          </a:p>
        </p:txBody>
      </p:sp>
      <p:grpSp>
        <p:nvGrpSpPr>
          <p:cNvPr id="2" name="Group 1" descr="circles connected by lines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7435048" y="1462453"/>
            <a:ext cx="4046706" cy="4853637"/>
            <a:chOff x="6867728" y="1031132"/>
            <a:chExt cx="4046706" cy="4853637"/>
          </a:xfrm>
        </p:grpSpPr>
        <p:cxnSp>
          <p:nvCxnSpPr>
            <p:cNvPr id="8" name="Straight Connector 7" descr="straight line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 descr="straight line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 descr="oval shape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" name="Oval 12" descr="oval shape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9" name="Oval 8" descr="oval shape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cxnSp>
          <p:nvCxnSpPr>
            <p:cNvPr id="10" name="Straight Connector 9" descr="straight line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 descr="oval shape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Phần</a:t>
              </a:r>
              <a:r>
                <a:rPr lang="en-US"/>
                <a:t> </a:t>
              </a:r>
              <a:r>
                <a:rPr lang="en-US" err="1"/>
                <a:t>tử</a:t>
              </a:r>
              <a:r>
                <a:rPr lang="en-US"/>
                <a:t> </a:t>
              </a:r>
              <a:r>
                <a:rPr lang="en-US" err="1"/>
                <a:t>mới</a:t>
              </a:r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CDCD46-F58A-5F54-D5C6-ABA72691D141}"/>
              </a:ext>
            </a:extLst>
          </p:cNvPr>
          <p:cNvSpPr txBox="1"/>
          <p:nvPr/>
        </p:nvSpPr>
        <p:spPr>
          <a:xfrm>
            <a:off x="5281830" y="910806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240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240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240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ascadia Mono" panose="020B0609020000020004" pitchFamily="49" charset="0"/>
              </a:rPr>
              <a:t>&gt;&gt; group;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DC28E-199B-41B6-1D32-2B12397FA65D}"/>
              </a:ext>
            </a:extLst>
          </p:cNvPr>
          <p:cNvSpPr txBox="1"/>
          <p:nvPr/>
        </p:nvSpPr>
        <p:spPr>
          <a:xfrm rot="1920204">
            <a:off x="8958942" y="3285532"/>
            <a:ext cx="86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Cascadia Code" panose="020B0609020000020004" pitchFamily="49" charset="0"/>
                <a:cs typeface="Cascadia Code" panose="020B0609020000020004" pitchFamily="49" charset="0"/>
              </a:rPr>
              <a:t>giao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 descr="circles connected by lines">
            <a:extLst>
              <a:ext uri="{FF2B5EF4-FFF2-40B4-BE49-F238E27FC236}">
                <a16:creationId xmlns:a16="http://schemas.microsoft.com/office/drawing/2014/main" id="{5A80EA09-23A9-2D61-4798-EEFC4F02A70C}"/>
              </a:ext>
            </a:extLst>
          </p:cNvPr>
          <p:cNvGrpSpPr/>
          <p:nvPr/>
        </p:nvGrpSpPr>
        <p:grpSpPr>
          <a:xfrm>
            <a:off x="1157042" y="1074264"/>
            <a:ext cx="4046706" cy="4853637"/>
            <a:chOff x="6867728" y="1031132"/>
            <a:chExt cx="4046706" cy="4853637"/>
          </a:xfrm>
        </p:grpSpPr>
        <p:cxnSp>
          <p:nvCxnSpPr>
            <p:cNvPr id="21" name="Straight Connector 20" descr="straight line">
              <a:extLst>
                <a:ext uri="{FF2B5EF4-FFF2-40B4-BE49-F238E27FC236}">
                  <a16:creationId xmlns:a16="http://schemas.microsoft.com/office/drawing/2014/main" id="{3AA2DC17-8749-4CBE-7160-F3A74043DB49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 descr="straight line">
              <a:extLst>
                <a:ext uri="{FF2B5EF4-FFF2-40B4-BE49-F238E27FC236}">
                  <a16:creationId xmlns:a16="http://schemas.microsoft.com/office/drawing/2014/main" id="{6DBD0494-C5C6-41B8-AED2-EF371854F4E7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 descr="oval shape">
              <a:extLst>
                <a:ext uri="{FF2B5EF4-FFF2-40B4-BE49-F238E27FC236}">
                  <a16:creationId xmlns:a16="http://schemas.microsoft.com/office/drawing/2014/main" id="{BA9F0DAB-3A00-7C33-F5AB-6FAE20BC28ED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4" name="Oval 23" descr="oval shape">
              <a:extLst>
                <a:ext uri="{FF2B5EF4-FFF2-40B4-BE49-F238E27FC236}">
                  <a16:creationId xmlns:a16="http://schemas.microsoft.com/office/drawing/2014/main" id="{56553D67-FBF2-B0A4-6405-2F88243F8DA9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5" name="Oval 24" descr="oval shape">
              <a:extLst>
                <a:ext uri="{FF2B5EF4-FFF2-40B4-BE49-F238E27FC236}">
                  <a16:creationId xmlns:a16="http://schemas.microsoft.com/office/drawing/2014/main" id="{6C418167-E96A-9109-B6DC-05AEDCCDAD35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cxnSp>
          <p:nvCxnSpPr>
            <p:cNvPr id="26" name="Straight Connector 25" descr="straight line">
              <a:extLst>
                <a:ext uri="{FF2B5EF4-FFF2-40B4-BE49-F238E27FC236}">
                  <a16:creationId xmlns:a16="http://schemas.microsoft.com/office/drawing/2014/main" id="{F602A848-B852-166F-87B2-0DCB3CA2B437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 descr="oval shape">
              <a:extLst>
                <a:ext uri="{FF2B5EF4-FFF2-40B4-BE49-F238E27FC236}">
                  <a16:creationId xmlns:a16="http://schemas.microsoft.com/office/drawing/2014/main" id="{A13BCACD-B089-E5F7-9ABB-107AE7CC671C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Phần</a:t>
              </a:r>
              <a:r>
                <a:rPr lang="en-US"/>
                <a:t> </a:t>
              </a:r>
              <a:r>
                <a:rPr lang="en-US" err="1"/>
                <a:t>tử</a:t>
              </a:r>
              <a:r>
                <a:rPr lang="en-US"/>
                <a:t> </a:t>
              </a:r>
              <a:r>
                <a:rPr lang="en-US" err="1"/>
                <a:t>mới</a:t>
              </a:r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B06F29CB-6C04-BAE5-9A61-C15E54A39158}"/>
              </a:ext>
            </a:extLst>
          </p:cNvPr>
          <p:cNvSpPr/>
          <p:nvPr/>
        </p:nvSpPr>
        <p:spPr>
          <a:xfrm>
            <a:off x="8296556" y="2105396"/>
            <a:ext cx="3564766" cy="342468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1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530E99C-1BCE-E59A-4D5C-335CD0E15D32}"/>
              </a:ext>
            </a:extLst>
          </p:cNvPr>
          <p:cNvSpPr/>
          <p:nvPr/>
        </p:nvSpPr>
        <p:spPr>
          <a:xfrm>
            <a:off x="5853774" y="3429000"/>
            <a:ext cx="1940944" cy="999012"/>
          </a:xfrm>
          <a:custGeom>
            <a:avLst/>
            <a:gdLst>
              <a:gd name="connsiteX0" fmla="*/ 0 w 1940944"/>
              <a:gd name="connsiteY0" fmla="*/ 249753 h 999012"/>
              <a:gd name="connsiteX1" fmla="*/ 494894 w 1940944"/>
              <a:gd name="connsiteY1" fmla="*/ 249753 h 999012"/>
              <a:gd name="connsiteX2" fmla="*/ 1004202 w 1940944"/>
              <a:gd name="connsiteY2" fmla="*/ 249753 h 999012"/>
              <a:gd name="connsiteX3" fmla="*/ 1441438 w 1940944"/>
              <a:gd name="connsiteY3" fmla="*/ 249753 h 999012"/>
              <a:gd name="connsiteX4" fmla="*/ 1441438 w 1940944"/>
              <a:gd name="connsiteY4" fmla="*/ 0 h 999012"/>
              <a:gd name="connsiteX5" fmla="*/ 1676206 w 1940944"/>
              <a:gd name="connsiteY5" fmla="*/ 234768 h 999012"/>
              <a:gd name="connsiteX6" fmla="*/ 1940944 w 1940944"/>
              <a:gd name="connsiteY6" fmla="*/ 499506 h 999012"/>
              <a:gd name="connsiteX7" fmla="*/ 1701181 w 1940944"/>
              <a:gd name="connsiteY7" fmla="*/ 739269 h 999012"/>
              <a:gd name="connsiteX8" fmla="*/ 1441438 w 1940944"/>
              <a:gd name="connsiteY8" fmla="*/ 999012 h 999012"/>
              <a:gd name="connsiteX9" fmla="*/ 1441438 w 1940944"/>
              <a:gd name="connsiteY9" fmla="*/ 749259 h 999012"/>
              <a:gd name="connsiteX10" fmla="*/ 989787 w 1940944"/>
              <a:gd name="connsiteY10" fmla="*/ 749259 h 999012"/>
              <a:gd name="connsiteX11" fmla="*/ 480479 w 1940944"/>
              <a:gd name="connsiteY11" fmla="*/ 749259 h 999012"/>
              <a:gd name="connsiteX12" fmla="*/ 0 w 1940944"/>
              <a:gd name="connsiteY12" fmla="*/ 749259 h 999012"/>
              <a:gd name="connsiteX13" fmla="*/ 0 w 1940944"/>
              <a:gd name="connsiteY13" fmla="*/ 249753 h 99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40944" h="999012" fill="none" extrusionOk="0">
                <a:moveTo>
                  <a:pt x="0" y="249753"/>
                </a:moveTo>
                <a:cubicBezTo>
                  <a:pt x="144642" y="225930"/>
                  <a:pt x="311666" y="265268"/>
                  <a:pt x="494894" y="249753"/>
                </a:cubicBezTo>
                <a:cubicBezTo>
                  <a:pt x="678122" y="234238"/>
                  <a:pt x="854320" y="252389"/>
                  <a:pt x="1004202" y="249753"/>
                </a:cubicBezTo>
                <a:cubicBezTo>
                  <a:pt x="1154084" y="247117"/>
                  <a:pt x="1255422" y="250314"/>
                  <a:pt x="1441438" y="249753"/>
                </a:cubicBezTo>
                <a:cubicBezTo>
                  <a:pt x="1430765" y="149471"/>
                  <a:pt x="1443073" y="84204"/>
                  <a:pt x="1441438" y="0"/>
                </a:cubicBezTo>
                <a:cubicBezTo>
                  <a:pt x="1579383" y="92671"/>
                  <a:pt x="1595513" y="159389"/>
                  <a:pt x="1676206" y="234768"/>
                </a:cubicBezTo>
                <a:cubicBezTo>
                  <a:pt x="1756899" y="310147"/>
                  <a:pt x="1808748" y="382872"/>
                  <a:pt x="1940944" y="499506"/>
                </a:cubicBezTo>
                <a:cubicBezTo>
                  <a:pt x="1858844" y="587965"/>
                  <a:pt x="1793068" y="638175"/>
                  <a:pt x="1701181" y="739269"/>
                </a:cubicBezTo>
                <a:cubicBezTo>
                  <a:pt x="1609294" y="840363"/>
                  <a:pt x="1529115" y="880879"/>
                  <a:pt x="1441438" y="999012"/>
                </a:cubicBezTo>
                <a:cubicBezTo>
                  <a:pt x="1417999" y="899585"/>
                  <a:pt x="1467163" y="850335"/>
                  <a:pt x="1441438" y="749259"/>
                </a:cubicBezTo>
                <a:cubicBezTo>
                  <a:pt x="1283470" y="782266"/>
                  <a:pt x="1132179" y="732904"/>
                  <a:pt x="989787" y="749259"/>
                </a:cubicBezTo>
                <a:cubicBezTo>
                  <a:pt x="847395" y="765614"/>
                  <a:pt x="724338" y="691367"/>
                  <a:pt x="480479" y="749259"/>
                </a:cubicBezTo>
                <a:cubicBezTo>
                  <a:pt x="236620" y="807151"/>
                  <a:pt x="138978" y="717465"/>
                  <a:pt x="0" y="749259"/>
                </a:cubicBezTo>
                <a:cubicBezTo>
                  <a:pt x="-19225" y="507458"/>
                  <a:pt x="3573" y="473851"/>
                  <a:pt x="0" y="249753"/>
                </a:cubicBezTo>
                <a:close/>
              </a:path>
              <a:path w="1940944" h="999012" stroke="0" extrusionOk="0">
                <a:moveTo>
                  <a:pt x="0" y="249753"/>
                </a:moveTo>
                <a:cubicBezTo>
                  <a:pt x="154394" y="218110"/>
                  <a:pt x="289253" y="275294"/>
                  <a:pt x="509308" y="249753"/>
                </a:cubicBezTo>
                <a:cubicBezTo>
                  <a:pt x="729363" y="224212"/>
                  <a:pt x="851037" y="304934"/>
                  <a:pt x="975373" y="249753"/>
                </a:cubicBezTo>
                <a:cubicBezTo>
                  <a:pt x="1099709" y="194572"/>
                  <a:pt x="1230521" y="303960"/>
                  <a:pt x="1441438" y="249753"/>
                </a:cubicBezTo>
                <a:cubicBezTo>
                  <a:pt x="1437928" y="194445"/>
                  <a:pt x="1465301" y="107305"/>
                  <a:pt x="1441438" y="0"/>
                </a:cubicBezTo>
                <a:cubicBezTo>
                  <a:pt x="1559651" y="77426"/>
                  <a:pt x="1601462" y="196758"/>
                  <a:pt x="1681201" y="239763"/>
                </a:cubicBezTo>
                <a:cubicBezTo>
                  <a:pt x="1760940" y="282768"/>
                  <a:pt x="1799533" y="419238"/>
                  <a:pt x="1940944" y="499506"/>
                </a:cubicBezTo>
                <a:cubicBezTo>
                  <a:pt x="1880365" y="569950"/>
                  <a:pt x="1755926" y="657690"/>
                  <a:pt x="1706176" y="734274"/>
                </a:cubicBezTo>
                <a:cubicBezTo>
                  <a:pt x="1656426" y="810858"/>
                  <a:pt x="1514938" y="863792"/>
                  <a:pt x="1441438" y="999012"/>
                </a:cubicBezTo>
                <a:cubicBezTo>
                  <a:pt x="1417590" y="884227"/>
                  <a:pt x="1459457" y="860355"/>
                  <a:pt x="1441438" y="749259"/>
                </a:cubicBezTo>
                <a:cubicBezTo>
                  <a:pt x="1290880" y="796651"/>
                  <a:pt x="1212783" y="722334"/>
                  <a:pt x="989787" y="749259"/>
                </a:cubicBezTo>
                <a:cubicBezTo>
                  <a:pt x="766791" y="776184"/>
                  <a:pt x="728205" y="736003"/>
                  <a:pt x="494894" y="749259"/>
                </a:cubicBezTo>
                <a:cubicBezTo>
                  <a:pt x="261583" y="762515"/>
                  <a:pt x="180911" y="739727"/>
                  <a:pt x="0" y="749259"/>
                </a:cubicBezTo>
                <a:cubicBezTo>
                  <a:pt x="-33944" y="625587"/>
                  <a:pt x="13258" y="439875"/>
                  <a:pt x="0" y="249753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320338298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61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81" y="453325"/>
            <a:ext cx="8045059" cy="1155614"/>
          </a:xfrm>
        </p:spPr>
        <p:txBody>
          <a:bodyPr anchor="b">
            <a:normAutofit/>
          </a:bodyPr>
          <a:lstStyle/>
          <a:p>
            <a:r>
              <a: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6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àu và diện tích</a:t>
            </a:r>
            <a:endParaRPr lang="en-US" sz="66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14248" y="2318487"/>
            <a:ext cx="6597435" cy="12873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Do quản lý nhóm nên ta có biết mỗi nhóm gồm những hình nào và </a:t>
            </a:r>
            <a:r>
              <a:rPr lang="en-US" sz="2000">
                <a:highlight>
                  <a:srgbClr val="FF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set màu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cho mỗi hình trong nhóm cũng như tính </a:t>
            </a:r>
            <a:r>
              <a:rPr lang="en-US" sz="2000">
                <a:highlight>
                  <a:srgbClr val="00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tổng diện tích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pic>
        <p:nvPicPr>
          <p:cNvPr id="3074" name="Picture 2" descr="Hệ màu RGB và CMYK: Làm thế nào để phân biệt?">
            <a:extLst>
              <a:ext uri="{FF2B5EF4-FFF2-40B4-BE49-F238E27FC236}">
                <a16:creationId xmlns:a16="http://schemas.microsoft.com/office/drawing/2014/main" id="{84F344EE-C8FA-CE57-15FF-A0020C074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988" y="1945880"/>
            <a:ext cx="3777679" cy="377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62A11C-0032-A2CF-3895-F7328E8D681A}"/>
              </a:ext>
            </a:extLst>
          </p:cNvPr>
          <p:cNvSpPr txBox="1"/>
          <p:nvPr/>
        </p:nvSpPr>
        <p:spPr>
          <a:xfrm>
            <a:off x="614248" y="3605842"/>
            <a:ext cx="58383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R, G, B;</a:t>
            </a: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R = rand() % 256, G = rand() % 256, B = rand() % 256;</a:t>
            </a: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colorR[n - 1] = R;</a:t>
            </a: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colorG[n - 1] = G;</a:t>
            </a: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colorB[n - 1] = B;</a:t>
            </a:r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39A05-C81A-34C4-BD62-3A8FCB86FAC5}"/>
              </a:ext>
            </a:extLst>
          </p:cNvPr>
          <p:cNvSpPr txBox="1"/>
          <p:nvPr/>
        </p:nvSpPr>
        <p:spPr>
          <a:xfrm>
            <a:off x="614248" y="5138783"/>
            <a:ext cx="609456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sum = 0;</a:t>
            </a:r>
          </a:p>
          <a:p>
            <a:r>
              <a:rPr lang="en-US" sz="140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40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shape : group</a:t>
            </a:r>
            <a:r>
              <a:rPr lang="en-US" sz="140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40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	sum += f</a:t>
            </a:r>
            <a:r>
              <a:rPr lang="en-US" sz="140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shape</a:t>
            </a:r>
            <a:r>
              <a:rPr lang="en-US" sz="140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-&gt;getArea();</a:t>
            </a: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groupArea.push_back(sum);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5953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862" y="1648163"/>
            <a:ext cx="5559552" cy="2514600"/>
          </a:xfrm>
        </p:spPr>
        <p:txBody>
          <a:bodyPr>
            <a:normAutofit/>
          </a:bodyPr>
          <a:lstStyle/>
          <a:p>
            <a:r>
              <a:rPr lang="en-US" sz="80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8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</a:t>
            </a:r>
            <a:endParaRPr lang="en-US" sz="8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93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Nhập hình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1699404"/>
          </a:xfrm>
        </p:spPr>
        <p:txBody>
          <a:bodyPr/>
          <a:lstStyle/>
          <a:p>
            <a:r>
              <a:rPr lang="en-US" sz="1800">
                <a:latin typeface="Cascadia Mono" panose="020B0609020000020004" pitchFamily="49" charset="0"/>
              </a:rPr>
              <a:t>Sử dụng </a:t>
            </a:r>
            <a:r>
              <a:rPr lang="en-US" sz="1800">
                <a:solidFill>
                  <a:srgbClr val="7030A0"/>
                </a:solidFill>
                <a:latin typeface="Cascadia Mono" panose="020B0609020000020004" pitchFamily="49" charset="0"/>
              </a:rPr>
              <a:t>DialogBox</a:t>
            </a:r>
            <a:r>
              <a:rPr lang="en-US" sz="1800">
                <a:latin typeface="Cascadia Mono" panose="020B0609020000020004" pitchFamily="49" charset="0"/>
              </a:rPr>
              <a:t> riêng để nhập dữ liệu cho mỗi hình</a:t>
            </a:r>
          </a:p>
          <a:p>
            <a:r>
              <a:rPr lang="en-US" sz="1800">
                <a:latin typeface="Cascadia Mono" panose="020B0609020000020004" pitchFamily="49" charset="0"/>
              </a:rPr>
              <a:t>Lấy dữ liệu về bằng </a:t>
            </a:r>
            <a:r>
              <a:rPr lang="en-US" sz="1800">
                <a:solidFill>
                  <a:srgbClr val="6F008A"/>
                </a:solidFill>
                <a:latin typeface="Cascadia Mono" panose="020B0609020000020004" pitchFamily="49" charset="0"/>
              </a:rPr>
              <a:t>GetDlgItemText</a:t>
            </a:r>
          </a:p>
          <a:p>
            <a:r>
              <a:rPr lang="en-US" sz="1800">
                <a:latin typeface="Cascadia Mono" panose="020B0609020000020004" pitchFamily="49" charset="0"/>
              </a:rPr>
              <a:t>Tạo hình mới từ dữ liệu đó và push vào danh sách hình.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B00A97C-4C32-42DA-9838-F3D341AB0D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r="8310"/>
          <a:stretch/>
        </p:blipFill>
        <p:spPr>
          <a:xfrm>
            <a:off x="6257546" y="30176"/>
            <a:ext cx="3519311" cy="3007909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9C83A94-9400-40DF-9CE0-AFEB3C742B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" r="5299"/>
          <a:stretch/>
        </p:blipFill>
        <p:spPr>
          <a:xfrm>
            <a:off x="7901259" y="2727729"/>
            <a:ext cx="4290740" cy="4130271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0F2D1-A211-224A-E56C-554E33973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57" y="3819916"/>
            <a:ext cx="6113899" cy="10453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B00A97C-4C32-42DA-9838-F3D341AB0D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2" t="27053" r="-4591" b="-6671"/>
          <a:stretch/>
        </p:blipFill>
        <p:spPr>
          <a:xfrm>
            <a:off x="6586295" y="30176"/>
            <a:ext cx="3190562" cy="300790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Vẽ Hình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1699404"/>
          </a:xfrm>
        </p:spPr>
        <p:txBody>
          <a:bodyPr>
            <a:normAutofit fontScale="92500" lnSpcReduction="10000"/>
          </a:bodyPr>
          <a:lstStyle/>
          <a:p>
            <a:r>
              <a:rPr lang="en-US" sz="1800">
                <a:latin typeface="Cascadia Mono" panose="020B0609020000020004" pitchFamily="49" charset="0"/>
              </a:rPr>
              <a:t>Sử dụng hàm chuẩn của </a:t>
            </a:r>
            <a:r>
              <a:rPr lang="en-US" sz="1800">
                <a:solidFill>
                  <a:srgbClr val="7030A0"/>
                </a:solidFill>
                <a:latin typeface="Cascadia Mono" panose="020B0609020000020004" pitchFamily="49" charset="0"/>
              </a:rPr>
              <a:t>WINAPI</a:t>
            </a:r>
            <a:r>
              <a:rPr lang="en-US" sz="1800">
                <a:latin typeface="Cascadia Mono" panose="020B0609020000020004" pitchFamily="49" charset="0"/>
              </a:rPr>
              <a:t> để vẽ viền của hình với cài đặt trong suốt.</a:t>
            </a:r>
          </a:p>
          <a:p>
            <a:r>
              <a:rPr lang="en-US" sz="1800">
                <a:latin typeface="Cascadia Mono" panose="020B0609020000020004" pitchFamily="49" charset="0"/>
              </a:rPr>
              <a:t>Sử dụng hàm của </a:t>
            </a:r>
            <a:r>
              <a:rPr lang="en-US" sz="1800">
                <a:solidFill>
                  <a:srgbClr val="7030A0"/>
                </a:solidFill>
                <a:latin typeface="Cascadia Mono" panose="020B0609020000020004" pitchFamily="49" charset="0"/>
              </a:rPr>
              <a:t>gdiplus</a:t>
            </a:r>
            <a:r>
              <a:rPr lang="en-US" sz="1800">
                <a:latin typeface="Cascadia Mono" panose="020B0609020000020004" pitchFamily="49" charset="0"/>
              </a:rPr>
              <a:t> để tô màu semi trong suốt ở trong hình.</a:t>
            </a:r>
          </a:p>
          <a:p>
            <a:r>
              <a:rPr lang="en-US" sz="1800">
                <a:latin typeface="Cascadia Mono" panose="020B0609020000020004" pitchFamily="49" charset="0"/>
              </a:rPr>
              <a:t>Màu của hình (RGB) đã được set </a:t>
            </a:r>
            <a:r>
              <a:rPr lang="en-US" sz="1800">
                <a:solidFill>
                  <a:srgbClr val="7030A0"/>
                </a:solidFill>
                <a:latin typeface="Cascadia Mono" panose="020B0609020000020004" pitchFamily="49" charset="0"/>
              </a:rPr>
              <a:t>random</a:t>
            </a:r>
            <a:r>
              <a:rPr lang="en-US" sz="1800">
                <a:latin typeface="Cascadia Mono" panose="020B0609020000020004" pitchFamily="49" charset="0"/>
              </a:rPr>
              <a:t> sau khi phân nhóm trước đó.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CEF4-0A21-79D0-4DA5-8C50A106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9916"/>
            <a:ext cx="6411220" cy="14861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Placeholder 1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38C81EE8-BEDE-A56A-55F2-C5F6C81ADFD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53" t="-5842" b="4622"/>
          <a:stretch/>
        </p:blipFill>
        <p:spPr>
          <a:xfrm>
            <a:off x="7358332" y="2251495"/>
            <a:ext cx="4833667" cy="4606506"/>
          </a:xfrm>
        </p:spPr>
      </p:pic>
    </p:spTree>
    <p:extLst>
      <p:ext uri="{BB962C8B-B14F-4D97-AF65-F5344CB8AC3E}">
        <p14:creationId xmlns:p14="http://schemas.microsoft.com/office/powerpoint/2010/main" val="164373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 </a:t>
            </a:r>
          </a:p>
        </p:txBody>
      </p:sp>
      <p:graphicFrame>
        <p:nvGraphicFramePr>
          <p:cNvPr id="5" name="Content Placeholder 2" descr="Team Smart Art Graphic&#10;">
            <a:extLst>
              <a:ext uri="{FF2B5EF4-FFF2-40B4-BE49-F238E27FC236}">
                <a16:creationId xmlns:a16="http://schemas.microsoft.com/office/drawing/2014/main" id="{9C6D4AB6-2821-496B-916D-DC02A2DB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286463"/>
              </p:ext>
            </p:extLst>
          </p:nvPr>
        </p:nvGraphicFramePr>
        <p:xfrm>
          <a:off x="393192" y="1463040"/>
          <a:ext cx="11411712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33A4BE-531E-4A62-A55C-06E08818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535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42AC5EA-EAAB-EB75-5C20-E077555EFF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4B024-8A2C-A2A9-5A85-852BA4B1CB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07CB69-E5BF-7606-A36D-2C0B0081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08E273-328C-1CB6-FD31-FCBFB26A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F8DA7-239E-2EF5-3DDC-6CED9965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67664" cy="69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44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27C4F50-F0A6-7045-054D-CB5AD1D59483}"/>
              </a:ext>
            </a:extLst>
          </p:cNvPr>
          <p:cNvSpPr/>
          <p:nvPr/>
        </p:nvSpPr>
        <p:spPr>
          <a:xfrm>
            <a:off x="6675347" y="5627826"/>
            <a:ext cx="4672101" cy="8699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8F998F-43DD-B065-8685-4221A9A79E80}"/>
              </a:ext>
            </a:extLst>
          </p:cNvPr>
          <p:cNvSpPr/>
          <p:nvPr/>
        </p:nvSpPr>
        <p:spPr>
          <a:xfrm>
            <a:off x="6675348" y="4604428"/>
            <a:ext cx="4672101" cy="8699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3CA073-ABB0-4643-808B-5C18EB02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32705ABF-D7BE-4A38-AC01-695024BC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8053" y="3765676"/>
            <a:ext cx="4568033" cy="1487549"/>
          </a:xfrm>
        </p:spPr>
        <p:txBody>
          <a:bodyPr>
            <a:normAutofit/>
          </a:bodyPr>
          <a:lstStyle/>
          <a:p>
            <a:r>
              <a:rPr lang="en-US" sz="1800">
                <a:latin typeface="Abadi Extra Light" panose="020B0204020104020204" pitchFamily="34" charset="0"/>
                <a:hlinkClick r:id="rId2"/>
              </a:rPr>
              <a:t>https://github.com/vietdoo/DrawGroupsOfConnectedShapes</a:t>
            </a:r>
            <a:r>
              <a:rPr lang="en-US" sz="1800">
                <a:latin typeface="Abadi Extra Light" panose="020B0204020104020204" pitchFamily="34" charset="0"/>
              </a:rPr>
              <a:t> (public soon)</a:t>
            </a:r>
          </a:p>
          <a:p>
            <a:endParaRPr lang="en-US" sz="1800">
              <a:latin typeface="Abadi Extra Light" panose="020B0204020104020204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A7168F2-04B7-456D-A6BF-6219D132A9A7}"/>
              </a:ext>
            </a:extLst>
          </p:cNvPr>
          <p:cNvSpPr txBox="1">
            <a:spLocks/>
          </p:cNvSpPr>
          <p:nvPr/>
        </p:nvSpPr>
        <p:spPr>
          <a:xfrm>
            <a:off x="7342755" y="4764076"/>
            <a:ext cx="3652396" cy="24782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lang="en-US" sz="1800" spc="15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Do Viet</a:t>
            </a:r>
            <a:endParaRPr kumimoji="0" lang="en-US" sz="1800" u="none" strike="noStrike" kern="1200" cap="none" spc="15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05DA5CE2-4618-4163-B778-EE5B7D499CC7}"/>
              </a:ext>
            </a:extLst>
          </p:cNvPr>
          <p:cNvSpPr txBox="1">
            <a:spLocks/>
          </p:cNvSpPr>
          <p:nvPr/>
        </p:nvSpPr>
        <p:spPr>
          <a:xfrm>
            <a:off x="8957236" y="4701392"/>
            <a:ext cx="3372875" cy="3622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kumimoji="0" lang="en-US" sz="1800" u="none" strike="noStrike" kern="1200" cap="none" spc="15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 Light" panose="020B0302020104020203" pitchFamily="34" charset="-79"/>
              </a:rPr>
              <a:t>+84 89898 5515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EBFA468C-C482-47DB-BEFF-DA59E6F42024}"/>
              </a:ext>
            </a:extLst>
          </p:cNvPr>
          <p:cNvSpPr txBox="1">
            <a:spLocks/>
          </p:cNvSpPr>
          <p:nvPr/>
        </p:nvSpPr>
        <p:spPr>
          <a:xfrm>
            <a:off x="7358004" y="5103700"/>
            <a:ext cx="3372872" cy="1878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rgbClr val="00B0F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u="none" strike="noStrike" kern="1200" cap="none" spc="15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 Light" panose="020B0302020104020203" pitchFamily="34" charset="-79"/>
              </a:rPr>
              <a:t>vietdoo@outlook.com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A177D19-C8E3-4F5C-9A4A-5AF061B0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5970" y="4751438"/>
            <a:ext cx="289490" cy="265015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7ED8C67-9B20-4988-8626-3F7E11AC5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77715" y="4776309"/>
            <a:ext cx="289490" cy="26501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ACBF4AB-293D-4DFE-B772-B09A65120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45970" y="5103697"/>
            <a:ext cx="289490" cy="265015"/>
          </a:xfrm>
          <a:prstGeom prst="rect">
            <a:avLst/>
          </a:prstGeom>
        </p:spPr>
      </p:pic>
      <p:pic>
        <p:nvPicPr>
          <p:cNvPr id="7" name="Picture Placeholder 6" descr="A picture containing person, outdoor, tree, standing&#10;&#10;Description automatically generated">
            <a:extLst>
              <a:ext uri="{FF2B5EF4-FFF2-40B4-BE49-F238E27FC236}">
                <a16:creationId xmlns:a16="http://schemas.microsoft.com/office/drawing/2014/main" id="{A745325A-8F4C-67E7-FCC9-7955AA291F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0" b="6050"/>
          <a:stretch>
            <a:fillRect/>
          </a:stretch>
        </p:blipFill>
        <p:spPr/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758CC995-586B-7D8B-442F-FB7CE49E47FB}"/>
              </a:ext>
            </a:extLst>
          </p:cNvPr>
          <p:cNvSpPr txBox="1">
            <a:spLocks/>
          </p:cNvSpPr>
          <p:nvPr/>
        </p:nvSpPr>
        <p:spPr>
          <a:xfrm>
            <a:off x="7342755" y="5785534"/>
            <a:ext cx="3652396" cy="24782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lang="en-US" sz="1800" spc="15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Xuan Tuan</a:t>
            </a:r>
            <a:endParaRPr kumimoji="0" lang="en-US" sz="1800" u="none" strike="noStrike" kern="1200" cap="none" spc="15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6D1C956-1958-ED52-C87E-019CE1764F52}"/>
              </a:ext>
            </a:extLst>
          </p:cNvPr>
          <p:cNvSpPr txBox="1">
            <a:spLocks/>
          </p:cNvSpPr>
          <p:nvPr/>
        </p:nvSpPr>
        <p:spPr>
          <a:xfrm>
            <a:off x="8957235" y="5756738"/>
            <a:ext cx="3372875" cy="3622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kumimoji="0" lang="en-US" sz="1800" u="none" strike="noStrike" kern="1200" cap="none" spc="15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 Light" panose="020B0302020104020203" pitchFamily="34" charset="-79"/>
              </a:rPr>
              <a:t>+84 379770461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E2613491-FB53-88E2-8F1F-FF88473C4690}"/>
              </a:ext>
            </a:extLst>
          </p:cNvPr>
          <p:cNvSpPr txBox="1">
            <a:spLocks/>
          </p:cNvSpPr>
          <p:nvPr/>
        </p:nvSpPr>
        <p:spPr>
          <a:xfrm>
            <a:off x="7358004" y="6125158"/>
            <a:ext cx="3372872" cy="1878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rgbClr val="00B0F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u="none" strike="noStrike" kern="1200" cap="none" spc="15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 Light" panose="020B0302020104020203" pitchFamily="34" charset="-79"/>
              </a:rPr>
              <a:t>Yagamitaichi55@gmail.com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6EB9768-B039-5D63-B35E-A8BC3E291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45970" y="5772896"/>
            <a:ext cx="289490" cy="265015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82C3C639-AD8F-8AB2-0B08-8B49CF2B4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77715" y="5797767"/>
            <a:ext cx="289490" cy="265015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A2FA5328-2E40-B72D-469B-EC840B6CF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45970" y="6125155"/>
            <a:ext cx="289490" cy="2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8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00B0F0"/>
                </a:solidFill>
              </a:rPr>
              <a:t>Q3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3"/>
                </a:solidFill>
              </a:rPr>
              <a:t>Q4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4"/>
                </a:solidFill>
              </a:rPr>
              <a:t>Q1</a:t>
            </a:r>
          </a:p>
        </p:txBody>
      </p:sp>
      <p:sp>
        <p:nvSpPr>
          <p:cNvPr id="23" name="Freeform: Shape 22" descr="timelin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2" name="Oval 1" descr="timeline endpoints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 descr="timeline endpoints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0A472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3976" y="4747485"/>
            <a:ext cx="1953338" cy="302186"/>
          </a:xfrm>
        </p:spPr>
        <p:txBody>
          <a:bodyPr/>
          <a:lstStyle/>
          <a:p>
            <a:pPr algn="ctr"/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31658" y="5432089"/>
            <a:ext cx="2057973" cy="706438"/>
          </a:xfrm>
        </p:spPr>
        <p:txBody>
          <a:bodyPr/>
          <a:lstStyle/>
          <a:p>
            <a:pPr algn="just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thừa,đa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.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74540" y="4161239"/>
            <a:ext cx="1970510" cy="302186"/>
          </a:xfrm>
        </p:spPr>
        <p:txBody>
          <a:bodyPr/>
          <a:lstStyle/>
          <a:p>
            <a:pPr algn="ctr"/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r>
              <a:rPr lang="en-US"/>
              <a:t> Class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thức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0809" y="4960465"/>
            <a:ext cx="2057972" cy="706438"/>
          </a:xfrm>
        </p:spPr>
        <p:txBody>
          <a:bodyPr/>
          <a:lstStyle/>
          <a:p>
            <a:pPr algn="just"/>
            <a:r>
              <a:rPr lang="en-US" dirty="0" err="1"/>
              <a:t>Cài</a:t>
            </a:r>
            <a:r>
              <a:rPr lang="en-US"/>
              <a:t> </a:t>
            </a:r>
            <a:r>
              <a:rPr lang="en-US" dirty="0" err="1"/>
              <a:t>đặt</a:t>
            </a:r>
            <a:r>
              <a:rPr lang="en-US"/>
              <a:t> </a:t>
            </a:r>
            <a:r>
              <a:rPr lang="en-US" dirty="0" err="1"/>
              <a:t>các</a:t>
            </a:r>
            <a:r>
              <a:rPr lang="en-US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60747" y="4754395"/>
            <a:ext cx="1796396" cy="302186"/>
          </a:xfrm>
        </p:spPr>
        <p:txBody>
          <a:bodyPr/>
          <a:lstStyle/>
          <a:p>
            <a:pPr algn="ctr"/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nhóm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29959" y="5429045"/>
            <a:ext cx="2057972" cy="706438"/>
          </a:xfrm>
        </p:spPr>
        <p:txBody>
          <a:bodyPr/>
          <a:lstStyle/>
          <a:p>
            <a:pPr algn="just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gộp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err="1"/>
              <a:t>nhóm</a:t>
            </a:r>
            <a:r>
              <a:rPr lang="en-US" dirty="0"/>
              <a:t>.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27151" y="4178447"/>
            <a:ext cx="2261532" cy="302186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kế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giao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accent2">
                    <a:lumMod val="75000"/>
                  </a:schemeClr>
                </a:solidFill>
              </a:rPr>
              <a:t>diện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đồ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họa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29109" y="4960465"/>
            <a:ext cx="2057972" cy="706438"/>
          </a:xfrm>
        </p:spPr>
        <p:txBody>
          <a:bodyPr/>
          <a:lstStyle/>
          <a:p>
            <a:pPr algn="just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/ API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Microsoft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872"/>
            <a:ext cx="10515600" cy="1325563"/>
          </a:xfrm>
        </p:spPr>
        <p:txBody>
          <a:bodyPr/>
          <a:lstStyle/>
          <a:p>
            <a:r>
              <a:rPr lang="en-US"/>
              <a:t>Dự </a:t>
            </a:r>
            <a:r>
              <a:rPr lang="en-US" err="1"/>
              <a:t>Án</a:t>
            </a:r>
            <a:r>
              <a:rPr lang="en-US"/>
              <a:t> Roadmap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8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sz="8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 descr="line connector">
            <a:extLst>
              <a:ext uri="{FF2B5EF4-FFF2-40B4-BE49-F238E27FC236}">
                <a16:creationId xmlns:a16="http://schemas.microsoft.com/office/drawing/2014/main" id="{7935F6BA-C6A8-C240-A530-F97E990D724D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6149133" y="2669000"/>
            <a:ext cx="890487" cy="8484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 descr="line connector">
            <a:extLst>
              <a:ext uri="{FF2B5EF4-FFF2-40B4-BE49-F238E27FC236}">
                <a16:creationId xmlns:a16="http://schemas.microsoft.com/office/drawing/2014/main" id="{ECFA7457-61C5-3848-A36D-F181F5348DB3}"/>
              </a:ext>
            </a:extLst>
          </p:cNvPr>
          <p:cNvCxnSpPr>
            <a:cxnSpLocks/>
            <a:stCxn id="60" idx="2"/>
            <a:endCxn id="32" idx="6"/>
          </p:cNvCxnSpPr>
          <p:nvPr/>
        </p:nvCxnSpPr>
        <p:spPr>
          <a:xfrm flipH="1">
            <a:off x="4701928" y="2920021"/>
            <a:ext cx="595700" cy="52324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 descr="line connector">
            <a:extLst>
              <a:ext uri="{FF2B5EF4-FFF2-40B4-BE49-F238E27FC236}">
                <a16:creationId xmlns:a16="http://schemas.microsoft.com/office/drawing/2014/main" id="{9EF6B9E0-07B6-E847-BDE4-74C10B7D5F42}"/>
              </a:ext>
            </a:extLst>
          </p:cNvPr>
          <p:cNvCxnSpPr>
            <a:cxnSpLocks/>
            <a:stCxn id="90" idx="2"/>
            <a:endCxn id="61" idx="6"/>
          </p:cNvCxnSpPr>
          <p:nvPr/>
        </p:nvCxnSpPr>
        <p:spPr>
          <a:xfrm flipH="1" flipV="1">
            <a:off x="7891125" y="2669000"/>
            <a:ext cx="684045" cy="16969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 descr="line connector">
            <a:extLst>
              <a:ext uri="{FF2B5EF4-FFF2-40B4-BE49-F238E27FC236}">
                <a16:creationId xmlns:a16="http://schemas.microsoft.com/office/drawing/2014/main" id="{987AA881-15B9-2240-AA3E-F4BD2988CEB4}"/>
              </a:ext>
            </a:extLst>
          </p:cNvPr>
          <p:cNvCxnSpPr>
            <a:cxnSpLocks/>
            <a:stCxn id="31" idx="2"/>
            <a:endCxn id="45" idx="6"/>
          </p:cNvCxnSpPr>
          <p:nvPr/>
        </p:nvCxnSpPr>
        <p:spPr>
          <a:xfrm flipH="1" flipV="1">
            <a:off x="9200718" y="3925084"/>
            <a:ext cx="354957" cy="2164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 descr="line connector">
            <a:extLst>
              <a:ext uri="{FF2B5EF4-FFF2-40B4-BE49-F238E27FC236}">
                <a16:creationId xmlns:a16="http://schemas.microsoft.com/office/drawing/2014/main" id="{149CE5D3-9626-A64A-8A80-579D4DFDCE00}"/>
              </a:ext>
            </a:extLst>
          </p:cNvPr>
          <p:cNvCxnSpPr>
            <a:cxnSpLocks/>
            <a:stCxn id="96" idx="2"/>
            <a:endCxn id="92" idx="6"/>
          </p:cNvCxnSpPr>
          <p:nvPr/>
        </p:nvCxnSpPr>
        <p:spPr>
          <a:xfrm flipH="1" flipV="1">
            <a:off x="6944262" y="4327258"/>
            <a:ext cx="1100769" cy="69784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/>
          <a:lstStyle/>
          <a:p>
            <a:r>
              <a:rPr lang="en-US" b="1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Mindmap</a:t>
            </a:r>
            <a:endParaRPr lang="en-US" b="1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cxnSp>
        <p:nvCxnSpPr>
          <p:cNvPr id="7" name="Straight Connector 6" descr="line connector">
            <a:extLst>
              <a:ext uri="{FF2B5EF4-FFF2-40B4-BE49-F238E27FC236}">
                <a16:creationId xmlns:a16="http://schemas.microsoft.com/office/drawing/2014/main" id="{D0A2AA75-32E9-DC4C-8815-77D866DCBFF6}"/>
              </a:ext>
            </a:extLst>
          </p:cNvPr>
          <p:cNvCxnSpPr>
            <a:cxnSpLocks/>
            <a:stCxn id="54" idx="3"/>
          </p:cNvCxnSpPr>
          <p:nvPr/>
        </p:nvCxnSpPr>
        <p:spPr>
          <a:xfrm flipH="1">
            <a:off x="1655697" y="2190955"/>
            <a:ext cx="471882" cy="721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 descr="line connector">
            <a:extLst>
              <a:ext uri="{FF2B5EF4-FFF2-40B4-BE49-F238E27FC236}">
                <a16:creationId xmlns:a16="http://schemas.microsoft.com/office/drawing/2014/main" id="{D40CF280-E1D6-384D-A6B3-65D890B87865}"/>
              </a:ext>
            </a:extLst>
          </p:cNvPr>
          <p:cNvCxnSpPr>
            <a:cxnSpLocks/>
            <a:stCxn id="32" idx="2"/>
            <a:endCxn id="22" idx="3"/>
          </p:cNvCxnSpPr>
          <p:nvPr/>
        </p:nvCxnSpPr>
        <p:spPr>
          <a:xfrm flipH="1">
            <a:off x="2205836" y="3443265"/>
            <a:ext cx="628257" cy="16403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 descr="oval shape">
            <a:extLst>
              <a:ext uri="{FF2B5EF4-FFF2-40B4-BE49-F238E27FC236}">
                <a16:creationId xmlns:a16="http://schemas.microsoft.com/office/drawing/2014/main" id="{956F8A3C-F846-D545-89A6-DB991EF14847}"/>
              </a:ext>
            </a:extLst>
          </p:cNvPr>
          <p:cNvSpPr/>
          <p:nvPr/>
        </p:nvSpPr>
        <p:spPr>
          <a:xfrm>
            <a:off x="575102" y="2819616"/>
            <a:ext cx="1630734" cy="163073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585A1E-187C-6E4E-9A6C-5AB82449FAE0}"/>
              </a:ext>
            </a:extLst>
          </p:cNvPr>
          <p:cNvSpPr txBox="1"/>
          <p:nvPr/>
        </p:nvSpPr>
        <p:spPr>
          <a:xfrm>
            <a:off x="575102" y="3376470"/>
            <a:ext cx="163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29" name="Oval 28" descr="oval shape">
            <a:extLst>
              <a:ext uri="{FF2B5EF4-FFF2-40B4-BE49-F238E27FC236}">
                <a16:creationId xmlns:a16="http://schemas.microsoft.com/office/drawing/2014/main" id="{1A8C23E3-1775-9748-BEEF-429D26665FE2}"/>
              </a:ext>
            </a:extLst>
          </p:cNvPr>
          <p:cNvSpPr>
            <a:spLocks noChangeAspect="1"/>
          </p:cNvSpPr>
          <p:nvPr/>
        </p:nvSpPr>
        <p:spPr>
          <a:xfrm>
            <a:off x="5005801" y="4927613"/>
            <a:ext cx="1222852" cy="10464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Linear Equation</a:t>
            </a:r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Oval 29" descr="oval shape">
            <a:extLst>
              <a:ext uri="{FF2B5EF4-FFF2-40B4-BE49-F238E27FC236}">
                <a16:creationId xmlns:a16="http://schemas.microsoft.com/office/drawing/2014/main" id="{1FABE50A-5774-5D47-8251-B637B47A1B19}"/>
              </a:ext>
            </a:extLst>
          </p:cNvPr>
          <p:cNvSpPr>
            <a:spLocks noChangeAspect="1"/>
          </p:cNvSpPr>
          <p:nvPr/>
        </p:nvSpPr>
        <p:spPr>
          <a:xfrm>
            <a:off x="3628388" y="5602026"/>
            <a:ext cx="1289895" cy="11265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Quadratic Equation</a:t>
            </a:r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Oval 30" descr="oval shape">
            <a:extLst>
              <a:ext uri="{FF2B5EF4-FFF2-40B4-BE49-F238E27FC236}">
                <a16:creationId xmlns:a16="http://schemas.microsoft.com/office/drawing/2014/main" id="{0F09FED7-713C-6B4F-9CE4-0E63450FAC30}"/>
              </a:ext>
            </a:extLst>
          </p:cNvPr>
          <p:cNvSpPr>
            <a:spLocks noChangeAspect="1"/>
          </p:cNvSpPr>
          <p:nvPr/>
        </p:nvSpPr>
        <p:spPr>
          <a:xfrm>
            <a:off x="9555675" y="3525284"/>
            <a:ext cx="1017538" cy="84289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Square</a:t>
            </a:r>
          </a:p>
        </p:txBody>
      </p:sp>
      <p:sp>
        <p:nvSpPr>
          <p:cNvPr id="32" name="Oval 31" descr="oval shape">
            <a:extLst>
              <a:ext uri="{FF2B5EF4-FFF2-40B4-BE49-F238E27FC236}">
                <a16:creationId xmlns:a16="http://schemas.microsoft.com/office/drawing/2014/main" id="{4F6848F3-5104-7843-8042-57CC6ADF4A35}"/>
              </a:ext>
            </a:extLst>
          </p:cNvPr>
          <p:cNvSpPr>
            <a:spLocks noChangeAspect="1"/>
          </p:cNvSpPr>
          <p:nvPr/>
        </p:nvSpPr>
        <p:spPr>
          <a:xfrm>
            <a:off x="2834093" y="2850458"/>
            <a:ext cx="1867835" cy="118561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Geometry</a:t>
            </a:r>
          </a:p>
        </p:txBody>
      </p:sp>
      <p:sp>
        <p:nvSpPr>
          <p:cNvPr id="45" name="Oval 44" descr="oval shape">
            <a:extLst>
              <a:ext uri="{FF2B5EF4-FFF2-40B4-BE49-F238E27FC236}">
                <a16:creationId xmlns:a16="http://schemas.microsoft.com/office/drawing/2014/main" id="{3993AA14-AE46-C947-9270-358D275885F3}"/>
              </a:ext>
            </a:extLst>
          </p:cNvPr>
          <p:cNvSpPr>
            <a:spLocks noChangeAspect="1"/>
          </p:cNvSpPr>
          <p:nvPr/>
        </p:nvSpPr>
        <p:spPr>
          <a:xfrm>
            <a:off x="7793720" y="3436555"/>
            <a:ext cx="1406998" cy="977057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Rectangle</a:t>
            </a:r>
          </a:p>
        </p:txBody>
      </p:sp>
      <p:sp>
        <p:nvSpPr>
          <p:cNvPr id="60" name="Oval 59" descr="oval shape">
            <a:extLst>
              <a:ext uri="{FF2B5EF4-FFF2-40B4-BE49-F238E27FC236}">
                <a16:creationId xmlns:a16="http://schemas.microsoft.com/office/drawing/2014/main" id="{25E00AF1-C98C-C145-847E-A786C7217465}"/>
              </a:ext>
            </a:extLst>
          </p:cNvPr>
          <p:cNvSpPr>
            <a:spLocks noChangeAspect="1"/>
          </p:cNvSpPr>
          <p:nvPr/>
        </p:nvSpPr>
        <p:spPr>
          <a:xfrm>
            <a:off x="5297628" y="2396777"/>
            <a:ext cx="1046488" cy="1046488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Ellipse</a:t>
            </a:r>
          </a:p>
        </p:txBody>
      </p:sp>
      <p:sp>
        <p:nvSpPr>
          <p:cNvPr id="61" name="Oval 60" descr="oval shape">
            <a:extLst>
              <a:ext uri="{FF2B5EF4-FFF2-40B4-BE49-F238E27FC236}">
                <a16:creationId xmlns:a16="http://schemas.microsoft.com/office/drawing/2014/main" id="{BDEBCCBB-9554-7143-AB7C-F426BFD9DF02}"/>
              </a:ext>
            </a:extLst>
          </p:cNvPr>
          <p:cNvSpPr>
            <a:spLocks noChangeAspect="1"/>
          </p:cNvSpPr>
          <p:nvPr/>
        </p:nvSpPr>
        <p:spPr>
          <a:xfrm>
            <a:off x="7039620" y="2243247"/>
            <a:ext cx="851505" cy="85150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Circle</a:t>
            </a:r>
          </a:p>
        </p:txBody>
      </p:sp>
      <p:sp>
        <p:nvSpPr>
          <p:cNvPr id="54" name="Oval 53" descr="oval shape">
            <a:extLst>
              <a:ext uri="{FF2B5EF4-FFF2-40B4-BE49-F238E27FC236}">
                <a16:creationId xmlns:a16="http://schemas.microsoft.com/office/drawing/2014/main" id="{BAC1D1FD-CCBD-2E18-565C-9CB0B1EDEF16}"/>
              </a:ext>
            </a:extLst>
          </p:cNvPr>
          <p:cNvSpPr>
            <a:spLocks noChangeAspect="1"/>
          </p:cNvSpPr>
          <p:nvPr/>
        </p:nvSpPr>
        <p:spPr>
          <a:xfrm>
            <a:off x="1989234" y="1384623"/>
            <a:ext cx="944677" cy="944677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Point</a:t>
            </a:r>
          </a:p>
        </p:txBody>
      </p:sp>
      <p:cxnSp>
        <p:nvCxnSpPr>
          <p:cNvPr id="64" name="Straight Connector 63" descr="line connector">
            <a:extLst>
              <a:ext uri="{FF2B5EF4-FFF2-40B4-BE49-F238E27FC236}">
                <a16:creationId xmlns:a16="http://schemas.microsoft.com/office/drawing/2014/main" id="{373ABF55-89CB-2C9B-A419-588AED805725}"/>
              </a:ext>
            </a:extLst>
          </p:cNvPr>
          <p:cNvCxnSpPr>
            <a:cxnSpLocks/>
            <a:stCxn id="29" idx="1"/>
            <a:endCxn id="21" idx="5"/>
          </p:cNvCxnSpPr>
          <p:nvPr/>
        </p:nvCxnSpPr>
        <p:spPr>
          <a:xfrm flipH="1" flipV="1">
            <a:off x="1967021" y="4211535"/>
            <a:ext cx="3217863" cy="86933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 descr="line connector">
            <a:extLst>
              <a:ext uri="{FF2B5EF4-FFF2-40B4-BE49-F238E27FC236}">
                <a16:creationId xmlns:a16="http://schemas.microsoft.com/office/drawing/2014/main" id="{E8954A28-2E28-8380-5E33-317E0175C914}"/>
              </a:ext>
            </a:extLst>
          </p:cNvPr>
          <p:cNvCxnSpPr>
            <a:cxnSpLocks/>
            <a:stCxn id="45" idx="2"/>
            <a:endCxn id="92" idx="6"/>
          </p:cNvCxnSpPr>
          <p:nvPr/>
        </p:nvCxnSpPr>
        <p:spPr>
          <a:xfrm flipH="1">
            <a:off x="6944262" y="3925084"/>
            <a:ext cx="849458" cy="40217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Oval 89" descr="oval shape">
            <a:extLst>
              <a:ext uri="{FF2B5EF4-FFF2-40B4-BE49-F238E27FC236}">
                <a16:creationId xmlns:a16="http://schemas.microsoft.com/office/drawing/2014/main" id="{3BB5F4FB-1769-EE5C-2B89-0DE40B78386E}"/>
              </a:ext>
            </a:extLst>
          </p:cNvPr>
          <p:cNvSpPr>
            <a:spLocks noChangeAspect="1"/>
          </p:cNvSpPr>
          <p:nvPr/>
        </p:nvSpPr>
        <p:spPr>
          <a:xfrm>
            <a:off x="8575170" y="2412946"/>
            <a:ext cx="851505" cy="85150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Semi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Circle</a:t>
            </a:r>
          </a:p>
        </p:txBody>
      </p:sp>
      <p:sp>
        <p:nvSpPr>
          <p:cNvPr id="92" name="Oval 91" descr="oval shape">
            <a:extLst>
              <a:ext uri="{FF2B5EF4-FFF2-40B4-BE49-F238E27FC236}">
                <a16:creationId xmlns:a16="http://schemas.microsoft.com/office/drawing/2014/main" id="{6879973B-D6E2-05FE-D7FE-DAFE4D3DA4BF}"/>
              </a:ext>
            </a:extLst>
          </p:cNvPr>
          <p:cNvSpPr>
            <a:spLocks noChangeAspect="1"/>
          </p:cNvSpPr>
          <p:nvPr/>
        </p:nvSpPr>
        <p:spPr>
          <a:xfrm>
            <a:off x="5572663" y="3804014"/>
            <a:ext cx="1371599" cy="1046488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Polygon</a:t>
            </a:r>
          </a:p>
        </p:txBody>
      </p:sp>
      <p:cxnSp>
        <p:nvCxnSpPr>
          <p:cNvPr id="93" name="Straight Connector 92" descr="line connector">
            <a:extLst>
              <a:ext uri="{FF2B5EF4-FFF2-40B4-BE49-F238E27FC236}">
                <a16:creationId xmlns:a16="http://schemas.microsoft.com/office/drawing/2014/main" id="{42915CD6-9F3B-D54B-C772-1C69CDAE0AE0}"/>
              </a:ext>
            </a:extLst>
          </p:cNvPr>
          <p:cNvCxnSpPr>
            <a:cxnSpLocks/>
            <a:stCxn id="92" idx="2"/>
            <a:endCxn id="32" idx="6"/>
          </p:cNvCxnSpPr>
          <p:nvPr/>
        </p:nvCxnSpPr>
        <p:spPr>
          <a:xfrm flipH="1" flipV="1">
            <a:off x="4701928" y="3443265"/>
            <a:ext cx="870735" cy="88399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Oval 95" descr="oval shape">
            <a:extLst>
              <a:ext uri="{FF2B5EF4-FFF2-40B4-BE49-F238E27FC236}">
                <a16:creationId xmlns:a16="http://schemas.microsoft.com/office/drawing/2014/main" id="{FB2FB917-EA65-B34A-A5B3-032535D6394B}"/>
              </a:ext>
            </a:extLst>
          </p:cNvPr>
          <p:cNvSpPr>
            <a:spLocks noChangeAspect="1"/>
          </p:cNvSpPr>
          <p:nvPr/>
        </p:nvSpPr>
        <p:spPr>
          <a:xfrm>
            <a:off x="8045031" y="4599352"/>
            <a:ext cx="1114199" cy="85150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Triangle</a:t>
            </a:r>
          </a:p>
        </p:txBody>
      </p:sp>
      <p:cxnSp>
        <p:nvCxnSpPr>
          <p:cNvPr id="35" name="Straight Connector 34" descr="line connector">
            <a:extLst>
              <a:ext uri="{FF2B5EF4-FFF2-40B4-BE49-F238E27FC236}">
                <a16:creationId xmlns:a16="http://schemas.microsoft.com/office/drawing/2014/main" id="{6DC9F482-FDB7-E029-E847-CB76AA95B033}"/>
              </a:ext>
            </a:extLst>
          </p:cNvPr>
          <p:cNvCxnSpPr>
            <a:cxnSpLocks/>
            <a:stCxn id="30" idx="1"/>
            <a:endCxn id="21" idx="5"/>
          </p:cNvCxnSpPr>
          <p:nvPr/>
        </p:nvCxnSpPr>
        <p:spPr>
          <a:xfrm flipH="1" flipV="1">
            <a:off x="1967021" y="4211535"/>
            <a:ext cx="1850268" cy="15554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58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364155"/>
            <a:ext cx="5559552" cy="2514600"/>
          </a:xfrm>
        </p:spPr>
        <p:txBody>
          <a:bodyPr>
            <a:normAutofit/>
          </a:bodyPr>
          <a:lstStyle/>
          <a:p>
            <a:r>
              <a:rPr lang="en-US" sz="80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8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br>
              <a:rPr lang="en-US" sz="8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n-US" sz="8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8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Class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shape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</a:p>
          <a:p>
            <a:pPr marL="0" indent="0">
              <a:buNone/>
            </a:pP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0" indent="0">
              <a:buNone/>
            </a:pP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x 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0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171700"/>
            <a:ext cx="5559552" cy="2514600"/>
          </a:xfrm>
        </p:spPr>
        <p:txBody>
          <a:bodyPr>
            <a:normAutofit fontScale="90000"/>
          </a:bodyPr>
          <a:lstStyle/>
          <a:p>
            <a:r>
              <a:rPr lang="en-US" sz="8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8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8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8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18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Lớp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3040" y="1463040"/>
            <a:ext cx="5969653" cy="39319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(Centroid)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(Area)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IsInside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(draw)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(fill)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5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3BD13F80A0DB4DB90BF6175649CEA2" ma:contentTypeVersion="11" ma:contentTypeDescription="Create a new document." ma:contentTypeScope="" ma:versionID="2e4a6d98fb7fe21adfabdd9478b844c3">
  <xsd:schema xmlns:xsd="http://www.w3.org/2001/XMLSchema" xmlns:xs="http://www.w3.org/2001/XMLSchema" xmlns:p="http://schemas.microsoft.com/office/2006/metadata/properties" xmlns:ns3="035f8cb0-4459-423c-9bca-1238d95d96b9" targetNamespace="http://schemas.microsoft.com/office/2006/metadata/properties" ma:root="true" ma:fieldsID="ad970559fd4c6d52a774d6e49557157b" ns3:_="">
    <xsd:import namespace="035f8cb0-4459-423c-9bca-1238d95d96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5f8cb0-4459-423c-9bca-1238d95d96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FAD19A-EA2A-4CE0-8BE4-8CDA21080A21}">
  <ds:schemaRefs>
    <ds:schemaRef ds:uri="035f8cb0-4459-423c-9bca-1238d95d96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0F67494-5E2B-4957-A173-674997570D3D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035f8cb0-4459-423c-9bca-1238d95d96b9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8F05AFF-D6C5-4AFF-B762-03B56A0654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Microsoft Office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Abadi Extra Light</vt:lpstr>
      <vt:lpstr>arial</vt:lpstr>
      <vt:lpstr>arial</vt:lpstr>
      <vt:lpstr>Avenir Next LT Pro</vt:lpstr>
      <vt:lpstr>Calibri</vt:lpstr>
      <vt:lpstr>Calibri Light</vt:lpstr>
      <vt:lpstr>Cascadia Code</vt:lpstr>
      <vt:lpstr>Cascadia Mono</vt:lpstr>
      <vt:lpstr>Segoe UI</vt:lpstr>
      <vt:lpstr>Segoe UI Semibold</vt:lpstr>
      <vt:lpstr>Tw Cen MT</vt:lpstr>
      <vt:lpstr>Office Theme</vt:lpstr>
      <vt:lpstr>ShapesVTI</vt:lpstr>
      <vt:lpstr>Project 8</vt:lpstr>
      <vt:lpstr>Team member </vt:lpstr>
      <vt:lpstr>Dự Án Roadmap</vt:lpstr>
      <vt:lpstr>Thiết kế</vt:lpstr>
      <vt:lpstr>Mindmap</vt:lpstr>
      <vt:lpstr>Xây dựng Class</vt:lpstr>
      <vt:lpstr>Class</vt:lpstr>
      <vt:lpstr>Cài đặt phương thức</vt:lpstr>
      <vt:lpstr>Lớp hình</vt:lpstr>
      <vt:lpstr>Thuật toán gom nhóm</vt:lpstr>
      <vt:lpstr>Kiểm tra liên thông</vt:lpstr>
      <vt:lpstr>PowerPoint Presentation</vt:lpstr>
      <vt:lpstr>PowerPoint Presentation</vt:lpstr>
      <vt:lpstr>Gom nhóm</vt:lpstr>
      <vt:lpstr>PowerPoint Presentation</vt:lpstr>
      <vt:lpstr>Màu và diện tích</vt:lpstr>
      <vt:lpstr>Đồ hoạ</vt:lpstr>
      <vt:lpstr>Nhập hình</vt:lpstr>
      <vt:lpstr>Vẽ Hình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</dc:title>
  <dc:creator>ĐỖ QUỐC VIỆT</dc:creator>
  <cp:lastModifiedBy>ĐỖ QUỐC VIỆT</cp:lastModifiedBy>
  <cp:revision>2</cp:revision>
  <dcterms:created xsi:type="dcterms:W3CDTF">2022-06-10T15:38:02Z</dcterms:created>
  <dcterms:modified xsi:type="dcterms:W3CDTF">2022-06-12T04:17:37Z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0x0101000D3BD13F80A0DB4DB90BF6175649CEA2</vt:lpwstr>
  </property>
</Properties>
</file>