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9" r:id="rId3"/>
    <p:sldId id="420" r:id="rId4"/>
    <p:sldId id="507" r:id="rId5"/>
    <p:sldId id="506" r:id="rId6"/>
    <p:sldId id="508" r:id="rId7"/>
    <p:sldId id="502" r:id="rId8"/>
    <p:sldId id="505" r:id="rId9"/>
    <p:sldId id="509" r:id="rId10"/>
    <p:sldId id="510" r:id="rId11"/>
    <p:sldId id="496" r:id="rId12"/>
    <p:sldId id="520" r:id="rId13"/>
    <p:sldId id="521" r:id="rId14"/>
    <p:sldId id="511" r:id="rId15"/>
    <p:sldId id="518" r:id="rId16"/>
    <p:sldId id="517" r:id="rId17"/>
    <p:sldId id="519" r:id="rId18"/>
    <p:sldId id="522" r:id="rId19"/>
    <p:sldId id="523" r:id="rId20"/>
    <p:sldId id="512" r:id="rId21"/>
    <p:sldId id="503" r:id="rId22"/>
    <p:sldId id="421" r:id="rId23"/>
    <p:sldId id="516" r:id="rId24"/>
    <p:sldId id="501" r:id="rId25"/>
    <p:sldId id="342" r:id="rId26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1" autoAdjust="0"/>
    <p:restoredTop sz="87958" autoAdjust="0"/>
  </p:normalViewPr>
  <p:slideViewPr>
    <p:cSldViewPr snapToGrid="0" snapToObjects="1">
      <p:cViewPr varScale="1">
        <p:scale>
          <a:sx n="27" d="100"/>
          <a:sy n="27" d="100"/>
        </p:scale>
        <p:origin x="108" y="36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EBD68-2F2E-4017-A27C-1826A3340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438A8-246F-4A0C-AC49-CFD5107DC364}"/>
              </a:ext>
            </a:extLst>
          </p:cNvPr>
          <p:cNvSpPr txBox="1"/>
          <p:nvPr userDrawn="1"/>
        </p:nvSpPr>
        <p:spPr>
          <a:xfrm>
            <a:off x="6098006" y="13055025"/>
            <a:ext cx="1218798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Copyright </a:t>
            </a:r>
            <a:r>
              <a:rPr lang="de-DE" i="1">
                <a:solidFill>
                  <a:schemeClr val="bg1"/>
                </a:solidFill>
              </a:rPr>
              <a:t>© </a:t>
            </a:r>
            <a:r>
              <a:rPr lang="de-DE">
                <a:solidFill>
                  <a:schemeClr val="bg1"/>
                </a:solidFill>
              </a:rPr>
              <a:t>VTI Coporation All Right Reserved</a:t>
            </a:r>
            <a:r>
              <a:rPr lang="vi-VN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>
                <a:solidFill>
                  <a:schemeClr val="bg1"/>
                </a:solidFill>
              </a:rPr>
              <a:t>Copyright </a:t>
            </a:r>
            <a:r>
              <a:rPr lang="de-DE" i="1">
                <a:solidFill>
                  <a:schemeClr val="bg1"/>
                </a:solidFill>
              </a:rPr>
              <a:t>© </a:t>
            </a:r>
            <a:r>
              <a:rPr lang="de-DE">
                <a:solidFill>
                  <a:schemeClr val="bg1"/>
                </a:solidFill>
              </a:rPr>
              <a:t>VTI Coporation All Right Reserved</a:t>
            </a:r>
            <a:r>
              <a:rPr lang="vi-VN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3D3818-C7E9-45D8-88BC-4FF2A0CE8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370" y="15790"/>
            <a:ext cx="3888630" cy="27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D822238-44C4-4C7A-8883-77703C13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370" y="15790"/>
            <a:ext cx="3888630" cy="27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2217E84D-6728-4933-90C0-30F88CB9B4DD}"/>
              </a:ext>
            </a:extLst>
          </p:cNvPr>
          <p:cNvSpPr txBox="1"/>
          <p:nvPr userDrawn="1"/>
        </p:nvSpPr>
        <p:spPr>
          <a:xfrm>
            <a:off x="0" y="-2025933"/>
            <a:ext cx="2438400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>
                <a:ln>
                  <a:noFill/>
                </a:ln>
                <a:solidFill>
                  <a:srgbClr val="CFCFC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www.9slide.vn</a:t>
            </a: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948815" y="6199125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4400" dirty="0">
                <a:solidFill>
                  <a:schemeClr val="accent1">
                    <a:lumMod val="75000"/>
                  </a:schemeClr>
                </a:solidFill>
              </a:rPr>
              <a:t>Database Basics</a:t>
            </a:r>
            <a:endParaRPr lang="en-US" sz="1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616688" y="571498"/>
            <a:ext cx="1839432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DML Trigger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77288" y="2068426"/>
            <a:ext cx="20716112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85750" lvl="0" indent="-285750" defTabSz="914400" hangingPunct="1"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r>
              <a:rPr lang="en-US" sz="3600" b="1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Before</a:t>
            </a:r>
          </a:p>
          <a:p>
            <a:pPr marL="285750" lvl="0" indent="-285750" defTabSz="914400" hangingPunct="1"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endParaRPr lang="en-US" sz="3600" b="1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marL="285750" lvl="0" indent="-285750" defTabSz="914400" hangingPunct="1"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r>
              <a:rPr lang="en-US" sz="3600" b="1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 After</a:t>
            </a:r>
          </a:p>
          <a:p>
            <a:pPr marL="285750" lvl="0" indent="-285750" defTabSz="914400" hangingPunct="1"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endParaRPr lang="en-US" sz="360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marL="742950" lvl="1" indent="-285750" defTabSz="914400" hangingPunct="1">
              <a:spcBef>
                <a:spcPts val="0"/>
              </a:spcBef>
              <a:buSzTx/>
              <a:buFont typeface="Courier New" panose="02070309020205020404" pitchFamily="49" charset="0"/>
              <a:buChar char="o"/>
            </a:pPr>
            <a:endParaRPr lang="en-US" sz="360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121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454" y="2256143"/>
            <a:ext cx="1950343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Create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algn="l"/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Disable / Enable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Drop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93" y="9214350"/>
            <a:ext cx="7172360" cy="615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93" y="3113307"/>
            <a:ext cx="10371501" cy="4308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750" y="11150886"/>
            <a:ext cx="6491252" cy="4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4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454" y="2256143"/>
            <a:ext cx="195034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Before </a:t>
            </a:r>
          </a:p>
          <a:p>
            <a:pPr algn="l"/>
            <a:r>
              <a:rPr lang="en-US" sz="4400" b="0" dirty="0"/>
              <a:t>    Verify data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11" y="4671685"/>
            <a:ext cx="16502089" cy="52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19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454" y="2256143"/>
            <a:ext cx="195034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After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40" y="3893762"/>
            <a:ext cx="16502089" cy="52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470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1 (Before)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81" y="2563246"/>
            <a:ext cx="18477243" cy="1449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78" y="5632736"/>
            <a:ext cx="21707116" cy="44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79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1 (Before)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18" y="2678131"/>
            <a:ext cx="10003808" cy="82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34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 (Before)</a:t>
            </a:r>
          </a:p>
        </p:txBody>
      </p:sp>
      <p:pic>
        <p:nvPicPr>
          <p:cNvPr id="1026" name="Picture 2" descr="https://scontent.fhan4-1.fna.fbcdn.net/v/t1.15752-9/93702178_159195318767755_271003554385231872_n.png?_nc_cat=105&amp;_nc_sid=b96e70&amp;_nc_ohc=JKeFJ4V_ffgAX8YR9Yc&amp;_nc_ht=scontent.fhan4-1.fna&amp;oh=f5df398e1d4c4ac58d6c8bfeb6d4ada2&amp;oe=5EBF7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55" y="2139286"/>
            <a:ext cx="16112556" cy="89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02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 (Before)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53" y="4991649"/>
            <a:ext cx="21191152" cy="9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19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3 (Before)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38" y="2038161"/>
            <a:ext cx="10617600" cy="97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701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3 (After)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4454" y="2256143"/>
            <a:ext cx="195034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Delete Question which has id = 6 (without using on delete cascade)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000791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Session &amp; Connection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Variable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Trigger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Index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CASE WHEN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4454" y="2256143"/>
            <a:ext cx="195034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Like catalog of books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4400" b="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4400" b="0" dirty="0"/>
              <a:t> Create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81" y="5248666"/>
            <a:ext cx="18304618" cy="18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79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CASE WHEN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6431" y="2285700"/>
            <a:ext cx="161199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defTabSz="914400" hangingPunct="1">
              <a:buFont typeface="Wingdings" panose="05000000000000000000" pitchFamily="2" charset="2"/>
              <a:buChar char="Ø"/>
            </a:pPr>
            <a:r>
              <a:rPr lang="en-US" sz="44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Like switch case in language programming (Java, C, C ++)</a:t>
            </a:r>
          </a:p>
          <a:p>
            <a:pPr marL="285750" indent="-285750" algn="l" defTabSz="914400" hangingPunct="1">
              <a:buFont typeface="Wingdings" panose="05000000000000000000" pitchFamily="2" charset="2"/>
              <a:buChar char="Ø"/>
            </a:pPr>
            <a:endParaRPr lang="en-US" sz="440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  <a:p>
            <a:pPr marL="285750" indent="-285750" algn="l" defTabSz="914400" hangingPunct="1">
              <a:buFont typeface="Wingdings" panose="05000000000000000000" pitchFamily="2" charset="2"/>
              <a:buChar char="Ø"/>
            </a:pPr>
            <a:r>
              <a:rPr lang="en-US" sz="4400" kern="1200" dirty="0">
                <a:solidFill>
                  <a:srgbClr val="44546A"/>
                </a:solidFill>
                <a:latin typeface="Open Sans Light"/>
                <a:ea typeface="+mn-ea"/>
                <a:cs typeface="+mn-cs"/>
              </a:rPr>
              <a:t>Using filter data</a:t>
            </a:r>
          </a:p>
          <a:p>
            <a:pPr marL="285750" indent="-285750" algn="l" defTabSz="914400" hangingPunct="1">
              <a:buFont typeface="Wingdings" panose="05000000000000000000" pitchFamily="2" charset="2"/>
              <a:buChar char="Ø"/>
            </a:pPr>
            <a:endParaRPr lang="en-US" sz="4400" kern="1200" dirty="0">
              <a:solidFill>
                <a:srgbClr val="44546A"/>
              </a:solidFill>
              <a:latin typeface="Open Sans Ligh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699590"/>
            <a:ext cx="13035516" cy="7378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371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" y="1483842"/>
            <a:ext cx="9848742" cy="10729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789" y="2053634"/>
            <a:ext cx="13639785" cy="8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49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53" y="2341852"/>
            <a:ext cx="16674082" cy="63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51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105026" y="2022302"/>
            <a:ext cx="2190178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Assignments for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3582996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39177" y="13198291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/>
              <a:t>Copyright </a:t>
            </a:r>
            <a:r>
              <a:rPr lang="de-DE" sz="1800" i="1"/>
              <a:t>© </a:t>
            </a:r>
            <a:r>
              <a:rPr lang="de-DE" sz="1800"/>
              <a:t>VTI Coporation All Right Reserved</a:t>
            </a:r>
            <a:r>
              <a:rPr lang="vi-VN" sz="1800"/>
              <a:t> </a:t>
            </a:r>
            <a:endParaRPr lang="uk-UA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41857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Connection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732276"/>
            <a:ext cx="11042858" cy="6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92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Session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29688" y="22208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A session is just a result of a successful connection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43" y="3549121"/>
            <a:ext cx="18846550" cy="53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4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79274" cy="7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Variable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29688" y="22208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User-defined variable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System variable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654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7576948" cy="55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User-defined variable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29688" y="1865226"/>
            <a:ext cx="16481424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000" b="1" dirty="0"/>
              <a:t>Local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3000" dirty="0"/>
              <a:t> A scope variable that can only be used in functions, store procedures and triggers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n-US" sz="3000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3000" b="1" dirty="0"/>
              <a:t>Global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3000" dirty="0"/>
              <a:t> A scope variable that can be used in all SQL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n-US" sz="3000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3000" b="1" dirty="0"/>
              <a:t>Session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3000" dirty="0"/>
              <a:t> A scope variable that can only be used in a session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sz="3000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86" y="4015300"/>
            <a:ext cx="7805557" cy="65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97" y="7607300"/>
            <a:ext cx="8336756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97" y="11112500"/>
            <a:ext cx="8336756" cy="10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8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  <a:ea typeface="ＭＳ Ｐゴシック" charset="0"/>
                <a:cs typeface="League Gothic" charset="0"/>
                <a:sym typeface="League Gothic" charset="0"/>
              </a:rPr>
              <a:t>System variable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677288" y="2068426"/>
            <a:ext cx="19827112" cy="95901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A variable whose scope can be used in all SQL (created by SQL).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The system variable can only be session or global 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4686924"/>
            <a:ext cx="14536780" cy="7225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6964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Trigger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2677288" y="2068426"/>
            <a:ext cx="20716112" cy="95901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Trigger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Automatically execute SQL commands or Store Procedure BEFORE | AFTER the INSERT, UPDATE, or DELETE commands.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Trigger is a special type of Store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Use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Checking the integrity, logical errors of the database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Checking constraints, complex default 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Controlling changes to data in a table</a:t>
            </a:r>
          </a:p>
        </p:txBody>
      </p:sp>
    </p:spTree>
    <p:extLst>
      <p:ext uri="{BB962C8B-B14F-4D97-AF65-F5344CB8AC3E}">
        <p14:creationId xmlns:p14="http://schemas.microsoft.com/office/powerpoint/2010/main" val="35478756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Trigger Type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 descr="Sự khác nhau của các loại SQL trigg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10" y="2893906"/>
            <a:ext cx="11015290" cy="7012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308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20501</TotalTime>
  <Words>283</Words>
  <Application>Microsoft Office PowerPoint</Application>
  <PresentationFormat>Custom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Open Sans Light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lenovo</dc:creator>
  <cp:keywords/>
  <dc:description>9Slide.vn</dc:description>
  <cp:lastModifiedBy>Huyen Ngoc</cp:lastModifiedBy>
  <cp:revision>1592</cp:revision>
  <cp:lastPrinted>2019-09-17T11:00:25Z</cp:lastPrinted>
  <dcterms:modified xsi:type="dcterms:W3CDTF">2021-07-23T02:14:03Z</dcterms:modified>
  <cp:category>9Slide.vn</cp:category>
</cp:coreProperties>
</file>