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419" r:id="rId3"/>
    <p:sldId id="420" r:id="rId4"/>
    <p:sldId id="507" r:id="rId5"/>
    <p:sldId id="506" r:id="rId6"/>
    <p:sldId id="518" r:id="rId7"/>
    <p:sldId id="519" r:id="rId8"/>
    <p:sldId id="521" r:id="rId9"/>
    <p:sldId id="520" r:id="rId10"/>
    <p:sldId id="508" r:id="rId11"/>
    <p:sldId id="502" r:id="rId12"/>
    <p:sldId id="505" r:id="rId13"/>
    <p:sldId id="511" r:id="rId14"/>
    <p:sldId id="509" r:id="rId15"/>
    <p:sldId id="510" r:id="rId16"/>
    <p:sldId id="421" r:id="rId17"/>
    <p:sldId id="515" r:id="rId18"/>
    <p:sldId id="516" r:id="rId19"/>
    <p:sldId id="501" r:id="rId20"/>
    <p:sldId id="342" r:id="rId21"/>
  </p:sldIdLst>
  <p:sldSz cx="24384000" cy="137160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040"/>
    <a:srgbClr val="F25A29"/>
    <a:srgbClr val="F35A29"/>
    <a:srgbClr val="4372C4"/>
    <a:srgbClr val="ED1C24"/>
    <a:srgbClr val="E4C622"/>
    <a:srgbClr val="B9D532"/>
    <a:srgbClr val="7BC242"/>
    <a:srgbClr val="E4C721"/>
    <a:srgbClr val="45B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88" autoAdjust="0"/>
    <p:restoredTop sz="87938" autoAdjust="0"/>
  </p:normalViewPr>
  <p:slideViewPr>
    <p:cSldViewPr snapToGrid="0" snapToObjects="1">
      <p:cViewPr varScale="1">
        <p:scale>
          <a:sx n="30" d="100"/>
          <a:sy n="30" d="100"/>
        </p:scale>
        <p:origin x="652" y="112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932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9682A-6338-40E2-9ACD-2A3FF92BB3F1}" type="datetime1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C4568-2AE6-42F2-B295-3769A765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706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04435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3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7172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59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2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E536F65-AC83-4CA5-A319-75AFC58D4B3B}" type="slidenum">
              <a:rPr lang="en-US" smtClean="0">
                <a:solidFill>
                  <a:prstClr val="black"/>
                </a:solidFill>
                <a:latin typeface="Calibri"/>
                <a:ea typeface=""/>
                <a:cs typeface=""/>
              </a:rPr>
              <a:pPr/>
              <a:t>20</a:t>
            </a:fld>
            <a:endParaRPr lang="en-US" dirty="0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2863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A04767-AA7B-4F3E-BCFB-179D9E0CC0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17132" y="859479"/>
            <a:ext cx="2950192" cy="11318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1BBB1C-D4C6-4A55-8C0C-D05DE284667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232" y="-59360"/>
            <a:ext cx="4161950" cy="29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5794390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20083" y="13156977"/>
            <a:ext cx="6743833" cy="48282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E2A10C-9EF2-4926-848D-8E4CCD3ED4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3"/>
          <p:cNvCxnSpPr>
            <a:cxnSpLocks/>
          </p:cNvCxnSpPr>
          <p:nvPr/>
        </p:nvCxnSpPr>
        <p:spPr>
          <a:xfrm>
            <a:off x="482600" y="1412390"/>
            <a:ext cx="18678236" cy="0"/>
          </a:xfrm>
          <a:prstGeom prst="straightConnector1">
            <a:avLst/>
          </a:prstGeom>
          <a:noFill/>
          <a:ln w="19050" cap="flat" cmpd="sng">
            <a:solidFill>
              <a:srgbClr val="3C5A9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3"/>
          <p:cNvSpPr/>
          <p:nvPr/>
        </p:nvSpPr>
        <p:spPr>
          <a:xfrm>
            <a:off x="0" y="12670972"/>
            <a:ext cx="24384000" cy="1045028"/>
          </a:xfrm>
          <a:prstGeom prst="rect">
            <a:avLst/>
          </a:prstGeom>
          <a:solidFill>
            <a:srgbClr val="3C5A99"/>
          </a:solidFill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6781639" y="12854932"/>
            <a:ext cx="104589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r>
              <a:rPr lang="vi-VN">
                <a:solidFill>
                  <a:schemeClr val="bg1"/>
                </a:solidFill>
              </a:rPr>
              <a:t>Copyright </a:t>
            </a:r>
            <a:r>
              <a:rPr lang="de-DE" i="1">
                <a:solidFill>
                  <a:schemeClr val="bg1"/>
                </a:solidFill>
              </a:rPr>
              <a:t>© </a:t>
            </a:r>
            <a:r>
              <a:rPr lang="de-DE">
                <a:solidFill>
                  <a:schemeClr val="bg1"/>
                </a:solidFill>
              </a:rPr>
              <a:t>VTI Coporation All Right Reserved</a:t>
            </a:r>
            <a:r>
              <a:rPr lang="vi-VN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  <p:cxnSp>
        <p:nvCxnSpPr>
          <p:cNvPr id="27" name="Google Shape;27;p3"/>
          <p:cNvCxnSpPr/>
          <p:nvPr/>
        </p:nvCxnSpPr>
        <p:spPr>
          <a:xfrm>
            <a:off x="0" y="12670972"/>
            <a:ext cx="243840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52DE446-704B-4E30-AD2E-D81D84507A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232" y="-59360"/>
            <a:ext cx="4161950" cy="29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8701658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674F-1420-4DF2-8459-B3931B49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06980E3F-CE96-4267-B841-15E317674931}" type="datetimeFigureOut">
              <a:rPr lang="en-US" smtClean="0"/>
              <a:t>7/22/2021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B1A97-058D-4695-BDEE-1CB388B8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0EE83-65C2-45C2-B15E-F5BF3C6B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2817" y="13073062"/>
            <a:ext cx="448840" cy="482823"/>
          </a:xfrm>
        </p:spPr>
        <p:txBody>
          <a:bodyPr/>
          <a:lstStyle/>
          <a:p>
            <a:fld id="{76CA7329-12AB-4100-8DDD-19BE59417CE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641B02-D364-4240-835E-FF32F0F89CB6}"/>
              </a:ext>
            </a:extLst>
          </p:cNvPr>
          <p:cNvCxnSpPr>
            <a:cxnSpLocks/>
          </p:cNvCxnSpPr>
          <p:nvPr userDrawn="1"/>
        </p:nvCxnSpPr>
        <p:spPr>
          <a:xfrm>
            <a:off x="1845217" y="1893677"/>
            <a:ext cx="17232492" cy="0"/>
          </a:xfrm>
          <a:prstGeom prst="line">
            <a:avLst/>
          </a:prstGeom>
          <a:ln w="38100" cap="rnd">
            <a:solidFill>
              <a:srgbClr val="057BBA">
                <a:alpha val="80000"/>
              </a:srgbClr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2D69B80-5308-4A23-A4A5-4B8E68BD25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232" y="-59360"/>
            <a:ext cx="4161950" cy="29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1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9CDB4A-154A-43BF-B0B4-529ECC63D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232" y="-59360"/>
            <a:ext cx="4161950" cy="29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9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9Slide.vn - 2019">
            <a:extLst>
              <a:ext uri="{FF2B5EF4-FFF2-40B4-BE49-F238E27FC236}">
                <a16:creationId xmlns:a16="http://schemas.microsoft.com/office/drawing/2014/main" id="{4D537547-2341-4EF6-8A7B-7CB6A37B7935}"/>
              </a:ext>
            </a:extLst>
          </p:cNvPr>
          <p:cNvSpPr txBox="1"/>
          <p:nvPr userDrawn="1"/>
        </p:nvSpPr>
        <p:spPr>
          <a:xfrm>
            <a:off x="0" y="-2025933"/>
            <a:ext cx="24384000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>
                <a:ln>
                  <a:noFill/>
                </a:ln>
                <a:solidFill>
                  <a:srgbClr val="CFCFC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www.9slide.vn</a:t>
            </a:r>
          </a:p>
        </p:txBody>
      </p:sp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5" r:id="rId3"/>
    <p:sldLayoutId id="2147483656" r:id="rId4"/>
    <p:sldLayoutId id="2147483657" r:id="rId5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0;p9">
            <a:extLst>
              <a:ext uri="{FF2B5EF4-FFF2-40B4-BE49-F238E27FC236}">
                <a16:creationId xmlns:a16="http://schemas.microsoft.com/office/drawing/2014/main" id="{DB753221-CAE6-4172-B420-253F82036F95}"/>
              </a:ext>
            </a:extLst>
          </p:cNvPr>
          <p:cNvSpPr txBox="1">
            <a:spLocks/>
          </p:cNvSpPr>
          <p:nvPr/>
        </p:nvSpPr>
        <p:spPr>
          <a:xfrm>
            <a:off x="948815" y="6199125"/>
            <a:ext cx="22486370" cy="13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>
              <a:lnSpc>
                <a:spcPct val="90000"/>
              </a:lnSpc>
              <a:buClr>
                <a:srgbClr val="1E4E79"/>
              </a:buClr>
              <a:buSzPts val="4400"/>
            </a:pPr>
            <a:r>
              <a:rPr lang="en-US" altLang="en-US" sz="17300" dirty="0">
                <a:solidFill>
                  <a:schemeClr val="accent1">
                    <a:lumMod val="75000"/>
                  </a:schemeClr>
                </a:solidFill>
              </a:rPr>
              <a:t>Database Basics</a:t>
            </a:r>
            <a:endParaRPr lang="en-US" sz="173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7576948" cy="55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Assign value for parameter OUT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2677288" y="2068426"/>
            <a:ext cx="16481424" cy="95901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242" y="2068426"/>
            <a:ext cx="17375717" cy="82764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485861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sz="6000" dirty="0">
                <a:solidFill>
                  <a:schemeClr val="accent1">
                    <a:lumMod val="75000"/>
                  </a:schemeClr>
                </a:solidFill>
                <a:ea typeface="ＭＳ Ｐゴシック" charset="0"/>
                <a:cs typeface="League Gothic" charset="0"/>
                <a:sym typeface="League Gothic" charset="0"/>
              </a:rPr>
              <a:t>Function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2677288" y="2068426"/>
            <a:ext cx="16481424" cy="95901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en-US" dirty="0"/>
              <a:t> User-defined function</a:t>
            </a:r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n-US" dirty="0"/>
              <a:t> 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175869649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User-defined function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2677288" y="2068426"/>
            <a:ext cx="16481424" cy="95901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en-US" dirty="0"/>
              <a:t> Create</a:t>
            </a:r>
          </a:p>
          <a:p>
            <a:pPr hangingPunct="1">
              <a:buFont typeface="Wingdings" panose="05000000000000000000" pitchFamily="2" charset="2"/>
              <a:buChar char="Ø"/>
            </a:pPr>
            <a:endParaRPr lang="en-US" dirty="0"/>
          </a:p>
          <a:p>
            <a:pPr hangingPunct="1">
              <a:buFont typeface="Wingdings" panose="05000000000000000000" pitchFamily="2" charset="2"/>
              <a:buChar char="Ø"/>
            </a:pPr>
            <a:endParaRPr lang="en-US" dirty="0"/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n-US" dirty="0"/>
              <a:t> Call</a:t>
            </a:r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n-US" dirty="0"/>
              <a:t> Drop</a:t>
            </a:r>
          </a:p>
          <a:p>
            <a:pPr hangingPunct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383" y="3096916"/>
            <a:ext cx="13705157" cy="29969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382" y="7122313"/>
            <a:ext cx="7507339" cy="5118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650" y="8599986"/>
            <a:ext cx="7021133" cy="4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7563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Built-in functions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7696" y="1839133"/>
            <a:ext cx="16119942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defTabSz="914400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300" kern="1200" dirty="0">
                <a:solidFill>
                  <a:srgbClr val="44546A"/>
                </a:solidFill>
                <a:latin typeface="Open Sans Light"/>
                <a:ea typeface="+mn-ea"/>
                <a:cs typeface="+mn-cs"/>
              </a:rPr>
              <a:t> </a:t>
            </a:r>
            <a:r>
              <a:rPr lang="vi-VN" sz="3300" kern="1200" dirty="0">
                <a:solidFill>
                  <a:srgbClr val="44546A"/>
                </a:solidFill>
                <a:latin typeface="Open Sans Light"/>
                <a:ea typeface="+mn-ea"/>
                <a:cs typeface="+mn-cs"/>
              </a:rPr>
              <a:t>COUNT()</a:t>
            </a:r>
            <a:endParaRPr lang="vi-VN" sz="3300" b="0" kern="1200" dirty="0">
              <a:solidFill>
                <a:srgbClr val="44546A"/>
              </a:solidFill>
              <a:latin typeface="Open Sans Light"/>
              <a:ea typeface="+mn-ea"/>
              <a:cs typeface="+mn-cs"/>
            </a:endParaRPr>
          </a:p>
          <a:p>
            <a:pPr marL="285750" indent="-285750" algn="l" defTabSz="914400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300" kern="1200" dirty="0">
                <a:solidFill>
                  <a:srgbClr val="44546A"/>
                </a:solidFill>
                <a:latin typeface="Open Sans Light"/>
                <a:ea typeface="+mn-ea"/>
                <a:cs typeface="+mn-cs"/>
              </a:rPr>
              <a:t> </a:t>
            </a:r>
            <a:r>
              <a:rPr lang="vi-VN" sz="3300" kern="1200" dirty="0">
                <a:solidFill>
                  <a:srgbClr val="44546A"/>
                </a:solidFill>
                <a:latin typeface="Open Sans Light"/>
                <a:ea typeface="+mn-ea"/>
                <a:cs typeface="+mn-cs"/>
              </a:rPr>
              <a:t>SUM()</a:t>
            </a:r>
          </a:p>
          <a:p>
            <a:pPr marL="285750" indent="-285750" algn="l" defTabSz="914400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300" kern="1200" dirty="0">
                <a:solidFill>
                  <a:srgbClr val="44546A"/>
                </a:solidFill>
                <a:latin typeface="Open Sans Light"/>
                <a:ea typeface="+mn-ea"/>
                <a:cs typeface="+mn-cs"/>
              </a:rPr>
              <a:t> </a:t>
            </a:r>
            <a:r>
              <a:rPr lang="vi-VN" sz="3300" kern="1200" dirty="0">
                <a:solidFill>
                  <a:srgbClr val="44546A"/>
                </a:solidFill>
                <a:latin typeface="Open Sans Light"/>
                <a:ea typeface="+mn-ea"/>
                <a:cs typeface="+mn-cs"/>
              </a:rPr>
              <a:t>MIN()</a:t>
            </a:r>
          </a:p>
          <a:p>
            <a:pPr marL="285750" indent="-285750" algn="l" defTabSz="914400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300" kern="1200" dirty="0">
                <a:solidFill>
                  <a:srgbClr val="44546A"/>
                </a:solidFill>
                <a:latin typeface="Open Sans Light"/>
                <a:ea typeface="+mn-ea"/>
                <a:cs typeface="+mn-cs"/>
              </a:rPr>
              <a:t> </a:t>
            </a:r>
            <a:r>
              <a:rPr lang="vi-VN" sz="3300" kern="1200" dirty="0">
                <a:solidFill>
                  <a:srgbClr val="44546A"/>
                </a:solidFill>
                <a:latin typeface="Open Sans Light"/>
                <a:ea typeface="+mn-ea"/>
                <a:cs typeface="+mn-cs"/>
              </a:rPr>
              <a:t>MAX()</a:t>
            </a:r>
          </a:p>
          <a:p>
            <a:pPr marL="285750" indent="-285750" algn="l" defTabSz="914400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300" kern="1200" dirty="0">
                <a:solidFill>
                  <a:srgbClr val="44546A"/>
                </a:solidFill>
                <a:latin typeface="Open Sans Light"/>
                <a:ea typeface="+mn-ea"/>
                <a:cs typeface="+mn-cs"/>
              </a:rPr>
              <a:t> </a:t>
            </a:r>
            <a:r>
              <a:rPr lang="vi-VN" sz="3300" kern="1200" dirty="0">
                <a:solidFill>
                  <a:srgbClr val="44546A"/>
                </a:solidFill>
                <a:latin typeface="Open Sans Light"/>
                <a:ea typeface="+mn-ea"/>
                <a:cs typeface="+mn-cs"/>
              </a:rPr>
              <a:t>AVG()</a:t>
            </a:r>
          </a:p>
          <a:p>
            <a:pPr marL="285750" indent="-285750" algn="l" defTabSz="914400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3300" kern="1200" dirty="0">
                <a:solidFill>
                  <a:srgbClr val="44546A"/>
                </a:solidFill>
                <a:latin typeface="Open Sans Light"/>
                <a:ea typeface="+mn-ea"/>
                <a:cs typeface="+mn-cs"/>
              </a:rPr>
              <a:t>….</a:t>
            </a:r>
          </a:p>
          <a:p>
            <a:pPr marL="285750" indent="-285750" algn="l" defTabSz="914400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300" kern="1200" dirty="0">
                <a:solidFill>
                  <a:srgbClr val="44546A"/>
                </a:solidFill>
                <a:latin typeface="Open Sans Light"/>
              </a:rPr>
              <a:t> </a:t>
            </a:r>
            <a:r>
              <a:rPr lang="en-US" sz="3300" kern="1200" dirty="0" err="1">
                <a:solidFill>
                  <a:srgbClr val="44546A"/>
                </a:solidFill>
                <a:latin typeface="Open Sans Light"/>
              </a:rPr>
              <a:t>DateTime</a:t>
            </a:r>
            <a:r>
              <a:rPr lang="en-US" sz="3300" kern="1200" dirty="0">
                <a:solidFill>
                  <a:srgbClr val="44546A"/>
                </a:solidFill>
                <a:latin typeface="Open Sans Light"/>
              </a:rPr>
              <a:t> functions</a:t>
            </a:r>
          </a:p>
          <a:p>
            <a:pPr marL="285750" indent="-285750" algn="l" defTabSz="914400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300" kern="1200" dirty="0">
                <a:solidFill>
                  <a:srgbClr val="44546A"/>
                </a:solidFill>
                <a:latin typeface="Open Sans Light"/>
              </a:rPr>
              <a:t> String functions</a:t>
            </a:r>
          </a:p>
          <a:p>
            <a:pPr algn="l" defTabSz="914400" hangingPunct="1"/>
            <a:endParaRPr lang="en-US" sz="3300" kern="1200" dirty="0">
              <a:solidFill>
                <a:srgbClr val="44546A"/>
              </a:solidFill>
              <a:latin typeface="Open Sans Light"/>
              <a:ea typeface="+mn-ea"/>
              <a:cs typeface="+mn-cs"/>
            </a:endParaRPr>
          </a:p>
          <a:p>
            <a:pPr algn="l" defTabSz="914400" hangingPunct="1"/>
            <a:endParaRPr lang="en-US" sz="3300" b="0" kern="1200" dirty="0">
              <a:solidFill>
                <a:srgbClr val="44546A"/>
              </a:solidFill>
              <a:latin typeface="Open Sans Light"/>
              <a:ea typeface="+mn-ea"/>
              <a:cs typeface="+mn-cs"/>
            </a:endParaRPr>
          </a:p>
          <a:p>
            <a:pPr marL="285750" indent="-285750" algn="l" defTabSz="914400" hangingPunct="1">
              <a:buFont typeface="Wingdings" panose="05000000000000000000" pitchFamily="2" charset="2"/>
              <a:buChar char="Ø"/>
            </a:pPr>
            <a:endParaRPr lang="en-US" sz="3300" b="0" kern="1200" dirty="0">
              <a:solidFill>
                <a:srgbClr val="44546A"/>
              </a:solidFill>
              <a:latin typeface="Open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83938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Example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506" y="1765431"/>
            <a:ext cx="18579922" cy="100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3085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616688" y="571498"/>
            <a:ext cx="18394326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The </a:t>
            </a:r>
            <a:r>
              <a:rPr lang="en-US" altLang="en-US" sz="6000" kern="1200" dirty="0" err="1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Comparasion</a:t>
            </a: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 function and Stored Procedure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99" y="2480890"/>
            <a:ext cx="16593141" cy="764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1219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9372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>
                <a:solidFill>
                  <a:srgbClr val="4F81BD"/>
                </a:solidFill>
                <a:ea typeface="+mn-ea"/>
                <a:cs typeface="Arial" panose="020B0604020202020204" pitchFamily="34" charset="0"/>
              </a:rPr>
              <a:t>Assignments 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65" y="1483842"/>
            <a:ext cx="9848742" cy="107298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789" y="2053634"/>
            <a:ext cx="13639785" cy="830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6492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9372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>
                <a:solidFill>
                  <a:srgbClr val="4F81BD"/>
                </a:solidFill>
                <a:ea typeface="+mn-ea"/>
                <a:cs typeface="Arial" panose="020B0604020202020204" pitchFamily="34" charset="0"/>
              </a:rPr>
              <a:t>Assignments 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65" y="1483842"/>
            <a:ext cx="9848742" cy="107298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789" y="2053634"/>
            <a:ext cx="13639785" cy="830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0713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9372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>
                <a:solidFill>
                  <a:srgbClr val="4F81BD"/>
                </a:solidFill>
                <a:ea typeface="+mn-ea"/>
                <a:cs typeface="Arial" panose="020B0604020202020204" pitchFamily="34" charset="0"/>
              </a:rPr>
              <a:t>Assignments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853" y="2278057"/>
            <a:ext cx="16674082" cy="637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4511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9372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>
                <a:solidFill>
                  <a:srgbClr val="4F81BD"/>
                </a:solidFill>
                <a:ea typeface="+mn-ea"/>
                <a:cs typeface="Arial" panose="020B0604020202020204" pitchFamily="34" charset="0"/>
              </a:rPr>
              <a:t>Assignments 2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105026" y="2022302"/>
            <a:ext cx="21901784" cy="95901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US" dirty="0"/>
              <a:t>Assignments for Testing System</a:t>
            </a:r>
          </a:p>
        </p:txBody>
      </p:sp>
    </p:spTree>
    <p:extLst>
      <p:ext uri="{BB962C8B-B14F-4D97-AF65-F5344CB8AC3E}">
        <p14:creationId xmlns:p14="http://schemas.microsoft.com/office/powerpoint/2010/main" val="335829966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9539177" y="13198291"/>
            <a:ext cx="5407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800">
                <a:solidFill>
                  <a:schemeClr val="bg1"/>
                </a:solidFill>
              </a:rPr>
              <a:t>Copyright </a:t>
            </a:r>
            <a:r>
              <a:rPr lang="de-DE" sz="1800" i="1">
                <a:solidFill>
                  <a:schemeClr val="bg1"/>
                </a:solidFill>
              </a:rPr>
              <a:t>© </a:t>
            </a:r>
            <a:r>
              <a:rPr lang="de-DE" sz="1800">
                <a:solidFill>
                  <a:schemeClr val="bg1"/>
                </a:solidFill>
              </a:rPr>
              <a:t>VTI Coporation All Right Reserved</a:t>
            </a:r>
            <a:r>
              <a:rPr lang="vi-VN" sz="1800">
                <a:solidFill>
                  <a:schemeClr val="bg1"/>
                </a:solidFill>
              </a:rPr>
              <a:t> </a:t>
            </a:r>
            <a:endParaRPr lang="uk-UA" sz="18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E6175F-EC54-41CE-AC36-9254032B4CC2}"/>
              </a:ext>
            </a:extLst>
          </p:cNvPr>
          <p:cNvSpPr txBox="1">
            <a:spLocks/>
          </p:cNvSpPr>
          <p:nvPr/>
        </p:nvSpPr>
        <p:spPr bwMode="auto">
          <a:xfrm>
            <a:off x="1845217" y="3116480"/>
            <a:ext cx="21401314" cy="932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Stored Procedure</a:t>
            </a:r>
          </a:p>
          <a:p>
            <a:pPr lvl="0"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Function</a:t>
            </a:r>
          </a:p>
          <a:p>
            <a:pPr defTabSz="914400">
              <a:defRPr/>
            </a:pPr>
            <a:r>
              <a:rPr lang="en-US" altLang="en-US" sz="6600" b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Assignments</a:t>
            </a:r>
            <a:endParaRPr kumimoji="0" lang="en-US" altLang="en-US" sz="6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9413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539177" y="13198291"/>
            <a:ext cx="5407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800"/>
              <a:t>Copyright </a:t>
            </a:r>
            <a:r>
              <a:rPr lang="de-DE" sz="1800" i="1"/>
              <a:t>© </a:t>
            </a:r>
            <a:r>
              <a:rPr lang="de-DE" sz="1800"/>
              <a:t>VTI Coporation All Right Reserved</a:t>
            </a:r>
            <a:r>
              <a:rPr lang="vi-VN" sz="1800"/>
              <a:t> </a:t>
            </a:r>
            <a:endParaRPr lang="uk-UA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3CDD7E-E173-4A74-9533-427DE02233F9}"/>
              </a:ext>
            </a:extLst>
          </p:cNvPr>
          <p:cNvSpPr/>
          <p:nvPr/>
        </p:nvSpPr>
        <p:spPr>
          <a:xfrm>
            <a:off x="7195160" y="5450175"/>
            <a:ext cx="1009528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820798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141857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STORED PROCEDURE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2677288" y="2068426"/>
            <a:ext cx="16481424" cy="95901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en-US" dirty="0"/>
              <a:t> Create</a:t>
            </a:r>
          </a:p>
          <a:p>
            <a:pPr hangingPunct="1">
              <a:buFont typeface="Wingdings" panose="05000000000000000000" pitchFamily="2" charset="2"/>
              <a:buChar char="Ø"/>
            </a:pPr>
            <a:endParaRPr lang="en-US" dirty="0"/>
          </a:p>
          <a:p>
            <a:pPr hangingPunct="1">
              <a:buFont typeface="Wingdings" panose="05000000000000000000" pitchFamily="2" charset="2"/>
              <a:buChar char="Ø"/>
            </a:pPr>
            <a:endParaRPr lang="en-US" dirty="0"/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n-US" dirty="0"/>
              <a:t> Call</a:t>
            </a:r>
          </a:p>
          <a:p>
            <a:pPr hangingPunct="1">
              <a:buFont typeface="Wingdings" panose="05000000000000000000" pitchFamily="2" charset="2"/>
              <a:buChar char="Ø"/>
            </a:pPr>
            <a:endParaRPr lang="en-US" dirty="0"/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n-US" dirty="0"/>
              <a:t> Drop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284" y="3077464"/>
            <a:ext cx="19529776" cy="25013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095" y="7333544"/>
            <a:ext cx="4765930" cy="5719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284" y="10302882"/>
            <a:ext cx="8093830" cy="52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5926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2479274" cy="7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Syntax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2677288" y="2068426"/>
            <a:ext cx="16481424" cy="95901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2829688" y="2220826"/>
            <a:ext cx="16481424" cy="95901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endParaRPr lang="en-US" dirty="0"/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n-US" dirty="0"/>
              <a:t> DELIMITER $$ Meaning</a:t>
            </a:r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n-US" dirty="0"/>
              <a:t> Parameter IN, OUT</a:t>
            </a:r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n-US" dirty="0"/>
              <a:t> The difference between Parameter and Variable</a:t>
            </a:r>
          </a:p>
          <a:p>
            <a:pPr hangingPunct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449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2479274" cy="7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EXAMPLE 1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2677288" y="2068426"/>
            <a:ext cx="16481424" cy="95901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622" y="2068426"/>
            <a:ext cx="16204020" cy="8904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356545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2479274" cy="7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EXAMPLE 2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2677288" y="2068426"/>
            <a:ext cx="16481424" cy="95901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199" y="2057399"/>
            <a:ext cx="20147085" cy="846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1610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2479274" cy="7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EXAMPLE 3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2677288" y="2068426"/>
            <a:ext cx="16481424" cy="95901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390" y="2068426"/>
            <a:ext cx="21471320" cy="809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4689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2479274" cy="7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EXAMPLE 4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2677288" y="2068426"/>
            <a:ext cx="16481424" cy="95901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793" y="1731630"/>
            <a:ext cx="20705470" cy="617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976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2479274" cy="7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EXAMPLE 5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2677288" y="2068426"/>
            <a:ext cx="16481424" cy="95901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7" y="1852723"/>
            <a:ext cx="16532188" cy="975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7186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20571</TotalTime>
  <Words>126</Words>
  <Application>Microsoft Office PowerPoint</Application>
  <PresentationFormat>Custom</PresentationFormat>
  <Paragraphs>53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 (Body)</vt:lpstr>
      <vt:lpstr>Helvetica Neue</vt:lpstr>
      <vt:lpstr>Helvetica Neue Light</vt:lpstr>
      <vt:lpstr>Helvetica Neue Medium</vt:lpstr>
      <vt:lpstr>Meiryo</vt:lpstr>
      <vt:lpstr>Arial</vt:lpstr>
      <vt:lpstr>Calibri</vt:lpstr>
      <vt:lpstr>Open Sans Light</vt:lpstr>
      <vt:lpstr>Wingdings</vt:lpstr>
      <vt:lpstr>White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9Slide.vn</dc:subject>
  <dc:creator>lenovo</dc:creator>
  <cp:keywords/>
  <dc:description>9Slide.vn</dc:description>
  <cp:lastModifiedBy>Huyen Ngoc</cp:lastModifiedBy>
  <cp:revision>1551</cp:revision>
  <cp:lastPrinted>2019-09-17T11:00:25Z</cp:lastPrinted>
  <dcterms:modified xsi:type="dcterms:W3CDTF">2021-07-22T03:21:34Z</dcterms:modified>
  <cp:category>9Slide.vn</cp:category>
</cp:coreProperties>
</file>