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256" r:id="rId5"/>
    <p:sldId id="257" r:id="rId6"/>
    <p:sldId id="288" r:id="rId7"/>
    <p:sldId id="259" r:id="rId8"/>
    <p:sldId id="289" r:id="rId9"/>
    <p:sldId id="405" r:id="rId10"/>
    <p:sldId id="407" r:id="rId11"/>
    <p:sldId id="379" r:id="rId12"/>
    <p:sldId id="429" r:id="rId13"/>
    <p:sldId id="266" r:id="rId14"/>
    <p:sldId id="267" r:id="rId15"/>
    <p:sldId id="344" r:id="rId16"/>
    <p:sldId id="380" r:id="rId17"/>
    <p:sldId id="381" r:id="rId18"/>
    <p:sldId id="424" r:id="rId19"/>
    <p:sldId id="387" r:id="rId20"/>
    <p:sldId id="271" r:id="rId21"/>
    <p:sldId id="406" r:id="rId22"/>
    <p:sldId id="425" r:id="rId23"/>
    <p:sldId id="294" r:id="rId24"/>
    <p:sldId id="274" r:id="rId25"/>
    <p:sldId id="382" r:id="rId26"/>
    <p:sldId id="270" r:id="rId27"/>
    <p:sldId id="347" r:id="rId28"/>
    <p:sldId id="439" r:id="rId29"/>
    <p:sldId id="426" r:id="rId30"/>
    <p:sldId id="384" r:id="rId31"/>
    <p:sldId id="414" r:id="rId32"/>
    <p:sldId id="359" r:id="rId33"/>
    <p:sldId id="440" r:id="rId34"/>
    <p:sldId id="296" r:id="rId35"/>
    <p:sldId id="427" r:id="rId36"/>
    <p:sldId id="428" r:id="rId37"/>
    <p:sldId id="317" r:id="rId38"/>
    <p:sldId id="319" r:id="rId39"/>
    <p:sldId id="395" r:id="rId40"/>
    <p:sldId id="408" r:id="rId41"/>
    <p:sldId id="389" r:id="rId42"/>
    <p:sldId id="390" r:id="rId43"/>
    <p:sldId id="397" r:id="rId44"/>
    <p:sldId id="391" r:id="rId45"/>
    <p:sldId id="392" r:id="rId46"/>
    <p:sldId id="399" r:id="rId47"/>
    <p:sldId id="362" r:id="rId48"/>
    <p:sldId id="409" r:id="rId49"/>
    <p:sldId id="285" r:id="rId50"/>
    <p:sldId id="333" r:id="rId51"/>
    <p:sldId id="334" r:id="rId52"/>
    <p:sldId id="301" r:id="rId53"/>
    <p:sldId id="300" r:id="rId54"/>
    <p:sldId id="302" r:id="rId55"/>
    <p:sldId id="337" r:id="rId56"/>
    <p:sldId id="412" r:id="rId57"/>
    <p:sldId id="411" r:id="rId58"/>
    <p:sldId id="413" r:id="rId59"/>
    <p:sldId id="423" r:id="rId60"/>
    <p:sldId id="410" r:id="rId61"/>
    <p:sldId id="338" r:id="rId62"/>
    <p:sldId id="400" r:id="rId63"/>
    <p:sldId id="258" r:id="rId64"/>
    <p:sldId id="290" r:id="rId65"/>
    <p:sldId id="398" r:id="rId66"/>
    <p:sldId id="394" r:id="rId67"/>
    <p:sldId id="416" r:id="rId68"/>
    <p:sldId id="368" r:id="rId69"/>
    <p:sldId id="369" r:id="rId70"/>
    <p:sldId id="402" r:id="rId71"/>
    <p:sldId id="375" r:id="rId72"/>
    <p:sldId id="417" r:id="rId73"/>
    <p:sldId id="404" r:id="rId74"/>
    <p:sldId id="307" r:id="rId75"/>
    <p:sldId id="431" r:id="rId76"/>
    <p:sldId id="438" r:id="rId77"/>
    <p:sldId id="432" r:id="rId78"/>
    <p:sldId id="437" r:id="rId79"/>
    <p:sldId id="419" r:id="rId8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sic,Maja M." initials="PM" lastIdx="4" clrIdx="0"/>
  <p:cmAuthor id="2" name="Lorenzo Verri" initials="LV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7" autoAdjust="0"/>
    <p:restoredTop sz="71038" autoAdjust="0"/>
  </p:normalViewPr>
  <p:slideViewPr>
    <p:cSldViewPr snapToGrid="0">
      <p:cViewPr varScale="1">
        <p:scale>
          <a:sx n="47" d="100"/>
          <a:sy n="47" d="100"/>
        </p:scale>
        <p:origin x="1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15:09:20" idx="1">
    <p:pos x="0" y="0"/>
    <p:text>Update the index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D57007A9-95E5-4D16-8378-DA84A00E77E5}" type="slidenum">
              <a:rPr/>
              <a:t>‹#›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08:07:13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defTabSz="-635" rtl="0" hangingPunct="0">
              <a:buNone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defTabSz="-635" rtl="0" hangingPunct="0">
              <a:buNone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defTabSz="-635" rtl="0" hangingPunct="0">
              <a:buNone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ECB017-6B10-4AC1-AF99-F0F7897A5CF7}" type="slidenum">
              <a:r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lvl="0" indent="-215900" defTabSz="-635" rtl="0" hangingPunct="0">
      <a:buNone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328A1814-D852-42E7-8577-56FB5A024D5E}" type="slidenum">
              <a:rPr/>
              <a:t>1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213CBBD-4D2A-4C42-9732-1D7CD134F4B0}" type="slidenum">
              <a:rPr/>
              <a:t>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949D0AA3-4C3A-4FA9-B9F1-8D3DCBD6312D}" type="slidenum">
              <a:rPr/>
              <a:t>11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D68AD3BD-B863-422B-8DC3-7D0A7BCA3C67}" type="slidenum">
              <a:rPr/>
              <a:t>11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/>
              <a:t>Timeperiod</a:t>
            </a:r>
            <a:r>
              <a:rPr lang="en-US" dirty="0"/>
              <a:t> between creation of a bug, and finding it is what’s costly!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333DA1-7202-4588-B27F-E3253735193F}" type="slidenum">
              <a:t>12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5519690-1C5B-415F-83FD-248EBAD84D99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Workers: do work, are needed by other classes.</a:t>
            </a:r>
          </a:p>
          <a:p>
            <a:r>
              <a:rPr lang="en-US" dirty="0"/>
              <a:t>Managers: mostly delegate work to workers, don’t do any work themselves.</a:t>
            </a:r>
          </a:p>
        </p:txBody>
      </p:sp>
    </p:spTree>
    <p:extLst>
      <p:ext uri="{BB962C8B-B14F-4D97-AF65-F5344CB8AC3E}">
        <p14:creationId xmlns:p14="http://schemas.microsoft.com/office/powerpoint/2010/main" val="4132897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333DA1-7202-4588-B27F-E3253735193F}" type="slidenum">
              <a:t>13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5519690-1C5B-415F-83FD-248EBAD84D99}" type="slidenum">
              <a:t>13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6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</a:t>
            </a:r>
            <a:r>
              <a:rPr lang="en-NL" dirty="0"/>
              <a:t>o</a:t>
            </a:r>
            <a:r>
              <a:rPr lang="nl-NL" dirty="0"/>
              <a:t>u</a:t>
            </a:r>
            <a:r>
              <a:rPr lang="en-NL" dirty="0"/>
              <a:t>r </a:t>
            </a:r>
            <a:r>
              <a:rPr lang="nl-NL" dirty="0"/>
              <a:t>j</a:t>
            </a:r>
            <a:r>
              <a:rPr lang="en-NL" dirty="0"/>
              <a:t>o</a:t>
            </a:r>
            <a:r>
              <a:rPr lang="nl-NL" dirty="0"/>
              <a:t>b</a:t>
            </a:r>
            <a:r>
              <a:rPr lang="en-NL" dirty="0"/>
              <a:t>:</a:t>
            </a:r>
          </a:p>
          <a:p>
            <a:endParaRPr lang="en-NL" dirty="0"/>
          </a:p>
          <a:p>
            <a:r>
              <a:rPr lang="nl-NL" dirty="0"/>
              <a:t>R</a:t>
            </a:r>
            <a:r>
              <a:rPr lang="en-NL" dirty="0"/>
              <a:t>e</a:t>
            </a:r>
            <a:r>
              <a:rPr lang="nl-NL" dirty="0"/>
              <a:t>q</a:t>
            </a:r>
            <a:r>
              <a:rPr lang="en-NL" dirty="0" err="1"/>
              <a:t>uirements</a:t>
            </a:r>
            <a:r>
              <a:rPr lang="en-NL" dirty="0"/>
              <a:t> describe </a:t>
            </a:r>
            <a:r>
              <a:rPr lang="nl-NL" dirty="0"/>
              <a:t>w</a:t>
            </a:r>
            <a:r>
              <a:rPr lang="en-NL" dirty="0"/>
              <a:t>a</a:t>
            </a:r>
            <a:r>
              <a:rPr lang="nl-NL" dirty="0"/>
              <a:t>n</a:t>
            </a:r>
            <a:r>
              <a:rPr lang="en-NL" dirty="0"/>
              <a:t>t</a:t>
            </a:r>
            <a:r>
              <a:rPr lang="nl-NL" dirty="0"/>
              <a:t>e</a:t>
            </a:r>
            <a:r>
              <a:rPr lang="en-NL" dirty="0"/>
              <a:t>d </a:t>
            </a:r>
            <a:r>
              <a:rPr lang="nl-NL" dirty="0"/>
              <a:t>b</a:t>
            </a:r>
            <a:r>
              <a:rPr lang="en-NL" dirty="0"/>
              <a:t>e</a:t>
            </a:r>
            <a:r>
              <a:rPr lang="nl-NL" dirty="0"/>
              <a:t>h</a:t>
            </a:r>
            <a:r>
              <a:rPr lang="en-NL" dirty="0"/>
              <a:t>a</a:t>
            </a:r>
            <a:r>
              <a:rPr lang="nl-NL" dirty="0"/>
              <a:t>v</a:t>
            </a:r>
            <a:r>
              <a:rPr lang="en-NL" dirty="0"/>
              <a:t>i</a:t>
            </a:r>
            <a:r>
              <a:rPr lang="nl-NL" dirty="0"/>
              <a:t>o</a:t>
            </a:r>
            <a:r>
              <a:rPr lang="en-NL" dirty="0"/>
              <a:t>u</a:t>
            </a:r>
            <a:r>
              <a:rPr lang="nl-NL" dirty="0"/>
              <a:t>r (sometimes defined by somebody else)</a:t>
            </a:r>
          </a:p>
          <a:p>
            <a:endParaRPr lang="en-NL" dirty="0"/>
          </a:p>
          <a:p>
            <a:r>
              <a:rPr lang="nl-NL" dirty="0"/>
              <a:t>W</a:t>
            </a:r>
            <a:r>
              <a:rPr lang="en-NL" dirty="0"/>
              <a:t>anted behaviour </a:t>
            </a:r>
            <a:r>
              <a:rPr lang="nl-NL" dirty="0"/>
              <a:t>m</a:t>
            </a:r>
            <a:r>
              <a:rPr lang="en-NL" dirty="0"/>
              <a:t>u</a:t>
            </a:r>
            <a:r>
              <a:rPr lang="nl-NL" dirty="0"/>
              <a:t>s</a:t>
            </a:r>
            <a:r>
              <a:rPr lang="en-NL" dirty="0"/>
              <a:t>t </a:t>
            </a:r>
            <a:r>
              <a:rPr lang="nl-NL" dirty="0"/>
              <a:t>h</a:t>
            </a:r>
            <a:r>
              <a:rPr lang="en-NL" dirty="0"/>
              <a:t>a</a:t>
            </a:r>
            <a:r>
              <a:rPr lang="nl-NL" dirty="0"/>
              <a:t>v</a:t>
            </a:r>
            <a:r>
              <a:rPr lang="en-NL" dirty="0"/>
              <a:t>e test </a:t>
            </a:r>
            <a:r>
              <a:rPr lang="nl-NL" dirty="0"/>
              <a:t>c</a:t>
            </a:r>
            <a:r>
              <a:rPr lang="en-NL" dirty="0"/>
              <a:t>o</a:t>
            </a:r>
            <a:r>
              <a:rPr lang="nl-NL" dirty="0"/>
              <a:t>d</a:t>
            </a:r>
            <a:r>
              <a:rPr lang="en-NL" dirty="0"/>
              <a:t>e (</a:t>
            </a:r>
            <a:r>
              <a:rPr lang="nl-NL" dirty="0"/>
              <a:t>t</a:t>
            </a:r>
            <a:r>
              <a:rPr lang="en-NL" dirty="0"/>
              <a:t>o </a:t>
            </a:r>
            <a:r>
              <a:rPr lang="nl-NL" dirty="0"/>
              <a:t>p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v</a:t>
            </a:r>
            <a:r>
              <a:rPr lang="nl-NL" dirty="0"/>
              <a:t>e</a:t>
            </a:r>
            <a:r>
              <a:rPr lang="en-NL" dirty="0"/>
              <a:t> it</a:t>
            </a:r>
            <a:r>
              <a:rPr lang="en-US" dirty="0"/>
              <a:t> is there correctly</a:t>
            </a:r>
            <a:r>
              <a:rPr lang="en-NL" dirty="0"/>
              <a:t>)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en-NL" dirty="0"/>
              <a:t>m</a:t>
            </a:r>
            <a:r>
              <a:rPr lang="nl-NL" dirty="0"/>
              <a:t>p</a:t>
            </a:r>
            <a:r>
              <a:rPr lang="en-NL" dirty="0"/>
              <a:t>l</a:t>
            </a:r>
            <a:r>
              <a:rPr lang="nl-NL" dirty="0"/>
              <a:t>e</a:t>
            </a:r>
            <a:r>
              <a:rPr lang="en-NL" dirty="0"/>
              <a:t>m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t</a:t>
            </a:r>
            <a:r>
              <a:rPr lang="en-NL" dirty="0"/>
              <a:t>a</a:t>
            </a:r>
            <a:r>
              <a:rPr lang="nl-NL" dirty="0"/>
              <a:t>t</a:t>
            </a:r>
            <a:r>
              <a:rPr lang="en-NL" dirty="0"/>
              <a:t>i</a:t>
            </a:r>
            <a:r>
              <a:rPr lang="nl-NL" dirty="0"/>
              <a:t>o</a:t>
            </a:r>
            <a:r>
              <a:rPr lang="en-NL" dirty="0"/>
              <a:t>n </a:t>
            </a:r>
            <a:r>
              <a:rPr lang="nl-NL" dirty="0"/>
              <a:t>c</a:t>
            </a:r>
            <a:r>
              <a:rPr lang="en-NL" dirty="0"/>
              <a:t>o</a:t>
            </a:r>
            <a:r>
              <a:rPr lang="nl-NL" dirty="0"/>
              <a:t>d</a:t>
            </a:r>
            <a:r>
              <a:rPr lang="en-NL" dirty="0"/>
              <a:t>e </a:t>
            </a:r>
            <a:r>
              <a:rPr lang="nl-NL" dirty="0"/>
              <a:t>i</a:t>
            </a:r>
            <a:r>
              <a:rPr lang="en-NL" dirty="0"/>
              <a:t>s </a:t>
            </a:r>
            <a:r>
              <a:rPr lang="nl-NL" dirty="0"/>
              <a:t>m</a:t>
            </a:r>
            <a:r>
              <a:rPr lang="en-NL" dirty="0"/>
              <a:t>a</a:t>
            </a:r>
            <a:r>
              <a:rPr lang="nl-NL" dirty="0"/>
              <a:t>d</a:t>
            </a:r>
            <a:r>
              <a:rPr lang="en-NL" dirty="0"/>
              <a:t>e </a:t>
            </a:r>
            <a:r>
              <a:rPr lang="nl-NL" dirty="0"/>
              <a:t>a</a:t>
            </a:r>
            <a:r>
              <a:rPr lang="en-NL" dirty="0"/>
              <a:t>f</a:t>
            </a:r>
            <a:r>
              <a:rPr lang="nl-NL" dirty="0"/>
              <a:t>t</a:t>
            </a:r>
            <a:r>
              <a:rPr lang="en-NL" dirty="0"/>
              <a:t>e</a:t>
            </a:r>
            <a:r>
              <a:rPr lang="nl-NL" dirty="0"/>
              <a:t>r</a:t>
            </a:r>
            <a:r>
              <a:rPr lang="en-NL" dirty="0"/>
              <a:t> </a:t>
            </a:r>
            <a:r>
              <a:rPr lang="nl-NL" dirty="0"/>
              <a:t>t</a:t>
            </a:r>
            <a:r>
              <a:rPr lang="en-NL" dirty="0"/>
              <a:t>h</a:t>
            </a:r>
            <a:r>
              <a:rPr lang="nl-NL" dirty="0"/>
              <a:t>e</a:t>
            </a:r>
            <a:r>
              <a:rPr lang="en-NL" dirty="0"/>
              <a:t> </a:t>
            </a:r>
            <a:r>
              <a:rPr lang="nl-NL" dirty="0"/>
              <a:t>t</a:t>
            </a:r>
            <a:r>
              <a:rPr lang="en-NL" dirty="0"/>
              <a:t>e</a:t>
            </a:r>
            <a:r>
              <a:rPr lang="nl-NL" dirty="0"/>
              <a:t>s</a:t>
            </a:r>
            <a:r>
              <a:rPr lang="en-NL" dirty="0"/>
              <a:t>t</a:t>
            </a:r>
            <a:r>
              <a:rPr lang="nl-NL" dirty="0"/>
              <a:t>s (or by someone else)</a:t>
            </a:r>
            <a:endParaRPr lang="en-NL" dirty="0"/>
          </a:p>
          <a:p>
            <a:r>
              <a:rPr lang="nl-NL" dirty="0"/>
              <a:t>R</a:t>
            </a:r>
            <a:r>
              <a:rPr lang="en-NL" dirty="0" err="1"/>
              <a:t>unning</a:t>
            </a:r>
            <a:r>
              <a:rPr lang="en-NL" dirty="0"/>
              <a:t> tests proves the wanted behaviour is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60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</a:t>
            </a:r>
            <a:r>
              <a:rPr lang="en-NL" dirty="0"/>
              <a:t>o</a:t>
            </a:r>
            <a:r>
              <a:rPr lang="nl-NL" dirty="0"/>
              <a:t>u</a:t>
            </a:r>
            <a:r>
              <a:rPr lang="en-NL" dirty="0"/>
              <a:t>r </a:t>
            </a:r>
            <a:r>
              <a:rPr lang="nl-NL" dirty="0"/>
              <a:t>j</a:t>
            </a:r>
            <a:r>
              <a:rPr lang="en-NL" dirty="0"/>
              <a:t>o</a:t>
            </a:r>
            <a:r>
              <a:rPr lang="nl-NL" dirty="0"/>
              <a:t>b</a:t>
            </a:r>
            <a:r>
              <a:rPr lang="en-NL" dirty="0"/>
              <a:t>:</a:t>
            </a:r>
          </a:p>
          <a:p>
            <a:endParaRPr lang="en-NL" dirty="0"/>
          </a:p>
          <a:p>
            <a:r>
              <a:rPr lang="en-US" dirty="0"/>
              <a:t>Make deliberate step in specifying the tests first. This way you find out if your requirements are good (correct, complete, unambiguous)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622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the wanted behaviour is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138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525408BC-CC1D-4281-963A-1985191A1464}" type="slidenum">
              <a:rPr/>
              <a:t>17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7C518E4-6B28-460F-B67C-5A36586088E7}" type="slidenum">
              <a:rPr/>
              <a:t>17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 algn="l">
              <a:buNone/>
            </a:pP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Show intelliJ file structure</a:t>
            </a:r>
          </a:p>
          <a:p>
            <a:pPr lvl="0" algn="l">
              <a:buNone/>
            </a:pP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Show Ctrl-Shft-T how to create test </a:t>
            </a:r>
          </a:p>
          <a:p>
            <a:pPr lvl="0" algn="l">
              <a:buNone/>
            </a:pP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Al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w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a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y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s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c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r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e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a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t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e 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t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e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s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t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s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F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I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R</a:t>
            </a:r>
            <a:r>
              <a:rPr lang="en-NL" sz="2000" dirty="0">
                <a:highlight>
                  <a:scrgbClr r="0" g="0" b="0">
                    <a:alpha val="0"/>
                  </a:scrgbClr>
                </a:highlight>
              </a:rPr>
              <a:t>S</a:t>
            </a:r>
            <a:r>
              <a:rPr lang="nl-NL" sz="2000" dirty="0">
                <a:highlight>
                  <a:scrgbClr r="0" g="0" b="0">
                    <a:alpha val="0"/>
                  </a:scrgbClr>
                </a:highlight>
              </a:rPr>
              <a:t>T</a:t>
            </a:r>
            <a:endParaRPr lang="en-US" sz="2000" b="1" dirty="0">
              <a:highlight>
                <a:scrgbClr r="0" g="0" b="0">
                  <a:alpha val="0"/>
                </a:scrgbClr>
              </a:highlight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k </a:t>
            </a:r>
            <a:r>
              <a:rPr lang="nl-NL" dirty="0"/>
              <a:t>a</a:t>
            </a:r>
            <a:r>
              <a:rPr lang="en-NL" dirty="0"/>
              <a:t>t </a:t>
            </a:r>
            <a:r>
              <a:rPr lang="nl-NL" dirty="0"/>
              <a:t>t</a:t>
            </a:r>
            <a:r>
              <a:rPr lang="en-NL" dirty="0"/>
              <a:t>h</a:t>
            </a:r>
            <a:r>
              <a:rPr lang="nl-NL" dirty="0"/>
              <a:t>e</a:t>
            </a:r>
            <a:r>
              <a:rPr lang="en-NL" dirty="0"/>
              <a:t> personal assignments!</a:t>
            </a:r>
          </a:p>
          <a:p>
            <a:endParaRPr lang="en-NL" dirty="0"/>
          </a:p>
          <a:p>
            <a:r>
              <a:rPr lang="en-US" dirty="0"/>
              <a:t>Do the I Dare You challenge!</a:t>
            </a:r>
          </a:p>
          <a:p>
            <a:endParaRPr lang="en-US" dirty="0"/>
          </a:p>
          <a:p>
            <a:r>
              <a:rPr lang="en-US" dirty="0"/>
              <a:t>Proves the point of having tests first!!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4703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Ctrl-Shift-T</a:t>
            </a:r>
          </a:p>
          <a:p>
            <a:r>
              <a:rPr lang="en-US" dirty="0"/>
              <a:t>Naming conventions for test methods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720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1BAFF513-1881-4F23-BCBA-AD5477ED3A47}" type="slidenum">
              <a:rPr/>
              <a:t>20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14AB56D-65AF-45D8-919C-FDF8B50CB886}" type="slidenum">
              <a:rPr/>
              <a:t>20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389CC5F4-E893-4EA9-90F5-BAF73492EC1A}" type="slidenum">
              <a:rPr/>
              <a:t>2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F2FD3E2-C363-40AE-876E-FC38341F7D3D}" type="slidenum">
              <a:rPr/>
              <a:t>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The aim of TCI is …..</a:t>
            </a:r>
          </a:p>
          <a:p>
            <a:pPr lvl="0"/>
            <a:r>
              <a:rPr lang="en-US" dirty="0"/>
              <a:t>TCI wants to raise quality of development through building test that not only ensure quality to clients but eventually make you a better developer.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5C38944A-9856-4B24-B655-13891D26AEFD}" type="slidenum">
              <a:rPr/>
              <a:t>21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FD0C74C-92E8-4988-9433-A9DBA6C79F3C}" type="slidenum">
              <a:rPr/>
              <a:t>21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We use outputs of the SUT to find out, if the internal STATE is correct.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IntBuffer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413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19B42DDD-0C86-4F92-AE11-F207D07F6CE4}" type="slidenum">
              <a:rPr/>
              <a:t>23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B7EDBD4E-71CD-4082-9365-4531988952E6}" type="slidenum">
              <a:rPr/>
              <a:t>23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0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525408BC-CC1D-4281-963A-1985191A1464}" type="slidenum">
              <a:rPr/>
              <a:t>24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7C518E4-6B28-460F-B67C-5A36586088E7}" type="slidenum">
              <a:rPr/>
              <a:t>24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12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last example of </a:t>
            </a:r>
            <a:r>
              <a:rPr lang="en-US" dirty="0" err="1"/>
              <a:t>intbuffer</a:t>
            </a:r>
            <a:r>
              <a:rPr lang="en-US" dirty="0"/>
              <a:t>, we skipped the ‘brain’ part! Leading to having a hard time coming up with test cases AND coding them at the same time.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637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coming up with testcases </a:t>
            </a:r>
            <a:r>
              <a:rPr lang="en-US"/>
              <a:t>from coding them.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899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reqs</a:t>
            </a:r>
            <a:r>
              <a:rPr lang="en-GB" dirty="0"/>
              <a:t>-&gt;test cases.</a:t>
            </a:r>
          </a:p>
          <a:p>
            <a:endParaRPr lang="en-NL" dirty="0"/>
          </a:p>
          <a:p>
            <a:r>
              <a:rPr lang="nl-NL" dirty="0"/>
              <a:t>ALSO: when you cannot find out WHAT to test, the requirements MOST PROBABLY are not good.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aa-ET" smtClean="0"/>
              <a:t>27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24322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98B8A29C-D3A6-40FF-8373-6F39845A688C}" type="slidenum">
              <a:rPr/>
              <a:t>29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2B22C7B0-1620-4CF6-A5DF-3428345B2A14}" type="slidenum">
              <a:rPr/>
              <a:t>29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1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last example of </a:t>
            </a:r>
            <a:r>
              <a:rPr lang="en-US" dirty="0" err="1"/>
              <a:t>intbuffer</a:t>
            </a:r>
            <a:r>
              <a:rPr lang="en-US" dirty="0"/>
              <a:t>, we skipped the ‘brain’ part! Leading to having a hard time coming up with test cases AND coding them at the same time.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33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</a:t>
            </a:r>
            <a:r>
              <a:rPr lang="en-NL" dirty="0"/>
              <a:t>o</a:t>
            </a:r>
            <a:r>
              <a:rPr lang="nl-NL" dirty="0"/>
              <a:t>u</a:t>
            </a:r>
            <a:r>
              <a:rPr lang="en-NL" dirty="0"/>
              <a:t>r </a:t>
            </a:r>
            <a:r>
              <a:rPr lang="nl-NL" dirty="0"/>
              <a:t>j</a:t>
            </a:r>
            <a:r>
              <a:rPr lang="en-NL" dirty="0"/>
              <a:t>o</a:t>
            </a:r>
            <a:r>
              <a:rPr lang="nl-NL" dirty="0"/>
              <a:t>b</a:t>
            </a:r>
            <a:r>
              <a:rPr lang="en-NL" dirty="0"/>
              <a:t>:</a:t>
            </a:r>
          </a:p>
          <a:p>
            <a:endParaRPr lang="en-NL" dirty="0"/>
          </a:p>
          <a:p>
            <a:r>
              <a:rPr lang="en-US" dirty="0"/>
              <a:t>Make deliberate step in specifying the tests first. This way you find out if your requirements are good (correct, complete, unambiguous)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291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E8E4D6-975A-4040-A1AA-E52DA37B4AE8}" type="slidenum">
              <a:rPr/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B60842-9972-451F-A765-ED890D166093}" type="slidenum">
              <a:rPr/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the wanted behaviour is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1649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</a:t>
            </a:r>
            <a:r>
              <a:rPr lang="en-NL" dirty="0"/>
              <a:t>s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f</a:t>
            </a:r>
            <a:r>
              <a:rPr lang="en-NL" dirty="0"/>
              <a:t>i</a:t>
            </a:r>
            <a:r>
              <a:rPr lang="nl-NL" dirty="0"/>
              <a:t>r</a:t>
            </a:r>
            <a:r>
              <a:rPr lang="en-NL" dirty="0"/>
              <a:t>s</a:t>
            </a:r>
            <a:r>
              <a:rPr lang="nl-NL" dirty="0"/>
              <a:t>t</a:t>
            </a:r>
            <a:endParaRPr lang="en-NL" dirty="0"/>
          </a:p>
          <a:p>
            <a:r>
              <a:rPr lang="nl-NL" dirty="0"/>
              <a:t>C</a:t>
            </a:r>
            <a:r>
              <a:rPr lang="en-NL" dirty="0"/>
              <a:t>ode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07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8B2E448-50FE-40AE-9A76-B3FF2D968FBB}" type="slidenum">
              <a:t>35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C87924E-2825-4DE5-B279-6439F2747A0F}" type="slidenum">
              <a:t>35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our current, state-testing based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3525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525408BC-CC1D-4281-963A-1985191A1464}" type="slidenum">
              <a:rPr/>
              <a:t>37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7C518E4-6B28-460F-B67C-5A36586088E7}" type="slidenum">
              <a:rPr/>
              <a:t>37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We need to find out, if the INTERACTION between SUT and DOC is happening!</a:t>
            </a:r>
          </a:p>
        </p:txBody>
      </p:sp>
    </p:spTree>
    <p:extLst>
      <p:ext uri="{BB962C8B-B14F-4D97-AF65-F5344CB8AC3E}">
        <p14:creationId xmlns:p14="http://schemas.microsoft.com/office/powerpoint/2010/main" val="2379670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525408BC-CC1D-4281-963A-1985191A1464}" type="slidenum">
              <a:rPr/>
              <a:t>38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7C518E4-6B28-460F-B67C-5A36586088E7}" type="slidenum">
              <a:rPr/>
              <a:t>38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NL" dirty="0"/>
              <a:t>T</a:t>
            </a:r>
            <a:r>
              <a:rPr lang="nl-NL" dirty="0"/>
              <a:t>O</a:t>
            </a:r>
            <a:r>
              <a:rPr lang="en-NL" dirty="0"/>
              <a:t>D</a:t>
            </a:r>
            <a:r>
              <a:rPr lang="nl-NL" dirty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08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2980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implementation of Course/Student/Group without mocks. </a:t>
            </a:r>
          </a:p>
          <a:p>
            <a:pPr marL="215900" marR="0" lvl="0" indent="-215900" defTabSz="-63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15900" marR="0" lvl="0" indent="-215900" defTabSz="-63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Course/student/group WITH mocks.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573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Indirect inputs are created by mocked objects. (by specifying their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We still only do state testing of the SUT. (by looking at the direct outputs)</a:t>
            </a:r>
          </a:p>
          <a:p>
            <a:endParaRPr lang="en-US" dirty="0"/>
          </a:p>
          <a:p>
            <a:r>
              <a:rPr lang="en-US" dirty="0"/>
              <a:t>THIS 	SHOWS THAT THE SUT CAN HANDLE THE INDIRECT INPUTS OF THE DOC’S CORRECTLY!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2783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mocked objects 	are created so the SUT can use them . </a:t>
            </a:r>
          </a:p>
          <a:p>
            <a:r>
              <a:rPr lang="en-US" dirty="0"/>
              <a:t>We DO NOT DO state testing of the SUT. </a:t>
            </a:r>
          </a:p>
          <a:p>
            <a:endParaRPr lang="en-US" dirty="0"/>
          </a:p>
          <a:p>
            <a:r>
              <a:rPr lang="en-US" dirty="0"/>
              <a:t>WE 	SHOWS THAT THE SUT CAN CALL THE RIGHT METHODS OF THE DOC’S CORRECTLY! (	=INDIRECT OUTPUTS)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900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4F708C39-4426-4882-A953-DF30E0755584}" type="slidenum">
              <a:rPr/>
              <a:t>4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1DF0CE2-FCEF-4AC3-A0C0-9A0609318611}" type="slidenum">
              <a:rPr/>
              <a:t>4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Use of interfaces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98B8A29C-D3A6-40FF-8373-6F39845A688C}" type="slidenum">
              <a:rPr/>
              <a:t>44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2B22C7B0-1620-4CF6-A5DF-3428345B2A14}" type="slidenum">
              <a:rPr/>
              <a:t>44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0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45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45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Draw UML</a:t>
            </a:r>
            <a:r>
              <a:rPr lang="en-US" baseline="0" dirty="0"/>
              <a:t> with association and dependency arrows.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46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46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Draw UML</a:t>
            </a:r>
            <a:r>
              <a:rPr lang="en-US" baseline="0" dirty="0"/>
              <a:t> with association and dependency arrows.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46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marR="0" lvl="0" indent="-2159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Draw UML. Note difference between</a:t>
            </a:r>
            <a:r>
              <a:rPr lang="en-US" baseline="0" dirty="0"/>
              <a:t> association and dependency arrows !!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727275-8330-4993-A5F2-F705C78D0420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05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48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48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Note: no direct outputs! (void method)</a:t>
            </a:r>
          </a:p>
        </p:txBody>
      </p:sp>
    </p:spTree>
    <p:extLst>
      <p:ext uri="{BB962C8B-B14F-4D97-AF65-F5344CB8AC3E}">
        <p14:creationId xmlns:p14="http://schemas.microsoft.com/office/powerpoint/2010/main" val="333805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49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49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Note: no direct outputs! (void method)</a:t>
            </a:r>
          </a:p>
        </p:txBody>
      </p:sp>
    </p:spTree>
    <p:extLst>
      <p:ext uri="{BB962C8B-B14F-4D97-AF65-F5344CB8AC3E}">
        <p14:creationId xmlns:p14="http://schemas.microsoft.com/office/powerpoint/2010/main" val="3249756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50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50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Note: no direct outputs! (void method)</a:t>
            </a:r>
          </a:p>
        </p:txBody>
      </p:sp>
    </p:spTree>
    <p:extLst>
      <p:ext uri="{BB962C8B-B14F-4D97-AF65-F5344CB8AC3E}">
        <p14:creationId xmlns:p14="http://schemas.microsoft.com/office/powerpoint/2010/main" val="1734387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5772B4F-C525-4B22-9EEF-B24DA730CE9C}" type="slidenum">
              <a:rPr/>
              <a:t>51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F96D7257-FE0F-4CAF-8A4D-4387CB334668}" type="slidenum">
              <a:rPr/>
              <a:t>51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Note: no direct outputs! (void method)</a:t>
            </a:r>
          </a:p>
        </p:txBody>
      </p:sp>
    </p:spTree>
    <p:extLst>
      <p:ext uri="{BB962C8B-B14F-4D97-AF65-F5344CB8AC3E}">
        <p14:creationId xmlns:p14="http://schemas.microsoft.com/office/powerpoint/2010/main" val="1826173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EDA48B3A-4F37-4D51-801D-CD75BBD4D938}" type="slidenum">
              <a:rPr/>
              <a:t>52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9886204B-F064-4C96-ABEB-802925F3C162}" type="slidenum">
              <a:rPr/>
              <a:t>52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YOU should be able to explain this!</a:t>
            </a:r>
          </a:p>
          <a:p>
            <a:pPr lvl="0"/>
            <a:r>
              <a:rPr lang="en-US" dirty="0"/>
              <a:t>A: dummy object -&gt; just has to be there, </a:t>
            </a:r>
            <a:r>
              <a:rPr lang="en-US" dirty="0" err="1"/>
              <a:t>behaviour</a:t>
            </a:r>
            <a:r>
              <a:rPr lang="en-US" dirty="0"/>
              <a:t> not important.</a:t>
            </a:r>
          </a:p>
          <a:p>
            <a:pPr lvl="0"/>
            <a:r>
              <a:rPr lang="en-US" dirty="0"/>
              <a:t>B,D: stub objects -&gt; have </a:t>
            </a:r>
            <a:r>
              <a:rPr lang="en-US" dirty="0" err="1"/>
              <a:t>behaviour</a:t>
            </a:r>
            <a:r>
              <a:rPr lang="en-US" dirty="0"/>
              <a:t>, which we need for input to the SUT</a:t>
            </a:r>
          </a:p>
          <a:p>
            <a:pPr lvl="0"/>
            <a:r>
              <a:rPr lang="en-US" dirty="0"/>
              <a:t>C: mock object -&gt; we want to know</a:t>
            </a:r>
          </a:p>
          <a:p>
            <a:pPr lvl="0"/>
            <a:r>
              <a:rPr lang="en-US" dirty="0"/>
              <a:t>E: SUT</a:t>
            </a:r>
          </a:p>
          <a:p>
            <a:pPr lvl="0"/>
            <a:r>
              <a:rPr lang="en-US" dirty="0"/>
              <a:t>F,G: stubbing the methods</a:t>
            </a:r>
          </a:p>
          <a:p>
            <a:pPr lvl="0"/>
            <a:r>
              <a:rPr lang="en-US" dirty="0"/>
              <a:t>H: spy -&gt; is </a:t>
            </a:r>
            <a:r>
              <a:rPr lang="en-US" dirty="0" err="1"/>
              <a:t>behaviour</a:t>
            </a:r>
            <a:r>
              <a:rPr lang="en-US" dirty="0"/>
              <a:t> CALLED by SUT correctly (on a mock object)</a:t>
            </a:r>
          </a:p>
          <a:p>
            <a:pPr lvl="0"/>
            <a:endParaRPr lang="en-US" dirty="0"/>
          </a:p>
          <a:p>
            <a:pPr lvl="0"/>
            <a:r>
              <a:rPr lang="en-US" sz="2800" dirty="0"/>
              <a:t>NOTE: stub and mock objects are both created by using the MOCK(…) method of Mockito !</a:t>
            </a:r>
          </a:p>
        </p:txBody>
      </p:sp>
    </p:spTree>
    <p:extLst>
      <p:ext uri="{BB962C8B-B14F-4D97-AF65-F5344CB8AC3E}">
        <p14:creationId xmlns:p14="http://schemas.microsoft.com/office/powerpoint/2010/main" val="988481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5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CD4CA5-0293-4704-970F-032056BDDBD8}" type="slidenum">
              <a:rPr/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ECF9F0-0887-42B3-9C73-6C384B9D15E2}" type="slidenum">
              <a:rPr/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Course is continuously updated. Tell me when you find problems, missing stuff, difficult to understand text. I will improve it on the spot.</a:t>
            </a:r>
          </a:p>
          <a:p>
            <a:pPr lvl="0"/>
            <a:r>
              <a:rPr lang="en-US" dirty="0"/>
              <a:t>If you already know it (from internship): select another elective course.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TestCherry</a:t>
            </a:r>
            <a:r>
              <a:rPr lang="en-US" dirty="0"/>
              <a:t> plugin.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1593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TestCherry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18380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CD46FBD0-0359-4E49-982D-DFC519D1A23F}" type="slidenum">
              <a:rPr/>
              <a:t>58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841285FA-8C1D-4902-929B-0EB81703BD96}" type="slidenum">
              <a:rPr/>
              <a:t>58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Immutable objects like DTO’s   -&gt; see Course class from week 1</a:t>
            </a:r>
          </a:p>
        </p:txBody>
      </p:sp>
    </p:spTree>
    <p:extLst>
      <p:ext uri="{BB962C8B-B14F-4D97-AF65-F5344CB8AC3E}">
        <p14:creationId xmlns:p14="http://schemas.microsoft.com/office/powerpoint/2010/main" val="16165582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3A30B5-5198-4996-8D54-A4DCF3A2076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34BE99-3FB6-4044-86D7-B5E36BB9175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61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56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34BE99-3FB6-4044-86D7-B5E36BB9175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62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54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reqs</a:t>
            </a:r>
            <a:r>
              <a:rPr lang="en-GB" dirty="0"/>
              <a:t>-&gt;test cases.</a:t>
            </a:r>
          </a:p>
          <a:p>
            <a:endParaRPr lang="en-NL" dirty="0"/>
          </a:p>
          <a:p>
            <a:r>
              <a:rPr lang="nl-NL" dirty="0"/>
              <a:t>ALSO: when you cannot find out WHAT to test, the requirements MOST PROBABLY are not good.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Remind the GOAL: SOFTWARE QUALITY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aa-ET" smtClean="0"/>
              <a:t>64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230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A2A298-8AE1-4D6D-BCD0-E1338BCBAFE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65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altLang="en-US" sz="2000" b="0" strike="noStrike" spc="-1" dirty="0">
                <a:latin typeface="Arial" panose="02080604020202020204" charset="0"/>
              </a:rPr>
              <a:t>TDD is based on behaviour.</a:t>
            </a:r>
            <a:endParaRPr lang="en-US" altLang="en-US" sz="2000" b="0" strike="noStrike" spc="-1" dirty="0">
              <a:latin typeface="Arial" panose="02080604020202020204" charset="0"/>
            </a:endParaRPr>
          </a:p>
          <a:p>
            <a:endParaRPr lang="en-US" altLang="en-US" sz="2000" b="0" strike="noStrike" spc="-1" dirty="0">
              <a:latin typeface="Arial" panose="02080604020202020204" charset="0"/>
            </a:endParaRPr>
          </a:p>
          <a:p>
            <a:r>
              <a:rPr lang="en-US" altLang="en-US" sz="2000" b="0" strike="noStrike" spc="-1" dirty="0">
                <a:latin typeface="Arial" panose="02080604020202020204" charset="0"/>
              </a:rPr>
              <a:t>External tools are needed when using a build server.</a:t>
            </a:r>
          </a:p>
          <a:p>
            <a:endParaRPr lang="en-US" altLang="en-US" sz="2000" b="0" strike="noStrike" spc="-1" dirty="0">
              <a:latin typeface="Arial" panose="02080604020202020204" charset="0"/>
            </a:endParaRPr>
          </a:p>
          <a:p>
            <a:r>
              <a:rPr lang="en-US" altLang="en-US" sz="2000" b="0" strike="noStrike" spc="-1" dirty="0">
                <a:latin typeface="Arial" panose="02080604020202020204" charset="0"/>
              </a:rPr>
              <a:t>TMAP to use for test quality PROCESSES</a:t>
            </a:r>
          </a:p>
          <a:p>
            <a:endParaRPr lang="x-none" altLang="en-US" sz="20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75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A2A298-8AE1-4D6D-BCD0-E1338BCBAFE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66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altLang="en-US" sz="2000" b="0" strike="noStrike" spc="-1" dirty="0">
                <a:latin typeface="Arial" panose="02080604020202020204" charset="0"/>
              </a:rPr>
              <a:t>TDD moves from behaviour to implementation, but is based on behaviour.</a:t>
            </a:r>
            <a:endParaRPr lang="en-US" altLang="en-US" sz="2000" b="0" strike="noStrike" spc="-1" dirty="0">
              <a:latin typeface="Arial" panose="02080604020202020204" charset="0"/>
            </a:endParaRPr>
          </a:p>
          <a:p>
            <a:endParaRPr lang="en-US" altLang="en-US" sz="2000" b="0" strike="noStrike" spc="-1" dirty="0">
              <a:latin typeface="Arial" panose="02080604020202020204" charset="0"/>
            </a:endParaRP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US" altLang="en-US" sz="2000" b="0" strike="noStrike" spc="-1" dirty="0">
                <a:latin typeface="Arial" panose="02080604020202020204" charset="0"/>
              </a:rPr>
              <a:t>if you cannot determine the </a:t>
            </a:r>
            <a:r>
              <a:rPr lang="en-US" altLang="en-US" sz="2000" spc="-1" dirty="0" err="1">
                <a:latin typeface="Arial" panose="02080604020202020204" charset="0"/>
              </a:rPr>
              <a:t>behaviour</a:t>
            </a:r>
            <a:r>
              <a:rPr lang="en-US" altLang="en-US" sz="2000" spc="-1" dirty="0">
                <a:latin typeface="Arial" panose="02080604020202020204" charset="0"/>
              </a:rPr>
              <a:t> based on the requirements:   WHY BOTHER CREATING AN IMPLEMENTATION?</a:t>
            </a:r>
          </a:p>
          <a:p>
            <a:endParaRPr lang="x-none" altLang="en-US" sz="20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50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A2A298-8AE1-4D6D-BCD0-E1338BCBAFE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67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altLang="en-US" sz="2000" b="0" strike="noStrike" spc="-1" dirty="0">
                <a:latin typeface="Arial" panose="02080604020202020204" charset="0"/>
              </a:rPr>
              <a:t>O</a:t>
            </a:r>
            <a:r>
              <a:rPr lang="en-NL" altLang="en-US" sz="2000" b="0" strike="noStrike" spc="-1" dirty="0">
                <a:latin typeface="Arial" panose="02080604020202020204" charset="0"/>
              </a:rPr>
              <a:t>r </a:t>
            </a:r>
            <a:r>
              <a:rPr lang="nl-NL" altLang="en-US" sz="2000" b="0" strike="noStrike" spc="-1" dirty="0">
                <a:latin typeface="Arial" panose="02080604020202020204" charset="0"/>
              </a:rPr>
              <a:t>u</a:t>
            </a:r>
            <a:r>
              <a:rPr lang="en-NL" altLang="en-US" sz="2000" b="0" strike="noStrike" spc="-1" dirty="0">
                <a:latin typeface="Arial" panose="02080604020202020204" charset="0"/>
              </a:rPr>
              <a:t>s</a:t>
            </a:r>
            <a:r>
              <a:rPr lang="nl-NL" altLang="en-US" sz="2000" b="0" strike="noStrike" spc="-1" dirty="0">
                <a:latin typeface="Arial" panose="02080604020202020204" charset="0"/>
              </a:rPr>
              <a:t>e</a:t>
            </a:r>
            <a:r>
              <a:rPr lang="en-NL" altLang="en-US" sz="2000" b="0" strike="noStrike" spc="-1" dirty="0">
                <a:latin typeface="Arial" panose="02080604020202020204" charset="0"/>
              </a:rPr>
              <a:t> </a:t>
            </a:r>
            <a:r>
              <a:rPr lang="nl-NL" altLang="en-US" sz="2000" b="0" strike="noStrike" spc="-1" dirty="0">
                <a:latin typeface="Arial" panose="02080604020202020204" charset="0"/>
              </a:rPr>
              <a:t>o</a:t>
            </a:r>
            <a:r>
              <a:rPr lang="en-NL" altLang="en-US" sz="2000" b="0" strike="noStrike" spc="-1" dirty="0">
                <a:latin typeface="Arial" panose="02080604020202020204" charset="0"/>
              </a:rPr>
              <a:t>t</a:t>
            </a:r>
            <a:r>
              <a:rPr lang="nl-NL" altLang="en-US" sz="2000" b="0" strike="noStrike" spc="-1" dirty="0">
                <a:latin typeface="Arial" panose="02080604020202020204" charset="0"/>
              </a:rPr>
              <a:t>h</a:t>
            </a:r>
            <a:r>
              <a:rPr lang="en-NL" altLang="en-US" sz="2000" b="0" strike="noStrike" spc="-1" dirty="0">
                <a:latin typeface="Arial" panose="02080604020202020204" charset="0"/>
              </a:rPr>
              <a:t>e</a:t>
            </a:r>
            <a:r>
              <a:rPr lang="nl-NL" altLang="en-US" sz="2000" b="0" strike="noStrike" spc="-1" dirty="0">
                <a:latin typeface="Arial" panose="02080604020202020204" charset="0"/>
              </a:rPr>
              <a:t>r</a:t>
            </a:r>
            <a:r>
              <a:rPr lang="en-NL" altLang="en-US" sz="2000" b="0" strike="noStrike" spc="-1" dirty="0">
                <a:latin typeface="Arial" panose="02080604020202020204" charset="0"/>
              </a:rPr>
              <a:t> </a:t>
            </a:r>
            <a:r>
              <a:rPr lang="nl-NL" altLang="en-US" sz="2000" b="0" strike="noStrike" spc="-1" dirty="0">
                <a:latin typeface="Arial" panose="02080604020202020204" charset="0"/>
              </a:rPr>
              <a:t>v</a:t>
            </a:r>
            <a:r>
              <a:rPr lang="en-NL" altLang="en-US" sz="2000" b="0" strike="noStrike" spc="-1" dirty="0">
                <a:latin typeface="Arial" panose="02080604020202020204" charset="0"/>
              </a:rPr>
              <a:t>i</a:t>
            </a:r>
            <a:r>
              <a:rPr lang="nl-NL" altLang="en-US" sz="2000" b="0" strike="noStrike" spc="-1" dirty="0">
                <a:latin typeface="Arial" panose="02080604020202020204" charset="0"/>
              </a:rPr>
              <a:t>s</a:t>
            </a:r>
            <a:r>
              <a:rPr lang="en-NL" altLang="en-US" sz="2000" b="0" strike="noStrike" spc="-1" dirty="0">
                <a:latin typeface="Arial" panose="02080604020202020204" charset="0"/>
              </a:rPr>
              <a:t>u</a:t>
            </a:r>
            <a:r>
              <a:rPr lang="nl-NL" altLang="en-US" sz="2000" b="0" strike="noStrike" spc="-1" dirty="0">
                <a:latin typeface="Arial" panose="02080604020202020204" charset="0"/>
              </a:rPr>
              <a:t>a</a:t>
            </a:r>
            <a:r>
              <a:rPr lang="en-NL" altLang="en-US" sz="2000" b="0" strike="noStrike" spc="-1" dirty="0">
                <a:latin typeface="Arial" panose="02080604020202020204" charset="0"/>
              </a:rPr>
              <a:t>l</a:t>
            </a:r>
            <a:r>
              <a:rPr lang="nl-NL" altLang="en-US" sz="2000" b="0" strike="noStrike" spc="-1" dirty="0">
                <a:latin typeface="Arial" panose="02080604020202020204" charset="0"/>
              </a:rPr>
              <a:t>i</a:t>
            </a:r>
            <a:r>
              <a:rPr lang="en-NL" altLang="en-US" sz="2000" b="0" strike="noStrike" spc="-1" dirty="0">
                <a:latin typeface="Arial" panose="02080604020202020204" charset="0"/>
              </a:rPr>
              <a:t>s</a:t>
            </a:r>
            <a:r>
              <a:rPr lang="nl-NL" altLang="en-US" sz="2000" b="0" strike="noStrike" spc="-1" dirty="0">
                <a:latin typeface="Arial" panose="02080604020202020204" charset="0"/>
              </a:rPr>
              <a:t>a</a:t>
            </a:r>
            <a:r>
              <a:rPr lang="en-NL" altLang="en-US" sz="2000" b="0" strike="noStrike" spc="-1" dirty="0">
                <a:latin typeface="Arial" panose="02080604020202020204" charset="0"/>
              </a:rPr>
              <a:t>t</a:t>
            </a:r>
            <a:r>
              <a:rPr lang="nl-NL" altLang="en-US" sz="2000" b="0" strike="noStrike" spc="-1" dirty="0">
                <a:latin typeface="Arial" panose="02080604020202020204" charset="0"/>
              </a:rPr>
              <a:t>i</a:t>
            </a:r>
            <a:r>
              <a:rPr lang="en-NL" altLang="en-US" sz="2000" b="0" strike="noStrike" spc="-1" dirty="0">
                <a:latin typeface="Arial" panose="02080604020202020204" charset="0"/>
              </a:rPr>
              <a:t>o</a:t>
            </a:r>
            <a:r>
              <a:rPr lang="nl-NL" altLang="en-US" sz="2000" b="0" strike="noStrike" spc="-1" dirty="0">
                <a:latin typeface="Arial" panose="02080604020202020204" charset="0"/>
              </a:rPr>
              <a:t>n</a:t>
            </a:r>
            <a:r>
              <a:rPr lang="en-NL" altLang="en-US" sz="2000" b="0" strike="noStrike" spc="-1" dirty="0">
                <a:latin typeface="Arial" panose="02080604020202020204" charset="0"/>
              </a:rPr>
              <a:t>s, </a:t>
            </a:r>
            <a:r>
              <a:rPr lang="nl-NL" altLang="en-US" sz="2000" b="0" strike="noStrike" spc="-1" dirty="0">
                <a:latin typeface="Arial" panose="02080604020202020204" charset="0"/>
              </a:rPr>
              <a:t>o</a:t>
            </a:r>
            <a:r>
              <a:rPr lang="en-NL" altLang="en-US" sz="2000" b="0" strike="noStrike" spc="-1" dirty="0">
                <a:latin typeface="Arial" panose="02080604020202020204" charset="0"/>
              </a:rPr>
              <a:t>f </a:t>
            </a:r>
            <a:r>
              <a:rPr lang="nl-NL" altLang="en-US" sz="2000" b="0" strike="noStrike" spc="-1" dirty="0">
                <a:latin typeface="Arial" panose="02080604020202020204" charset="0"/>
              </a:rPr>
              <a:t>c</a:t>
            </a:r>
            <a:r>
              <a:rPr lang="en-NL" altLang="en-US" sz="2000" b="0" strike="noStrike" spc="-1" dirty="0">
                <a:latin typeface="Arial" panose="02080604020202020204" charset="0"/>
              </a:rPr>
              <a:t>o</a:t>
            </a:r>
            <a:r>
              <a:rPr lang="nl-NL" altLang="en-US" sz="2000" b="0" strike="noStrike" spc="-1" dirty="0">
                <a:latin typeface="Arial" panose="02080604020202020204" charset="0"/>
              </a:rPr>
              <a:t>u</a:t>
            </a:r>
            <a:r>
              <a:rPr lang="en-NL" altLang="en-US" sz="2000" b="0" strike="noStrike" spc="-1" dirty="0">
                <a:latin typeface="Arial" panose="02080604020202020204" charset="0"/>
              </a:rPr>
              <a:t>r</a:t>
            </a:r>
            <a:r>
              <a:rPr lang="nl-NL" altLang="en-US" sz="2000" b="0" strike="noStrike" spc="-1" dirty="0">
                <a:latin typeface="Arial" panose="02080604020202020204" charset="0"/>
              </a:rPr>
              <a:t>s</a:t>
            </a:r>
            <a:r>
              <a:rPr lang="en-NL" altLang="en-US" sz="2000" b="0" strike="noStrike" spc="-1" dirty="0">
                <a:latin typeface="Arial" panose="02080604020202020204" charset="0"/>
              </a:rPr>
              <a:t>e</a:t>
            </a:r>
            <a:endParaRPr lang="x-none" altLang="en-US" sz="20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7C01B534-C88F-4C12-9B02-DBAFC7B28D0B}" type="slidenum">
              <a:rPr/>
              <a:t>6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C63D055-0DCC-40A9-A3AD-8EF72C8699B2}" type="slidenum">
              <a:rPr/>
              <a:t>6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166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76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A2A298-8AE1-4D6D-BCD0-E1338BCBAFE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69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altLang="en-US" sz="2000" b="0" strike="noStrike" spc="-1" dirty="0">
                <a:latin typeface="Arial" panose="02080604020202020204" charset="0"/>
              </a:rPr>
              <a:t>TDD is based on behaviour.</a:t>
            </a:r>
            <a:endParaRPr lang="en-US" altLang="en-US" sz="2000" b="0" strike="noStrike" spc="-1" dirty="0">
              <a:latin typeface="Arial" panose="02080604020202020204" charset="0"/>
            </a:endParaRPr>
          </a:p>
          <a:p>
            <a:endParaRPr lang="en-US" altLang="en-US" sz="2000" b="0" strike="noStrike" spc="-1" dirty="0">
              <a:latin typeface="Arial" panose="02080604020202020204" charset="0"/>
            </a:endParaRPr>
          </a:p>
          <a:p>
            <a:r>
              <a:rPr lang="en-US" altLang="en-US" sz="2000" b="0" strike="noStrike" spc="-1" dirty="0">
                <a:latin typeface="Arial" panose="02080604020202020204" charset="0"/>
              </a:rPr>
              <a:t>External tools are needed when using a build server.</a:t>
            </a:r>
          </a:p>
          <a:p>
            <a:endParaRPr lang="x-none" altLang="en-US" sz="20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852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A2A298-8AE1-4D6D-BCD0-E1338BCBAFE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70</a:t>
            </a:fld>
            <a:endParaRPr lang="en-US" sz="1400" b="0" strike="noStrike" spc="-1">
              <a:latin typeface="Arial" panose="02080604020202020204" charset="0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x-none" altLang="en-US" sz="20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370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F561004-8530-48BF-9367-21439778A7F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Look it up!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Descriptive and meaningful phrases</a:t>
            </a:r>
          </a:p>
          <a:p>
            <a:r>
              <a:rPr lang="en-US" sz="2000" b="0" strike="noStrike" spc="-1" dirty="0">
                <a:latin typeface="Arial"/>
              </a:rPr>
              <a:t>Damp promotes readability of code</a:t>
            </a:r>
          </a:p>
          <a:p>
            <a:r>
              <a:rPr lang="en-US" sz="2000" b="0" strike="noStrike" spc="-1" dirty="0">
                <a:latin typeface="Arial"/>
              </a:rPr>
              <a:t>Dry promotes orthogonality of code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My opinion:</a:t>
            </a:r>
          </a:p>
          <a:p>
            <a:r>
              <a:rPr lang="en-US" sz="2000" b="0" strike="noStrike" spc="-1" dirty="0">
                <a:latin typeface="Arial"/>
              </a:rPr>
              <a:t>DAMP for test code is ok, DRY for implementation code is ok.</a:t>
            </a:r>
          </a:p>
        </p:txBody>
      </p:sp>
    </p:spTree>
    <p:extLst>
      <p:ext uri="{BB962C8B-B14F-4D97-AF65-F5344CB8AC3E}">
        <p14:creationId xmlns:p14="http://schemas.microsoft.com/office/powerpoint/2010/main" val="3822813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F561004-8530-48BF-9367-21439778A7F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Overview:</a:t>
            </a:r>
          </a:p>
          <a:p>
            <a:r>
              <a:rPr lang="en-US" dirty="0"/>
              <a:t>Softwaretestingfundamentals.com</a:t>
            </a:r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r>
              <a:rPr lang="en-US" dirty="0"/>
              <a:t>Clean code, growing OO software, guided by tests.</a:t>
            </a:r>
          </a:p>
          <a:p>
            <a:endParaRPr lang="en-US" dirty="0"/>
          </a:p>
          <a:p>
            <a:r>
              <a:rPr lang="en-US" dirty="0"/>
              <a:t>Tools:</a:t>
            </a:r>
          </a:p>
          <a:p>
            <a:r>
              <a:rPr lang="en-US" dirty="0"/>
              <a:t>Selenium: Acceptance Test Driver Development (ATDD) or Behavior Driven Development (BDD).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CI/CD: Jenkins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Process/attitude</a:t>
            </a:r>
          </a:p>
          <a:p>
            <a:r>
              <a:rPr lang="en-US" sz="2000" b="0" strike="noStrike" spc="-1" dirty="0">
                <a:latin typeface="Arial"/>
              </a:rPr>
              <a:t>Joel Test for SW teams.</a:t>
            </a:r>
          </a:p>
        </p:txBody>
      </p:sp>
    </p:spTree>
    <p:extLst>
      <p:ext uri="{BB962C8B-B14F-4D97-AF65-F5344CB8AC3E}">
        <p14:creationId xmlns:p14="http://schemas.microsoft.com/office/powerpoint/2010/main" val="29200603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F561004-8530-48BF-9367-21439778A7F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1121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61004-8530-48BF-9367-21439778A7F5}" type="slidenum"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84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Canvas, sync with TCI material using </a:t>
            </a:r>
            <a:r>
              <a:rPr lang="en-US" dirty="0" err="1"/>
              <a:t>Onedrive</a:t>
            </a:r>
            <a:r>
              <a:rPr lang="en-US" dirty="0"/>
              <a:t> (could work, not for me)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FECB017-6B10-4AC1-AF99-F0F7897A5CF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09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98B8A29C-D3A6-40FF-8373-6F39845A688C}" type="slidenum">
              <a:rPr/>
              <a:t>8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2B22C7B0-1620-4CF6-A5DF-3428345B2A14}" type="slidenum">
              <a:rPr/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wrap="square" lIns="0" tIns="0" rIns="0" bIns="0" anchor="b" anchorCtr="0">
            <a:noAutofit/>
          </a:bodyPr>
          <a:lstStyle/>
          <a:p>
            <a:pPr lvl="0"/>
            <a:fld id="{D7AA7754-551C-451B-852A-2FB21F536D06}" type="slidenum">
              <a:rPr/>
              <a:t>10</a:t>
            </a:fld>
            <a:endParaRPr lang="en-US"/>
          </a:p>
        </p:txBody>
      </p:sp>
      <p:sp>
        <p:nvSpPr>
          <p:cNvPr id="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45B681CF-07F4-4973-AED1-93386F980B8B}" type="slidenum">
              <a:rPr/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>
            <a:no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960BF-AE16-4BCC-AB4E-1C75A1B26F30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5FC89-D896-472F-8BF6-B21A6CFE7850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58514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 hasCustomPrompt="1"/>
          </p:nvPr>
        </p:nvSpPr>
        <p:spPr>
          <a:xfrm>
            <a:off x="503280" y="301680"/>
            <a:ext cx="6653159" cy="5851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DCA01-D026-4C51-A1C9-A360F1D5EA13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4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 hasCustomPrompt="1"/>
          </p:nvPr>
        </p:nvSpPr>
        <p:spPr>
          <a:xfrm>
            <a:off x="503999" y="1769040"/>
            <a:ext cx="9071640" cy="438444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F8D72-54CA-46C5-AC02-86D89CAB59FB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 hasCustomPrompt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58D6CD-BF0C-451E-A19F-0418E6BFCCAC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 hasCustomPrompt="1"/>
          </p:nvPr>
        </p:nvSpPr>
        <p:spPr>
          <a:xfrm>
            <a:off x="503280" y="1768320"/>
            <a:ext cx="4459320" cy="43848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9" hasCustomPrompt="1"/>
          </p:nvPr>
        </p:nvSpPr>
        <p:spPr>
          <a:xfrm>
            <a:off x="5114879" y="1768320"/>
            <a:ext cx="4460760" cy="43848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4DBA8C-A41D-4A02-B5EC-759B9C2EC25E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 hasCustomPrompt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 hasCustomPrompt="1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 hasCustomPrompt="1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9" hasCustomPrompt="1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82462D-8E65-405E-BDCD-BDB5FED3DCB7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9D6876-3E02-4D84-9285-2F0582E52BE4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4B92C-D507-4384-AFF0-445B87C512B7}" type="slidenum">
              <a:rPr/>
              <a:t>‹#›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9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5"/>
              </a:spcBef>
              <a:defRPr/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 hasCustomPrompt="1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 hasCustomPrompt="1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3C634-D690-4769-B171-FD4EFD3865E1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 hasCustomPrompt="1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F4457-002B-4218-A160-D8FBC9964971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defTabSz="-635" rtl="0" hangingPunct="0">
              <a:buNone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defTabSz="-635" rtl="0" hangingPunct="0">
              <a:buNone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408257-0140-47C5-A517-EEEE3BF5D724}" type="slidenum">
              <a:r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lvl="0" algn="ctr" defTabSz="-635" rtl="0" hangingPunct="0">
        <a:buNone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 Regular" pitchFamily="2"/>
          <a:cs typeface="FreeSans" pitchFamily="2"/>
        </a:defRPr>
      </a:lvl1pPr>
    </p:titleStyle>
    <p:bodyStyle>
      <a:lvl1pPr marL="0" marR="0" lvl="0" indent="0" defTabSz="-635" rtl="0" hangingPunct="0">
        <a:lnSpc>
          <a:spcPct val="10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Noto Sans CJK SC Regular" pitchFamily="2"/>
          <a:cs typeface="FreeSans" pitchFamily="2"/>
        </a:defRPr>
      </a:lvl1pPr>
      <a:lvl2pPr marL="685800" marR="0" lvl="1" indent="-228600" algn="l" defTabSz="-635" rtl="0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 Regular" pitchFamily="2"/>
          <a:cs typeface="FreeSans" pitchFamily="2"/>
        </a:defRPr>
      </a:lvl2pPr>
      <a:lvl3pPr marL="1143000" marR="0" lvl="2" indent="-228600" algn="l" defTabSz="-635" rtl="0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 Regular" pitchFamily="2"/>
          <a:cs typeface="FreeSans" pitchFamily="2"/>
        </a:defRPr>
      </a:lvl3pPr>
      <a:lvl4pPr marL="1600200" marR="0" lvl="3" indent="-228600" algn="l" defTabSz="-635" rtl="0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 Regular" pitchFamily="2"/>
          <a:cs typeface="FreeSans" pitchFamily="2"/>
        </a:defRPr>
      </a:lvl4pPr>
      <a:lvl5pPr marL="2057400" marR="0" lvl="4" indent="-228600" algn="l" defTabSz="-635" rtl="0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 Regular" pitchFamily="2"/>
          <a:cs typeface="Free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martinfowler.com/articles/practical-test-pyramid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racticalunittestingwithjunitandmockito-2ndedi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fif"/><Relationship Id="rId3" Type="http://schemas.openxmlformats.org/officeDocument/2006/relationships/hyperlink" Target="https://en.wikipedia.org/wiki/Checkstyle" TargetMode="External"/><Relationship Id="rId7" Type="http://schemas.openxmlformats.org/officeDocument/2006/relationships/image" Target="../media/image28.jf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hyperlink" Target="http://www.tmap.net/building-blocks/development-quality-measures" TargetMode="External"/><Relationship Id="rId4" Type="http://schemas.openxmlformats.org/officeDocument/2006/relationships/hyperlink" Target="https://en.wikipedia.org/wiki/PMD_(software)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map.net/building-blocks/coverage-type" TargetMode="External"/><Relationship Id="rId3" Type="http://schemas.openxmlformats.org/officeDocument/2006/relationships/hyperlink" Target="http://www.tmap.net/wiki/paths" TargetMode="External"/><Relationship Id="rId7" Type="http://schemas.openxmlformats.org/officeDocument/2006/relationships/hyperlink" Target="https://www.tutorialspoint.com/software_testing_dictionary/test_case_design_technique.htm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www.tmap.net/wiki/decision-points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elonsoftware.com/2000/08/09/the-joel-test-12-steps-to-better-code/" TargetMode="External"/><Relationship Id="rId3" Type="http://schemas.openxmlformats.org/officeDocument/2006/relationships/hyperlink" Target="https://softwaretestingfundamentals.com/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Relationship Id="rId9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2395439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en-US" sz="6000">
                <a:solidFill>
                  <a:srgbClr val="000000"/>
                </a:solidFill>
              </a:rPr>
              <a:t>TCI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/>
          <a:p>
            <a:pPr lvl="0" algn="ctr">
              <a:buNone/>
            </a:pPr>
            <a:r>
              <a:rPr lang="en-US" dirty="0"/>
              <a:t>Testing and Continuous Improvement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Intro to Testing and 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188640" cy="5637600"/>
          </a:xfrm>
        </p:spPr>
        <p:txBody>
          <a:bodyPr/>
          <a:lstStyle/>
          <a:p>
            <a:pPr lvl="0" algn="l">
              <a:buNone/>
            </a:pPr>
            <a:r>
              <a:rPr lang="en-US" sz="3600" dirty="0"/>
              <a:t>Aims:</a:t>
            </a:r>
          </a:p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Ensuring higher product quality</a:t>
            </a:r>
          </a:p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(advantage for clients)</a:t>
            </a:r>
          </a:p>
          <a:p>
            <a:pPr marL="457200" lvl="1" indent="0" hangingPunct="0">
              <a:spcBef>
                <a:spcPts val="1415"/>
              </a:spcBef>
              <a:buNone/>
            </a:pPr>
            <a:endParaRPr lang="en-US" sz="3600" dirty="0">
              <a:latin typeface="Liberation Sans" pitchFamily="18"/>
            </a:endParaRPr>
          </a:p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Increasing the code base quality (advantage for </a:t>
            </a:r>
            <a:r>
              <a:rPr lang="en-US" sz="3600" dirty="0" err="1">
                <a:latin typeface="Liberation Sans" pitchFamily="18"/>
              </a:rPr>
              <a:t>devs</a:t>
            </a:r>
            <a:r>
              <a:rPr lang="en-US" sz="3600" dirty="0">
                <a:latin typeface="Liberation Sans" pitchFamily="18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Intro to Testing and 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188640" cy="5637600"/>
          </a:xfrm>
        </p:spPr>
        <p:txBody>
          <a:bodyPr/>
          <a:lstStyle/>
          <a:p>
            <a:pPr lvl="0" algn="l">
              <a:buNone/>
            </a:pPr>
            <a:r>
              <a:rPr lang="en-US" sz="3600" dirty="0"/>
              <a:t>Reasons for that</a:t>
            </a:r>
          </a:p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Reduces costs</a:t>
            </a:r>
          </a:p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Shortens time of repair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2377439" y="4206240"/>
            <a:ext cx="4876920" cy="27431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OO System structure</a:t>
            </a:r>
            <a:endParaRPr lang="en-US" sz="2800" i="1" dirty="0">
              <a:solidFill>
                <a:srgbClr val="333333"/>
              </a:solidFill>
              <a:latin typeface="Liberation Sans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A799A-9B42-4109-9034-F552FD52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5" y="5991276"/>
            <a:ext cx="34290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7F990-2A74-40FC-A979-848A73069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22" y="5991276"/>
            <a:ext cx="342900" cy="285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2BBF1-021C-4F04-91D2-E5A95FAF69B2}"/>
              </a:ext>
            </a:extLst>
          </p:cNvPr>
          <p:cNvSpPr txBox="1"/>
          <p:nvPr/>
        </p:nvSpPr>
        <p:spPr>
          <a:xfrm>
            <a:off x="697405" y="5991276"/>
            <a:ext cx="400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workers</a:t>
            </a:r>
            <a:r>
              <a:rPr lang="en-US" dirty="0"/>
              <a:t> – classes which do the real job</a:t>
            </a:r>
          </a:p>
          <a:p>
            <a:r>
              <a:rPr lang="en-US" dirty="0"/>
              <a:t>Not many are written by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calculations, </a:t>
            </a:r>
            <a:r>
              <a:rPr lang="en-US" dirty="0" err="1"/>
              <a:t>etc</a:t>
            </a:r>
            <a:r>
              <a:rPr lang="en-US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Object-relational mapping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 framework, etc.</a:t>
            </a:r>
            <a:endParaRPr lang="aa-E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FAF73-647C-4C6A-A425-1919C7306B4E}"/>
              </a:ext>
            </a:extLst>
          </p:cNvPr>
          <p:cNvSpPr txBox="1"/>
          <p:nvPr/>
        </p:nvSpPr>
        <p:spPr>
          <a:xfrm>
            <a:off x="5890239" y="5991276"/>
            <a:ext cx="400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managers</a:t>
            </a:r>
            <a:r>
              <a:rPr lang="en-US" dirty="0"/>
              <a:t> – classes which are tying things together, coordinate the work of others (collaborators)</a:t>
            </a:r>
            <a:endParaRPr lang="aa-E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4D15E-46AF-44B7-B894-719B821E64B5}"/>
              </a:ext>
            </a:extLst>
          </p:cNvPr>
          <p:cNvGrpSpPr/>
          <p:nvPr/>
        </p:nvGrpSpPr>
        <p:grpSpPr>
          <a:xfrm>
            <a:off x="2875360" y="1444654"/>
            <a:ext cx="4276164" cy="4296014"/>
            <a:chOff x="1927412" y="1568398"/>
            <a:chExt cx="4276164" cy="42960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B493F2-CC42-410D-905D-E1313B40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595" y="1568398"/>
              <a:ext cx="4232554" cy="3357348"/>
            </a:xfrm>
            <a:custGeom>
              <a:avLst/>
              <a:gdLst>
                <a:gd name="connsiteX0" fmla="*/ 0 w 4232554"/>
                <a:gd name="connsiteY0" fmla="*/ 0 h 3357348"/>
                <a:gd name="connsiteX1" fmla="*/ 486744 w 4232554"/>
                <a:gd name="connsiteY1" fmla="*/ 0 h 3357348"/>
                <a:gd name="connsiteX2" fmla="*/ 888836 w 4232554"/>
                <a:gd name="connsiteY2" fmla="*/ 0 h 3357348"/>
                <a:gd name="connsiteX3" fmla="*/ 1375580 w 4232554"/>
                <a:gd name="connsiteY3" fmla="*/ 0 h 3357348"/>
                <a:gd name="connsiteX4" fmla="*/ 1946975 w 4232554"/>
                <a:gd name="connsiteY4" fmla="*/ 0 h 3357348"/>
                <a:gd name="connsiteX5" fmla="*/ 2518370 w 4232554"/>
                <a:gd name="connsiteY5" fmla="*/ 0 h 3357348"/>
                <a:gd name="connsiteX6" fmla="*/ 3089764 w 4232554"/>
                <a:gd name="connsiteY6" fmla="*/ 0 h 3357348"/>
                <a:gd name="connsiteX7" fmla="*/ 3703485 w 4232554"/>
                <a:gd name="connsiteY7" fmla="*/ 0 h 3357348"/>
                <a:gd name="connsiteX8" fmla="*/ 4232554 w 4232554"/>
                <a:gd name="connsiteY8" fmla="*/ 0 h 3357348"/>
                <a:gd name="connsiteX9" fmla="*/ 4232554 w 4232554"/>
                <a:gd name="connsiteY9" fmla="*/ 559558 h 3357348"/>
                <a:gd name="connsiteX10" fmla="*/ 4232554 w 4232554"/>
                <a:gd name="connsiteY10" fmla="*/ 1051969 h 3357348"/>
                <a:gd name="connsiteX11" fmla="*/ 4232554 w 4232554"/>
                <a:gd name="connsiteY11" fmla="*/ 1510807 h 3357348"/>
                <a:gd name="connsiteX12" fmla="*/ 4232554 w 4232554"/>
                <a:gd name="connsiteY12" fmla="*/ 2070365 h 3357348"/>
                <a:gd name="connsiteX13" fmla="*/ 4232554 w 4232554"/>
                <a:gd name="connsiteY13" fmla="*/ 2529202 h 3357348"/>
                <a:gd name="connsiteX14" fmla="*/ 4232554 w 4232554"/>
                <a:gd name="connsiteY14" fmla="*/ 3357348 h 3357348"/>
                <a:gd name="connsiteX15" fmla="*/ 3703485 w 4232554"/>
                <a:gd name="connsiteY15" fmla="*/ 3357348 h 3357348"/>
                <a:gd name="connsiteX16" fmla="*/ 3174416 w 4232554"/>
                <a:gd name="connsiteY16" fmla="*/ 3357348 h 3357348"/>
                <a:gd name="connsiteX17" fmla="*/ 2772323 w 4232554"/>
                <a:gd name="connsiteY17" fmla="*/ 3357348 h 3357348"/>
                <a:gd name="connsiteX18" fmla="*/ 2200928 w 4232554"/>
                <a:gd name="connsiteY18" fmla="*/ 3357348 h 3357348"/>
                <a:gd name="connsiteX19" fmla="*/ 1798835 w 4232554"/>
                <a:gd name="connsiteY19" fmla="*/ 3357348 h 3357348"/>
                <a:gd name="connsiteX20" fmla="*/ 1227441 w 4232554"/>
                <a:gd name="connsiteY20" fmla="*/ 3357348 h 3357348"/>
                <a:gd name="connsiteX21" fmla="*/ 698371 w 4232554"/>
                <a:gd name="connsiteY21" fmla="*/ 3357348 h 3357348"/>
                <a:gd name="connsiteX22" fmla="*/ 0 w 4232554"/>
                <a:gd name="connsiteY22" fmla="*/ 3357348 h 3357348"/>
                <a:gd name="connsiteX23" fmla="*/ 0 w 4232554"/>
                <a:gd name="connsiteY23" fmla="*/ 2898510 h 3357348"/>
                <a:gd name="connsiteX24" fmla="*/ 0 w 4232554"/>
                <a:gd name="connsiteY24" fmla="*/ 2439673 h 3357348"/>
                <a:gd name="connsiteX25" fmla="*/ 0 w 4232554"/>
                <a:gd name="connsiteY25" fmla="*/ 1812968 h 3357348"/>
                <a:gd name="connsiteX26" fmla="*/ 0 w 4232554"/>
                <a:gd name="connsiteY26" fmla="*/ 1253410 h 3357348"/>
                <a:gd name="connsiteX27" fmla="*/ 0 w 4232554"/>
                <a:gd name="connsiteY27" fmla="*/ 727425 h 3357348"/>
                <a:gd name="connsiteX28" fmla="*/ 0 w 4232554"/>
                <a:gd name="connsiteY28" fmla="*/ 0 h 33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32554" h="3357348" fill="none" extrusionOk="0">
                  <a:moveTo>
                    <a:pt x="0" y="0"/>
                  </a:moveTo>
                  <a:cubicBezTo>
                    <a:pt x="114669" y="-33609"/>
                    <a:pt x="326608" y="41357"/>
                    <a:pt x="486744" y="0"/>
                  </a:cubicBezTo>
                  <a:cubicBezTo>
                    <a:pt x="646880" y="-41357"/>
                    <a:pt x="747501" y="38432"/>
                    <a:pt x="888836" y="0"/>
                  </a:cubicBezTo>
                  <a:cubicBezTo>
                    <a:pt x="1030171" y="-38432"/>
                    <a:pt x="1199366" y="21671"/>
                    <a:pt x="1375580" y="0"/>
                  </a:cubicBezTo>
                  <a:cubicBezTo>
                    <a:pt x="1551794" y="-21671"/>
                    <a:pt x="1810692" y="40576"/>
                    <a:pt x="1946975" y="0"/>
                  </a:cubicBezTo>
                  <a:cubicBezTo>
                    <a:pt x="2083259" y="-40576"/>
                    <a:pt x="2401038" y="18672"/>
                    <a:pt x="2518370" y="0"/>
                  </a:cubicBezTo>
                  <a:cubicBezTo>
                    <a:pt x="2635702" y="-18672"/>
                    <a:pt x="2949333" y="18655"/>
                    <a:pt x="3089764" y="0"/>
                  </a:cubicBezTo>
                  <a:cubicBezTo>
                    <a:pt x="3230195" y="-18655"/>
                    <a:pt x="3543570" y="2252"/>
                    <a:pt x="3703485" y="0"/>
                  </a:cubicBezTo>
                  <a:cubicBezTo>
                    <a:pt x="3863400" y="-2252"/>
                    <a:pt x="4023945" y="26081"/>
                    <a:pt x="4232554" y="0"/>
                  </a:cubicBezTo>
                  <a:cubicBezTo>
                    <a:pt x="4282558" y="222254"/>
                    <a:pt x="4216343" y="315365"/>
                    <a:pt x="4232554" y="559558"/>
                  </a:cubicBezTo>
                  <a:cubicBezTo>
                    <a:pt x="4248765" y="803751"/>
                    <a:pt x="4228866" y="867280"/>
                    <a:pt x="4232554" y="1051969"/>
                  </a:cubicBezTo>
                  <a:cubicBezTo>
                    <a:pt x="4236242" y="1236658"/>
                    <a:pt x="4199711" y="1345865"/>
                    <a:pt x="4232554" y="1510807"/>
                  </a:cubicBezTo>
                  <a:cubicBezTo>
                    <a:pt x="4265397" y="1675749"/>
                    <a:pt x="4192563" y="1955872"/>
                    <a:pt x="4232554" y="2070365"/>
                  </a:cubicBezTo>
                  <a:cubicBezTo>
                    <a:pt x="4272545" y="2184858"/>
                    <a:pt x="4211934" y="2421927"/>
                    <a:pt x="4232554" y="2529202"/>
                  </a:cubicBezTo>
                  <a:cubicBezTo>
                    <a:pt x="4253174" y="2636477"/>
                    <a:pt x="4194644" y="3161576"/>
                    <a:pt x="4232554" y="3357348"/>
                  </a:cubicBezTo>
                  <a:cubicBezTo>
                    <a:pt x="4088436" y="3416893"/>
                    <a:pt x="3962224" y="3343852"/>
                    <a:pt x="3703485" y="3357348"/>
                  </a:cubicBezTo>
                  <a:cubicBezTo>
                    <a:pt x="3444746" y="3370844"/>
                    <a:pt x="3425748" y="3332455"/>
                    <a:pt x="3174416" y="3357348"/>
                  </a:cubicBezTo>
                  <a:cubicBezTo>
                    <a:pt x="2923084" y="3382241"/>
                    <a:pt x="2908769" y="3352149"/>
                    <a:pt x="2772323" y="3357348"/>
                  </a:cubicBezTo>
                  <a:cubicBezTo>
                    <a:pt x="2635877" y="3362547"/>
                    <a:pt x="2333688" y="3306630"/>
                    <a:pt x="2200928" y="3357348"/>
                  </a:cubicBezTo>
                  <a:cubicBezTo>
                    <a:pt x="2068169" y="3408066"/>
                    <a:pt x="1984538" y="3350767"/>
                    <a:pt x="1798835" y="3357348"/>
                  </a:cubicBezTo>
                  <a:cubicBezTo>
                    <a:pt x="1613132" y="3363929"/>
                    <a:pt x="1349475" y="3312054"/>
                    <a:pt x="1227441" y="3357348"/>
                  </a:cubicBezTo>
                  <a:cubicBezTo>
                    <a:pt x="1105407" y="3402642"/>
                    <a:pt x="876805" y="3330815"/>
                    <a:pt x="698371" y="3357348"/>
                  </a:cubicBezTo>
                  <a:cubicBezTo>
                    <a:pt x="519937" y="3383881"/>
                    <a:pt x="174737" y="3315751"/>
                    <a:pt x="0" y="3357348"/>
                  </a:cubicBezTo>
                  <a:cubicBezTo>
                    <a:pt x="-16728" y="3242782"/>
                    <a:pt x="50902" y="3100294"/>
                    <a:pt x="0" y="2898510"/>
                  </a:cubicBezTo>
                  <a:cubicBezTo>
                    <a:pt x="-50902" y="2696726"/>
                    <a:pt x="34378" y="2650236"/>
                    <a:pt x="0" y="2439673"/>
                  </a:cubicBezTo>
                  <a:cubicBezTo>
                    <a:pt x="-34378" y="2229110"/>
                    <a:pt x="25947" y="2011612"/>
                    <a:pt x="0" y="1812968"/>
                  </a:cubicBezTo>
                  <a:cubicBezTo>
                    <a:pt x="-25947" y="1614325"/>
                    <a:pt x="64543" y="1453424"/>
                    <a:pt x="0" y="1253410"/>
                  </a:cubicBezTo>
                  <a:cubicBezTo>
                    <a:pt x="-64543" y="1053396"/>
                    <a:pt x="62524" y="875042"/>
                    <a:pt x="0" y="727425"/>
                  </a:cubicBezTo>
                  <a:cubicBezTo>
                    <a:pt x="-62524" y="579809"/>
                    <a:pt x="30342" y="327761"/>
                    <a:pt x="0" y="0"/>
                  </a:cubicBezTo>
                  <a:close/>
                </a:path>
                <a:path w="4232554" h="3357348" stroke="0" extrusionOk="0">
                  <a:moveTo>
                    <a:pt x="0" y="0"/>
                  </a:moveTo>
                  <a:cubicBezTo>
                    <a:pt x="111036" y="-53644"/>
                    <a:pt x="415285" y="20103"/>
                    <a:pt x="529069" y="0"/>
                  </a:cubicBezTo>
                  <a:cubicBezTo>
                    <a:pt x="642853" y="-20103"/>
                    <a:pt x="819347" y="39063"/>
                    <a:pt x="973487" y="0"/>
                  </a:cubicBezTo>
                  <a:cubicBezTo>
                    <a:pt x="1127627" y="-39063"/>
                    <a:pt x="1278497" y="58640"/>
                    <a:pt x="1502557" y="0"/>
                  </a:cubicBezTo>
                  <a:cubicBezTo>
                    <a:pt x="1726617" y="-58640"/>
                    <a:pt x="1907870" y="20804"/>
                    <a:pt x="2031626" y="0"/>
                  </a:cubicBezTo>
                  <a:cubicBezTo>
                    <a:pt x="2155382" y="-20804"/>
                    <a:pt x="2318201" y="49732"/>
                    <a:pt x="2476044" y="0"/>
                  </a:cubicBezTo>
                  <a:cubicBezTo>
                    <a:pt x="2633887" y="-49732"/>
                    <a:pt x="2846983" y="5564"/>
                    <a:pt x="2962788" y="0"/>
                  </a:cubicBezTo>
                  <a:cubicBezTo>
                    <a:pt x="3078593" y="-5564"/>
                    <a:pt x="3305560" y="28382"/>
                    <a:pt x="3449532" y="0"/>
                  </a:cubicBezTo>
                  <a:cubicBezTo>
                    <a:pt x="3593504" y="-28382"/>
                    <a:pt x="3940068" y="37293"/>
                    <a:pt x="4232554" y="0"/>
                  </a:cubicBezTo>
                  <a:cubicBezTo>
                    <a:pt x="4266532" y="227107"/>
                    <a:pt x="4228542" y="279432"/>
                    <a:pt x="4232554" y="458838"/>
                  </a:cubicBezTo>
                  <a:cubicBezTo>
                    <a:pt x="4236566" y="638244"/>
                    <a:pt x="4170780" y="765759"/>
                    <a:pt x="4232554" y="1051969"/>
                  </a:cubicBezTo>
                  <a:cubicBezTo>
                    <a:pt x="4294328" y="1338179"/>
                    <a:pt x="4174062" y="1371713"/>
                    <a:pt x="4232554" y="1577954"/>
                  </a:cubicBezTo>
                  <a:cubicBezTo>
                    <a:pt x="4291046" y="1784196"/>
                    <a:pt x="4192851" y="1930599"/>
                    <a:pt x="4232554" y="2036791"/>
                  </a:cubicBezTo>
                  <a:cubicBezTo>
                    <a:pt x="4272257" y="2142983"/>
                    <a:pt x="4216608" y="2332798"/>
                    <a:pt x="4232554" y="2529202"/>
                  </a:cubicBezTo>
                  <a:cubicBezTo>
                    <a:pt x="4248500" y="2725606"/>
                    <a:pt x="4211089" y="2991616"/>
                    <a:pt x="4232554" y="3357348"/>
                  </a:cubicBezTo>
                  <a:cubicBezTo>
                    <a:pt x="4108033" y="3379585"/>
                    <a:pt x="3843717" y="3326164"/>
                    <a:pt x="3745810" y="3357348"/>
                  </a:cubicBezTo>
                  <a:cubicBezTo>
                    <a:pt x="3647903" y="3388532"/>
                    <a:pt x="3419656" y="3314954"/>
                    <a:pt x="3259067" y="3357348"/>
                  </a:cubicBezTo>
                  <a:cubicBezTo>
                    <a:pt x="3098478" y="3399742"/>
                    <a:pt x="2993356" y="3302382"/>
                    <a:pt x="2772323" y="3357348"/>
                  </a:cubicBezTo>
                  <a:cubicBezTo>
                    <a:pt x="2551290" y="3412314"/>
                    <a:pt x="2468050" y="3305934"/>
                    <a:pt x="2200928" y="3357348"/>
                  </a:cubicBezTo>
                  <a:cubicBezTo>
                    <a:pt x="1933806" y="3408762"/>
                    <a:pt x="1802238" y="3336003"/>
                    <a:pt x="1629533" y="3357348"/>
                  </a:cubicBezTo>
                  <a:cubicBezTo>
                    <a:pt x="1456829" y="3378693"/>
                    <a:pt x="1160949" y="3303595"/>
                    <a:pt x="1015813" y="3357348"/>
                  </a:cubicBezTo>
                  <a:cubicBezTo>
                    <a:pt x="870677" y="3411101"/>
                    <a:pt x="217385" y="3295466"/>
                    <a:pt x="0" y="3357348"/>
                  </a:cubicBezTo>
                  <a:cubicBezTo>
                    <a:pt x="-58074" y="3134683"/>
                    <a:pt x="33537" y="2896536"/>
                    <a:pt x="0" y="2730643"/>
                  </a:cubicBezTo>
                  <a:cubicBezTo>
                    <a:pt x="-33537" y="2564751"/>
                    <a:pt x="20482" y="2339893"/>
                    <a:pt x="0" y="2103938"/>
                  </a:cubicBezTo>
                  <a:cubicBezTo>
                    <a:pt x="-20482" y="1867983"/>
                    <a:pt x="17737" y="1808134"/>
                    <a:pt x="0" y="1611527"/>
                  </a:cubicBezTo>
                  <a:cubicBezTo>
                    <a:pt x="-17737" y="1414920"/>
                    <a:pt x="12087" y="1319267"/>
                    <a:pt x="0" y="1152689"/>
                  </a:cubicBezTo>
                  <a:cubicBezTo>
                    <a:pt x="-12087" y="986111"/>
                    <a:pt x="13692" y="826099"/>
                    <a:pt x="0" y="660278"/>
                  </a:cubicBezTo>
                  <a:cubicBezTo>
                    <a:pt x="-13692" y="494457"/>
                    <a:pt x="2680" y="190640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151342439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741B76-AEBB-4855-96D3-0F31CDB71EFD}"/>
                </a:ext>
              </a:extLst>
            </p:cNvPr>
            <p:cNvSpPr txBox="1"/>
            <p:nvPr/>
          </p:nvSpPr>
          <p:spPr>
            <a:xfrm>
              <a:off x="2775098" y="181712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  <a:endParaRPr lang="aa-ET" dirty="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F76B84E2-8C9D-4547-9D61-8069C49A5044}"/>
                </a:ext>
              </a:extLst>
            </p:cNvPr>
            <p:cNvSpPr/>
            <p:nvPr/>
          </p:nvSpPr>
          <p:spPr>
            <a:xfrm>
              <a:off x="2856564" y="5187381"/>
              <a:ext cx="510363" cy="5422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  <a:endParaRPr lang="aa-ET" dirty="0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696E4BE1-1459-42DE-BD24-B152FD5E9AAA}"/>
                </a:ext>
              </a:extLst>
            </p:cNvPr>
            <p:cNvSpPr/>
            <p:nvPr/>
          </p:nvSpPr>
          <p:spPr>
            <a:xfrm>
              <a:off x="3934046" y="4950012"/>
              <a:ext cx="1329071" cy="914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service</a:t>
              </a:r>
              <a:endParaRPr lang="aa-ET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2F56D3-C5B5-4D15-9598-FF54EF050751}"/>
                </a:ext>
              </a:extLst>
            </p:cNvPr>
            <p:cNvCxnSpPr>
              <a:endCxn id="14" idx="1"/>
            </p:cNvCxnSpPr>
            <p:nvPr/>
          </p:nvCxnSpPr>
          <p:spPr>
            <a:xfrm flipH="1">
              <a:off x="3111746" y="4925746"/>
              <a:ext cx="78021" cy="2616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1B6DC0-4A44-42F8-936F-637D13B74441}"/>
                </a:ext>
              </a:extLst>
            </p:cNvPr>
            <p:cNvCxnSpPr/>
            <p:nvPr/>
          </p:nvCxnSpPr>
          <p:spPr>
            <a:xfrm>
              <a:off x="4276806" y="4728124"/>
              <a:ext cx="138223" cy="2610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871582-C162-4B28-96EB-DB0592777B02}"/>
                </a:ext>
              </a:extLst>
            </p:cNvPr>
            <p:cNvSpPr/>
            <p:nvPr/>
          </p:nvSpPr>
          <p:spPr>
            <a:xfrm>
              <a:off x="1927412" y="2501153"/>
              <a:ext cx="4276164" cy="2424593"/>
            </a:xfrm>
            <a:custGeom>
              <a:avLst/>
              <a:gdLst>
                <a:gd name="connsiteX0" fmla="*/ 0 w 4276164"/>
                <a:gd name="connsiteY0" fmla="*/ 0 h 2424593"/>
                <a:gd name="connsiteX1" fmla="*/ 491759 w 4276164"/>
                <a:gd name="connsiteY1" fmla="*/ 0 h 2424593"/>
                <a:gd name="connsiteX2" fmla="*/ 897994 w 4276164"/>
                <a:gd name="connsiteY2" fmla="*/ 0 h 2424593"/>
                <a:gd name="connsiteX3" fmla="*/ 1518038 w 4276164"/>
                <a:gd name="connsiteY3" fmla="*/ 0 h 2424593"/>
                <a:gd name="connsiteX4" fmla="*/ 2009797 w 4276164"/>
                <a:gd name="connsiteY4" fmla="*/ 0 h 2424593"/>
                <a:gd name="connsiteX5" fmla="*/ 2501556 w 4276164"/>
                <a:gd name="connsiteY5" fmla="*/ 0 h 2424593"/>
                <a:gd name="connsiteX6" fmla="*/ 3121600 w 4276164"/>
                <a:gd name="connsiteY6" fmla="*/ 0 h 2424593"/>
                <a:gd name="connsiteX7" fmla="*/ 3570597 w 4276164"/>
                <a:gd name="connsiteY7" fmla="*/ 0 h 2424593"/>
                <a:gd name="connsiteX8" fmla="*/ 4276164 w 4276164"/>
                <a:gd name="connsiteY8" fmla="*/ 0 h 2424593"/>
                <a:gd name="connsiteX9" fmla="*/ 4276164 w 4276164"/>
                <a:gd name="connsiteY9" fmla="*/ 533410 h 2424593"/>
                <a:gd name="connsiteX10" fmla="*/ 4276164 w 4276164"/>
                <a:gd name="connsiteY10" fmla="*/ 969837 h 2424593"/>
                <a:gd name="connsiteX11" fmla="*/ 4276164 w 4276164"/>
                <a:gd name="connsiteY11" fmla="*/ 1454756 h 2424593"/>
                <a:gd name="connsiteX12" fmla="*/ 4276164 w 4276164"/>
                <a:gd name="connsiteY12" fmla="*/ 1963920 h 2424593"/>
                <a:gd name="connsiteX13" fmla="*/ 4276164 w 4276164"/>
                <a:gd name="connsiteY13" fmla="*/ 2424593 h 2424593"/>
                <a:gd name="connsiteX14" fmla="*/ 3741644 w 4276164"/>
                <a:gd name="connsiteY14" fmla="*/ 2424593 h 2424593"/>
                <a:gd name="connsiteX15" fmla="*/ 3292646 w 4276164"/>
                <a:gd name="connsiteY15" fmla="*/ 2424593 h 2424593"/>
                <a:gd name="connsiteX16" fmla="*/ 2758126 w 4276164"/>
                <a:gd name="connsiteY16" fmla="*/ 2424593 h 2424593"/>
                <a:gd name="connsiteX17" fmla="*/ 2138082 w 4276164"/>
                <a:gd name="connsiteY17" fmla="*/ 2424593 h 2424593"/>
                <a:gd name="connsiteX18" fmla="*/ 1603562 w 4276164"/>
                <a:gd name="connsiteY18" fmla="*/ 2424593 h 2424593"/>
                <a:gd name="connsiteX19" fmla="*/ 1197326 w 4276164"/>
                <a:gd name="connsiteY19" fmla="*/ 2424593 h 2424593"/>
                <a:gd name="connsiteX20" fmla="*/ 748329 w 4276164"/>
                <a:gd name="connsiteY20" fmla="*/ 2424593 h 2424593"/>
                <a:gd name="connsiteX21" fmla="*/ 0 w 4276164"/>
                <a:gd name="connsiteY21" fmla="*/ 2424593 h 2424593"/>
                <a:gd name="connsiteX22" fmla="*/ 0 w 4276164"/>
                <a:gd name="connsiteY22" fmla="*/ 1939674 h 2424593"/>
                <a:gd name="connsiteX23" fmla="*/ 0 w 4276164"/>
                <a:gd name="connsiteY23" fmla="*/ 1454756 h 2424593"/>
                <a:gd name="connsiteX24" fmla="*/ 0 w 4276164"/>
                <a:gd name="connsiteY24" fmla="*/ 994083 h 2424593"/>
                <a:gd name="connsiteX25" fmla="*/ 0 w 4276164"/>
                <a:gd name="connsiteY25" fmla="*/ 581902 h 2424593"/>
                <a:gd name="connsiteX26" fmla="*/ 0 w 4276164"/>
                <a:gd name="connsiteY26" fmla="*/ 0 h 242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76164" h="2424593" extrusionOk="0">
                  <a:moveTo>
                    <a:pt x="0" y="0"/>
                  </a:moveTo>
                  <a:cubicBezTo>
                    <a:pt x="196781" y="-7489"/>
                    <a:pt x="349581" y="44780"/>
                    <a:pt x="491759" y="0"/>
                  </a:cubicBezTo>
                  <a:cubicBezTo>
                    <a:pt x="633937" y="-44780"/>
                    <a:pt x="725344" y="38602"/>
                    <a:pt x="897994" y="0"/>
                  </a:cubicBezTo>
                  <a:cubicBezTo>
                    <a:pt x="1070645" y="-38602"/>
                    <a:pt x="1212564" y="70710"/>
                    <a:pt x="1518038" y="0"/>
                  </a:cubicBezTo>
                  <a:cubicBezTo>
                    <a:pt x="1823512" y="-70710"/>
                    <a:pt x="1845139" y="8808"/>
                    <a:pt x="2009797" y="0"/>
                  </a:cubicBezTo>
                  <a:cubicBezTo>
                    <a:pt x="2174455" y="-8808"/>
                    <a:pt x="2292006" y="29390"/>
                    <a:pt x="2501556" y="0"/>
                  </a:cubicBezTo>
                  <a:cubicBezTo>
                    <a:pt x="2711106" y="-29390"/>
                    <a:pt x="2970934" y="5044"/>
                    <a:pt x="3121600" y="0"/>
                  </a:cubicBezTo>
                  <a:cubicBezTo>
                    <a:pt x="3272266" y="-5044"/>
                    <a:pt x="3396680" y="22015"/>
                    <a:pt x="3570597" y="0"/>
                  </a:cubicBezTo>
                  <a:cubicBezTo>
                    <a:pt x="3744514" y="-22015"/>
                    <a:pt x="4022920" y="24293"/>
                    <a:pt x="4276164" y="0"/>
                  </a:cubicBezTo>
                  <a:cubicBezTo>
                    <a:pt x="4308291" y="254947"/>
                    <a:pt x="4272145" y="387604"/>
                    <a:pt x="4276164" y="533410"/>
                  </a:cubicBezTo>
                  <a:cubicBezTo>
                    <a:pt x="4280183" y="679216"/>
                    <a:pt x="4246342" y="810939"/>
                    <a:pt x="4276164" y="969837"/>
                  </a:cubicBezTo>
                  <a:cubicBezTo>
                    <a:pt x="4305986" y="1128735"/>
                    <a:pt x="4234626" y="1334056"/>
                    <a:pt x="4276164" y="1454756"/>
                  </a:cubicBezTo>
                  <a:cubicBezTo>
                    <a:pt x="4317702" y="1575456"/>
                    <a:pt x="4217854" y="1737104"/>
                    <a:pt x="4276164" y="1963920"/>
                  </a:cubicBezTo>
                  <a:cubicBezTo>
                    <a:pt x="4334474" y="2190736"/>
                    <a:pt x="4274792" y="2265449"/>
                    <a:pt x="4276164" y="2424593"/>
                  </a:cubicBezTo>
                  <a:cubicBezTo>
                    <a:pt x="4113982" y="2459888"/>
                    <a:pt x="4005046" y="2423626"/>
                    <a:pt x="3741644" y="2424593"/>
                  </a:cubicBezTo>
                  <a:cubicBezTo>
                    <a:pt x="3478242" y="2425560"/>
                    <a:pt x="3414950" y="2388841"/>
                    <a:pt x="3292646" y="2424593"/>
                  </a:cubicBezTo>
                  <a:cubicBezTo>
                    <a:pt x="3170342" y="2460345"/>
                    <a:pt x="2913354" y="2417030"/>
                    <a:pt x="2758126" y="2424593"/>
                  </a:cubicBezTo>
                  <a:cubicBezTo>
                    <a:pt x="2602898" y="2432156"/>
                    <a:pt x="2337024" y="2385455"/>
                    <a:pt x="2138082" y="2424593"/>
                  </a:cubicBezTo>
                  <a:cubicBezTo>
                    <a:pt x="1939140" y="2463731"/>
                    <a:pt x="1713102" y="2412671"/>
                    <a:pt x="1603562" y="2424593"/>
                  </a:cubicBezTo>
                  <a:cubicBezTo>
                    <a:pt x="1494022" y="2436515"/>
                    <a:pt x="1339528" y="2389866"/>
                    <a:pt x="1197326" y="2424593"/>
                  </a:cubicBezTo>
                  <a:cubicBezTo>
                    <a:pt x="1055124" y="2459320"/>
                    <a:pt x="904472" y="2399631"/>
                    <a:pt x="748329" y="2424593"/>
                  </a:cubicBezTo>
                  <a:cubicBezTo>
                    <a:pt x="592186" y="2449555"/>
                    <a:pt x="206127" y="2382543"/>
                    <a:pt x="0" y="2424593"/>
                  </a:cubicBezTo>
                  <a:cubicBezTo>
                    <a:pt x="-27478" y="2275515"/>
                    <a:pt x="58157" y="2037488"/>
                    <a:pt x="0" y="1939674"/>
                  </a:cubicBezTo>
                  <a:cubicBezTo>
                    <a:pt x="-58157" y="1841860"/>
                    <a:pt x="44563" y="1574561"/>
                    <a:pt x="0" y="1454756"/>
                  </a:cubicBezTo>
                  <a:cubicBezTo>
                    <a:pt x="-44563" y="1334951"/>
                    <a:pt x="15655" y="1192446"/>
                    <a:pt x="0" y="994083"/>
                  </a:cubicBezTo>
                  <a:cubicBezTo>
                    <a:pt x="-15655" y="795720"/>
                    <a:pt x="49017" y="672118"/>
                    <a:pt x="0" y="581902"/>
                  </a:cubicBezTo>
                  <a:cubicBezTo>
                    <a:pt x="-49017" y="491686"/>
                    <a:pt x="41348" y="25945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</p:spTree>
    <p:extLst>
      <p:ext uri="{BB962C8B-B14F-4D97-AF65-F5344CB8AC3E}">
        <p14:creationId xmlns:p14="http://schemas.microsoft.com/office/powerpoint/2010/main" val="202613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3 </a:t>
            </a:r>
            <a:r>
              <a:rPr lang="en-US" sz="2800" i="1" dirty="0">
                <a:solidFill>
                  <a:srgbClr val="333333"/>
                </a:solidFill>
                <a:latin typeface="Liberation Sans" pitchFamily="34"/>
              </a:rPr>
              <a:t>Types of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2095" y="6911132"/>
            <a:ext cx="1848433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808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808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 </a:t>
            </a:r>
            <a:r>
              <a:rPr lang="en-US" dirty="0">
                <a:solidFill>
                  <a:srgbClr val="B2B2B2"/>
                </a:solidFill>
                <a:latin typeface="Liberation Sans" pitchFamily="18"/>
              </a:rPr>
              <a:t>End-to-end test</a:t>
            </a:r>
            <a:endParaRPr lang="en-US" sz="1800" b="0" i="0" u="none" strike="noStrike" kern="1200" cap="none" spc="0" baseline="0" dirty="0">
              <a:ln>
                <a:noFill/>
              </a:ln>
              <a:solidFill>
                <a:srgbClr val="80808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87" y="6911132"/>
            <a:ext cx="1822720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9999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9999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 </a:t>
            </a:r>
            <a:r>
              <a:rPr lang="en-US" dirty="0">
                <a:solidFill>
                  <a:srgbClr val="B2B2B2"/>
                </a:solidFill>
                <a:latin typeface="Liberation Sans" pitchFamily="18"/>
              </a:rPr>
              <a:t>Integration test</a:t>
            </a:r>
            <a:endParaRPr lang="en-US" sz="1800" b="0" i="0" u="none" strike="noStrike" kern="1200" cap="none" spc="0" baseline="0" dirty="0">
              <a:ln>
                <a:noFill/>
              </a:ln>
              <a:solidFill>
                <a:srgbClr val="9999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57" y="1538291"/>
            <a:ext cx="3441359" cy="22788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4125" y="3795679"/>
            <a:ext cx="2364022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hangingPunct="0"/>
            <a:r>
              <a:rPr lang="en-US" dirty="0">
                <a:solidFill>
                  <a:srgbClr val="808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808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 </a:t>
            </a:r>
            <a:r>
              <a:rPr lang="en-US" b="1" dirty="0">
                <a:latin typeface="Liberation Sans" pitchFamily="18"/>
              </a:rPr>
              <a:t>Unit (focus of TCI)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808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5679" y="113593"/>
            <a:ext cx="468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https://martinfowler.com/articles/practical-test-pyramid.html</a:t>
            </a:r>
            <a:endParaRPr lang="nl-NL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29548" y="4604380"/>
            <a:ext cx="2434983" cy="2269321"/>
            <a:chOff x="1099027" y="4271444"/>
            <a:chExt cx="2434983" cy="2269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027" y="4271444"/>
              <a:ext cx="2434983" cy="1599487"/>
            </a:xfrm>
            <a:prstGeom prst="rect">
              <a:avLst/>
            </a:prstGeom>
          </p:spPr>
        </p:pic>
        <p:sp>
          <p:nvSpPr>
            <p:cNvPr id="13" name="Cylinder 13">
              <a:extLst>
                <a:ext uri="{FF2B5EF4-FFF2-40B4-BE49-F238E27FC236}">
                  <a16:creationId xmlns:a16="http://schemas.microsoft.com/office/drawing/2014/main" id="{F76B84E2-8C9D-4547-9D61-8069C49A5044}"/>
                </a:ext>
              </a:extLst>
            </p:cNvPr>
            <p:cNvSpPr/>
            <p:nvPr/>
          </p:nvSpPr>
          <p:spPr>
            <a:xfrm>
              <a:off x="1325005" y="6054147"/>
              <a:ext cx="404087" cy="39722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</a:t>
              </a:r>
              <a:endParaRPr lang="aa-ET" sz="1400" dirty="0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696E4BE1-1459-42DE-BD24-B152FD5E9AAA}"/>
                </a:ext>
              </a:extLst>
            </p:cNvPr>
            <p:cNvSpPr/>
            <p:nvPr/>
          </p:nvSpPr>
          <p:spPr>
            <a:xfrm>
              <a:off x="2067905" y="5870931"/>
              <a:ext cx="1125066" cy="66983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service</a:t>
              </a:r>
              <a:endParaRPr lang="aa-ET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2F56D3-C5B5-4D15-9598-FF54EF050751}"/>
                </a:ext>
              </a:extLst>
            </p:cNvPr>
            <p:cNvCxnSpPr>
              <a:endCxn id="13" idx="1"/>
            </p:cNvCxnSpPr>
            <p:nvPr/>
          </p:nvCxnSpPr>
          <p:spPr>
            <a:xfrm flipH="1">
              <a:off x="1527049" y="5792512"/>
              <a:ext cx="131160" cy="2616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1B6DC0-4A44-42F8-936F-637D13B74441}"/>
                </a:ext>
              </a:extLst>
            </p:cNvPr>
            <p:cNvCxnSpPr/>
            <p:nvPr/>
          </p:nvCxnSpPr>
          <p:spPr>
            <a:xfrm>
              <a:off x="2455838" y="5661985"/>
              <a:ext cx="138223" cy="2610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311325" y="3902525"/>
            <a:ext cx="2683778" cy="2923181"/>
            <a:chOff x="5476056" y="3879984"/>
            <a:chExt cx="2683778" cy="29231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6056" y="3879984"/>
              <a:ext cx="2683778" cy="2350223"/>
            </a:xfrm>
            <a:prstGeom prst="rect">
              <a:avLst/>
            </a:prstGeom>
          </p:spPr>
        </p:pic>
        <p:sp>
          <p:nvSpPr>
            <p:cNvPr id="17" name="Cylinder 13">
              <a:extLst>
                <a:ext uri="{FF2B5EF4-FFF2-40B4-BE49-F238E27FC236}">
                  <a16:creationId xmlns:a16="http://schemas.microsoft.com/office/drawing/2014/main" id="{F76B84E2-8C9D-4547-9D61-8069C49A5044}"/>
                </a:ext>
              </a:extLst>
            </p:cNvPr>
            <p:cNvSpPr/>
            <p:nvPr/>
          </p:nvSpPr>
          <p:spPr>
            <a:xfrm>
              <a:off x="5864942" y="6401263"/>
              <a:ext cx="411033" cy="40190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</a:t>
              </a:r>
              <a:endParaRPr lang="aa-ET" sz="1400" dirty="0"/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696E4BE1-1459-42DE-BD24-B152FD5E9AAA}"/>
                </a:ext>
              </a:extLst>
            </p:cNvPr>
            <p:cNvSpPr/>
            <p:nvPr/>
          </p:nvSpPr>
          <p:spPr>
            <a:xfrm>
              <a:off x="6664861" y="6125448"/>
              <a:ext cx="1070398" cy="67771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service</a:t>
              </a:r>
              <a:endParaRPr lang="aa-ET" sz="1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2F56D3-C5B5-4D15-9598-FF54EF050751}"/>
                </a:ext>
              </a:extLst>
            </p:cNvPr>
            <p:cNvCxnSpPr>
              <a:endCxn id="17" idx="1"/>
            </p:cNvCxnSpPr>
            <p:nvPr/>
          </p:nvCxnSpPr>
          <p:spPr>
            <a:xfrm flipH="1">
              <a:off x="6070459" y="6139628"/>
              <a:ext cx="127687" cy="2616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1B6DC0-4A44-42F8-936F-637D13B74441}"/>
                </a:ext>
              </a:extLst>
            </p:cNvPr>
            <p:cNvCxnSpPr/>
            <p:nvPr/>
          </p:nvCxnSpPr>
          <p:spPr>
            <a:xfrm>
              <a:off x="7088739" y="5931965"/>
              <a:ext cx="111321" cy="1934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E2D803C-B55B-4594-BA0E-023003B2CE9B}"/>
              </a:ext>
            </a:extLst>
          </p:cNvPr>
          <p:cNvSpPr/>
          <p:nvPr/>
        </p:nvSpPr>
        <p:spPr>
          <a:xfrm>
            <a:off x="3915667" y="1645920"/>
            <a:ext cx="806940" cy="701754"/>
          </a:xfrm>
          <a:custGeom>
            <a:avLst/>
            <a:gdLst>
              <a:gd name="connsiteX0" fmla="*/ 10874 w 806940"/>
              <a:gd name="connsiteY0" fmla="*/ 150607 h 701754"/>
              <a:gd name="connsiteX1" fmla="*/ 64662 w 806940"/>
              <a:gd name="connsiteY1" fmla="*/ 86061 h 701754"/>
              <a:gd name="connsiteX2" fmla="*/ 96935 w 806940"/>
              <a:gd name="connsiteY2" fmla="*/ 75304 h 701754"/>
              <a:gd name="connsiteX3" fmla="*/ 161481 w 806940"/>
              <a:gd name="connsiteY3" fmla="*/ 64546 h 701754"/>
              <a:gd name="connsiteX4" fmla="*/ 312088 w 806940"/>
              <a:gd name="connsiteY4" fmla="*/ 21515 h 701754"/>
              <a:gd name="connsiteX5" fmla="*/ 355119 w 806940"/>
              <a:gd name="connsiteY5" fmla="*/ 10758 h 701754"/>
              <a:gd name="connsiteX6" fmla="*/ 430422 w 806940"/>
              <a:gd name="connsiteY6" fmla="*/ 0 h 701754"/>
              <a:gd name="connsiteX7" fmla="*/ 505726 w 806940"/>
              <a:gd name="connsiteY7" fmla="*/ 10758 h 701754"/>
              <a:gd name="connsiteX8" fmla="*/ 559514 w 806940"/>
              <a:gd name="connsiteY8" fmla="*/ 21515 h 701754"/>
              <a:gd name="connsiteX9" fmla="*/ 581029 w 806940"/>
              <a:gd name="connsiteY9" fmla="*/ 53788 h 701754"/>
              <a:gd name="connsiteX10" fmla="*/ 710121 w 806940"/>
              <a:gd name="connsiteY10" fmla="*/ 150607 h 701754"/>
              <a:gd name="connsiteX11" fmla="*/ 731637 w 806940"/>
              <a:gd name="connsiteY11" fmla="*/ 193638 h 701754"/>
              <a:gd name="connsiteX12" fmla="*/ 763909 w 806940"/>
              <a:gd name="connsiteY12" fmla="*/ 247426 h 701754"/>
              <a:gd name="connsiteX13" fmla="*/ 785425 w 806940"/>
              <a:gd name="connsiteY13" fmla="*/ 322729 h 701754"/>
              <a:gd name="connsiteX14" fmla="*/ 806940 w 806940"/>
              <a:gd name="connsiteY14" fmla="*/ 387275 h 701754"/>
              <a:gd name="connsiteX15" fmla="*/ 785425 w 806940"/>
              <a:gd name="connsiteY15" fmla="*/ 688489 h 701754"/>
              <a:gd name="connsiteX16" fmla="*/ 720879 w 806940"/>
              <a:gd name="connsiteY16" fmla="*/ 699247 h 701754"/>
              <a:gd name="connsiteX17" fmla="*/ 355119 w 806940"/>
              <a:gd name="connsiteY17" fmla="*/ 688489 h 701754"/>
              <a:gd name="connsiteX18" fmla="*/ 269058 w 806940"/>
              <a:gd name="connsiteY18" fmla="*/ 634701 h 701754"/>
              <a:gd name="connsiteX19" fmla="*/ 193754 w 806940"/>
              <a:gd name="connsiteY19" fmla="*/ 591671 h 701754"/>
              <a:gd name="connsiteX20" fmla="*/ 161481 w 806940"/>
              <a:gd name="connsiteY20" fmla="*/ 548640 h 701754"/>
              <a:gd name="connsiteX21" fmla="*/ 118451 w 806940"/>
              <a:gd name="connsiteY21" fmla="*/ 516367 h 701754"/>
              <a:gd name="connsiteX22" fmla="*/ 96935 w 806940"/>
              <a:gd name="connsiteY22" fmla="*/ 473336 h 701754"/>
              <a:gd name="connsiteX23" fmla="*/ 53905 w 806940"/>
              <a:gd name="connsiteY23" fmla="*/ 398033 h 701754"/>
              <a:gd name="connsiteX24" fmla="*/ 32389 w 806940"/>
              <a:gd name="connsiteY24" fmla="*/ 355002 h 701754"/>
              <a:gd name="connsiteX25" fmla="*/ 10874 w 806940"/>
              <a:gd name="connsiteY25" fmla="*/ 322729 h 701754"/>
              <a:gd name="connsiteX26" fmla="*/ 117 w 806940"/>
              <a:gd name="connsiteY26" fmla="*/ 204395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06940" h="701754">
                <a:moveTo>
                  <a:pt x="10874" y="150607"/>
                </a:moveTo>
                <a:cubicBezTo>
                  <a:pt x="28803" y="129092"/>
                  <a:pt x="43585" y="104503"/>
                  <a:pt x="64662" y="86061"/>
                </a:cubicBezTo>
                <a:cubicBezTo>
                  <a:pt x="73196" y="78594"/>
                  <a:pt x="85866" y="77764"/>
                  <a:pt x="96935" y="75304"/>
                </a:cubicBezTo>
                <a:cubicBezTo>
                  <a:pt x="118228" y="70572"/>
                  <a:pt x="139966" y="68132"/>
                  <a:pt x="161481" y="64546"/>
                </a:cubicBezTo>
                <a:cubicBezTo>
                  <a:pt x="214674" y="11356"/>
                  <a:pt x="169427" y="48264"/>
                  <a:pt x="312088" y="21515"/>
                </a:cubicBezTo>
                <a:cubicBezTo>
                  <a:pt x="326620" y="18790"/>
                  <a:pt x="340572" y="13403"/>
                  <a:pt x="355119" y="10758"/>
                </a:cubicBezTo>
                <a:cubicBezTo>
                  <a:pt x="380066" y="6222"/>
                  <a:pt x="405321" y="3586"/>
                  <a:pt x="430422" y="0"/>
                </a:cubicBezTo>
                <a:cubicBezTo>
                  <a:pt x="455523" y="3586"/>
                  <a:pt x="480715" y="6590"/>
                  <a:pt x="505726" y="10758"/>
                </a:cubicBezTo>
                <a:cubicBezTo>
                  <a:pt x="523762" y="13764"/>
                  <a:pt x="543639" y="12443"/>
                  <a:pt x="559514" y="21515"/>
                </a:cubicBezTo>
                <a:cubicBezTo>
                  <a:pt x="570740" y="27930"/>
                  <a:pt x="572380" y="44178"/>
                  <a:pt x="581029" y="53788"/>
                </a:cubicBezTo>
                <a:cubicBezTo>
                  <a:pt x="656087" y="137187"/>
                  <a:pt x="630935" y="118933"/>
                  <a:pt x="710121" y="150607"/>
                </a:cubicBezTo>
                <a:cubicBezTo>
                  <a:pt x="717293" y="164951"/>
                  <a:pt x="723849" y="179619"/>
                  <a:pt x="731637" y="193638"/>
                </a:cubicBezTo>
                <a:cubicBezTo>
                  <a:pt x="741791" y="211916"/>
                  <a:pt x="754558" y="228724"/>
                  <a:pt x="763909" y="247426"/>
                </a:cubicBezTo>
                <a:cubicBezTo>
                  <a:pt x="772948" y="265503"/>
                  <a:pt x="780255" y="305494"/>
                  <a:pt x="785425" y="322729"/>
                </a:cubicBezTo>
                <a:cubicBezTo>
                  <a:pt x="791942" y="344452"/>
                  <a:pt x="806940" y="387275"/>
                  <a:pt x="806940" y="387275"/>
                </a:cubicBezTo>
                <a:cubicBezTo>
                  <a:pt x="799768" y="487680"/>
                  <a:pt x="812193" y="591453"/>
                  <a:pt x="785425" y="688489"/>
                </a:cubicBezTo>
                <a:cubicBezTo>
                  <a:pt x="779625" y="709516"/>
                  <a:pt x="742691" y="699247"/>
                  <a:pt x="720879" y="699247"/>
                </a:cubicBezTo>
                <a:cubicBezTo>
                  <a:pt x="598906" y="699247"/>
                  <a:pt x="477039" y="692075"/>
                  <a:pt x="355119" y="688489"/>
                </a:cubicBezTo>
                <a:cubicBezTo>
                  <a:pt x="272844" y="626783"/>
                  <a:pt x="351750" y="681953"/>
                  <a:pt x="269058" y="634701"/>
                </a:cubicBezTo>
                <a:cubicBezTo>
                  <a:pt x="162631" y="573886"/>
                  <a:pt x="323776" y="656681"/>
                  <a:pt x="193754" y="591671"/>
                </a:cubicBezTo>
                <a:cubicBezTo>
                  <a:pt x="182996" y="577327"/>
                  <a:pt x="174159" y="561318"/>
                  <a:pt x="161481" y="548640"/>
                </a:cubicBezTo>
                <a:cubicBezTo>
                  <a:pt x="148803" y="535962"/>
                  <a:pt x="130119" y="529980"/>
                  <a:pt x="118451" y="516367"/>
                </a:cubicBezTo>
                <a:cubicBezTo>
                  <a:pt x="108014" y="504191"/>
                  <a:pt x="104107" y="487680"/>
                  <a:pt x="96935" y="473336"/>
                </a:cubicBezTo>
                <a:cubicBezTo>
                  <a:pt x="74218" y="359744"/>
                  <a:pt x="108056" y="463013"/>
                  <a:pt x="53905" y="398033"/>
                </a:cubicBezTo>
                <a:cubicBezTo>
                  <a:pt x="43638" y="385713"/>
                  <a:pt x="40345" y="368926"/>
                  <a:pt x="32389" y="355002"/>
                </a:cubicBezTo>
                <a:cubicBezTo>
                  <a:pt x="25974" y="343776"/>
                  <a:pt x="18046" y="333487"/>
                  <a:pt x="10874" y="322729"/>
                </a:cubicBezTo>
                <a:cubicBezTo>
                  <a:pt x="-1911" y="233226"/>
                  <a:pt x="117" y="272782"/>
                  <a:pt x="117" y="20439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7E40DC-7D55-424C-8DB3-B74AF226F24B}"/>
              </a:ext>
            </a:extLst>
          </p:cNvPr>
          <p:cNvSpPr/>
          <p:nvPr/>
        </p:nvSpPr>
        <p:spPr>
          <a:xfrm>
            <a:off x="6002767" y="3851238"/>
            <a:ext cx="2635624" cy="3173506"/>
          </a:xfrm>
          <a:custGeom>
            <a:avLst/>
            <a:gdLst>
              <a:gd name="connsiteX0" fmla="*/ 150607 w 2635624"/>
              <a:gd name="connsiteY0" fmla="*/ 0 h 3173506"/>
              <a:gd name="connsiteX1" fmla="*/ 1118795 w 2635624"/>
              <a:gd name="connsiteY1" fmla="*/ 21515 h 3173506"/>
              <a:gd name="connsiteX2" fmla="*/ 1151068 w 2635624"/>
              <a:gd name="connsiteY2" fmla="*/ 43030 h 3173506"/>
              <a:gd name="connsiteX3" fmla="*/ 1183341 w 2635624"/>
              <a:gd name="connsiteY3" fmla="*/ 75303 h 3173506"/>
              <a:gd name="connsiteX4" fmla="*/ 1237129 w 2635624"/>
              <a:gd name="connsiteY4" fmla="*/ 150607 h 3173506"/>
              <a:gd name="connsiteX5" fmla="*/ 1290918 w 2635624"/>
              <a:gd name="connsiteY5" fmla="*/ 182880 h 3173506"/>
              <a:gd name="connsiteX6" fmla="*/ 1333948 w 2635624"/>
              <a:gd name="connsiteY6" fmla="*/ 247426 h 3173506"/>
              <a:gd name="connsiteX7" fmla="*/ 1387737 w 2635624"/>
              <a:gd name="connsiteY7" fmla="*/ 344244 h 3173506"/>
              <a:gd name="connsiteX8" fmla="*/ 1420009 w 2635624"/>
              <a:gd name="connsiteY8" fmla="*/ 419548 h 3173506"/>
              <a:gd name="connsiteX9" fmla="*/ 1452282 w 2635624"/>
              <a:gd name="connsiteY9" fmla="*/ 484094 h 3173506"/>
              <a:gd name="connsiteX10" fmla="*/ 1484555 w 2635624"/>
              <a:gd name="connsiteY10" fmla="*/ 591670 h 3173506"/>
              <a:gd name="connsiteX11" fmla="*/ 1516828 w 2635624"/>
              <a:gd name="connsiteY11" fmla="*/ 666974 h 3173506"/>
              <a:gd name="connsiteX12" fmla="*/ 1527586 w 2635624"/>
              <a:gd name="connsiteY12" fmla="*/ 710004 h 3173506"/>
              <a:gd name="connsiteX13" fmla="*/ 1538344 w 2635624"/>
              <a:gd name="connsiteY13" fmla="*/ 763793 h 3173506"/>
              <a:gd name="connsiteX14" fmla="*/ 1559859 w 2635624"/>
              <a:gd name="connsiteY14" fmla="*/ 796066 h 3173506"/>
              <a:gd name="connsiteX15" fmla="*/ 1570617 w 2635624"/>
              <a:gd name="connsiteY15" fmla="*/ 903642 h 3173506"/>
              <a:gd name="connsiteX16" fmla="*/ 1602889 w 2635624"/>
              <a:gd name="connsiteY16" fmla="*/ 1011218 h 3173506"/>
              <a:gd name="connsiteX17" fmla="*/ 1613647 w 2635624"/>
              <a:gd name="connsiteY17" fmla="*/ 1065007 h 3173506"/>
              <a:gd name="connsiteX18" fmla="*/ 1645920 w 2635624"/>
              <a:gd name="connsiteY18" fmla="*/ 1075764 h 3173506"/>
              <a:gd name="connsiteX19" fmla="*/ 1656678 w 2635624"/>
              <a:gd name="connsiteY19" fmla="*/ 1118795 h 3173506"/>
              <a:gd name="connsiteX20" fmla="*/ 1688951 w 2635624"/>
              <a:gd name="connsiteY20" fmla="*/ 1194098 h 3173506"/>
              <a:gd name="connsiteX21" fmla="*/ 1742739 w 2635624"/>
              <a:gd name="connsiteY21" fmla="*/ 1204856 h 3173506"/>
              <a:gd name="connsiteX22" fmla="*/ 1828800 w 2635624"/>
              <a:gd name="connsiteY22" fmla="*/ 1247887 h 3173506"/>
              <a:gd name="connsiteX23" fmla="*/ 1904104 w 2635624"/>
              <a:gd name="connsiteY23" fmla="*/ 1290917 h 3173506"/>
              <a:gd name="connsiteX24" fmla="*/ 1947134 w 2635624"/>
              <a:gd name="connsiteY24" fmla="*/ 1323190 h 3173506"/>
              <a:gd name="connsiteX25" fmla="*/ 2000922 w 2635624"/>
              <a:gd name="connsiteY25" fmla="*/ 1333948 h 3173506"/>
              <a:gd name="connsiteX26" fmla="*/ 2011680 w 2635624"/>
              <a:gd name="connsiteY26" fmla="*/ 1366221 h 3173506"/>
              <a:gd name="connsiteX27" fmla="*/ 2065468 w 2635624"/>
              <a:gd name="connsiteY27" fmla="*/ 1430767 h 3173506"/>
              <a:gd name="connsiteX28" fmla="*/ 2076226 w 2635624"/>
              <a:gd name="connsiteY28" fmla="*/ 1463040 h 3173506"/>
              <a:gd name="connsiteX29" fmla="*/ 2086984 w 2635624"/>
              <a:gd name="connsiteY29" fmla="*/ 1527586 h 3173506"/>
              <a:gd name="connsiteX30" fmla="*/ 2108499 w 2635624"/>
              <a:gd name="connsiteY30" fmla="*/ 1581374 h 3173506"/>
              <a:gd name="connsiteX31" fmla="*/ 2130014 w 2635624"/>
              <a:gd name="connsiteY31" fmla="*/ 1678193 h 3173506"/>
              <a:gd name="connsiteX32" fmla="*/ 2151529 w 2635624"/>
              <a:gd name="connsiteY32" fmla="*/ 1742738 h 3173506"/>
              <a:gd name="connsiteX33" fmla="*/ 2173045 w 2635624"/>
              <a:gd name="connsiteY33" fmla="*/ 1850315 h 3173506"/>
              <a:gd name="connsiteX34" fmla="*/ 2205318 w 2635624"/>
              <a:gd name="connsiteY34" fmla="*/ 1882588 h 3173506"/>
              <a:gd name="connsiteX35" fmla="*/ 2226833 w 2635624"/>
              <a:gd name="connsiteY35" fmla="*/ 1914861 h 3173506"/>
              <a:gd name="connsiteX36" fmla="*/ 2291379 w 2635624"/>
              <a:gd name="connsiteY36" fmla="*/ 2000922 h 3173506"/>
              <a:gd name="connsiteX37" fmla="*/ 2302137 w 2635624"/>
              <a:gd name="connsiteY37" fmla="*/ 2043953 h 3173506"/>
              <a:gd name="connsiteX38" fmla="*/ 2345167 w 2635624"/>
              <a:gd name="connsiteY38" fmla="*/ 2076226 h 3173506"/>
              <a:gd name="connsiteX39" fmla="*/ 2366682 w 2635624"/>
              <a:gd name="connsiteY39" fmla="*/ 2108498 h 3173506"/>
              <a:gd name="connsiteX40" fmla="*/ 2409713 w 2635624"/>
              <a:gd name="connsiteY40" fmla="*/ 2162287 h 3173506"/>
              <a:gd name="connsiteX41" fmla="*/ 2420471 w 2635624"/>
              <a:gd name="connsiteY41" fmla="*/ 2194560 h 3173506"/>
              <a:gd name="connsiteX42" fmla="*/ 2452744 w 2635624"/>
              <a:gd name="connsiteY42" fmla="*/ 2216075 h 3173506"/>
              <a:gd name="connsiteX43" fmla="*/ 2474259 w 2635624"/>
              <a:gd name="connsiteY43" fmla="*/ 2259106 h 3173506"/>
              <a:gd name="connsiteX44" fmla="*/ 2485017 w 2635624"/>
              <a:gd name="connsiteY44" fmla="*/ 2291378 h 3173506"/>
              <a:gd name="connsiteX45" fmla="*/ 2581835 w 2635624"/>
              <a:gd name="connsiteY45" fmla="*/ 2366682 h 3173506"/>
              <a:gd name="connsiteX46" fmla="*/ 2592593 w 2635624"/>
              <a:gd name="connsiteY46" fmla="*/ 2409713 h 3173506"/>
              <a:gd name="connsiteX47" fmla="*/ 2635624 w 2635624"/>
              <a:gd name="connsiteY47" fmla="*/ 2474258 h 3173506"/>
              <a:gd name="connsiteX48" fmla="*/ 2624866 w 2635624"/>
              <a:gd name="connsiteY48" fmla="*/ 2571077 h 3173506"/>
              <a:gd name="connsiteX49" fmla="*/ 2592593 w 2635624"/>
              <a:gd name="connsiteY49" fmla="*/ 2635623 h 3173506"/>
              <a:gd name="connsiteX50" fmla="*/ 2581835 w 2635624"/>
              <a:gd name="connsiteY50" fmla="*/ 2667896 h 3173506"/>
              <a:gd name="connsiteX51" fmla="*/ 2528047 w 2635624"/>
              <a:gd name="connsiteY51" fmla="*/ 2743200 h 3173506"/>
              <a:gd name="connsiteX52" fmla="*/ 2506532 w 2635624"/>
              <a:gd name="connsiteY52" fmla="*/ 2775473 h 3173506"/>
              <a:gd name="connsiteX53" fmla="*/ 2463501 w 2635624"/>
              <a:gd name="connsiteY53" fmla="*/ 2796988 h 3173506"/>
              <a:gd name="connsiteX54" fmla="*/ 2420471 w 2635624"/>
              <a:gd name="connsiteY54" fmla="*/ 2861534 h 3173506"/>
              <a:gd name="connsiteX55" fmla="*/ 2441986 w 2635624"/>
              <a:gd name="connsiteY55" fmla="*/ 2904564 h 3173506"/>
              <a:gd name="connsiteX56" fmla="*/ 2420471 w 2635624"/>
              <a:gd name="connsiteY56" fmla="*/ 3033656 h 3173506"/>
              <a:gd name="connsiteX57" fmla="*/ 2355925 w 2635624"/>
              <a:gd name="connsiteY57" fmla="*/ 3076687 h 3173506"/>
              <a:gd name="connsiteX58" fmla="*/ 2151529 w 2635624"/>
              <a:gd name="connsiteY58" fmla="*/ 3108960 h 3173506"/>
              <a:gd name="connsiteX59" fmla="*/ 1721224 w 2635624"/>
              <a:gd name="connsiteY59" fmla="*/ 3119717 h 3173506"/>
              <a:gd name="connsiteX60" fmla="*/ 1549101 w 2635624"/>
              <a:gd name="connsiteY60" fmla="*/ 3151990 h 3173506"/>
              <a:gd name="connsiteX61" fmla="*/ 1108038 w 2635624"/>
              <a:gd name="connsiteY61" fmla="*/ 3173506 h 3173506"/>
              <a:gd name="connsiteX62" fmla="*/ 796066 w 2635624"/>
              <a:gd name="connsiteY62" fmla="*/ 3162748 h 3173506"/>
              <a:gd name="connsiteX63" fmla="*/ 720762 w 2635624"/>
              <a:gd name="connsiteY63" fmla="*/ 3130475 h 3173506"/>
              <a:gd name="connsiteX64" fmla="*/ 677732 w 2635624"/>
              <a:gd name="connsiteY64" fmla="*/ 3119717 h 3173506"/>
              <a:gd name="connsiteX65" fmla="*/ 645459 w 2635624"/>
              <a:gd name="connsiteY65" fmla="*/ 3108960 h 3173506"/>
              <a:gd name="connsiteX66" fmla="*/ 580913 w 2635624"/>
              <a:gd name="connsiteY66" fmla="*/ 3065929 h 3173506"/>
              <a:gd name="connsiteX67" fmla="*/ 548640 w 2635624"/>
              <a:gd name="connsiteY67" fmla="*/ 3055171 h 3173506"/>
              <a:gd name="connsiteX68" fmla="*/ 537882 w 2635624"/>
              <a:gd name="connsiteY68" fmla="*/ 3022898 h 3173506"/>
              <a:gd name="connsiteX69" fmla="*/ 473337 w 2635624"/>
              <a:gd name="connsiteY69" fmla="*/ 2990626 h 3173506"/>
              <a:gd name="connsiteX70" fmla="*/ 441064 w 2635624"/>
              <a:gd name="connsiteY70" fmla="*/ 2850776 h 3173506"/>
              <a:gd name="connsiteX71" fmla="*/ 430306 w 2635624"/>
              <a:gd name="connsiteY71" fmla="*/ 2818503 h 3173506"/>
              <a:gd name="connsiteX72" fmla="*/ 419548 w 2635624"/>
              <a:gd name="connsiteY72" fmla="*/ 2764715 h 3173506"/>
              <a:gd name="connsiteX73" fmla="*/ 430306 w 2635624"/>
              <a:gd name="connsiteY73" fmla="*/ 2614108 h 3173506"/>
              <a:gd name="connsiteX74" fmla="*/ 537882 w 2635624"/>
              <a:gd name="connsiteY74" fmla="*/ 2495774 h 3173506"/>
              <a:gd name="connsiteX75" fmla="*/ 580913 w 2635624"/>
              <a:gd name="connsiteY75" fmla="*/ 2474258 h 3173506"/>
              <a:gd name="connsiteX76" fmla="*/ 677732 w 2635624"/>
              <a:gd name="connsiteY76" fmla="*/ 2355924 h 3173506"/>
              <a:gd name="connsiteX77" fmla="*/ 699247 w 2635624"/>
              <a:gd name="connsiteY77" fmla="*/ 2323651 h 3173506"/>
              <a:gd name="connsiteX78" fmla="*/ 753035 w 2635624"/>
              <a:gd name="connsiteY78" fmla="*/ 2259106 h 3173506"/>
              <a:gd name="connsiteX79" fmla="*/ 774551 w 2635624"/>
              <a:gd name="connsiteY79" fmla="*/ 2237590 h 3173506"/>
              <a:gd name="connsiteX80" fmla="*/ 806824 w 2635624"/>
              <a:gd name="connsiteY80" fmla="*/ 2183802 h 3173506"/>
              <a:gd name="connsiteX81" fmla="*/ 839097 w 2635624"/>
              <a:gd name="connsiteY81" fmla="*/ 2140771 h 3173506"/>
              <a:gd name="connsiteX82" fmla="*/ 849854 w 2635624"/>
              <a:gd name="connsiteY82" fmla="*/ 2108498 h 3173506"/>
              <a:gd name="connsiteX83" fmla="*/ 914400 w 2635624"/>
              <a:gd name="connsiteY83" fmla="*/ 2043953 h 3173506"/>
              <a:gd name="connsiteX84" fmla="*/ 935915 w 2635624"/>
              <a:gd name="connsiteY84" fmla="*/ 2011680 h 3173506"/>
              <a:gd name="connsiteX85" fmla="*/ 946673 w 2635624"/>
              <a:gd name="connsiteY85" fmla="*/ 1968649 h 3173506"/>
              <a:gd name="connsiteX86" fmla="*/ 1065007 w 2635624"/>
              <a:gd name="connsiteY86" fmla="*/ 1850315 h 3173506"/>
              <a:gd name="connsiteX87" fmla="*/ 1097280 w 2635624"/>
              <a:gd name="connsiteY87" fmla="*/ 1785769 h 3173506"/>
              <a:gd name="connsiteX88" fmla="*/ 1140311 w 2635624"/>
              <a:gd name="connsiteY88" fmla="*/ 1753496 h 3173506"/>
              <a:gd name="connsiteX89" fmla="*/ 1172584 w 2635624"/>
              <a:gd name="connsiteY89" fmla="*/ 1710466 h 3173506"/>
              <a:gd name="connsiteX90" fmla="*/ 1194099 w 2635624"/>
              <a:gd name="connsiteY90" fmla="*/ 1688950 h 3173506"/>
              <a:gd name="connsiteX91" fmla="*/ 1247887 w 2635624"/>
              <a:gd name="connsiteY91" fmla="*/ 1613647 h 3173506"/>
              <a:gd name="connsiteX92" fmla="*/ 1237129 w 2635624"/>
              <a:gd name="connsiteY92" fmla="*/ 1409251 h 3173506"/>
              <a:gd name="connsiteX93" fmla="*/ 1172584 w 2635624"/>
              <a:gd name="connsiteY93" fmla="*/ 1355463 h 3173506"/>
              <a:gd name="connsiteX94" fmla="*/ 1097280 w 2635624"/>
              <a:gd name="connsiteY94" fmla="*/ 1301675 h 3173506"/>
              <a:gd name="connsiteX95" fmla="*/ 989704 w 2635624"/>
              <a:gd name="connsiteY95" fmla="*/ 1183341 h 3173506"/>
              <a:gd name="connsiteX96" fmla="*/ 935915 w 2635624"/>
              <a:gd name="connsiteY96" fmla="*/ 1172583 h 3173506"/>
              <a:gd name="connsiteX97" fmla="*/ 860612 w 2635624"/>
              <a:gd name="connsiteY97" fmla="*/ 1151068 h 3173506"/>
              <a:gd name="connsiteX98" fmla="*/ 806824 w 2635624"/>
              <a:gd name="connsiteY98" fmla="*/ 1129553 h 3173506"/>
              <a:gd name="connsiteX99" fmla="*/ 742278 w 2635624"/>
              <a:gd name="connsiteY99" fmla="*/ 1086522 h 3173506"/>
              <a:gd name="connsiteX100" fmla="*/ 666974 w 2635624"/>
              <a:gd name="connsiteY100" fmla="*/ 1075764 h 3173506"/>
              <a:gd name="connsiteX101" fmla="*/ 570155 w 2635624"/>
              <a:gd name="connsiteY101" fmla="*/ 1021976 h 3173506"/>
              <a:gd name="connsiteX102" fmla="*/ 484094 w 2635624"/>
              <a:gd name="connsiteY102" fmla="*/ 957430 h 3173506"/>
              <a:gd name="connsiteX103" fmla="*/ 462579 w 2635624"/>
              <a:gd name="connsiteY103" fmla="*/ 925157 h 3173506"/>
              <a:gd name="connsiteX104" fmla="*/ 430306 w 2635624"/>
              <a:gd name="connsiteY104" fmla="*/ 892884 h 3173506"/>
              <a:gd name="connsiteX105" fmla="*/ 408791 w 2635624"/>
              <a:gd name="connsiteY105" fmla="*/ 849854 h 3173506"/>
              <a:gd name="connsiteX106" fmla="*/ 376518 w 2635624"/>
              <a:gd name="connsiteY106" fmla="*/ 839096 h 3173506"/>
              <a:gd name="connsiteX107" fmla="*/ 344245 w 2635624"/>
              <a:gd name="connsiteY107" fmla="*/ 817581 h 3173506"/>
              <a:gd name="connsiteX108" fmla="*/ 301214 w 2635624"/>
              <a:gd name="connsiteY108" fmla="*/ 796066 h 3173506"/>
              <a:gd name="connsiteX109" fmla="*/ 258184 w 2635624"/>
              <a:gd name="connsiteY109" fmla="*/ 742277 h 3173506"/>
              <a:gd name="connsiteX110" fmla="*/ 225911 w 2635624"/>
              <a:gd name="connsiteY110" fmla="*/ 699247 h 3173506"/>
              <a:gd name="connsiteX111" fmla="*/ 182880 w 2635624"/>
              <a:gd name="connsiteY111" fmla="*/ 645458 h 3173506"/>
              <a:gd name="connsiteX112" fmla="*/ 139849 w 2635624"/>
              <a:gd name="connsiteY112" fmla="*/ 623943 h 3173506"/>
              <a:gd name="connsiteX113" fmla="*/ 107577 w 2635624"/>
              <a:gd name="connsiteY113" fmla="*/ 559397 h 3173506"/>
              <a:gd name="connsiteX114" fmla="*/ 53788 w 2635624"/>
              <a:gd name="connsiteY114" fmla="*/ 462578 h 3173506"/>
              <a:gd name="connsiteX115" fmla="*/ 43031 w 2635624"/>
              <a:gd name="connsiteY115" fmla="*/ 430306 h 3173506"/>
              <a:gd name="connsiteX116" fmla="*/ 32273 w 2635624"/>
              <a:gd name="connsiteY116" fmla="*/ 376517 h 3173506"/>
              <a:gd name="connsiteX117" fmla="*/ 0 w 2635624"/>
              <a:gd name="connsiteY117" fmla="*/ 279698 h 3173506"/>
              <a:gd name="connsiteX118" fmla="*/ 64546 w 2635624"/>
              <a:gd name="connsiteY118" fmla="*/ 96818 h 3173506"/>
              <a:gd name="connsiteX119" fmla="*/ 96819 w 2635624"/>
              <a:gd name="connsiteY119" fmla="*/ 75303 h 3173506"/>
              <a:gd name="connsiteX120" fmla="*/ 161365 w 2635624"/>
              <a:gd name="connsiteY120" fmla="*/ 86061 h 3173506"/>
              <a:gd name="connsiteX121" fmla="*/ 225911 w 2635624"/>
              <a:gd name="connsiteY121" fmla="*/ 107576 h 3173506"/>
              <a:gd name="connsiteX122" fmla="*/ 344245 w 2635624"/>
              <a:gd name="connsiteY122" fmla="*/ 96818 h 3173506"/>
              <a:gd name="connsiteX123" fmla="*/ 398033 w 2635624"/>
              <a:gd name="connsiteY123" fmla="*/ 43030 h 3173506"/>
              <a:gd name="connsiteX124" fmla="*/ 451821 w 2635624"/>
              <a:gd name="connsiteY124" fmla="*/ 21515 h 3173506"/>
              <a:gd name="connsiteX125" fmla="*/ 462579 w 2635624"/>
              <a:gd name="connsiteY125" fmla="*/ 0 h 31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635624" h="3173506">
                <a:moveTo>
                  <a:pt x="150607" y="0"/>
                </a:moveTo>
                <a:cubicBezTo>
                  <a:pt x="473336" y="7172"/>
                  <a:pt x="796284" y="7644"/>
                  <a:pt x="1118795" y="21515"/>
                </a:cubicBezTo>
                <a:cubicBezTo>
                  <a:pt x="1131712" y="22071"/>
                  <a:pt x="1141136" y="34753"/>
                  <a:pt x="1151068" y="43030"/>
                </a:cubicBezTo>
                <a:cubicBezTo>
                  <a:pt x="1162755" y="52769"/>
                  <a:pt x="1173601" y="63616"/>
                  <a:pt x="1183341" y="75303"/>
                </a:cubicBezTo>
                <a:cubicBezTo>
                  <a:pt x="1203128" y="99047"/>
                  <a:pt x="1213289" y="129747"/>
                  <a:pt x="1237129" y="150607"/>
                </a:cubicBezTo>
                <a:cubicBezTo>
                  <a:pt x="1252865" y="164376"/>
                  <a:pt x="1272988" y="172122"/>
                  <a:pt x="1290918" y="182880"/>
                </a:cubicBezTo>
                <a:cubicBezTo>
                  <a:pt x="1305261" y="204395"/>
                  <a:pt x="1324344" y="223417"/>
                  <a:pt x="1333948" y="247426"/>
                </a:cubicBezTo>
                <a:cubicBezTo>
                  <a:pt x="1362123" y="317861"/>
                  <a:pt x="1343878" y="285766"/>
                  <a:pt x="1387737" y="344244"/>
                </a:cubicBezTo>
                <a:cubicBezTo>
                  <a:pt x="1410123" y="433796"/>
                  <a:pt x="1382865" y="345260"/>
                  <a:pt x="1420009" y="419548"/>
                </a:cubicBezTo>
                <a:cubicBezTo>
                  <a:pt x="1464548" y="508625"/>
                  <a:pt x="1390623" y="391604"/>
                  <a:pt x="1452282" y="484094"/>
                </a:cubicBezTo>
                <a:cubicBezTo>
                  <a:pt x="1480229" y="623822"/>
                  <a:pt x="1442096" y="450141"/>
                  <a:pt x="1484555" y="591670"/>
                </a:cubicBezTo>
                <a:cubicBezTo>
                  <a:pt x="1506407" y="664508"/>
                  <a:pt x="1477334" y="627478"/>
                  <a:pt x="1516828" y="666974"/>
                </a:cubicBezTo>
                <a:cubicBezTo>
                  <a:pt x="1520414" y="681317"/>
                  <a:pt x="1524379" y="695571"/>
                  <a:pt x="1527586" y="710004"/>
                </a:cubicBezTo>
                <a:cubicBezTo>
                  <a:pt x="1531553" y="727853"/>
                  <a:pt x="1531924" y="746672"/>
                  <a:pt x="1538344" y="763793"/>
                </a:cubicBezTo>
                <a:cubicBezTo>
                  <a:pt x="1542884" y="775899"/>
                  <a:pt x="1552687" y="785308"/>
                  <a:pt x="1559859" y="796066"/>
                </a:cubicBezTo>
                <a:cubicBezTo>
                  <a:pt x="1563445" y="831925"/>
                  <a:pt x="1564354" y="868153"/>
                  <a:pt x="1570617" y="903642"/>
                </a:cubicBezTo>
                <a:cubicBezTo>
                  <a:pt x="1589490" y="1010590"/>
                  <a:pt x="1586377" y="945171"/>
                  <a:pt x="1602889" y="1011218"/>
                </a:cubicBezTo>
                <a:cubicBezTo>
                  <a:pt x="1607324" y="1028957"/>
                  <a:pt x="1603504" y="1049793"/>
                  <a:pt x="1613647" y="1065007"/>
                </a:cubicBezTo>
                <a:cubicBezTo>
                  <a:pt x="1619937" y="1074442"/>
                  <a:pt x="1635162" y="1072178"/>
                  <a:pt x="1645920" y="1075764"/>
                </a:cubicBezTo>
                <a:cubicBezTo>
                  <a:pt x="1649506" y="1090108"/>
                  <a:pt x="1653471" y="1104362"/>
                  <a:pt x="1656678" y="1118795"/>
                </a:cubicBezTo>
                <a:cubicBezTo>
                  <a:pt x="1662276" y="1143984"/>
                  <a:pt x="1658471" y="1181035"/>
                  <a:pt x="1688951" y="1194098"/>
                </a:cubicBezTo>
                <a:cubicBezTo>
                  <a:pt x="1705757" y="1201301"/>
                  <a:pt x="1724810" y="1201270"/>
                  <a:pt x="1742739" y="1204856"/>
                </a:cubicBezTo>
                <a:cubicBezTo>
                  <a:pt x="1848320" y="1284043"/>
                  <a:pt x="1726547" y="1201409"/>
                  <a:pt x="1828800" y="1247887"/>
                </a:cubicBezTo>
                <a:cubicBezTo>
                  <a:pt x="1855119" y="1259850"/>
                  <a:pt x="1879713" y="1275396"/>
                  <a:pt x="1904104" y="1290917"/>
                </a:cubicBezTo>
                <a:cubicBezTo>
                  <a:pt x="1919230" y="1300543"/>
                  <a:pt x="1930750" y="1315908"/>
                  <a:pt x="1947134" y="1323190"/>
                </a:cubicBezTo>
                <a:cubicBezTo>
                  <a:pt x="1963842" y="1330616"/>
                  <a:pt x="1982993" y="1330362"/>
                  <a:pt x="2000922" y="1333948"/>
                </a:cubicBezTo>
                <a:cubicBezTo>
                  <a:pt x="2004508" y="1344706"/>
                  <a:pt x="2006609" y="1356079"/>
                  <a:pt x="2011680" y="1366221"/>
                </a:cubicBezTo>
                <a:cubicBezTo>
                  <a:pt x="2026658" y="1396176"/>
                  <a:pt x="2041675" y="1406974"/>
                  <a:pt x="2065468" y="1430767"/>
                </a:cubicBezTo>
                <a:cubicBezTo>
                  <a:pt x="2069054" y="1441525"/>
                  <a:pt x="2073766" y="1451970"/>
                  <a:pt x="2076226" y="1463040"/>
                </a:cubicBezTo>
                <a:cubicBezTo>
                  <a:pt x="2080958" y="1484333"/>
                  <a:pt x="2081245" y="1506542"/>
                  <a:pt x="2086984" y="1527586"/>
                </a:cubicBezTo>
                <a:cubicBezTo>
                  <a:pt x="2092065" y="1546216"/>
                  <a:pt x="2102392" y="1563055"/>
                  <a:pt x="2108499" y="1581374"/>
                </a:cubicBezTo>
                <a:cubicBezTo>
                  <a:pt x="2122995" y="1624863"/>
                  <a:pt x="2117219" y="1631277"/>
                  <a:pt x="2130014" y="1678193"/>
                </a:cubicBezTo>
                <a:cubicBezTo>
                  <a:pt x="2135981" y="1700073"/>
                  <a:pt x="2144357" y="1721223"/>
                  <a:pt x="2151529" y="1742738"/>
                </a:cubicBezTo>
                <a:cubicBezTo>
                  <a:pt x="2152440" y="1749117"/>
                  <a:pt x="2159389" y="1829831"/>
                  <a:pt x="2173045" y="1850315"/>
                </a:cubicBezTo>
                <a:cubicBezTo>
                  <a:pt x="2181484" y="1862973"/>
                  <a:pt x="2195579" y="1870901"/>
                  <a:pt x="2205318" y="1882588"/>
                </a:cubicBezTo>
                <a:cubicBezTo>
                  <a:pt x="2213595" y="1892520"/>
                  <a:pt x="2219661" y="1904103"/>
                  <a:pt x="2226833" y="1914861"/>
                </a:cubicBezTo>
                <a:cubicBezTo>
                  <a:pt x="2251574" y="2013822"/>
                  <a:pt x="2212979" y="1896387"/>
                  <a:pt x="2291379" y="2000922"/>
                </a:cubicBezTo>
                <a:cubicBezTo>
                  <a:pt x="2300250" y="2012750"/>
                  <a:pt x="2293543" y="2031922"/>
                  <a:pt x="2302137" y="2043953"/>
                </a:cubicBezTo>
                <a:cubicBezTo>
                  <a:pt x="2312558" y="2058543"/>
                  <a:pt x="2332489" y="2063548"/>
                  <a:pt x="2345167" y="2076226"/>
                </a:cubicBezTo>
                <a:cubicBezTo>
                  <a:pt x="2354309" y="2085368"/>
                  <a:pt x="2358605" y="2098402"/>
                  <a:pt x="2366682" y="2108498"/>
                </a:cubicBezTo>
                <a:cubicBezTo>
                  <a:pt x="2393365" y="2141851"/>
                  <a:pt x="2387639" y="2118139"/>
                  <a:pt x="2409713" y="2162287"/>
                </a:cubicBezTo>
                <a:cubicBezTo>
                  <a:pt x="2414784" y="2172429"/>
                  <a:pt x="2413387" y="2185705"/>
                  <a:pt x="2420471" y="2194560"/>
                </a:cubicBezTo>
                <a:cubicBezTo>
                  <a:pt x="2428548" y="2204656"/>
                  <a:pt x="2441986" y="2208903"/>
                  <a:pt x="2452744" y="2216075"/>
                </a:cubicBezTo>
                <a:cubicBezTo>
                  <a:pt x="2459916" y="2230419"/>
                  <a:pt x="2467942" y="2244366"/>
                  <a:pt x="2474259" y="2259106"/>
                </a:cubicBezTo>
                <a:cubicBezTo>
                  <a:pt x="2478726" y="2269528"/>
                  <a:pt x="2478213" y="2282307"/>
                  <a:pt x="2485017" y="2291378"/>
                </a:cubicBezTo>
                <a:cubicBezTo>
                  <a:pt x="2524095" y="2343482"/>
                  <a:pt x="2532600" y="2342065"/>
                  <a:pt x="2581835" y="2366682"/>
                </a:cubicBezTo>
                <a:cubicBezTo>
                  <a:pt x="2585421" y="2381026"/>
                  <a:pt x="2585258" y="2396876"/>
                  <a:pt x="2592593" y="2409713"/>
                </a:cubicBezTo>
                <a:cubicBezTo>
                  <a:pt x="2657062" y="2522533"/>
                  <a:pt x="2602034" y="2373494"/>
                  <a:pt x="2635624" y="2474258"/>
                </a:cubicBezTo>
                <a:cubicBezTo>
                  <a:pt x="2632038" y="2506531"/>
                  <a:pt x="2630204" y="2539047"/>
                  <a:pt x="2624866" y="2571077"/>
                </a:cubicBezTo>
                <a:cubicBezTo>
                  <a:pt x="2618106" y="2611635"/>
                  <a:pt x="2611178" y="2598454"/>
                  <a:pt x="2592593" y="2635623"/>
                </a:cubicBezTo>
                <a:cubicBezTo>
                  <a:pt x="2587522" y="2645765"/>
                  <a:pt x="2586906" y="2657754"/>
                  <a:pt x="2581835" y="2667896"/>
                </a:cubicBezTo>
                <a:cubicBezTo>
                  <a:pt x="2536062" y="2759441"/>
                  <a:pt x="2568364" y="2692803"/>
                  <a:pt x="2528047" y="2743200"/>
                </a:cubicBezTo>
                <a:cubicBezTo>
                  <a:pt x="2519970" y="2753296"/>
                  <a:pt x="2516464" y="2767196"/>
                  <a:pt x="2506532" y="2775473"/>
                </a:cubicBezTo>
                <a:cubicBezTo>
                  <a:pt x="2494212" y="2785739"/>
                  <a:pt x="2477845" y="2789816"/>
                  <a:pt x="2463501" y="2796988"/>
                </a:cubicBezTo>
                <a:cubicBezTo>
                  <a:pt x="2449318" y="2811171"/>
                  <a:pt x="2416579" y="2834288"/>
                  <a:pt x="2420471" y="2861534"/>
                </a:cubicBezTo>
                <a:cubicBezTo>
                  <a:pt x="2422739" y="2877409"/>
                  <a:pt x="2434814" y="2890221"/>
                  <a:pt x="2441986" y="2904564"/>
                </a:cubicBezTo>
                <a:cubicBezTo>
                  <a:pt x="2434814" y="2947595"/>
                  <a:pt x="2432456" y="2991710"/>
                  <a:pt x="2420471" y="3033656"/>
                </a:cubicBezTo>
                <a:cubicBezTo>
                  <a:pt x="2415238" y="3051971"/>
                  <a:pt x="2364352" y="3073623"/>
                  <a:pt x="2355925" y="3076687"/>
                </a:cubicBezTo>
                <a:cubicBezTo>
                  <a:pt x="2280041" y="3104282"/>
                  <a:pt x="2238923" y="3105599"/>
                  <a:pt x="2151529" y="3108960"/>
                </a:cubicBezTo>
                <a:cubicBezTo>
                  <a:pt x="2008155" y="3114474"/>
                  <a:pt x="1864659" y="3116131"/>
                  <a:pt x="1721224" y="3119717"/>
                </a:cubicBezTo>
                <a:cubicBezTo>
                  <a:pt x="1663850" y="3130475"/>
                  <a:pt x="1607310" y="3147597"/>
                  <a:pt x="1549101" y="3151990"/>
                </a:cubicBezTo>
                <a:cubicBezTo>
                  <a:pt x="1021710" y="3191793"/>
                  <a:pt x="1292594" y="3127365"/>
                  <a:pt x="1108038" y="3173506"/>
                </a:cubicBezTo>
                <a:cubicBezTo>
                  <a:pt x="1004047" y="3169920"/>
                  <a:pt x="899916" y="3169239"/>
                  <a:pt x="796066" y="3162748"/>
                </a:cubicBezTo>
                <a:cubicBezTo>
                  <a:pt x="774698" y="3161412"/>
                  <a:pt x="736999" y="3136564"/>
                  <a:pt x="720762" y="3130475"/>
                </a:cubicBezTo>
                <a:cubicBezTo>
                  <a:pt x="706919" y="3125284"/>
                  <a:pt x="691948" y="3123779"/>
                  <a:pt x="677732" y="3119717"/>
                </a:cubicBezTo>
                <a:cubicBezTo>
                  <a:pt x="666829" y="3116602"/>
                  <a:pt x="656217" y="3112546"/>
                  <a:pt x="645459" y="3108960"/>
                </a:cubicBezTo>
                <a:cubicBezTo>
                  <a:pt x="623944" y="3094616"/>
                  <a:pt x="603517" y="3078487"/>
                  <a:pt x="580913" y="3065929"/>
                </a:cubicBezTo>
                <a:cubicBezTo>
                  <a:pt x="571000" y="3060422"/>
                  <a:pt x="556658" y="3063189"/>
                  <a:pt x="548640" y="3055171"/>
                </a:cubicBezTo>
                <a:cubicBezTo>
                  <a:pt x="540622" y="3047153"/>
                  <a:pt x="544966" y="3031753"/>
                  <a:pt x="537882" y="3022898"/>
                </a:cubicBezTo>
                <a:cubicBezTo>
                  <a:pt x="522715" y="3003940"/>
                  <a:pt x="494597" y="2997712"/>
                  <a:pt x="473337" y="2990626"/>
                </a:cubicBezTo>
                <a:cubicBezTo>
                  <a:pt x="433762" y="2891691"/>
                  <a:pt x="465177" y="2983402"/>
                  <a:pt x="441064" y="2850776"/>
                </a:cubicBezTo>
                <a:cubicBezTo>
                  <a:pt x="439036" y="2839619"/>
                  <a:pt x="433056" y="2829504"/>
                  <a:pt x="430306" y="2818503"/>
                </a:cubicBezTo>
                <a:cubicBezTo>
                  <a:pt x="425871" y="2800765"/>
                  <a:pt x="423134" y="2782644"/>
                  <a:pt x="419548" y="2764715"/>
                </a:cubicBezTo>
                <a:cubicBezTo>
                  <a:pt x="423134" y="2714513"/>
                  <a:pt x="415844" y="2662316"/>
                  <a:pt x="430306" y="2614108"/>
                </a:cubicBezTo>
                <a:cubicBezTo>
                  <a:pt x="434807" y="2599106"/>
                  <a:pt x="523609" y="2506875"/>
                  <a:pt x="537882" y="2495774"/>
                </a:cubicBezTo>
                <a:cubicBezTo>
                  <a:pt x="550541" y="2485928"/>
                  <a:pt x="568254" y="2484104"/>
                  <a:pt x="580913" y="2474258"/>
                </a:cubicBezTo>
                <a:cubicBezTo>
                  <a:pt x="630809" y="2435450"/>
                  <a:pt x="643252" y="2407644"/>
                  <a:pt x="677732" y="2355924"/>
                </a:cubicBezTo>
                <a:cubicBezTo>
                  <a:pt x="684904" y="2345166"/>
                  <a:pt x="690105" y="2332793"/>
                  <a:pt x="699247" y="2323651"/>
                </a:cubicBezTo>
                <a:cubicBezTo>
                  <a:pt x="775911" y="2246987"/>
                  <a:pt x="693125" y="2333992"/>
                  <a:pt x="753035" y="2259106"/>
                </a:cubicBezTo>
                <a:cubicBezTo>
                  <a:pt x="759371" y="2251186"/>
                  <a:pt x="768656" y="2245843"/>
                  <a:pt x="774551" y="2237590"/>
                </a:cubicBezTo>
                <a:cubicBezTo>
                  <a:pt x="786704" y="2220576"/>
                  <a:pt x="795226" y="2201199"/>
                  <a:pt x="806824" y="2183802"/>
                </a:cubicBezTo>
                <a:cubicBezTo>
                  <a:pt x="816770" y="2168884"/>
                  <a:pt x="828339" y="2155115"/>
                  <a:pt x="839097" y="2140771"/>
                </a:cubicBezTo>
                <a:cubicBezTo>
                  <a:pt x="842683" y="2130013"/>
                  <a:pt x="842892" y="2117449"/>
                  <a:pt x="849854" y="2108498"/>
                </a:cubicBezTo>
                <a:cubicBezTo>
                  <a:pt x="868534" y="2084480"/>
                  <a:pt x="897522" y="2069270"/>
                  <a:pt x="914400" y="2043953"/>
                </a:cubicBezTo>
                <a:lnTo>
                  <a:pt x="935915" y="2011680"/>
                </a:lnTo>
                <a:cubicBezTo>
                  <a:pt x="939501" y="1997336"/>
                  <a:pt x="939223" y="1981420"/>
                  <a:pt x="946673" y="1968649"/>
                </a:cubicBezTo>
                <a:cubicBezTo>
                  <a:pt x="997408" y="1881675"/>
                  <a:pt x="995838" y="1891816"/>
                  <a:pt x="1065007" y="1850315"/>
                </a:cubicBezTo>
                <a:cubicBezTo>
                  <a:pt x="1073756" y="1824068"/>
                  <a:pt x="1076427" y="1806622"/>
                  <a:pt x="1097280" y="1785769"/>
                </a:cubicBezTo>
                <a:cubicBezTo>
                  <a:pt x="1109958" y="1773091"/>
                  <a:pt x="1127633" y="1766174"/>
                  <a:pt x="1140311" y="1753496"/>
                </a:cubicBezTo>
                <a:cubicBezTo>
                  <a:pt x="1152989" y="1740818"/>
                  <a:pt x="1161106" y="1724240"/>
                  <a:pt x="1172584" y="1710466"/>
                </a:cubicBezTo>
                <a:cubicBezTo>
                  <a:pt x="1179077" y="1702674"/>
                  <a:pt x="1187606" y="1696742"/>
                  <a:pt x="1194099" y="1688950"/>
                </a:cubicBezTo>
                <a:cubicBezTo>
                  <a:pt x="1216343" y="1662257"/>
                  <a:pt x="1229253" y="1641599"/>
                  <a:pt x="1247887" y="1613647"/>
                </a:cubicBezTo>
                <a:cubicBezTo>
                  <a:pt x="1244301" y="1545515"/>
                  <a:pt x="1256232" y="1474748"/>
                  <a:pt x="1237129" y="1409251"/>
                </a:cubicBezTo>
                <a:cubicBezTo>
                  <a:pt x="1229287" y="1382365"/>
                  <a:pt x="1193661" y="1373905"/>
                  <a:pt x="1172584" y="1355463"/>
                </a:cubicBezTo>
                <a:cubicBezTo>
                  <a:pt x="1119787" y="1309266"/>
                  <a:pt x="1193771" y="1359570"/>
                  <a:pt x="1097280" y="1301675"/>
                </a:cubicBezTo>
                <a:cubicBezTo>
                  <a:pt x="1071284" y="1267014"/>
                  <a:pt x="1036767" y="1204258"/>
                  <a:pt x="989704" y="1183341"/>
                </a:cubicBezTo>
                <a:cubicBezTo>
                  <a:pt x="972995" y="1175915"/>
                  <a:pt x="953654" y="1177018"/>
                  <a:pt x="935915" y="1172583"/>
                </a:cubicBezTo>
                <a:cubicBezTo>
                  <a:pt x="910589" y="1166252"/>
                  <a:pt x="885378" y="1159323"/>
                  <a:pt x="860612" y="1151068"/>
                </a:cubicBezTo>
                <a:cubicBezTo>
                  <a:pt x="842292" y="1144962"/>
                  <a:pt x="823777" y="1138800"/>
                  <a:pt x="806824" y="1129553"/>
                </a:cubicBezTo>
                <a:cubicBezTo>
                  <a:pt x="784123" y="1117171"/>
                  <a:pt x="766413" y="1095805"/>
                  <a:pt x="742278" y="1086522"/>
                </a:cubicBezTo>
                <a:cubicBezTo>
                  <a:pt x="718612" y="1077420"/>
                  <a:pt x="692075" y="1079350"/>
                  <a:pt x="666974" y="1075764"/>
                </a:cubicBezTo>
                <a:cubicBezTo>
                  <a:pt x="560990" y="1040437"/>
                  <a:pt x="636580" y="1076324"/>
                  <a:pt x="570155" y="1021976"/>
                </a:cubicBezTo>
                <a:cubicBezTo>
                  <a:pt x="542402" y="999269"/>
                  <a:pt x="484094" y="957430"/>
                  <a:pt x="484094" y="957430"/>
                </a:cubicBezTo>
                <a:cubicBezTo>
                  <a:pt x="476922" y="946672"/>
                  <a:pt x="470856" y="935089"/>
                  <a:pt x="462579" y="925157"/>
                </a:cubicBezTo>
                <a:cubicBezTo>
                  <a:pt x="452840" y="913470"/>
                  <a:pt x="439149" y="905264"/>
                  <a:pt x="430306" y="892884"/>
                </a:cubicBezTo>
                <a:cubicBezTo>
                  <a:pt x="420985" y="879835"/>
                  <a:pt x="420130" y="861193"/>
                  <a:pt x="408791" y="849854"/>
                </a:cubicBezTo>
                <a:cubicBezTo>
                  <a:pt x="400773" y="841836"/>
                  <a:pt x="386660" y="844167"/>
                  <a:pt x="376518" y="839096"/>
                </a:cubicBezTo>
                <a:cubicBezTo>
                  <a:pt x="364954" y="833314"/>
                  <a:pt x="355471" y="823996"/>
                  <a:pt x="344245" y="817581"/>
                </a:cubicBezTo>
                <a:cubicBezTo>
                  <a:pt x="330321" y="809625"/>
                  <a:pt x="315558" y="803238"/>
                  <a:pt x="301214" y="796066"/>
                </a:cubicBezTo>
                <a:cubicBezTo>
                  <a:pt x="248026" y="716283"/>
                  <a:pt x="309274" y="803585"/>
                  <a:pt x="258184" y="742277"/>
                </a:cubicBezTo>
                <a:cubicBezTo>
                  <a:pt x="246706" y="728503"/>
                  <a:pt x="236332" y="713837"/>
                  <a:pt x="225911" y="699247"/>
                </a:cubicBezTo>
                <a:cubicBezTo>
                  <a:pt x="212835" y="680941"/>
                  <a:pt x="202503" y="658540"/>
                  <a:pt x="182880" y="645458"/>
                </a:cubicBezTo>
                <a:cubicBezTo>
                  <a:pt x="169537" y="636562"/>
                  <a:pt x="154193" y="631115"/>
                  <a:pt x="139849" y="623943"/>
                </a:cubicBezTo>
                <a:cubicBezTo>
                  <a:pt x="100625" y="506264"/>
                  <a:pt x="163178" y="684498"/>
                  <a:pt x="107577" y="559397"/>
                </a:cubicBezTo>
                <a:cubicBezTo>
                  <a:pt x="65455" y="464623"/>
                  <a:pt x="112693" y="521483"/>
                  <a:pt x="53788" y="462578"/>
                </a:cubicBezTo>
                <a:cubicBezTo>
                  <a:pt x="50202" y="451821"/>
                  <a:pt x="45781" y="441307"/>
                  <a:pt x="43031" y="430306"/>
                </a:cubicBezTo>
                <a:cubicBezTo>
                  <a:pt x="38596" y="412567"/>
                  <a:pt x="37296" y="394098"/>
                  <a:pt x="32273" y="376517"/>
                </a:cubicBezTo>
                <a:cubicBezTo>
                  <a:pt x="22927" y="343807"/>
                  <a:pt x="10758" y="311971"/>
                  <a:pt x="0" y="279698"/>
                </a:cubicBezTo>
                <a:cubicBezTo>
                  <a:pt x="11768" y="126714"/>
                  <a:pt x="-25382" y="164264"/>
                  <a:pt x="64546" y="96818"/>
                </a:cubicBezTo>
                <a:cubicBezTo>
                  <a:pt x="74889" y="89061"/>
                  <a:pt x="86061" y="82475"/>
                  <a:pt x="96819" y="75303"/>
                </a:cubicBezTo>
                <a:cubicBezTo>
                  <a:pt x="118334" y="78889"/>
                  <a:pt x="140204" y="80771"/>
                  <a:pt x="161365" y="86061"/>
                </a:cubicBezTo>
                <a:cubicBezTo>
                  <a:pt x="183367" y="91561"/>
                  <a:pt x="225911" y="107576"/>
                  <a:pt x="225911" y="107576"/>
                </a:cubicBezTo>
                <a:cubicBezTo>
                  <a:pt x="265356" y="103990"/>
                  <a:pt x="307160" y="110725"/>
                  <a:pt x="344245" y="96818"/>
                </a:cubicBezTo>
                <a:cubicBezTo>
                  <a:pt x="367986" y="87915"/>
                  <a:pt x="374491" y="52447"/>
                  <a:pt x="398033" y="43030"/>
                </a:cubicBezTo>
                <a:cubicBezTo>
                  <a:pt x="415962" y="35858"/>
                  <a:pt x="435754" y="32226"/>
                  <a:pt x="451821" y="21515"/>
                </a:cubicBezTo>
                <a:cubicBezTo>
                  <a:pt x="458493" y="17067"/>
                  <a:pt x="458993" y="7172"/>
                  <a:pt x="462579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68DE79-0772-42B7-A378-3F9A749D9A8F}"/>
              </a:ext>
            </a:extLst>
          </p:cNvPr>
          <p:cNvSpPr/>
          <p:nvPr/>
        </p:nvSpPr>
        <p:spPr>
          <a:xfrm>
            <a:off x="1237107" y="5139691"/>
            <a:ext cx="2334432" cy="1874295"/>
          </a:xfrm>
          <a:custGeom>
            <a:avLst/>
            <a:gdLst>
              <a:gd name="connsiteX0" fmla="*/ 978968 w 2334432"/>
              <a:gd name="connsiteY0" fmla="*/ 45495 h 1874295"/>
              <a:gd name="connsiteX1" fmla="*/ 1290940 w 2334432"/>
              <a:gd name="connsiteY1" fmla="*/ 56253 h 1874295"/>
              <a:gd name="connsiteX2" fmla="*/ 1312455 w 2334432"/>
              <a:gd name="connsiteY2" fmla="*/ 88525 h 1874295"/>
              <a:gd name="connsiteX3" fmla="*/ 1333971 w 2334432"/>
              <a:gd name="connsiteY3" fmla="*/ 110041 h 1874295"/>
              <a:gd name="connsiteX4" fmla="*/ 1355486 w 2334432"/>
              <a:gd name="connsiteY4" fmla="*/ 142314 h 1874295"/>
              <a:gd name="connsiteX5" fmla="*/ 1420032 w 2334432"/>
              <a:gd name="connsiteY5" fmla="*/ 206860 h 1874295"/>
              <a:gd name="connsiteX6" fmla="*/ 1452305 w 2334432"/>
              <a:gd name="connsiteY6" fmla="*/ 282163 h 1874295"/>
              <a:gd name="connsiteX7" fmla="*/ 1484578 w 2334432"/>
              <a:gd name="connsiteY7" fmla="*/ 314436 h 1874295"/>
              <a:gd name="connsiteX8" fmla="*/ 1516851 w 2334432"/>
              <a:gd name="connsiteY8" fmla="*/ 357467 h 1874295"/>
              <a:gd name="connsiteX9" fmla="*/ 1538366 w 2334432"/>
              <a:gd name="connsiteY9" fmla="*/ 400497 h 1874295"/>
              <a:gd name="connsiteX10" fmla="*/ 1592154 w 2334432"/>
              <a:gd name="connsiteY10" fmla="*/ 443528 h 1874295"/>
              <a:gd name="connsiteX11" fmla="*/ 1613669 w 2334432"/>
              <a:gd name="connsiteY11" fmla="*/ 475801 h 1874295"/>
              <a:gd name="connsiteX12" fmla="*/ 1635185 w 2334432"/>
              <a:gd name="connsiteY12" fmla="*/ 497316 h 1874295"/>
              <a:gd name="connsiteX13" fmla="*/ 1667458 w 2334432"/>
              <a:gd name="connsiteY13" fmla="*/ 540347 h 1874295"/>
              <a:gd name="connsiteX14" fmla="*/ 1742761 w 2334432"/>
              <a:gd name="connsiteY14" fmla="*/ 583377 h 1874295"/>
              <a:gd name="connsiteX15" fmla="*/ 1807307 w 2334432"/>
              <a:gd name="connsiteY15" fmla="*/ 647923 h 1874295"/>
              <a:gd name="connsiteX16" fmla="*/ 1861095 w 2334432"/>
              <a:gd name="connsiteY16" fmla="*/ 701711 h 1874295"/>
              <a:gd name="connsiteX17" fmla="*/ 1882611 w 2334432"/>
              <a:gd name="connsiteY17" fmla="*/ 723227 h 1874295"/>
              <a:gd name="connsiteX18" fmla="*/ 1904126 w 2334432"/>
              <a:gd name="connsiteY18" fmla="*/ 755500 h 1874295"/>
              <a:gd name="connsiteX19" fmla="*/ 1925641 w 2334432"/>
              <a:gd name="connsiteY19" fmla="*/ 798530 h 1874295"/>
              <a:gd name="connsiteX20" fmla="*/ 1968672 w 2334432"/>
              <a:gd name="connsiteY20" fmla="*/ 830803 h 1874295"/>
              <a:gd name="connsiteX21" fmla="*/ 2033218 w 2334432"/>
              <a:gd name="connsiteY21" fmla="*/ 895349 h 1874295"/>
              <a:gd name="connsiteX22" fmla="*/ 2119279 w 2334432"/>
              <a:gd name="connsiteY22" fmla="*/ 992168 h 1874295"/>
              <a:gd name="connsiteX23" fmla="*/ 2162309 w 2334432"/>
              <a:gd name="connsiteY23" fmla="*/ 1088987 h 1874295"/>
              <a:gd name="connsiteX24" fmla="*/ 2183825 w 2334432"/>
              <a:gd name="connsiteY24" fmla="*/ 1164290 h 1874295"/>
              <a:gd name="connsiteX25" fmla="*/ 2216098 w 2334432"/>
              <a:gd name="connsiteY25" fmla="*/ 1196563 h 1874295"/>
              <a:gd name="connsiteX26" fmla="*/ 2248371 w 2334432"/>
              <a:gd name="connsiteY26" fmla="*/ 1271867 h 1874295"/>
              <a:gd name="connsiteX27" fmla="*/ 2259128 w 2334432"/>
              <a:gd name="connsiteY27" fmla="*/ 1304140 h 1874295"/>
              <a:gd name="connsiteX28" fmla="*/ 2291401 w 2334432"/>
              <a:gd name="connsiteY28" fmla="*/ 1325655 h 1874295"/>
              <a:gd name="connsiteX29" fmla="*/ 2302159 w 2334432"/>
              <a:gd name="connsiteY29" fmla="*/ 1400958 h 1874295"/>
              <a:gd name="connsiteX30" fmla="*/ 2323674 w 2334432"/>
              <a:gd name="connsiteY30" fmla="*/ 1433231 h 1874295"/>
              <a:gd name="connsiteX31" fmla="*/ 2334432 w 2334432"/>
              <a:gd name="connsiteY31" fmla="*/ 1508535 h 1874295"/>
              <a:gd name="connsiteX32" fmla="*/ 2323674 w 2334432"/>
              <a:gd name="connsiteY32" fmla="*/ 1616111 h 1874295"/>
              <a:gd name="connsiteX33" fmla="*/ 2280644 w 2334432"/>
              <a:gd name="connsiteY33" fmla="*/ 1669900 h 1874295"/>
              <a:gd name="connsiteX34" fmla="*/ 2194582 w 2334432"/>
              <a:gd name="connsiteY34" fmla="*/ 1723688 h 1874295"/>
              <a:gd name="connsiteX35" fmla="*/ 2130037 w 2334432"/>
              <a:gd name="connsiteY35" fmla="*/ 1734445 h 1874295"/>
              <a:gd name="connsiteX36" fmla="*/ 2022460 w 2334432"/>
              <a:gd name="connsiteY36" fmla="*/ 1777476 h 1874295"/>
              <a:gd name="connsiteX37" fmla="*/ 1947157 w 2334432"/>
              <a:gd name="connsiteY37" fmla="*/ 1798991 h 1874295"/>
              <a:gd name="connsiteX38" fmla="*/ 1839580 w 2334432"/>
              <a:gd name="connsiteY38" fmla="*/ 1831264 h 1874295"/>
              <a:gd name="connsiteX39" fmla="*/ 1796549 w 2334432"/>
              <a:gd name="connsiteY39" fmla="*/ 1852780 h 1874295"/>
              <a:gd name="connsiteX40" fmla="*/ 1753519 w 2334432"/>
              <a:gd name="connsiteY40" fmla="*/ 1863537 h 1874295"/>
              <a:gd name="connsiteX41" fmla="*/ 1721246 w 2334432"/>
              <a:gd name="connsiteY41" fmla="*/ 1874295 h 1874295"/>
              <a:gd name="connsiteX42" fmla="*/ 204418 w 2334432"/>
              <a:gd name="connsiteY42" fmla="*/ 1863537 h 1874295"/>
              <a:gd name="connsiteX43" fmla="*/ 139872 w 2334432"/>
              <a:gd name="connsiteY43" fmla="*/ 1809749 h 1874295"/>
              <a:gd name="connsiteX44" fmla="*/ 107599 w 2334432"/>
              <a:gd name="connsiteY44" fmla="*/ 1788234 h 1874295"/>
              <a:gd name="connsiteX45" fmla="*/ 21538 w 2334432"/>
              <a:gd name="connsiteY45" fmla="*/ 1723688 h 1874295"/>
              <a:gd name="connsiteX46" fmla="*/ 10780 w 2334432"/>
              <a:gd name="connsiteY46" fmla="*/ 1659142 h 1874295"/>
              <a:gd name="connsiteX47" fmla="*/ 22 w 2334432"/>
              <a:gd name="connsiteY47" fmla="*/ 1616111 h 1874295"/>
              <a:gd name="connsiteX48" fmla="*/ 21538 w 2334432"/>
              <a:gd name="connsiteY48" fmla="*/ 1347170 h 1874295"/>
              <a:gd name="connsiteX49" fmla="*/ 32295 w 2334432"/>
              <a:gd name="connsiteY49" fmla="*/ 1314897 h 1874295"/>
              <a:gd name="connsiteX50" fmla="*/ 53811 w 2334432"/>
              <a:gd name="connsiteY50" fmla="*/ 1293382 h 1874295"/>
              <a:gd name="connsiteX51" fmla="*/ 75326 w 2334432"/>
              <a:gd name="connsiteY51" fmla="*/ 1261109 h 1874295"/>
              <a:gd name="connsiteX52" fmla="*/ 86084 w 2334432"/>
              <a:gd name="connsiteY52" fmla="*/ 1218078 h 1874295"/>
              <a:gd name="connsiteX53" fmla="*/ 118357 w 2334432"/>
              <a:gd name="connsiteY53" fmla="*/ 1185805 h 1874295"/>
              <a:gd name="connsiteX54" fmla="*/ 161387 w 2334432"/>
              <a:gd name="connsiteY54" fmla="*/ 1132017 h 1874295"/>
              <a:gd name="connsiteX55" fmla="*/ 172145 w 2334432"/>
              <a:gd name="connsiteY55" fmla="*/ 1099744 h 1874295"/>
              <a:gd name="connsiteX56" fmla="*/ 236691 w 2334432"/>
              <a:gd name="connsiteY56" fmla="*/ 1002925 h 1874295"/>
              <a:gd name="connsiteX57" fmla="*/ 290479 w 2334432"/>
              <a:gd name="connsiteY57" fmla="*/ 916864 h 1874295"/>
              <a:gd name="connsiteX58" fmla="*/ 322752 w 2334432"/>
              <a:gd name="connsiteY58" fmla="*/ 873834 h 1874295"/>
              <a:gd name="connsiteX59" fmla="*/ 387298 w 2334432"/>
              <a:gd name="connsiteY59" fmla="*/ 798530 h 1874295"/>
              <a:gd name="connsiteX60" fmla="*/ 419571 w 2334432"/>
              <a:gd name="connsiteY60" fmla="*/ 777015 h 1874295"/>
              <a:gd name="connsiteX61" fmla="*/ 451844 w 2334432"/>
              <a:gd name="connsiteY61" fmla="*/ 733984 h 1874295"/>
              <a:gd name="connsiteX62" fmla="*/ 484117 w 2334432"/>
              <a:gd name="connsiteY62" fmla="*/ 712469 h 1874295"/>
              <a:gd name="connsiteX63" fmla="*/ 527147 w 2334432"/>
              <a:gd name="connsiteY63" fmla="*/ 680196 h 1874295"/>
              <a:gd name="connsiteX64" fmla="*/ 591693 w 2334432"/>
              <a:gd name="connsiteY64" fmla="*/ 637165 h 1874295"/>
              <a:gd name="connsiteX65" fmla="*/ 634724 w 2334432"/>
              <a:gd name="connsiteY65" fmla="*/ 572620 h 1874295"/>
              <a:gd name="connsiteX66" fmla="*/ 666997 w 2334432"/>
              <a:gd name="connsiteY66" fmla="*/ 518831 h 1874295"/>
              <a:gd name="connsiteX67" fmla="*/ 699269 w 2334432"/>
              <a:gd name="connsiteY67" fmla="*/ 475801 h 1874295"/>
              <a:gd name="connsiteX68" fmla="*/ 720785 w 2334432"/>
              <a:gd name="connsiteY68" fmla="*/ 443528 h 1874295"/>
              <a:gd name="connsiteX69" fmla="*/ 753058 w 2334432"/>
              <a:gd name="connsiteY69" fmla="*/ 422013 h 1874295"/>
              <a:gd name="connsiteX70" fmla="*/ 806846 w 2334432"/>
              <a:gd name="connsiteY70" fmla="*/ 378982 h 1874295"/>
              <a:gd name="connsiteX71" fmla="*/ 860634 w 2334432"/>
              <a:gd name="connsiteY71" fmla="*/ 303678 h 1874295"/>
              <a:gd name="connsiteX72" fmla="*/ 882149 w 2334432"/>
              <a:gd name="connsiteY72" fmla="*/ 260648 h 1874295"/>
              <a:gd name="connsiteX73" fmla="*/ 914422 w 2334432"/>
              <a:gd name="connsiteY73" fmla="*/ 228375 h 1874295"/>
              <a:gd name="connsiteX74" fmla="*/ 935938 w 2334432"/>
              <a:gd name="connsiteY74" fmla="*/ 163829 h 1874295"/>
              <a:gd name="connsiteX75" fmla="*/ 1000484 w 2334432"/>
              <a:gd name="connsiteY75" fmla="*/ 99283 h 1874295"/>
              <a:gd name="connsiteX76" fmla="*/ 1054272 w 2334432"/>
              <a:gd name="connsiteY76" fmla="*/ 34737 h 1874295"/>
              <a:gd name="connsiteX77" fmla="*/ 1086545 w 2334432"/>
              <a:gd name="connsiteY77" fmla="*/ 23980 h 1874295"/>
              <a:gd name="connsiteX78" fmla="*/ 1129575 w 2334432"/>
              <a:gd name="connsiteY78" fmla="*/ 2464 h 1874295"/>
              <a:gd name="connsiteX79" fmla="*/ 1280182 w 2334432"/>
              <a:gd name="connsiteY79" fmla="*/ 2464 h 187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334432" h="1874295">
                <a:moveTo>
                  <a:pt x="978968" y="45495"/>
                </a:moveTo>
                <a:cubicBezTo>
                  <a:pt x="1082959" y="49081"/>
                  <a:pt x="1187743" y="42937"/>
                  <a:pt x="1290940" y="56253"/>
                </a:cubicBezTo>
                <a:cubicBezTo>
                  <a:pt x="1303762" y="57907"/>
                  <a:pt x="1304378" y="78429"/>
                  <a:pt x="1312455" y="88525"/>
                </a:cubicBezTo>
                <a:cubicBezTo>
                  <a:pt x="1318791" y="96445"/>
                  <a:pt x="1327635" y="102121"/>
                  <a:pt x="1333971" y="110041"/>
                </a:cubicBezTo>
                <a:cubicBezTo>
                  <a:pt x="1342048" y="120137"/>
                  <a:pt x="1346896" y="132651"/>
                  <a:pt x="1355486" y="142314"/>
                </a:cubicBezTo>
                <a:cubicBezTo>
                  <a:pt x="1375701" y="165056"/>
                  <a:pt x="1420032" y="206860"/>
                  <a:pt x="1420032" y="206860"/>
                </a:cubicBezTo>
                <a:cubicBezTo>
                  <a:pt x="1430790" y="231961"/>
                  <a:pt x="1438255" y="258746"/>
                  <a:pt x="1452305" y="282163"/>
                </a:cubicBezTo>
                <a:cubicBezTo>
                  <a:pt x="1460132" y="295209"/>
                  <a:pt x="1474677" y="302885"/>
                  <a:pt x="1484578" y="314436"/>
                </a:cubicBezTo>
                <a:cubicBezTo>
                  <a:pt x="1496246" y="328049"/>
                  <a:pt x="1507348" y="342263"/>
                  <a:pt x="1516851" y="357467"/>
                </a:cubicBezTo>
                <a:cubicBezTo>
                  <a:pt x="1525350" y="371066"/>
                  <a:pt x="1527806" y="388428"/>
                  <a:pt x="1538366" y="400497"/>
                </a:cubicBezTo>
                <a:cubicBezTo>
                  <a:pt x="1553486" y="417777"/>
                  <a:pt x="1575918" y="427292"/>
                  <a:pt x="1592154" y="443528"/>
                </a:cubicBezTo>
                <a:cubicBezTo>
                  <a:pt x="1601296" y="452670"/>
                  <a:pt x="1605592" y="465705"/>
                  <a:pt x="1613669" y="475801"/>
                </a:cubicBezTo>
                <a:cubicBezTo>
                  <a:pt x="1620005" y="483721"/>
                  <a:pt x="1628692" y="489524"/>
                  <a:pt x="1635185" y="497316"/>
                </a:cubicBezTo>
                <a:cubicBezTo>
                  <a:pt x="1646663" y="511090"/>
                  <a:pt x="1654780" y="527669"/>
                  <a:pt x="1667458" y="540347"/>
                </a:cubicBezTo>
                <a:cubicBezTo>
                  <a:pt x="1703069" y="575958"/>
                  <a:pt x="1700577" y="549630"/>
                  <a:pt x="1742761" y="583377"/>
                </a:cubicBezTo>
                <a:cubicBezTo>
                  <a:pt x="1766521" y="602385"/>
                  <a:pt x="1785792" y="626408"/>
                  <a:pt x="1807307" y="647923"/>
                </a:cubicBezTo>
                <a:lnTo>
                  <a:pt x="1861095" y="701711"/>
                </a:lnTo>
                <a:cubicBezTo>
                  <a:pt x="1868267" y="708883"/>
                  <a:pt x="1876985" y="714788"/>
                  <a:pt x="1882611" y="723227"/>
                </a:cubicBezTo>
                <a:cubicBezTo>
                  <a:pt x="1889783" y="733985"/>
                  <a:pt x="1897711" y="744274"/>
                  <a:pt x="1904126" y="755500"/>
                </a:cubicBezTo>
                <a:cubicBezTo>
                  <a:pt x="1912082" y="769423"/>
                  <a:pt x="1915205" y="786354"/>
                  <a:pt x="1925641" y="798530"/>
                </a:cubicBezTo>
                <a:cubicBezTo>
                  <a:pt x="1937309" y="812143"/>
                  <a:pt x="1954328" y="820045"/>
                  <a:pt x="1968672" y="830803"/>
                </a:cubicBezTo>
                <a:cubicBezTo>
                  <a:pt x="2008880" y="891115"/>
                  <a:pt x="1967714" y="837123"/>
                  <a:pt x="2033218" y="895349"/>
                </a:cubicBezTo>
                <a:cubicBezTo>
                  <a:pt x="2083068" y="939660"/>
                  <a:pt x="2083542" y="944519"/>
                  <a:pt x="2119279" y="992168"/>
                </a:cubicBezTo>
                <a:cubicBezTo>
                  <a:pt x="2144882" y="1068980"/>
                  <a:pt x="2128214" y="1037844"/>
                  <a:pt x="2162309" y="1088987"/>
                </a:cubicBezTo>
                <a:cubicBezTo>
                  <a:pt x="2163744" y="1094726"/>
                  <a:pt x="2177652" y="1155030"/>
                  <a:pt x="2183825" y="1164290"/>
                </a:cubicBezTo>
                <a:cubicBezTo>
                  <a:pt x="2192264" y="1176948"/>
                  <a:pt x="2205340" y="1185805"/>
                  <a:pt x="2216098" y="1196563"/>
                </a:cubicBezTo>
                <a:cubicBezTo>
                  <a:pt x="2238486" y="1286121"/>
                  <a:pt x="2211225" y="1197574"/>
                  <a:pt x="2248371" y="1271867"/>
                </a:cubicBezTo>
                <a:cubicBezTo>
                  <a:pt x="2253442" y="1282009"/>
                  <a:pt x="2252044" y="1295285"/>
                  <a:pt x="2259128" y="1304140"/>
                </a:cubicBezTo>
                <a:cubicBezTo>
                  <a:pt x="2267205" y="1314236"/>
                  <a:pt x="2280643" y="1318483"/>
                  <a:pt x="2291401" y="1325655"/>
                </a:cubicBezTo>
                <a:cubicBezTo>
                  <a:pt x="2294987" y="1350756"/>
                  <a:pt x="2294873" y="1376672"/>
                  <a:pt x="2302159" y="1400958"/>
                </a:cubicBezTo>
                <a:cubicBezTo>
                  <a:pt x="2305874" y="1413342"/>
                  <a:pt x="2319959" y="1420847"/>
                  <a:pt x="2323674" y="1433231"/>
                </a:cubicBezTo>
                <a:cubicBezTo>
                  <a:pt x="2330960" y="1457518"/>
                  <a:pt x="2330846" y="1483434"/>
                  <a:pt x="2334432" y="1508535"/>
                </a:cubicBezTo>
                <a:cubicBezTo>
                  <a:pt x="2330846" y="1544394"/>
                  <a:pt x="2331777" y="1580996"/>
                  <a:pt x="2323674" y="1616111"/>
                </a:cubicBezTo>
                <a:cubicBezTo>
                  <a:pt x="2320365" y="1630448"/>
                  <a:pt x="2292605" y="1659932"/>
                  <a:pt x="2280644" y="1669900"/>
                </a:cubicBezTo>
                <a:cubicBezTo>
                  <a:pt x="2258277" y="1688540"/>
                  <a:pt x="2223693" y="1714955"/>
                  <a:pt x="2194582" y="1723688"/>
                </a:cubicBezTo>
                <a:cubicBezTo>
                  <a:pt x="2173690" y="1729955"/>
                  <a:pt x="2151552" y="1730859"/>
                  <a:pt x="2130037" y="1734445"/>
                </a:cubicBezTo>
                <a:cubicBezTo>
                  <a:pt x="1983121" y="1783418"/>
                  <a:pt x="2133263" y="1729989"/>
                  <a:pt x="2022460" y="1777476"/>
                </a:cubicBezTo>
                <a:cubicBezTo>
                  <a:pt x="2000849" y="1786738"/>
                  <a:pt x="1968999" y="1793531"/>
                  <a:pt x="1947157" y="1798991"/>
                </a:cubicBezTo>
                <a:cubicBezTo>
                  <a:pt x="1845226" y="1849958"/>
                  <a:pt x="1973521" y="1791082"/>
                  <a:pt x="1839580" y="1831264"/>
                </a:cubicBezTo>
                <a:cubicBezTo>
                  <a:pt x="1824220" y="1835872"/>
                  <a:pt x="1811565" y="1847149"/>
                  <a:pt x="1796549" y="1852780"/>
                </a:cubicBezTo>
                <a:cubicBezTo>
                  <a:pt x="1782706" y="1857971"/>
                  <a:pt x="1767735" y="1859475"/>
                  <a:pt x="1753519" y="1863537"/>
                </a:cubicBezTo>
                <a:cubicBezTo>
                  <a:pt x="1742616" y="1866652"/>
                  <a:pt x="1732004" y="1870709"/>
                  <a:pt x="1721246" y="1874295"/>
                </a:cubicBezTo>
                <a:lnTo>
                  <a:pt x="204418" y="1863537"/>
                </a:lnTo>
                <a:cubicBezTo>
                  <a:pt x="187981" y="1863195"/>
                  <a:pt x="147758" y="1816320"/>
                  <a:pt x="139872" y="1809749"/>
                </a:cubicBezTo>
                <a:cubicBezTo>
                  <a:pt x="129940" y="1801472"/>
                  <a:pt x="117415" y="1796648"/>
                  <a:pt x="107599" y="1788234"/>
                </a:cubicBezTo>
                <a:cubicBezTo>
                  <a:pt x="31480" y="1722989"/>
                  <a:pt x="99905" y="1762872"/>
                  <a:pt x="21538" y="1723688"/>
                </a:cubicBezTo>
                <a:cubicBezTo>
                  <a:pt x="17952" y="1702173"/>
                  <a:pt x="15058" y="1680531"/>
                  <a:pt x="10780" y="1659142"/>
                </a:cubicBezTo>
                <a:cubicBezTo>
                  <a:pt x="7880" y="1644644"/>
                  <a:pt x="-488" y="1630887"/>
                  <a:pt x="22" y="1616111"/>
                </a:cubicBezTo>
                <a:cubicBezTo>
                  <a:pt x="3121" y="1526231"/>
                  <a:pt x="11957" y="1436592"/>
                  <a:pt x="21538" y="1347170"/>
                </a:cubicBezTo>
                <a:cubicBezTo>
                  <a:pt x="22746" y="1335895"/>
                  <a:pt x="26461" y="1324621"/>
                  <a:pt x="32295" y="1314897"/>
                </a:cubicBezTo>
                <a:cubicBezTo>
                  <a:pt x="37513" y="1306200"/>
                  <a:pt x="47475" y="1301302"/>
                  <a:pt x="53811" y="1293382"/>
                </a:cubicBezTo>
                <a:cubicBezTo>
                  <a:pt x="61888" y="1283286"/>
                  <a:pt x="68154" y="1271867"/>
                  <a:pt x="75326" y="1261109"/>
                </a:cubicBezTo>
                <a:cubicBezTo>
                  <a:pt x="78912" y="1246765"/>
                  <a:pt x="78749" y="1230915"/>
                  <a:pt x="86084" y="1218078"/>
                </a:cubicBezTo>
                <a:cubicBezTo>
                  <a:pt x="93632" y="1204869"/>
                  <a:pt x="108617" y="1197492"/>
                  <a:pt x="118357" y="1185805"/>
                </a:cubicBezTo>
                <a:cubicBezTo>
                  <a:pt x="186220" y="1104370"/>
                  <a:pt x="98784" y="1194623"/>
                  <a:pt x="161387" y="1132017"/>
                </a:cubicBezTo>
                <a:cubicBezTo>
                  <a:pt x="164973" y="1121259"/>
                  <a:pt x="167074" y="1109886"/>
                  <a:pt x="172145" y="1099744"/>
                </a:cubicBezTo>
                <a:cubicBezTo>
                  <a:pt x="203400" y="1037235"/>
                  <a:pt x="200656" y="1056978"/>
                  <a:pt x="236691" y="1002925"/>
                </a:cubicBezTo>
                <a:cubicBezTo>
                  <a:pt x="255456" y="974777"/>
                  <a:pt x="270181" y="943927"/>
                  <a:pt x="290479" y="916864"/>
                </a:cubicBezTo>
                <a:cubicBezTo>
                  <a:pt x="301237" y="902521"/>
                  <a:pt x="312331" y="888424"/>
                  <a:pt x="322752" y="873834"/>
                </a:cubicBezTo>
                <a:cubicBezTo>
                  <a:pt x="352805" y="831759"/>
                  <a:pt x="339382" y="839601"/>
                  <a:pt x="387298" y="798530"/>
                </a:cubicBezTo>
                <a:cubicBezTo>
                  <a:pt x="397114" y="790116"/>
                  <a:pt x="408813" y="784187"/>
                  <a:pt x="419571" y="777015"/>
                </a:cubicBezTo>
                <a:cubicBezTo>
                  <a:pt x="430329" y="762671"/>
                  <a:pt x="439166" y="746662"/>
                  <a:pt x="451844" y="733984"/>
                </a:cubicBezTo>
                <a:cubicBezTo>
                  <a:pt x="460986" y="724842"/>
                  <a:pt x="473596" y="719984"/>
                  <a:pt x="484117" y="712469"/>
                </a:cubicBezTo>
                <a:cubicBezTo>
                  <a:pt x="498707" y="702048"/>
                  <a:pt x="512459" y="690478"/>
                  <a:pt x="527147" y="680196"/>
                </a:cubicBezTo>
                <a:cubicBezTo>
                  <a:pt x="548331" y="665367"/>
                  <a:pt x="591693" y="637165"/>
                  <a:pt x="591693" y="637165"/>
                </a:cubicBezTo>
                <a:cubicBezTo>
                  <a:pt x="606037" y="615650"/>
                  <a:pt x="621420" y="594793"/>
                  <a:pt x="634724" y="572620"/>
                </a:cubicBezTo>
                <a:cubicBezTo>
                  <a:pt x="645482" y="554690"/>
                  <a:pt x="655399" y="536229"/>
                  <a:pt x="666997" y="518831"/>
                </a:cubicBezTo>
                <a:cubicBezTo>
                  <a:pt x="676942" y="503913"/>
                  <a:pt x="688848" y="490390"/>
                  <a:pt x="699269" y="475801"/>
                </a:cubicBezTo>
                <a:cubicBezTo>
                  <a:pt x="706784" y="465280"/>
                  <a:pt x="711643" y="452670"/>
                  <a:pt x="720785" y="443528"/>
                </a:cubicBezTo>
                <a:cubicBezTo>
                  <a:pt x="729927" y="434386"/>
                  <a:pt x="742962" y="430090"/>
                  <a:pt x="753058" y="422013"/>
                </a:cubicBezTo>
                <a:cubicBezTo>
                  <a:pt x="829701" y="360698"/>
                  <a:pt x="707513" y="445203"/>
                  <a:pt x="806846" y="378982"/>
                </a:cubicBezTo>
                <a:cubicBezTo>
                  <a:pt x="829213" y="267151"/>
                  <a:pt x="793827" y="370486"/>
                  <a:pt x="860634" y="303678"/>
                </a:cubicBezTo>
                <a:cubicBezTo>
                  <a:pt x="871973" y="292339"/>
                  <a:pt x="872828" y="273697"/>
                  <a:pt x="882149" y="260648"/>
                </a:cubicBezTo>
                <a:cubicBezTo>
                  <a:pt x="890992" y="248268"/>
                  <a:pt x="903664" y="239133"/>
                  <a:pt x="914422" y="228375"/>
                </a:cubicBezTo>
                <a:cubicBezTo>
                  <a:pt x="921594" y="206860"/>
                  <a:pt x="919901" y="179866"/>
                  <a:pt x="935938" y="163829"/>
                </a:cubicBezTo>
                <a:cubicBezTo>
                  <a:pt x="957453" y="142314"/>
                  <a:pt x="983606" y="124600"/>
                  <a:pt x="1000484" y="99283"/>
                </a:cubicBezTo>
                <a:cubicBezTo>
                  <a:pt x="1016360" y="75469"/>
                  <a:pt x="1029423" y="51303"/>
                  <a:pt x="1054272" y="34737"/>
                </a:cubicBezTo>
                <a:cubicBezTo>
                  <a:pt x="1063707" y="28447"/>
                  <a:pt x="1076122" y="28447"/>
                  <a:pt x="1086545" y="23980"/>
                </a:cubicBezTo>
                <a:cubicBezTo>
                  <a:pt x="1101285" y="17663"/>
                  <a:pt x="1113637" y="4235"/>
                  <a:pt x="1129575" y="2464"/>
                </a:cubicBezTo>
                <a:cubicBezTo>
                  <a:pt x="1179470" y="-3080"/>
                  <a:pt x="1229980" y="2464"/>
                  <a:pt x="1280182" y="2464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470733"/>
            <a:ext cx="9071640" cy="923330"/>
          </a:xfr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endParaRPr lang="en-NL" sz="3600" dirty="0">
              <a:solidFill>
                <a:srgbClr val="9999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431686" y="3087122"/>
            <a:ext cx="3751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  <a:r>
              <a:rPr lang="en-US" sz="3200" dirty="0"/>
              <a:t> for wanted </a:t>
            </a:r>
            <a:br>
              <a:rPr lang="en-US" sz="3200" dirty="0"/>
            </a:br>
            <a:r>
              <a:rPr lang="en-US" sz="3200" dirty="0" err="1"/>
              <a:t>behaviour</a:t>
            </a:r>
            <a:endParaRPr lang="en-N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6376565" y="3142542"/>
            <a:ext cx="329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A6C6D-DEC4-4531-83CA-3B449967421F}"/>
              </a:ext>
            </a:extLst>
          </p:cNvPr>
          <p:cNvSpPr txBox="1"/>
          <p:nvPr/>
        </p:nvSpPr>
        <p:spPr>
          <a:xfrm>
            <a:off x="942109" y="6100805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910445" cy="1821851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2421082" y="1387679"/>
            <a:ext cx="2350811" cy="1656221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6B11-B91F-4AB2-81C4-8F48DF5CD3DE}"/>
              </a:ext>
            </a:extLst>
          </p:cNvPr>
          <p:cNvGrpSpPr/>
          <p:nvPr/>
        </p:nvGrpSpPr>
        <p:grpSpPr>
          <a:xfrm>
            <a:off x="2421083" y="3917494"/>
            <a:ext cx="4476866" cy="2344589"/>
            <a:chOff x="2421083" y="3917494"/>
            <a:chExt cx="4476866" cy="234458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21875B-9B71-4462-8CDA-C69A3303C86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312" y="5424257"/>
              <a:ext cx="0" cy="837826"/>
            </a:xfrm>
            <a:prstGeom prst="straightConnector1">
              <a:avLst/>
            </a:prstGeom>
            <a:ln w="1016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9E20E1-661A-4914-A44F-62A78396FA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083" y="3917494"/>
              <a:ext cx="2618736" cy="1506763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C92BB8-FF97-485D-84B8-C83859AD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820" y="4257506"/>
              <a:ext cx="1858129" cy="1193836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80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470733"/>
            <a:ext cx="9071640" cy="923330"/>
          </a:xfr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endParaRPr lang="en-NL" sz="3600" dirty="0">
              <a:solidFill>
                <a:srgbClr val="9999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431686" y="3087122"/>
            <a:ext cx="3751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  <a:r>
              <a:rPr lang="en-US" sz="3200" dirty="0"/>
              <a:t> for wanted </a:t>
            </a:r>
            <a:br>
              <a:rPr lang="en-US" sz="3200" dirty="0"/>
            </a:br>
            <a:r>
              <a:rPr lang="en-US" sz="3200" dirty="0" err="1"/>
              <a:t>behaviour</a:t>
            </a:r>
            <a:endParaRPr lang="en-N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6376565" y="3142542"/>
            <a:ext cx="329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910445" cy="1821851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2421083" y="2439020"/>
            <a:ext cx="463060" cy="604880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Brain in head">
            <a:extLst>
              <a:ext uri="{FF2B5EF4-FFF2-40B4-BE49-F238E27FC236}">
                <a16:creationId xmlns:a16="http://schemas.microsoft.com/office/drawing/2014/main" id="{2C179ECE-0C3A-4763-9168-7F6C83E7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158" y="106662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9C2B8C-1A6F-43FC-970B-48D7FB33A522}"/>
              </a:ext>
            </a:extLst>
          </p:cNvPr>
          <p:cNvCxnSpPr>
            <a:cxnSpLocks/>
          </p:cNvCxnSpPr>
          <p:nvPr/>
        </p:nvCxnSpPr>
        <p:spPr>
          <a:xfrm flipH="1">
            <a:off x="3489329" y="1236460"/>
            <a:ext cx="463060" cy="604880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1B473-5CED-4AC3-93CE-72B86682F881}"/>
              </a:ext>
            </a:extLst>
          </p:cNvPr>
          <p:cNvSpPr/>
          <p:nvPr/>
        </p:nvSpPr>
        <p:spPr>
          <a:xfrm>
            <a:off x="2040414" y="1874552"/>
            <a:ext cx="50387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3200" dirty="0"/>
              <a:t>S</a:t>
            </a:r>
            <a:r>
              <a:rPr lang="en-NL" sz="3200" dirty="0" err="1"/>
              <a:t>pecify</a:t>
            </a:r>
            <a:r>
              <a:rPr lang="en-NL" sz="3200" dirty="0"/>
              <a:t> needed </a:t>
            </a:r>
            <a:r>
              <a:rPr lang="en-NL" sz="3200" dirty="0" err="1"/>
              <a:t>te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endParaRPr lang="en-NL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FE21A3-C635-4E81-ABD4-06E99DAD44DB}"/>
              </a:ext>
            </a:extLst>
          </p:cNvPr>
          <p:cNvGrpSpPr/>
          <p:nvPr/>
        </p:nvGrpSpPr>
        <p:grpSpPr>
          <a:xfrm>
            <a:off x="2421083" y="3917494"/>
            <a:ext cx="4476866" cy="2344589"/>
            <a:chOff x="2421083" y="3917494"/>
            <a:chExt cx="4476866" cy="234458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BA8CDA-3C60-4DC0-9E63-B1661464A39E}"/>
                </a:ext>
              </a:extLst>
            </p:cNvPr>
            <p:cNvCxnSpPr>
              <a:cxnSpLocks/>
            </p:cNvCxnSpPr>
            <p:nvPr/>
          </p:nvCxnSpPr>
          <p:spPr>
            <a:xfrm>
              <a:off x="5040312" y="5424257"/>
              <a:ext cx="0" cy="837826"/>
            </a:xfrm>
            <a:prstGeom prst="straightConnector1">
              <a:avLst/>
            </a:prstGeom>
            <a:ln w="1016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87A480-5272-4280-A375-D69C3E6C4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083" y="3917494"/>
              <a:ext cx="2618736" cy="1506763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EEF19-246E-4B0B-B86A-F0C049AD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820" y="4257506"/>
              <a:ext cx="1858129" cy="1193836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3AE471-9160-4607-ACCF-A0CA472256BB}"/>
              </a:ext>
            </a:extLst>
          </p:cNvPr>
          <p:cNvSpPr txBox="1"/>
          <p:nvPr/>
        </p:nvSpPr>
        <p:spPr>
          <a:xfrm>
            <a:off x="909263" y="6097594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7076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en-NL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2815004" y="2273375"/>
            <a:ext cx="1744773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5169478" y="4242550"/>
            <a:ext cx="3297371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008775" cy="2921859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179E7-3F85-4FA0-9F0D-887354FD1C72}"/>
              </a:ext>
            </a:extLst>
          </p:cNvPr>
          <p:cNvCxnSpPr>
            <a:cxnSpLocks/>
          </p:cNvCxnSpPr>
          <p:nvPr/>
        </p:nvCxnSpPr>
        <p:spPr>
          <a:xfrm>
            <a:off x="4083627" y="3132779"/>
            <a:ext cx="476150" cy="2968026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4177145" y="1387679"/>
            <a:ext cx="594750" cy="810628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91EB3-6325-45A0-84D3-448C0BC70A1B}"/>
              </a:ext>
            </a:extLst>
          </p:cNvPr>
          <p:cNvCxnSpPr>
            <a:cxnSpLocks/>
          </p:cNvCxnSpPr>
          <p:nvPr/>
        </p:nvCxnSpPr>
        <p:spPr>
          <a:xfrm flipH="1">
            <a:off x="5671604" y="5465618"/>
            <a:ext cx="313560" cy="635187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5D9ED6-B9D9-4406-B3CE-737A3A5772AB}"/>
              </a:ext>
            </a:extLst>
          </p:cNvPr>
          <p:cNvSpPr/>
          <p:nvPr/>
        </p:nvSpPr>
        <p:spPr>
          <a:xfrm>
            <a:off x="945215" y="932220"/>
            <a:ext cx="1573495" cy="622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T</a:t>
            </a:r>
            <a:endParaRPr lang="en-NL" sz="3200" dirty="0"/>
          </a:p>
          <a:p>
            <a:pPr algn="ctr"/>
            <a:r>
              <a:rPr lang="en-NL" sz="3200" dirty="0"/>
              <a:t>I</a:t>
            </a:r>
          </a:p>
          <a:p>
            <a:pPr algn="ctr"/>
            <a:r>
              <a:rPr lang="en-NL" sz="3200" dirty="0"/>
              <a:t>M</a:t>
            </a:r>
          </a:p>
          <a:p>
            <a:pPr algn="ctr"/>
            <a:r>
              <a:rPr lang="en-NL" sz="3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B275-A7B9-4226-8B68-6AE91B74E4FC}"/>
              </a:ext>
            </a:extLst>
          </p:cNvPr>
          <p:cNvSpPr txBox="1"/>
          <p:nvPr/>
        </p:nvSpPr>
        <p:spPr>
          <a:xfrm>
            <a:off x="942109" y="6057773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  <p:pic>
        <p:nvPicPr>
          <p:cNvPr id="15" name="Graphic 14" descr="Brain in head">
            <a:extLst>
              <a:ext uri="{FF2B5EF4-FFF2-40B4-BE49-F238E27FC236}">
                <a16:creationId xmlns:a16="http://schemas.microsoft.com/office/drawing/2014/main" id="{67E9F7D6-6C36-4443-A9D2-8C045BA7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9936" y="116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  <a:lum/>
          </a:blip>
          <a:srcRect/>
          <a:stretch>
            <a:fillRect/>
          </a:stretch>
        </p:blipFill>
        <p:spPr>
          <a:xfrm>
            <a:off x="274320" y="1798716"/>
            <a:ext cx="9326880" cy="24990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Unit test structure &amp; terminology (&amp; IntelliJ)</a:t>
            </a:r>
          </a:p>
        </p:txBody>
      </p:sp>
      <p:sp>
        <p:nvSpPr>
          <p:cNvPr id="4" name="Freeform 3"/>
          <p:cNvSpPr/>
          <p:nvPr/>
        </p:nvSpPr>
        <p:spPr>
          <a:xfrm>
            <a:off x="7406640" y="1880559"/>
            <a:ext cx="1828800" cy="23774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8229600" y="4257999"/>
            <a:ext cx="360" cy="731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400" y="5172398"/>
            <a:ext cx="1798419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external objects</a:t>
            </a:r>
          </a:p>
        </p:txBody>
      </p:sp>
      <p:sp>
        <p:nvSpPr>
          <p:cNvPr id="7" name="Freeform 6"/>
          <p:cNvSpPr/>
          <p:nvPr/>
        </p:nvSpPr>
        <p:spPr>
          <a:xfrm>
            <a:off x="4023360" y="1880559"/>
            <a:ext cx="1828800" cy="23774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5029200" y="4257999"/>
            <a:ext cx="360" cy="731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172759"/>
            <a:ext cx="1958719" cy="11527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Class to be</a:t>
            </a:r>
          </a:p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Tested</a:t>
            </a: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</a:p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(=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</a:t>
            </a: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</a:t>
            </a: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tation</a:t>
            </a:r>
            <a:endParaRPr lang="en-NL" sz="18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code)</a:t>
            </a:r>
            <a:endParaRPr lang="en-US" sz="18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0DBD6E7-E878-41A5-84A6-D45234334D95}"/>
              </a:ext>
            </a:extLst>
          </p:cNvPr>
          <p:cNvSpPr/>
          <p:nvPr/>
        </p:nvSpPr>
        <p:spPr>
          <a:xfrm>
            <a:off x="692831" y="1892561"/>
            <a:ext cx="1828800" cy="23774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C8F6-AA07-49D3-BFF5-CF0E442E8B7B}"/>
              </a:ext>
            </a:extLst>
          </p:cNvPr>
          <p:cNvSpPr txBox="1"/>
          <p:nvPr/>
        </p:nvSpPr>
        <p:spPr>
          <a:xfrm>
            <a:off x="1075216" y="5172398"/>
            <a:ext cx="1648954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Y</a:t>
            </a:r>
            <a:r>
              <a:rPr lang="nl-NL" sz="18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</a:t>
            </a:r>
            <a:r>
              <a:rPr lang="en-NL" dirty="0" err="1"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ur</a:t>
            </a:r>
            <a:r>
              <a:rPr lang="en-NL" dirty="0"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test code</a:t>
            </a:r>
            <a:endParaRPr lang="en-US" sz="18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Straight Connector 7">
            <a:extLst>
              <a:ext uri="{FF2B5EF4-FFF2-40B4-BE49-F238E27FC236}">
                <a16:creationId xmlns:a16="http://schemas.microsoft.com/office/drawing/2014/main" id="{C0D4BBCD-DEF3-444E-A6DE-71399A090D9C}"/>
              </a:ext>
            </a:extLst>
          </p:cNvPr>
          <p:cNvSpPr/>
          <p:nvPr/>
        </p:nvSpPr>
        <p:spPr>
          <a:xfrm>
            <a:off x="1789040" y="4291131"/>
            <a:ext cx="360" cy="731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30BF3E-D1AD-455B-8BCD-A856E70B875C}"/>
                  </a:ext>
                </a:extLst>
              </p14:cNvPr>
              <p14:cNvContentPartPr/>
              <p14:nvPr/>
            </p14:nvContentPartPr>
            <p14:xfrm>
              <a:off x="6014880" y="339645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30BF3E-D1AD-455B-8BCD-A856E70B8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6240" y="33874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2D42-8734-4936-850E-5EE1EF3FABF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PA1.1 </a:t>
            </a:r>
            <a:r>
              <a:rPr lang="en-US" sz="3200" i="1" dirty="0"/>
              <a:t>(challenge)</a:t>
            </a:r>
            <a:endParaRPr lang="en-NL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3BCF-BDAC-49CA-876F-F44E59FC64A4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7B0D8-74D3-4391-AB7E-8BF6F4500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9" y="1307910"/>
            <a:ext cx="8295588" cy="61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6B9C-44B6-4C38-B814-D8D51C5705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NL" dirty="0"/>
              <a:t>IntelliJ how </a:t>
            </a:r>
            <a:r>
              <a:rPr lang="en-US" dirty="0"/>
              <a:t>do </a:t>
            </a:r>
            <a:r>
              <a:rPr lang="nl-NL" dirty="0"/>
              <a:t>u</a:t>
            </a:r>
            <a:r>
              <a:rPr lang="en-NL" dirty="0"/>
              <a:t>n</a:t>
            </a:r>
            <a:r>
              <a:rPr lang="nl-NL" dirty="0"/>
              <a:t>i</a:t>
            </a:r>
            <a:r>
              <a:rPr lang="en-NL" dirty="0"/>
              <a:t>t tests</a:t>
            </a:r>
            <a:r>
              <a:rPr lang="en-US" dirty="0"/>
              <a:t> look like?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7C6BA-34CC-4AB1-AF0C-6A3E1E269F2A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28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2395439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en-US" sz="3600">
                <a:solidFill>
                  <a:srgbClr val="000000"/>
                </a:solidFill>
              </a:rPr>
              <a:t>Aim of</a:t>
            </a:r>
            <a:r>
              <a:rPr lang="en-US" sz="6000">
                <a:solidFill>
                  <a:srgbClr val="000000"/>
                </a:solidFill>
              </a:rPr>
              <a:t> TCI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8640" y="3288959"/>
            <a:ext cx="9027000" cy="3840479"/>
          </a:xfrm>
        </p:spPr>
        <p:txBody>
          <a:bodyPr anchor="ctr">
            <a:noAutofit/>
          </a:bodyPr>
          <a:lstStyle/>
          <a:p>
            <a:pPr lvl="0" algn="ctr">
              <a:buNone/>
            </a:pPr>
            <a:r>
              <a:rPr lang="en-US" dirty="0"/>
              <a:t>=</a:t>
            </a:r>
          </a:p>
          <a:p>
            <a:pPr lvl="0" algn="ctr">
              <a:buNone/>
            </a:pPr>
            <a:r>
              <a:rPr lang="en-US" dirty="0"/>
              <a:t>S … _ T _ … R …        _ U ... L ... T …</a:t>
            </a:r>
          </a:p>
          <a:p>
            <a:pPr lvl="0" algn="ctr">
              <a:buNone/>
            </a:pPr>
            <a:endParaRPr lang="en-US" dirty="0"/>
          </a:p>
          <a:p>
            <a:pPr lvl="0" algn="l">
              <a:buNone/>
            </a:pPr>
            <a:endParaRPr lang="en-US" sz="2400" dirty="0"/>
          </a:p>
          <a:p>
            <a:pPr lvl="0" algn="l">
              <a:buNone/>
            </a:pPr>
            <a:r>
              <a:rPr lang="en-US" sz="2400" dirty="0"/>
              <a:t>… 		</a:t>
            </a:r>
            <a:r>
              <a:rPr lang="en-US" sz="1800" dirty="0"/>
              <a:t>=</a:t>
            </a:r>
            <a:r>
              <a:rPr lang="en-US" sz="2400" dirty="0"/>
              <a:t> vowel</a:t>
            </a:r>
          </a:p>
          <a:p>
            <a:pPr lvl="0" algn="l">
              <a:buNone/>
            </a:pPr>
            <a:r>
              <a:rPr lang="en-US" sz="2400" dirty="0"/>
              <a:t>_ 		</a:t>
            </a:r>
            <a:r>
              <a:rPr lang="en-US" sz="1800" dirty="0"/>
              <a:t>=</a:t>
            </a:r>
            <a:r>
              <a:rPr lang="en-US" sz="2400" dirty="0"/>
              <a:t> consonant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Formalizing the phases of unit tests</a:t>
            </a:r>
          </a:p>
        </p:txBody>
      </p:sp>
      <p:sp>
        <p:nvSpPr>
          <p:cNvPr id="3" name="Freeform 2"/>
          <p:cNvSpPr/>
          <p:nvPr/>
        </p:nvSpPr>
        <p:spPr>
          <a:xfrm>
            <a:off x="731519" y="1887120"/>
            <a:ext cx="8869680" cy="283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1228319" y="2165039"/>
            <a:ext cx="7824240" cy="2246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975680" y="5189040"/>
            <a:ext cx="1306080" cy="13060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44720" y="6678000"/>
            <a:ext cx="1585440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1. Arrange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3530160" y="5946480"/>
            <a:ext cx="548640" cy="0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109080" tIns="64080" rIns="109080" bIns="64080" anchor="ctr" anchorCtr="0" compatLnSpc="0"/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4353120" y="5192640"/>
            <a:ext cx="1188719" cy="11887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573079" y="6678000"/>
            <a:ext cx="968759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2. Act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5807880" y="5946480"/>
            <a:ext cx="548640" cy="0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109080" tIns="64080" rIns="109080" bIns="64080" anchor="ctr" anchorCtr="0" compatLnSpc="0"/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6657479" y="5086440"/>
            <a:ext cx="1428120" cy="14281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769079" y="6678000"/>
            <a:ext cx="1428119" cy="356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3. Assert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Unit tests asserts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  <a:lum/>
          </a:blip>
          <a:srcRect/>
          <a:stretch>
            <a:fillRect/>
          </a:stretch>
        </p:blipFill>
        <p:spPr>
          <a:xfrm>
            <a:off x="310320" y="1758960"/>
            <a:ext cx="9326880" cy="24472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 3"/>
          <p:cNvSpPr/>
          <p:nvPr/>
        </p:nvSpPr>
        <p:spPr>
          <a:xfrm>
            <a:off x="2560319" y="3383280"/>
            <a:ext cx="1463039" cy="64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 cap="flat">
            <a:solidFill>
              <a:srgbClr val="3465A4"/>
            </a:solidFill>
            <a:prstDash val="solid"/>
            <a:miter/>
          </a:ln>
        </p:spPr>
        <p:txBody>
          <a:bodyPr vert="horz" wrap="square" lIns="104400" tIns="59400" rIns="104400" bIns="594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0080" y="4206240"/>
            <a:ext cx="8778240" cy="30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3291839" y="4023360"/>
            <a:ext cx="0" cy="182880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073880" y="4441680"/>
            <a:ext cx="8070120" cy="25992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E003905C-2230-4C61-8DA1-924F4311FD89}"/>
              </a:ext>
            </a:extLst>
          </p:cNvPr>
          <p:cNvSpPr/>
          <p:nvPr/>
        </p:nvSpPr>
        <p:spPr>
          <a:xfrm>
            <a:off x="4141694" y="1978163"/>
            <a:ext cx="1656678" cy="20331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9DB6B8DD-75CE-42C7-8E2A-21B3E7B90FF6}"/>
              </a:ext>
            </a:extLst>
          </p:cNvPr>
          <p:cNvSpPr/>
          <p:nvPr/>
        </p:nvSpPr>
        <p:spPr>
          <a:xfrm>
            <a:off x="811165" y="1990165"/>
            <a:ext cx="1656678" cy="20331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2C84-A9B8-45EE-8B9A-BD960F143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C4B3-F0BA-4B39-A4A5-D0C4B1C2C2F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Unit test</a:t>
            </a:r>
            <a:r>
              <a:rPr lang="en-NL" dirty="0"/>
              <a:t> </a:t>
            </a:r>
            <a:r>
              <a:rPr lang="nl-NL" dirty="0"/>
              <a:t>b</a:t>
            </a:r>
            <a:r>
              <a:rPr lang="en-NL" dirty="0"/>
              <a:t>a</a:t>
            </a:r>
            <a:r>
              <a:rPr lang="nl-NL" dirty="0"/>
              <a:t>s</a:t>
            </a:r>
            <a:r>
              <a:rPr lang="en-NL" dirty="0"/>
              <a:t>e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o</a:t>
            </a:r>
            <a:r>
              <a:rPr lang="en-NL" dirty="0"/>
              <a:t>n </a:t>
            </a:r>
            <a:r>
              <a:rPr lang="nl-NL" dirty="0"/>
              <a:t>r</a:t>
            </a:r>
            <a:r>
              <a:rPr lang="en-NL" dirty="0"/>
              <a:t>e</a:t>
            </a:r>
            <a:r>
              <a:rPr lang="nl-NL" dirty="0"/>
              <a:t>q</a:t>
            </a:r>
            <a:r>
              <a:rPr lang="en-NL" dirty="0"/>
              <a:t>u</a:t>
            </a:r>
            <a:r>
              <a:rPr lang="nl-NL" dirty="0"/>
              <a:t>i</a:t>
            </a:r>
            <a:r>
              <a:rPr lang="en-NL" dirty="0"/>
              <a:t>r</a:t>
            </a:r>
            <a:r>
              <a:rPr lang="nl-NL" dirty="0"/>
              <a:t>em</a:t>
            </a:r>
            <a:r>
              <a:rPr lang="en-NL" dirty="0"/>
              <a:t>e</a:t>
            </a:r>
            <a:r>
              <a:rPr lang="nl-NL" dirty="0"/>
              <a:t>n</a:t>
            </a:r>
            <a:r>
              <a:rPr lang="en-NL" dirty="0"/>
              <a:t>t</a:t>
            </a:r>
            <a:r>
              <a:rPr lang="nl-NL" dirty="0"/>
              <a:t>s</a:t>
            </a:r>
            <a:endParaRPr lang="en-US" dirty="0"/>
          </a:p>
          <a:p>
            <a:r>
              <a:rPr lang="en-US" dirty="0"/>
              <a:t>Arrange – act - assert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2225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Unit tests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188640" cy="4075948"/>
          </a:xfrm>
        </p:spPr>
        <p:txBody>
          <a:bodyPr/>
          <a:lstStyle/>
          <a:p>
            <a:pPr lvl="0" algn="l">
              <a:buNone/>
            </a:pPr>
            <a:r>
              <a:rPr lang="en-US" sz="3600" dirty="0"/>
              <a:t>Focus only on </a:t>
            </a:r>
            <a:r>
              <a:rPr lang="en-US" sz="3600" dirty="0">
                <a:solidFill>
                  <a:srgbClr val="FF0000"/>
                </a:solidFill>
              </a:rPr>
              <a:t>SUT</a:t>
            </a:r>
            <a:r>
              <a:rPr lang="en-US" sz="3600" dirty="0"/>
              <a:t> (</a:t>
            </a:r>
            <a:r>
              <a:rPr lang="en-US" sz="3600" b="1" dirty="0"/>
              <a:t>S</a:t>
            </a:r>
            <a:r>
              <a:rPr lang="en-US" sz="3600" dirty="0"/>
              <a:t>ystem/class/method </a:t>
            </a:r>
            <a:r>
              <a:rPr lang="en-US" sz="3600" b="1" dirty="0"/>
              <a:t>U</a:t>
            </a:r>
            <a:r>
              <a:rPr lang="en-US" sz="3600" dirty="0"/>
              <a:t>nder </a:t>
            </a:r>
            <a:r>
              <a:rPr lang="en-US" sz="3600" b="1" dirty="0"/>
              <a:t>T</a:t>
            </a:r>
            <a:r>
              <a:rPr lang="en-US" sz="3600" dirty="0"/>
              <a:t>est)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lum/>
          </a:blip>
          <a:srcRect/>
          <a:stretch>
            <a:fillRect/>
          </a:stretch>
        </p:blipFill>
        <p:spPr>
          <a:xfrm>
            <a:off x="1344705" y="3523215"/>
            <a:ext cx="6539400" cy="171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reeform 6">
            <a:extLst>
              <a:ext uri="{FF2B5EF4-FFF2-40B4-BE49-F238E27FC236}">
                <a16:creationId xmlns:a16="http://schemas.microsoft.com/office/drawing/2014/main" id="{43122AB1-6C07-4EFE-AD73-DF8399F34A66}"/>
              </a:ext>
            </a:extLst>
          </p:cNvPr>
          <p:cNvSpPr/>
          <p:nvPr/>
        </p:nvSpPr>
        <p:spPr>
          <a:xfrm>
            <a:off x="4019017" y="3677871"/>
            <a:ext cx="1187685" cy="14415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4ED10E0-ED14-4A70-AD4E-857A70D7AC4F}"/>
              </a:ext>
            </a:extLst>
          </p:cNvPr>
          <p:cNvSpPr/>
          <p:nvPr/>
        </p:nvSpPr>
        <p:spPr>
          <a:xfrm>
            <a:off x="1667436" y="3689873"/>
            <a:ext cx="1187685" cy="14415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  <a:lum/>
          </a:blip>
          <a:srcRect/>
          <a:stretch>
            <a:fillRect/>
          </a:stretch>
        </p:blipFill>
        <p:spPr>
          <a:xfrm>
            <a:off x="1066800" y="1944710"/>
            <a:ext cx="7368988" cy="19744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Unit tests structure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46A4BCE-E814-4798-A6A7-B2FDE57A7B7B}"/>
              </a:ext>
            </a:extLst>
          </p:cNvPr>
          <p:cNvGraphicFramePr>
            <a:graphicFrameLocks noGrp="1"/>
          </p:cNvGraphicFramePr>
          <p:nvPr/>
        </p:nvGraphicFramePr>
        <p:xfrm>
          <a:off x="503999" y="4677959"/>
          <a:ext cx="8959192" cy="163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01">
                  <a:extLst>
                    <a:ext uri="{9D8B030D-6E8A-4147-A177-3AD203B41FA5}">
                      <a16:colId xmlns:a16="http://schemas.microsoft.com/office/drawing/2014/main" val="1607214601"/>
                    </a:ext>
                  </a:extLst>
                </a:gridCol>
                <a:gridCol w="3057403">
                  <a:extLst>
                    <a:ext uri="{9D8B030D-6E8A-4147-A177-3AD203B41FA5}">
                      <a16:colId xmlns:a16="http://schemas.microsoft.com/office/drawing/2014/main" val="1133097422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3691316126"/>
                    </a:ext>
                  </a:extLst>
                </a:gridCol>
              </a:tblGrid>
              <a:tr h="528918">
                <a:tc>
                  <a:txBody>
                    <a:bodyPr/>
                    <a:lstStyle/>
                    <a:p>
                      <a:r>
                        <a:rPr lang="en-US" sz="1600" dirty="0"/>
                        <a:t>Test Class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SUT</a:t>
                      </a:r>
                    </a:p>
                    <a:p>
                      <a:r>
                        <a:rPr lang="en-US" sz="1600" dirty="0"/>
                        <a:t>System Under 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DOCs</a:t>
                      </a:r>
                    </a:p>
                    <a:p>
                      <a:r>
                        <a:rPr lang="en-US" sz="1600" dirty="0"/>
                        <a:t>Dependent On Components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73386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en-US" sz="1600" dirty="0"/>
                        <a:t>StudentTest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708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23062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en-US" dirty="0" err="1"/>
                        <a:t>BufferTest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763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42097" y="1670235"/>
            <a:ext cx="3393831" cy="252339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/>
              <a:t>Next week: </a:t>
            </a:r>
            <a:r>
              <a:rPr lang="nl-NL" dirty="0" err="1"/>
              <a:t>mocking</a:t>
            </a:r>
            <a:endParaRPr lang="nl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83BFEC-7F90-421E-8F39-5805ECE2C4F2}"/>
              </a:ext>
            </a:extLst>
          </p:cNvPr>
          <p:cNvSpPr/>
          <p:nvPr/>
        </p:nvSpPr>
        <p:spPr>
          <a:xfrm>
            <a:off x="2859741" y="1807472"/>
            <a:ext cx="1120589" cy="2248917"/>
          </a:xfrm>
          <a:custGeom>
            <a:avLst/>
            <a:gdLst>
              <a:gd name="connsiteX0" fmla="*/ 0 w 1120589"/>
              <a:gd name="connsiteY0" fmla="*/ 1124459 h 2248917"/>
              <a:gd name="connsiteX1" fmla="*/ 560295 w 1120589"/>
              <a:gd name="connsiteY1" fmla="*/ 0 h 2248917"/>
              <a:gd name="connsiteX2" fmla="*/ 1120590 w 1120589"/>
              <a:gd name="connsiteY2" fmla="*/ 1124459 h 2248917"/>
              <a:gd name="connsiteX3" fmla="*/ 560295 w 1120589"/>
              <a:gd name="connsiteY3" fmla="*/ 2248918 h 2248917"/>
              <a:gd name="connsiteX4" fmla="*/ 0 w 1120589"/>
              <a:gd name="connsiteY4" fmla="*/ 1124459 h 224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589" h="2248917" extrusionOk="0">
                <a:moveTo>
                  <a:pt x="0" y="1124459"/>
                </a:moveTo>
                <a:cubicBezTo>
                  <a:pt x="-11985" y="489344"/>
                  <a:pt x="266866" y="-5814"/>
                  <a:pt x="560295" y="0"/>
                </a:cubicBezTo>
                <a:cubicBezTo>
                  <a:pt x="862856" y="3866"/>
                  <a:pt x="1225781" y="472048"/>
                  <a:pt x="1120590" y="1124459"/>
                </a:cubicBezTo>
                <a:cubicBezTo>
                  <a:pt x="1108252" y="1720882"/>
                  <a:pt x="857101" y="2288238"/>
                  <a:pt x="560295" y="2248918"/>
                </a:cubicBezTo>
                <a:cubicBezTo>
                  <a:pt x="285936" y="2200520"/>
                  <a:pt x="33801" y="1742699"/>
                  <a:pt x="0" y="1124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noFill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416218A-E74D-4BDE-82D2-91BDE46F1AC4}"/>
              </a:ext>
            </a:extLst>
          </p:cNvPr>
          <p:cNvSpPr/>
          <p:nvPr/>
        </p:nvSpPr>
        <p:spPr>
          <a:xfrm>
            <a:off x="4064598" y="2172688"/>
            <a:ext cx="1342161" cy="151594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1547C2F-694E-48EE-ABE7-3DE8734CD27C}"/>
              </a:ext>
            </a:extLst>
          </p:cNvPr>
          <p:cNvSpPr/>
          <p:nvPr/>
        </p:nvSpPr>
        <p:spPr>
          <a:xfrm>
            <a:off x="1397974" y="2184690"/>
            <a:ext cx="1377499" cy="151594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43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en-NL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2815004" y="2273375"/>
            <a:ext cx="1744773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5169478" y="4242550"/>
            <a:ext cx="3297371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008775" cy="2921859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179E7-3F85-4FA0-9F0D-887354FD1C72}"/>
              </a:ext>
            </a:extLst>
          </p:cNvPr>
          <p:cNvCxnSpPr>
            <a:cxnSpLocks/>
          </p:cNvCxnSpPr>
          <p:nvPr/>
        </p:nvCxnSpPr>
        <p:spPr>
          <a:xfrm>
            <a:off x="4083627" y="3132779"/>
            <a:ext cx="476150" cy="2968026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4177145" y="1387679"/>
            <a:ext cx="594750" cy="810628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91EB3-6325-45A0-84D3-448C0BC70A1B}"/>
              </a:ext>
            </a:extLst>
          </p:cNvPr>
          <p:cNvCxnSpPr>
            <a:cxnSpLocks/>
          </p:cNvCxnSpPr>
          <p:nvPr/>
        </p:nvCxnSpPr>
        <p:spPr>
          <a:xfrm flipH="1">
            <a:off x="5671604" y="5465618"/>
            <a:ext cx="313560" cy="635187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5D9ED6-B9D9-4406-B3CE-737A3A5772AB}"/>
              </a:ext>
            </a:extLst>
          </p:cNvPr>
          <p:cNvSpPr/>
          <p:nvPr/>
        </p:nvSpPr>
        <p:spPr>
          <a:xfrm>
            <a:off x="945215" y="932220"/>
            <a:ext cx="1573495" cy="622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T</a:t>
            </a:r>
            <a:endParaRPr lang="en-NL" sz="3200" dirty="0"/>
          </a:p>
          <a:p>
            <a:pPr algn="ctr"/>
            <a:r>
              <a:rPr lang="en-NL" sz="3200" dirty="0"/>
              <a:t>I</a:t>
            </a:r>
          </a:p>
          <a:p>
            <a:pPr algn="ctr"/>
            <a:r>
              <a:rPr lang="en-NL" sz="3200" dirty="0"/>
              <a:t>M</a:t>
            </a:r>
          </a:p>
          <a:p>
            <a:pPr algn="ctr"/>
            <a:r>
              <a:rPr lang="en-NL" sz="3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B275-A7B9-4226-8B68-6AE91B74E4FC}"/>
              </a:ext>
            </a:extLst>
          </p:cNvPr>
          <p:cNvSpPr txBox="1"/>
          <p:nvPr/>
        </p:nvSpPr>
        <p:spPr>
          <a:xfrm>
            <a:off x="942109" y="6057773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  <p:pic>
        <p:nvPicPr>
          <p:cNvPr id="15" name="Graphic 14" descr="Brain in head">
            <a:extLst>
              <a:ext uri="{FF2B5EF4-FFF2-40B4-BE49-F238E27FC236}">
                <a16:creationId xmlns:a16="http://schemas.microsoft.com/office/drawing/2014/main" id="{67E9F7D6-6C36-4443-A9D2-8C045BA7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9936" y="116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0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7116-7412-49BF-9743-CF00BA462BA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What about          ? 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F2D3-41D8-40C8-8AB6-E27B363496AC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>
              <a:buNone/>
            </a:pPr>
            <a:endParaRPr lang="en-NL" dirty="0"/>
          </a:p>
        </p:txBody>
      </p:sp>
      <p:pic>
        <p:nvPicPr>
          <p:cNvPr id="4" name="Graphic 3" descr="Brain in head">
            <a:extLst>
              <a:ext uri="{FF2B5EF4-FFF2-40B4-BE49-F238E27FC236}">
                <a16:creationId xmlns:a16="http://schemas.microsoft.com/office/drawing/2014/main" id="{332EE4FD-03CA-4436-985E-70C2325D7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1263" y="521486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F11F8BB-5D02-498C-94ED-A40575EF6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045" y="1563120"/>
            <a:ext cx="4529286" cy="45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0A3-765C-4E1F-BD73-8CDBF6CA75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What kinds of testing?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4ED4-7EBE-4879-90D8-D9EA4998F43C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 marL="565150" lvl="1" indent="0"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x-none" altLang="en-US" spc="-1" dirty="0">
                <a:latin typeface="Arial" panose="02080604020202020204" charset="0"/>
              </a:rPr>
              <a:t>B</a:t>
            </a:r>
            <a:r>
              <a:rPr lang="en-US" spc="-1" dirty="0" err="1">
                <a:latin typeface="Arial" panose="02080604020202020204" charset="0"/>
              </a:rPr>
              <a:t>lackbox</a:t>
            </a:r>
            <a:r>
              <a:rPr lang="en-US" spc="-1" dirty="0">
                <a:latin typeface="Arial" panose="02080604020202020204" charset="0"/>
              </a:rPr>
              <a:t> </a:t>
            </a:r>
            <a:r>
              <a:rPr lang="x-none" altLang="en-US" spc="-1" dirty="0">
                <a:latin typeface="Arial" panose="02080604020202020204" charset="0"/>
              </a:rPr>
              <a:t>(behaviour) </a:t>
            </a:r>
            <a:r>
              <a:rPr lang="en-US" spc="-1" dirty="0">
                <a:latin typeface="Arial" panose="02080604020202020204" charset="0"/>
              </a:rPr>
              <a:t>with: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‘Happy’ scenario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Expected exceptions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Border cases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Strange &amp; invalid values</a:t>
            </a:r>
            <a:endParaRPr lang="en-NL" sz="2400" spc="-1" dirty="0">
              <a:latin typeface="Arial" panose="02080604020202020204" charset="0"/>
            </a:endParaRP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endParaRPr lang="en-NL" sz="2400" spc="-1" dirty="0">
              <a:latin typeface="Arial" panose="02080604020202020204" charset="0"/>
            </a:endParaRPr>
          </a:p>
          <a:p>
            <a:pPr>
              <a:buClr>
                <a:srgbClr val="000000"/>
              </a:buClr>
              <a:buNone/>
            </a:pPr>
            <a:r>
              <a:rPr lang="en-NL" spc="-1" dirty="0">
                <a:latin typeface="Arial" panose="02080604020202020204" charset="0"/>
              </a:rPr>
              <a:t>ALL based on the </a:t>
            </a:r>
            <a:r>
              <a:rPr lang="en-NL" spc="-1" dirty="0" err="1">
                <a:latin typeface="Arial" panose="02080604020202020204" charset="0"/>
              </a:rPr>
              <a:t>requir</a:t>
            </a:r>
            <a:r>
              <a:rPr lang="en-US" spc="-1" dirty="0">
                <a:latin typeface="Arial" panose="02080604020202020204" charset="0"/>
              </a:rPr>
              <a:t>e</a:t>
            </a:r>
            <a:r>
              <a:rPr lang="en-NL" spc="-1" dirty="0" err="1">
                <a:latin typeface="Arial" panose="02080604020202020204" charset="0"/>
              </a:rPr>
              <a:t>ments</a:t>
            </a:r>
            <a:r>
              <a:rPr lang="en-NL" spc="-1" dirty="0">
                <a:latin typeface="Arial" panose="02080604020202020204" charset="0"/>
              </a:rPr>
              <a:t>!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067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07FF-7B73-4FA0-8BFC-8B3D465C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60BA-BA70-4323-8F3E-4F6E8E2928F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anchor="ctr"/>
          <a:lstStyle/>
          <a:p>
            <a:pPr algn="ctr">
              <a:buNone/>
            </a:pP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k </a:t>
            </a:r>
            <a:r>
              <a:rPr lang="en-US" dirty="0"/>
              <a:t>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06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5033342" y="2349660"/>
            <a:ext cx="5005977" cy="51484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Week 2</a:t>
            </a:r>
            <a:r>
              <a:rPr lang="en-NL" sz="2800" i="1" dirty="0">
                <a:solidFill>
                  <a:srgbClr val="333333"/>
                </a:solidFill>
                <a:latin typeface="Liberation Sans" pitchFamily="18"/>
              </a:rPr>
              <a:t> </a:t>
            </a:r>
            <a:r>
              <a:rPr lang="nl-NL" sz="2800" i="1" dirty="0">
                <a:solidFill>
                  <a:srgbClr val="333333"/>
                </a:solidFill>
                <a:latin typeface="Liberation Sans" pitchFamily="18"/>
              </a:rPr>
              <a:t>s</a:t>
            </a:r>
            <a:r>
              <a:rPr lang="en-NL" sz="2800" i="1" dirty="0">
                <a:solidFill>
                  <a:srgbClr val="333333"/>
                </a:solidFill>
                <a:latin typeface="Liberation Sans" pitchFamily="18"/>
              </a:rPr>
              <a:t>c</a:t>
            </a:r>
            <a:r>
              <a:rPr lang="nl-NL" sz="2800" i="1" dirty="0">
                <a:solidFill>
                  <a:srgbClr val="333333"/>
                </a:solidFill>
                <a:latin typeface="Liberation Sans" pitchFamily="18"/>
              </a:rPr>
              <a:t>h</a:t>
            </a:r>
            <a:r>
              <a:rPr lang="en-NL" sz="2800" i="1" dirty="0">
                <a:solidFill>
                  <a:srgbClr val="333333"/>
                </a:solidFill>
                <a:latin typeface="Liberation Sans" pitchFamily="18"/>
              </a:rPr>
              <a:t>e</a:t>
            </a:r>
            <a:r>
              <a:rPr lang="nl-NL" sz="2800" i="1" dirty="0">
                <a:solidFill>
                  <a:srgbClr val="333333"/>
                </a:solidFill>
                <a:latin typeface="Liberation Sans" pitchFamily="18"/>
              </a:rPr>
              <a:t>d</a:t>
            </a:r>
            <a:r>
              <a:rPr lang="en-NL" sz="2800" i="1" dirty="0">
                <a:solidFill>
                  <a:srgbClr val="333333"/>
                </a:solidFill>
                <a:latin typeface="Liberation Sans" pitchFamily="18"/>
              </a:rPr>
              <a:t>u</a:t>
            </a:r>
            <a:r>
              <a:rPr lang="nl-NL" sz="2800" i="1" dirty="0">
                <a:solidFill>
                  <a:srgbClr val="333333"/>
                </a:solidFill>
                <a:latin typeface="Liberation Sans" pitchFamily="18"/>
              </a:rPr>
              <a:t>l</a:t>
            </a:r>
            <a:r>
              <a:rPr lang="en-NL" sz="2800" i="1" dirty="0">
                <a:solidFill>
                  <a:srgbClr val="333333"/>
                </a:solidFill>
                <a:latin typeface="Liberation Sans" pitchFamily="18"/>
              </a:rPr>
              <a:t>e</a:t>
            </a:r>
            <a:endParaRPr lang="en-US" sz="2800" i="1" dirty="0">
              <a:solidFill>
                <a:srgbClr val="333333"/>
              </a:solidFill>
              <a:latin typeface="Liberation Sans" pitchFamily="18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11233" y="1795545"/>
            <a:ext cx="5439600" cy="4384440"/>
          </a:xfrm>
        </p:spPr>
        <p:txBody>
          <a:bodyPr>
            <a:normAutofit/>
          </a:bodyPr>
          <a:lstStyle/>
          <a:p>
            <a:pPr indent="-228600">
              <a:buNone/>
            </a:pPr>
            <a:r>
              <a:rPr lang="en-US" sz="4400" dirty="0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JUnit</a:t>
            </a:r>
          </a:p>
          <a:p>
            <a:pPr marL="457200" lvl="1" indent="0" hangingPunct="0">
              <a:spcBef>
                <a:spcPts val="1415"/>
              </a:spcBef>
              <a:buNone/>
            </a:pPr>
            <a:r>
              <a:rPr lang="en-US" sz="4000" dirty="0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Test Driven Development</a:t>
            </a:r>
          </a:p>
          <a:p>
            <a:pPr marL="457200" lvl="1" indent="0" hangingPunct="0">
              <a:spcBef>
                <a:spcPts val="1415"/>
              </a:spcBef>
              <a:buNone/>
            </a:pPr>
            <a:r>
              <a:rPr lang="en-NL" sz="4000" dirty="0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I</a:t>
            </a:r>
            <a:r>
              <a:rPr lang="en-US" sz="4000" dirty="0" err="1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ndirect</a:t>
            </a:r>
            <a:r>
              <a:rPr lang="en-US" sz="4000" dirty="0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 inputs and outputs</a:t>
            </a:r>
          </a:p>
          <a:p>
            <a:pPr marL="457200" lvl="1" indent="0" hangingPunct="0">
              <a:spcBef>
                <a:spcPts val="1415"/>
              </a:spcBef>
              <a:buNone/>
            </a:pPr>
            <a:r>
              <a:rPr lang="en-US" sz="4000" dirty="0">
                <a:ln w="28575">
                  <a:noFill/>
                </a:ln>
                <a:effectLst>
                  <a:glow rad="152400">
                    <a:schemeClr val="bg1"/>
                  </a:glow>
                </a:effectLst>
                <a:latin typeface="Liberation Sans" pitchFamily="18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20592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470368"/>
            <a:ext cx="9071643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/>
              <a:t>TCI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- Testing and Continuous Improvement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anchorCtr="1"/>
          <a:lstStyle/>
          <a:p>
            <a:pPr lvl="0" algn="ctr">
              <a:buNone/>
            </a:pPr>
            <a:endParaRPr lang="en-US" dirty="0"/>
          </a:p>
          <a:p>
            <a:pPr lvl="0" algn="ctr">
              <a:buNone/>
            </a:pPr>
            <a:r>
              <a:rPr lang="en-US" b="1" dirty="0"/>
              <a:t>The lecturer</a:t>
            </a:r>
          </a:p>
          <a:p>
            <a:pPr lvl="0" algn="ctr">
              <a:buNone/>
            </a:pPr>
            <a:endParaRPr lang="en-US" b="1" dirty="0"/>
          </a:p>
          <a:p>
            <a:pPr lvl="0" algn="ctr">
              <a:buNone/>
            </a:pPr>
            <a:r>
              <a:rPr lang="en-US" dirty="0"/>
              <a:t>Mr. </a:t>
            </a:r>
            <a:r>
              <a:rPr lang="en-US" dirty="0" err="1"/>
              <a:t>v.d</a:t>
            </a:r>
            <a:r>
              <a:rPr lang="en-US" dirty="0"/>
              <a:t>. Schriek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2870639" y="3272399"/>
            <a:ext cx="4389120" cy="3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en-NL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2815004" y="2273375"/>
            <a:ext cx="1744773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5169478" y="4242550"/>
            <a:ext cx="3297371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008775" cy="2921859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179E7-3F85-4FA0-9F0D-887354FD1C72}"/>
              </a:ext>
            </a:extLst>
          </p:cNvPr>
          <p:cNvCxnSpPr>
            <a:cxnSpLocks/>
          </p:cNvCxnSpPr>
          <p:nvPr/>
        </p:nvCxnSpPr>
        <p:spPr>
          <a:xfrm>
            <a:off x="4083627" y="3132779"/>
            <a:ext cx="476150" cy="2968026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4177145" y="1387679"/>
            <a:ext cx="594750" cy="810628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91EB3-6325-45A0-84D3-448C0BC70A1B}"/>
              </a:ext>
            </a:extLst>
          </p:cNvPr>
          <p:cNvCxnSpPr>
            <a:cxnSpLocks/>
          </p:cNvCxnSpPr>
          <p:nvPr/>
        </p:nvCxnSpPr>
        <p:spPr>
          <a:xfrm flipH="1">
            <a:off x="5671604" y="5465618"/>
            <a:ext cx="313560" cy="635187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5D9ED6-B9D9-4406-B3CE-737A3A5772AB}"/>
              </a:ext>
            </a:extLst>
          </p:cNvPr>
          <p:cNvSpPr/>
          <p:nvPr/>
        </p:nvSpPr>
        <p:spPr>
          <a:xfrm>
            <a:off x="945215" y="932220"/>
            <a:ext cx="1573495" cy="622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T</a:t>
            </a:r>
            <a:endParaRPr lang="en-NL" sz="3200" dirty="0"/>
          </a:p>
          <a:p>
            <a:pPr algn="ctr"/>
            <a:r>
              <a:rPr lang="en-NL" sz="3200" dirty="0"/>
              <a:t>I</a:t>
            </a:r>
          </a:p>
          <a:p>
            <a:pPr algn="ctr"/>
            <a:r>
              <a:rPr lang="en-NL" sz="3200" dirty="0"/>
              <a:t>M</a:t>
            </a:r>
          </a:p>
          <a:p>
            <a:pPr algn="ctr"/>
            <a:r>
              <a:rPr lang="en-NL" sz="3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B275-A7B9-4226-8B68-6AE91B74E4FC}"/>
              </a:ext>
            </a:extLst>
          </p:cNvPr>
          <p:cNvSpPr txBox="1"/>
          <p:nvPr/>
        </p:nvSpPr>
        <p:spPr>
          <a:xfrm>
            <a:off x="942109" y="6057773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  <p:pic>
        <p:nvPicPr>
          <p:cNvPr id="15" name="Graphic 14" descr="Brain in head">
            <a:extLst>
              <a:ext uri="{FF2B5EF4-FFF2-40B4-BE49-F238E27FC236}">
                <a16:creationId xmlns:a16="http://schemas.microsoft.com/office/drawing/2014/main" id="{67E9F7D6-6C36-4443-A9D2-8C045BA7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9936" y="1162555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93A4163-C7F4-4FC7-813C-7FB285DBED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176" y="1440053"/>
            <a:ext cx="858510" cy="8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What if…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We would have perfect requirements</a:t>
            </a:r>
          </a:p>
          <a:p>
            <a:pPr>
              <a:buNone/>
            </a:pPr>
            <a:r>
              <a:rPr lang="en-GB" dirty="0"/>
              <a:t>We could document all requirements</a:t>
            </a:r>
          </a:p>
          <a:p>
            <a:pPr>
              <a:buNone/>
            </a:pPr>
            <a:r>
              <a:rPr lang="en-GB" dirty="0"/>
              <a:t>We have tests to prove all requirements are implemented correctly.</a:t>
            </a:r>
          </a:p>
          <a:p>
            <a:pPr>
              <a:buNone/>
            </a:pPr>
            <a:r>
              <a:rPr lang="en-GB" dirty="0"/>
              <a:t>We could prove existing code still works correctly.</a:t>
            </a:r>
          </a:p>
        </p:txBody>
      </p:sp>
    </p:spTree>
    <p:extLst>
      <p:ext uri="{BB962C8B-B14F-4D97-AF65-F5344CB8AC3E}">
        <p14:creationId xmlns:p14="http://schemas.microsoft.com/office/powerpoint/2010/main" val="17152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470733"/>
            <a:ext cx="9071640" cy="923330"/>
          </a:xfr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0" dirty="0">
                <a:solidFill>
                  <a:srgbClr val="999999"/>
                </a:solidFill>
              </a:rPr>
              <a:t>TCI 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endParaRPr lang="en-NL" sz="3600" dirty="0">
              <a:solidFill>
                <a:srgbClr val="9999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431686" y="3087122"/>
            <a:ext cx="3751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  <a:r>
              <a:rPr lang="en-US" sz="3200" dirty="0"/>
              <a:t> for wanted </a:t>
            </a:r>
            <a:br>
              <a:rPr lang="en-US" sz="3200" dirty="0"/>
            </a:br>
            <a:r>
              <a:rPr lang="en-US" sz="3200" dirty="0" err="1"/>
              <a:t>behaviour</a:t>
            </a:r>
            <a:endParaRPr lang="en-N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6376565" y="3142542"/>
            <a:ext cx="329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910445" cy="1821851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2421083" y="2439020"/>
            <a:ext cx="463060" cy="604880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Brain in head">
            <a:extLst>
              <a:ext uri="{FF2B5EF4-FFF2-40B4-BE49-F238E27FC236}">
                <a16:creationId xmlns:a16="http://schemas.microsoft.com/office/drawing/2014/main" id="{2C179ECE-0C3A-4763-9168-7F6C83E7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158" y="106662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9C2B8C-1A6F-43FC-970B-48D7FB33A522}"/>
              </a:ext>
            </a:extLst>
          </p:cNvPr>
          <p:cNvCxnSpPr>
            <a:cxnSpLocks/>
          </p:cNvCxnSpPr>
          <p:nvPr/>
        </p:nvCxnSpPr>
        <p:spPr>
          <a:xfrm flipH="1">
            <a:off x="3489329" y="1236460"/>
            <a:ext cx="463060" cy="604880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1B473-5CED-4AC3-93CE-72B86682F881}"/>
              </a:ext>
            </a:extLst>
          </p:cNvPr>
          <p:cNvSpPr/>
          <p:nvPr/>
        </p:nvSpPr>
        <p:spPr>
          <a:xfrm>
            <a:off x="2040414" y="1874552"/>
            <a:ext cx="50387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3200" dirty="0"/>
              <a:t>S</a:t>
            </a:r>
            <a:r>
              <a:rPr lang="en-NL" sz="3200" dirty="0" err="1"/>
              <a:t>pecify</a:t>
            </a:r>
            <a:r>
              <a:rPr lang="en-NL" sz="3200" dirty="0"/>
              <a:t> needed </a:t>
            </a:r>
            <a:r>
              <a:rPr lang="en-NL" sz="3200" dirty="0" err="1"/>
              <a:t>te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endParaRPr lang="en-NL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FE21A3-C635-4E81-ABD4-06E99DAD44DB}"/>
              </a:ext>
            </a:extLst>
          </p:cNvPr>
          <p:cNvGrpSpPr/>
          <p:nvPr/>
        </p:nvGrpSpPr>
        <p:grpSpPr>
          <a:xfrm>
            <a:off x="2421083" y="3917494"/>
            <a:ext cx="4476866" cy="2344589"/>
            <a:chOff x="2421083" y="3917494"/>
            <a:chExt cx="4476866" cy="234458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BA8CDA-3C60-4DC0-9E63-B1661464A39E}"/>
                </a:ext>
              </a:extLst>
            </p:cNvPr>
            <p:cNvCxnSpPr>
              <a:cxnSpLocks/>
            </p:cNvCxnSpPr>
            <p:nvPr/>
          </p:nvCxnSpPr>
          <p:spPr>
            <a:xfrm>
              <a:off x="5040312" y="5424257"/>
              <a:ext cx="0" cy="837826"/>
            </a:xfrm>
            <a:prstGeom prst="straightConnector1">
              <a:avLst/>
            </a:prstGeom>
            <a:ln w="1016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87A480-5272-4280-A375-D69C3E6C4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083" y="3917494"/>
              <a:ext cx="2618736" cy="1506763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EEF19-246E-4B0B-B86A-F0C049AD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820" y="4257506"/>
              <a:ext cx="1858129" cy="1193836"/>
            </a:xfrm>
            <a:prstGeom prst="line">
              <a:avLst/>
            </a:prstGeom>
            <a:ln w="1016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3AE471-9160-4607-ACCF-A0CA472256BB}"/>
              </a:ext>
            </a:extLst>
          </p:cNvPr>
          <p:cNvSpPr txBox="1"/>
          <p:nvPr/>
        </p:nvSpPr>
        <p:spPr>
          <a:xfrm>
            <a:off x="909263" y="6097594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85020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FB48-1315-4B10-BCF5-7620095C8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en-NL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0867-9AE8-463A-943E-E30F10EE4055}"/>
              </a:ext>
            </a:extLst>
          </p:cNvPr>
          <p:cNvSpPr txBox="1"/>
          <p:nvPr/>
        </p:nvSpPr>
        <p:spPr>
          <a:xfrm>
            <a:off x="3341343" y="243473"/>
            <a:ext cx="346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R</a:t>
            </a:r>
            <a:r>
              <a:rPr lang="en-NL" sz="3200" dirty="0"/>
              <a:t>e</a:t>
            </a:r>
            <a:r>
              <a:rPr lang="nl-NL" sz="3200" dirty="0"/>
              <a:t>q</a:t>
            </a:r>
            <a:r>
              <a:rPr lang="en-NL" sz="3200" dirty="0"/>
              <a:t>u</a:t>
            </a:r>
            <a:r>
              <a:rPr lang="nl-NL" sz="3200" dirty="0"/>
              <a:t>i</a:t>
            </a:r>
            <a:r>
              <a:rPr lang="en-NL" sz="3200" dirty="0" err="1"/>
              <a:t>rements</a:t>
            </a:r>
            <a:r>
              <a:rPr lang="en-NL" sz="3200" dirty="0"/>
              <a:t> </a:t>
            </a:r>
          </a:p>
          <a:p>
            <a:pPr algn="ctr"/>
            <a:r>
              <a:rPr lang="en-NL" sz="3200" dirty="0"/>
              <a:t>(</a:t>
            </a:r>
            <a:r>
              <a:rPr lang="en-US" sz="3200" dirty="0"/>
              <a:t>wanted </a:t>
            </a:r>
            <a:r>
              <a:rPr lang="en-NL" sz="3200" dirty="0"/>
              <a:t>b</a:t>
            </a:r>
            <a:r>
              <a:rPr lang="nl-NL" sz="3200" dirty="0"/>
              <a:t>e</a:t>
            </a:r>
            <a:r>
              <a:rPr lang="en-NL" sz="3200" dirty="0"/>
              <a:t>h</a:t>
            </a:r>
            <a:r>
              <a:rPr lang="nl-NL" sz="3200" dirty="0"/>
              <a:t>a</a:t>
            </a:r>
            <a:r>
              <a:rPr lang="en-NL" sz="3200" dirty="0"/>
              <a:t>v</a:t>
            </a:r>
            <a:r>
              <a:rPr lang="nl-NL" sz="3200" dirty="0"/>
              <a:t>i</a:t>
            </a:r>
            <a:r>
              <a:rPr lang="en-NL" sz="3200" dirty="0"/>
              <a:t>o</a:t>
            </a:r>
            <a:r>
              <a:rPr lang="nl-NL" sz="3200" dirty="0"/>
              <a:t>u</a:t>
            </a:r>
            <a:r>
              <a:rPr lang="en-NL" sz="3200" dirty="0"/>
              <a:t>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EE08-AD76-48AF-8FAE-22D4EE8214BF}"/>
              </a:ext>
            </a:extLst>
          </p:cNvPr>
          <p:cNvSpPr txBox="1"/>
          <p:nvPr/>
        </p:nvSpPr>
        <p:spPr>
          <a:xfrm>
            <a:off x="2815004" y="2273375"/>
            <a:ext cx="1744773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E51A6-136E-4302-9490-4C25D380D839}"/>
              </a:ext>
            </a:extLst>
          </p:cNvPr>
          <p:cNvSpPr txBox="1"/>
          <p:nvPr/>
        </p:nvSpPr>
        <p:spPr>
          <a:xfrm>
            <a:off x="5169478" y="4242550"/>
            <a:ext cx="3297371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nl-NL" sz="3200" dirty="0"/>
              <a:t>Im</a:t>
            </a:r>
            <a:r>
              <a:rPr lang="en-NL" sz="3200" dirty="0" err="1"/>
              <a:t>plementation</a:t>
            </a:r>
            <a:r>
              <a:rPr lang="en-NL" sz="3200" dirty="0"/>
              <a:t> </a:t>
            </a:r>
            <a:r>
              <a:rPr lang="nl-NL" sz="3200" dirty="0"/>
              <a:t>c</a:t>
            </a:r>
            <a:r>
              <a:rPr lang="en-NL" sz="3200" dirty="0"/>
              <a:t>o</a:t>
            </a:r>
            <a:r>
              <a:rPr lang="nl-NL" sz="3200" dirty="0"/>
              <a:t>d</a:t>
            </a:r>
            <a:r>
              <a:rPr lang="en-NL" sz="32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95A5B-B3EF-4043-AC0B-A149DAA0F18C}"/>
              </a:ext>
            </a:extLst>
          </p:cNvPr>
          <p:cNvCxnSpPr>
            <a:cxnSpLocks/>
          </p:cNvCxnSpPr>
          <p:nvPr/>
        </p:nvCxnSpPr>
        <p:spPr>
          <a:xfrm>
            <a:off x="5207328" y="1320691"/>
            <a:ext cx="1008775" cy="2921859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179E7-3F85-4FA0-9F0D-887354FD1C72}"/>
              </a:ext>
            </a:extLst>
          </p:cNvPr>
          <p:cNvCxnSpPr>
            <a:cxnSpLocks/>
          </p:cNvCxnSpPr>
          <p:nvPr/>
        </p:nvCxnSpPr>
        <p:spPr>
          <a:xfrm>
            <a:off x="4083627" y="3132779"/>
            <a:ext cx="476150" cy="2968026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73C86-C208-42A9-B51E-451485EBC0B5}"/>
              </a:ext>
            </a:extLst>
          </p:cNvPr>
          <p:cNvCxnSpPr>
            <a:cxnSpLocks/>
          </p:cNvCxnSpPr>
          <p:nvPr/>
        </p:nvCxnSpPr>
        <p:spPr>
          <a:xfrm flipH="1">
            <a:off x="4177145" y="1387679"/>
            <a:ext cx="594750" cy="810628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91EB3-6325-45A0-84D3-448C0BC70A1B}"/>
              </a:ext>
            </a:extLst>
          </p:cNvPr>
          <p:cNvCxnSpPr>
            <a:cxnSpLocks/>
          </p:cNvCxnSpPr>
          <p:nvPr/>
        </p:nvCxnSpPr>
        <p:spPr>
          <a:xfrm flipH="1">
            <a:off x="5671604" y="5465618"/>
            <a:ext cx="313560" cy="635187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5D9ED6-B9D9-4406-B3CE-737A3A5772AB}"/>
              </a:ext>
            </a:extLst>
          </p:cNvPr>
          <p:cNvSpPr/>
          <p:nvPr/>
        </p:nvSpPr>
        <p:spPr>
          <a:xfrm>
            <a:off x="945215" y="932220"/>
            <a:ext cx="1573495" cy="622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T</a:t>
            </a:r>
            <a:endParaRPr lang="en-NL" sz="3200" dirty="0"/>
          </a:p>
          <a:p>
            <a:pPr algn="ctr"/>
            <a:r>
              <a:rPr lang="en-NL" sz="3200" dirty="0"/>
              <a:t>I</a:t>
            </a:r>
          </a:p>
          <a:p>
            <a:pPr algn="ctr"/>
            <a:r>
              <a:rPr lang="en-NL" sz="3200" dirty="0"/>
              <a:t>M</a:t>
            </a:r>
          </a:p>
          <a:p>
            <a:pPr algn="ctr"/>
            <a:r>
              <a:rPr lang="en-NL" sz="3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B275-A7B9-4226-8B68-6AE91B74E4FC}"/>
              </a:ext>
            </a:extLst>
          </p:cNvPr>
          <p:cNvSpPr txBox="1"/>
          <p:nvPr/>
        </p:nvSpPr>
        <p:spPr>
          <a:xfrm>
            <a:off x="942109" y="6057773"/>
            <a:ext cx="832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R</a:t>
            </a:r>
            <a:r>
              <a:rPr lang="nl-NL" sz="3200" dirty="0"/>
              <a:t>u</a:t>
            </a:r>
            <a:r>
              <a:rPr lang="en-NL" sz="3200" dirty="0"/>
              <a:t>n </a:t>
            </a:r>
            <a:r>
              <a:rPr lang="nl-NL" sz="3200" dirty="0"/>
              <a:t>t</a:t>
            </a:r>
            <a:r>
              <a:rPr lang="en-NL" sz="3200" dirty="0"/>
              <a:t>e</a:t>
            </a:r>
            <a:r>
              <a:rPr lang="nl-NL" sz="3200" dirty="0"/>
              <a:t>s</a:t>
            </a:r>
            <a:r>
              <a:rPr lang="en-NL" sz="3200" dirty="0"/>
              <a:t>t</a:t>
            </a:r>
            <a:r>
              <a:rPr lang="nl-NL" sz="3200" dirty="0"/>
              <a:t>s</a:t>
            </a:r>
            <a:r>
              <a:rPr lang="en-NL" sz="3200" dirty="0"/>
              <a:t>: </a:t>
            </a:r>
          </a:p>
          <a:p>
            <a:pPr algn="ctr"/>
            <a:r>
              <a:rPr lang="en-NL" sz="3200" dirty="0"/>
              <a:t>‘prove’</a:t>
            </a:r>
          </a:p>
          <a:p>
            <a:pPr algn="ctr"/>
            <a:r>
              <a:rPr lang="en-US" sz="3200" dirty="0"/>
              <a:t>Implemented </a:t>
            </a:r>
            <a:r>
              <a:rPr lang="en-US" sz="3200" dirty="0" err="1"/>
              <a:t>behaviour</a:t>
            </a:r>
            <a:r>
              <a:rPr lang="en-US" sz="3200" dirty="0"/>
              <a:t> == </a:t>
            </a:r>
            <a:r>
              <a:rPr lang="nl-NL" sz="3200" dirty="0"/>
              <a:t>wanted behaviour</a:t>
            </a:r>
            <a:endParaRPr lang="en-NL" sz="3200" dirty="0"/>
          </a:p>
        </p:txBody>
      </p:sp>
      <p:pic>
        <p:nvPicPr>
          <p:cNvPr id="15" name="Graphic 14" descr="Brain in head">
            <a:extLst>
              <a:ext uri="{FF2B5EF4-FFF2-40B4-BE49-F238E27FC236}">
                <a16:creationId xmlns:a16="http://schemas.microsoft.com/office/drawing/2014/main" id="{67E9F7D6-6C36-4443-A9D2-8C045BA7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9936" y="116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5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TDD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574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specify a requirement AS A TEST.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which will fail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create code for the requirement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till test succeeds.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Enhance your code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refactor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Rerun ALL tests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ALL tests should </a:t>
            </a:r>
          </a:p>
          <a:p>
            <a:pPr>
              <a:buNone/>
            </a:pPr>
            <a:r>
              <a:rPr lang="en-GB" dirty="0"/>
              <a:t>succeed.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423BA-80F8-41CC-A0C9-C0B6C83827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28457" y="3643087"/>
            <a:ext cx="5552168" cy="39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34"/>
              </a:rPr>
              <a:t>Bonus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188640" cy="5637600"/>
          </a:xfrm>
        </p:spPr>
        <p:txBody>
          <a:bodyPr/>
          <a:lstStyle/>
          <a:p>
            <a:pPr lvl="0" algn="l">
              <a:buNone/>
            </a:pPr>
            <a:r>
              <a:rPr lang="en-US" sz="2800" dirty="0"/>
              <a:t> </a:t>
            </a:r>
          </a:p>
          <a:p>
            <a:pPr lvl="0" algn="l">
              <a:buNone/>
            </a:pPr>
            <a:endParaRPr lang="en-US" sz="2400" dirty="0"/>
          </a:p>
          <a:p>
            <a:pPr lvl="0" algn="l">
              <a:buNone/>
            </a:pPr>
            <a:endParaRPr lang="en-US" sz="2400" dirty="0"/>
          </a:p>
          <a:p>
            <a:pPr lvl="0" algn="l">
              <a:buNone/>
            </a:pPr>
            <a:endParaRPr lang="en-US" sz="2400" dirty="0"/>
          </a:p>
          <a:p>
            <a:pPr lvl="0" algn="l">
              <a:buNone/>
            </a:pPr>
            <a:endParaRPr lang="en-US" sz="3600" dirty="0"/>
          </a:p>
          <a:p>
            <a:pPr marL="0" lvl="1" indent="0" hangingPunct="0">
              <a:lnSpc>
                <a:spcPct val="100000"/>
              </a:lnSpc>
              <a:spcBef>
                <a:spcPts val="1417"/>
              </a:spcBef>
              <a:buNone/>
            </a:pPr>
            <a:endParaRPr lang="en-US" sz="3600" dirty="0">
              <a:latin typeface="Liberation Sans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19" y="1890360"/>
            <a:ext cx="9144000" cy="4784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GB" sz="3200" dirty="0"/>
              <a:t>Regression testing:</a:t>
            </a:r>
          </a:p>
          <a:p>
            <a:r>
              <a:rPr lang="en-GB" sz="3200" dirty="0"/>
              <a:t>You can always prove your new code works</a:t>
            </a:r>
          </a:p>
          <a:p>
            <a:r>
              <a:rPr lang="en-GB" sz="3200" dirty="0"/>
              <a:t>You can always prove ALL of your code works</a:t>
            </a:r>
          </a:p>
          <a:p>
            <a:r>
              <a:rPr lang="en-GB" sz="3200" dirty="0"/>
              <a:t>After each requirement, you have working code.</a:t>
            </a:r>
          </a:p>
          <a:p>
            <a:endParaRPr lang="en-GB" sz="3200" dirty="0"/>
          </a:p>
          <a:p>
            <a:r>
              <a:rPr lang="en-GB" sz="3200" dirty="0"/>
              <a:t>You can always take a coffee break after 1 cycle is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646D-CEEA-4D8C-8B2D-616EEEABAB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en-NL" dirty="0"/>
              <a:t>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32EC-C239-4269-8601-2F7B92D087E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24243-714B-466A-887D-80EF5449F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8" y="1433852"/>
            <a:ext cx="9124713" cy="47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0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Unit tests structure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46A4BCE-E814-4798-A6A7-B2FDE57A7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08198"/>
              </p:ext>
            </p:extLst>
          </p:nvPr>
        </p:nvGraphicFramePr>
        <p:xfrm>
          <a:off x="503999" y="4847289"/>
          <a:ext cx="8959192" cy="165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01">
                  <a:extLst>
                    <a:ext uri="{9D8B030D-6E8A-4147-A177-3AD203B41FA5}">
                      <a16:colId xmlns:a16="http://schemas.microsoft.com/office/drawing/2014/main" val="1607214601"/>
                    </a:ext>
                  </a:extLst>
                </a:gridCol>
                <a:gridCol w="3057403">
                  <a:extLst>
                    <a:ext uri="{9D8B030D-6E8A-4147-A177-3AD203B41FA5}">
                      <a16:colId xmlns:a16="http://schemas.microsoft.com/office/drawing/2014/main" val="1133097422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3691316126"/>
                    </a:ext>
                  </a:extLst>
                </a:gridCol>
              </a:tblGrid>
              <a:tr h="528918">
                <a:tc>
                  <a:txBody>
                    <a:bodyPr/>
                    <a:lstStyle/>
                    <a:p>
                      <a:r>
                        <a:rPr lang="en-US" sz="1600" dirty="0"/>
                        <a:t>Test Class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SUT</a:t>
                      </a:r>
                    </a:p>
                    <a:p>
                      <a:r>
                        <a:rPr lang="en-US" sz="1600" dirty="0"/>
                        <a:t>System Under 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DOCs</a:t>
                      </a:r>
                    </a:p>
                    <a:p>
                      <a:r>
                        <a:rPr lang="en-US" sz="1600" dirty="0"/>
                        <a:t>Dependent On Components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73386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en-US" sz="1600" dirty="0"/>
                        <a:t>StudentTest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Course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708"/>
                  </a:ext>
                </a:extLst>
              </a:tr>
              <a:tr h="3945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23062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nl-NL" sz="1600" dirty="0"/>
                        <a:t>G</a:t>
                      </a:r>
                      <a:r>
                        <a:rPr lang="en-NL" sz="1600" dirty="0"/>
                        <a:t>r</a:t>
                      </a:r>
                      <a:r>
                        <a:rPr lang="nl-NL" sz="1600" dirty="0"/>
                        <a:t>o</a:t>
                      </a:r>
                      <a:r>
                        <a:rPr lang="en-NL" sz="1600" dirty="0"/>
                        <a:t>u</a:t>
                      </a:r>
                      <a:r>
                        <a:rPr lang="nl-NL" sz="1600" dirty="0"/>
                        <a:t>p</a:t>
                      </a:r>
                      <a:r>
                        <a:rPr lang="en-NL" sz="1600" dirty="0"/>
                        <a:t>T</a:t>
                      </a:r>
                      <a:r>
                        <a:rPr lang="nl-NL" sz="1600" dirty="0"/>
                        <a:t>e</a:t>
                      </a:r>
                      <a:r>
                        <a:rPr lang="en-NL" sz="1600" dirty="0"/>
                        <a:t>s</a:t>
                      </a:r>
                      <a:r>
                        <a:rPr lang="nl-NL" sz="1600" dirty="0"/>
                        <a:t>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G</a:t>
                      </a:r>
                      <a:r>
                        <a:rPr lang="en-NL" sz="1600" dirty="0"/>
                        <a:t>r</a:t>
                      </a:r>
                      <a:r>
                        <a:rPr lang="nl-NL" sz="1600" dirty="0"/>
                        <a:t>o</a:t>
                      </a:r>
                      <a:r>
                        <a:rPr lang="en-NL" sz="1600" dirty="0"/>
                        <a:t>u</a:t>
                      </a:r>
                      <a:r>
                        <a:rPr lang="nl-NL" sz="1600" dirty="0"/>
                        <a:t>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</a:t>
                      </a:r>
                      <a:r>
                        <a:rPr lang="en-NL" sz="1600" dirty="0"/>
                        <a:t>t</a:t>
                      </a:r>
                      <a:r>
                        <a:rPr lang="nl-NL" sz="1600" dirty="0"/>
                        <a:t>u</a:t>
                      </a:r>
                      <a:r>
                        <a:rPr lang="en-NL" sz="1600" dirty="0"/>
                        <a:t>d</a:t>
                      </a:r>
                      <a:r>
                        <a:rPr lang="nl-NL" sz="1600" dirty="0"/>
                        <a:t>e</a:t>
                      </a:r>
                      <a:r>
                        <a:rPr lang="en-NL" sz="1600" dirty="0"/>
                        <a:t>n</a:t>
                      </a:r>
                      <a:r>
                        <a:rPr lang="nl-NL" sz="1600" dirty="0"/>
                        <a:t>t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763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B33161-F330-437E-9ABE-F1F564EE3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8" y="1422400"/>
            <a:ext cx="9124713" cy="32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F7999B-B01E-41EA-9E5C-7D9C118E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3" y="61696"/>
            <a:ext cx="5034532" cy="2110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  <a:lum/>
          </a:blip>
          <a:srcRect/>
          <a:stretch>
            <a:fillRect/>
          </a:stretch>
        </p:blipFill>
        <p:spPr>
          <a:xfrm>
            <a:off x="1066800" y="1944710"/>
            <a:ext cx="7368988" cy="19744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Unit tests structure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46A4BCE-E814-4798-A6A7-B2FDE57A7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02871"/>
              </p:ext>
            </p:extLst>
          </p:nvPr>
        </p:nvGraphicFramePr>
        <p:xfrm>
          <a:off x="503999" y="4677959"/>
          <a:ext cx="8959192" cy="168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01">
                  <a:extLst>
                    <a:ext uri="{9D8B030D-6E8A-4147-A177-3AD203B41FA5}">
                      <a16:colId xmlns:a16="http://schemas.microsoft.com/office/drawing/2014/main" val="1607214601"/>
                    </a:ext>
                  </a:extLst>
                </a:gridCol>
                <a:gridCol w="3057403">
                  <a:extLst>
                    <a:ext uri="{9D8B030D-6E8A-4147-A177-3AD203B41FA5}">
                      <a16:colId xmlns:a16="http://schemas.microsoft.com/office/drawing/2014/main" val="1133097422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3691316126"/>
                    </a:ext>
                  </a:extLst>
                </a:gridCol>
              </a:tblGrid>
              <a:tr h="528918">
                <a:tc>
                  <a:txBody>
                    <a:bodyPr/>
                    <a:lstStyle/>
                    <a:p>
                      <a:r>
                        <a:rPr lang="en-US" sz="1600" dirty="0"/>
                        <a:t>Test Class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SUT</a:t>
                      </a:r>
                    </a:p>
                    <a:p>
                      <a:r>
                        <a:rPr lang="en-US" sz="1600" dirty="0"/>
                        <a:t>System Under 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DOCs</a:t>
                      </a:r>
                    </a:p>
                    <a:p>
                      <a:r>
                        <a:rPr lang="en-US" sz="1600" dirty="0"/>
                        <a:t>Dependent On Components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73386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en-US" sz="1600" dirty="0"/>
                        <a:t>StudentTest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Course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708"/>
                  </a:ext>
                </a:extLst>
              </a:tr>
              <a:tr h="3945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CourseTest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  <a:endParaRPr lang="aa-E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23062"/>
                  </a:ext>
                </a:extLst>
              </a:tr>
              <a:tr h="342726">
                <a:tc>
                  <a:txBody>
                    <a:bodyPr/>
                    <a:lstStyle/>
                    <a:p>
                      <a:r>
                        <a:rPr lang="nl-NL" dirty="0"/>
                        <a:t>G</a:t>
                      </a:r>
                      <a:r>
                        <a:rPr lang="en-NL" dirty="0"/>
                        <a:t>r</a:t>
                      </a:r>
                      <a:r>
                        <a:rPr lang="nl-NL" dirty="0"/>
                        <a:t>o</a:t>
                      </a:r>
                      <a:r>
                        <a:rPr lang="en-NL" dirty="0"/>
                        <a:t>u</a:t>
                      </a:r>
                      <a:r>
                        <a:rPr lang="nl-NL" dirty="0"/>
                        <a:t>p</a:t>
                      </a:r>
                      <a:r>
                        <a:rPr lang="en-NL" dirty="0"/>
                        <a:t>T</a:t>
                      </a:r>
                      <a:r>
                        <a:rPr lang="nl-NL" dirty="0"/>
                        <a:t>e</a:t>
                      </a:r>
                      <a:r>
                        <a:rPr lang="en-NL" dirty="0"/>
                        <a:t>s</a:t>
                      </a:r>
                      <a:r>
                        <a:rPr lang="nl-NL" dirty="0"/>
                        <a:t>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</a:t>
                      </a:r>
                      <a:r>
                        <a:rPr lang="en-NL" dirty="0"/>
                        <a:t>r</a:t>
                      </a:r>
                      <a:r>
                        <a:rPr lang="nl-NL" dirty="0"/>
                        <a:t>o</a:t>
                      </a:r>
                      <a:r>
                        <a:rPr lang="en-NL" dirty="0"/>
                        <a:t>u</a:t>
                      </a:r>
                      <a:r>
                        <a:rPr lang="nl-NL" dirty="0"/>
                        <a:t>p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</a:t>
                      </a:r>
                      <a:r>
                        <a:rPr lang="en-NL" sz="1600" dirty="0"/>
                        <a:t>t</a:t>
                      </a:r>
                      <a:r>
                        <a:rPr lang="nl-NL" sz="1600" dirty="0"/>
                        <a:t>u</a:t>
                      </a:r>
                      <a:r>
                        <a:rPr lang="en-NL" sz="1600" dirty="0"/>
                        <a:t>d</a:t>
                      </a:r>
                      <a:r>
                        <a:rPr lang="nl-NL" sz="1600" dirty="0"/>
                        <a:t>e</a:t>
                      </a:r>
                      <a:r>
                        <a:rPr lang="en-NL" sz="1600" dirty="0"/>
                        <a:t>n</a:t>
                      </a:r>
                      <a:r>
                        <a:rPr lang="nl-NL" sz="1600" dirty="0"/>
                        <a:t>t</a:t>
                      </a:r>
                      <a:endParaRPr lang="aa-E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76377"/>
                  </a:ext>
                </a:extLst>
              </a:tr>
            </a:tbl>
          </a:graphicData>
        </a:graphic>
      </p:graphicFrame>
      <p:sp>
        <p:nvSpPr>
          <p:cNvPr id="6" name="Freeform 6">
            <a:extLst>
              <a:ext uri="{FF2B5EF4-FFF2-40B4-BE49-F238E27FC236}">
                <a16:creationId xmlns:a16="http://schemas.microsoft.com/office/drawing/2014/main" id="{17507796-2CC8-4FE4-8312-928227AAD7AC}"/>
              </a:ext>
            </a:extLst>
          </p:cNvPr>
          <p:cNvSpPr/>
          <p:nvPr/>
        </p:nvSpPr>
        <p:spPr>
          <a:xfrm>
            <a:off x="4064598" y="2172688"/>
            <a:ext cx="1342161" cy="151594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BCE39CF-3451-487A-8CB8-3062A340E794}"/>
              </a:ext>
            </a:extLst>
          </p:cNvPr>
          <p:cNvSpPr/>
          <p:nvPr/>
        </p:nvSpPr>
        <p:spPr>
          <a:xfrm>
            <a:off x="1397974" y="2184690"/>
            <a:ext cx="1377499" cy="151594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88206-CE5A-4F47-8E94-A18AEC8FECC0}"/>
              </a:ext>
            </a:extLst>
          </p:cNvPr>
          <p:cNvSpPr/>
          <p:nvPr/>
        </p:nvSpPr>
        <p:spPr>
          <a:xfrm>
            <a:off x="4735678" y="1383632"/>
            <a:ext cx="1886252" cy="5585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83BFEC-7F90-421E-8F39-5805ECE2C4F2}"/>
              </a:ext>
            </a:extLst>
          </p:cNvPr>
          <p:cNvSpPr/>
          <p:nvPr/>
        </p:nvSpPr>
        <p:spPr>
          <a:xfrm>
            <a:off x="5501341" y="1757256"/>
            <a:ext cx="1120589" cy="2248917"/>
          </a:xfrm>
          <a:custGeom>
            <a:avLst/>
            <a:gdLst>
              <a:gd name="connsiteX0" fmla="*/ 0 w 1120589"/>
              <a:gd name="connsiteY0" fmla="*/ 1124459 h 2248917"/>
              <a:gd name="connsiteX1" fmla="*/ 560295 w 1120589"/>
              <a:gd name="connsiteY1" fmla="*/ 0 h 2248917"/>
              <a:gd name="connsiteX2" fmla="*/ 1120590 w 1120589"/>
              <a:gd name="connsiteY2" fmla="*/ 1124459 h 2248917"/>
              <a:gd name="connsiteX3" fmla="*/ 560295 w 1120589"/>
              <a:gd name="connsiteY3" fmla="*/ 2248918 h 2248917"/>
              <a:gd name="connsiteX4" fmla="*/ 0 w 1120589"/>
              <a:gd name="connsiteY4" fmla="*/ 1124459 h 224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589" h="2248917" extrusionOk="0">
                <a:moveTo>
                  <a:pt x="0" y="1124459"/>
                </a:moveTo>
                <a:cubicBezTo>
                  <a:pt x="-11985" y="489344"/>
                  <a:pt x="266866" y="-5814"/>
                  <a:pt x="560295" y="0"/>
                </a:cubicBezTo>
                <a:cubicBezTo>
                  <a:pt x="862856" y="3866"/>
                  <a:pt x="1225781" y="472048"/>
                  <a:pt x="1120590" y="1124459"/>
                </a:cubicBezTo>
                <a:cubicBezTo>
                  <a:pt x="1108252" y="1720882"/>
                  <a:pt x="857101" y="2288238"/>
                  <a:pt x="560295" y="2248918"/>
                </a:cubicBezTo>
                <a:cubicBezTo>
                  <a:pt x="285936" y="2200520"/>
                  <a:pt x="33801" y="1742699"/>
                  <a:pt x="0" y="1124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5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9678-2302-4767-99D7-E2B811F0A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I</a:t>
            </a:r>
            <a:r>
              <a:rPr lang="en-NL"/>
              <a:t>n</a:t>
            </a:r>
            <a:r>
              <a:rPr lang="nl-NL"/>
              <a:t>d</a:t>
            </a:r>
            <a:r>
              <a:rPr lang="en-NL"/>
              <a:t>irect I/O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5723-4E61-4CCA-B3A6-442048A8CE5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NL" dirty="0"/>
              <a:t>Indirect input:</a:t>
            </a:r>
          </a:p>
          <a:p>
            <a:pPr marL="457200" indent="-457200"/>
            <a:r>
              <a:rPr lang="nl-NL" dirty="0"/>
              <a:t>S</a:t>
            </a:r>
            <a:r>
              <a:rPr lang="en-NL" dirty="0"/>
              <a:t>U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s</a:t>
            </a:r>
            <a:r>
              <a:rPr lang="en-NL" dirty="0"/>
              <a:t>h</a:t>
            </a:r>
            <a:r>
              <a:rPr lang="nl-NL" dirty="0"/>
              <a:t>o</a:t>
            </a:r>
            <a:r>
              <a:rPr lang="en-NL" dirty="0"/>
              <a:t>u</a:t>
            </a:r>
            <a:r>
              <a:rPr lang="nl-NL" dirty="0"/>
              <a:t>l</a:t>
            </a:r>
            <a:r>
              <a:rPr lang="en-NL" dirty="0"/>
              <a:t>d receive</a:t>
            </a:r>
            <a:endParaRPr lang="en-US" dirty="0"/>
          </a:p>
          <a:p>
            <a:pPr>
              <a:buNone/>
            </a:pPr>
            <a:r>
              <a:rPr lang="en-NL" dirty="0"/>
              <a:t> the right return values</a:t>
            </a:r>
            <a:endParaRPr lang="en-US" dirty="0"/>
          </a:p>
          <a:p>
            <a:pPr>
              <a:buNone/>
            </a:pPr>
            <a:r>
              <a:rPr lang="en-NL" dirty="0"/>
              <a:t> </a:t>
            </a:r>
            <a:r>
              <a:rPr lang="nl-NL" dirty="0"/>
              <a:t>f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m </a:t>
            </a:r>
            <a:r>
              <a:rPr lang="nl-NL" dirty="0"/>
              <a:t>a</a:t>
            </a:r>
            <a:r>
              <a:rPr lang="en-NL" dirty="0"/>
              <a:t> </a:t>
            </a:r>
            <a:r>
              <a:rPr lang="nl-NL" dirty="0"/>
              <a:t>D</a:t>
            </a:r>
            <a:r>
              <a:rPr lang="en-NL" dirty="0"/>
              <a:t>O</a:t>
            </a:r>
            <a:r>
              <a:rPr lang="nl-NL" dirty="0"/>
              <a:t>C</a:t>
            </a:r>
            <a:r>
              <a:rPr lang="en-NL" dirty="0"/>
              <a:t>.</a:t>
            </a:r>
          </a:p>
          <a:p>
            <a:pPr>
              <a:buNone/>
            </a:pPr>
            <a:endParaRPr lang="en-NL" dirty="0"/>
          </a:p>
          <a:p>
            <a:pPr>
              <a:buNone/>
            </a:pP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i</a:t>
            </a:r>
            <a:r>
              <a:rPr lang="nl-NL" dirty="0"/>
              <a:t>r</a:t>
            </a:r>
            <a:r>
              <a:rPr lang="en-NL" dirty="0"/>
              <a:t>e</a:t>
            </a:r>
            <a:r>
              <a:rPr lang="nl-NL" dirty="0"/>
              <a:t>c</a:t>
            </a:r>
            <a:r>
              <a:rPr lang="en-NL" dirty="0"/>
              <a:t>t </a:t>
            </a:r>
            <a:r>
              <a:rPr lang="nl-NL" dirty="0"/>
              <a:t>o</a:t>
            </a:r>
            <a:r>
              <a:rPr lang="en-NL" dirty="0"/>
              <a:t>u</a:t>
            </a:r>
            <a:r>
              <a:rPr lang="nl-NL" dirty="0"/>
              <a:t>t</a:t>
            </a:r>
            <a:r>
              <a:rPr lang="en-NL" dirty="0"/>
              <a:t>p</a:t>
            </a:r>
            <a:r>
              <a:rPr lang="nl-NL" dirty="0"/>
              <a:t>u</a:t>
            </a:r>
            <a:r>
              <a:rPr lang="en-NL" dirty="0"/>
              <a:t>t:</a:t>
            </a:r>
          </a:p>
          <a:p>
            <a:pPr marL="457200" indent="-457200"/>
            <a:r>
              <a:rPr lang="nl-NL" dirty="0"/>
              <a:t>S</a:t>
            </a:r>
            <a:r>
              <a:rPr lang="en-NL" dirty="0"/>
              <a:t>U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s</a:t>
            </a:r>
            <a:r>
              <a:rPr lang="en-NL" dirty="0"/>
              <a:t>h</a:t>
            </a:r>
            <a:r>
              <a:rPr lang="nl-NL" dirty="0"/>
              <a:t>o</a:t>
            </a:r>
            <a:r>
              <a:rPr lang="en-NL" dirty="0"/>
              <a:t>u</a:t>
            </a:r>
            <a:r>
              <a:rPr lang="nl-NL" dirty="0"/>
              <a:t>l</a:t>
            </a:r>
            <a:r>
              <a:rPr lang="en-NL" dirty="0"/>
              <a:t>d </a:t>
            </a:r>
            <a:r>
              <a:rPr lang="nl-NL" dirty="0"/>
              <a:t>c</a:t>
            </a:r>
            <a:r>
              <a:rPr lang="en-NL" dirty="0"/>
              <a:t>a</a:t>
            </a:r>
            <a:r>
              <a:rPr lang="nl-NL" dirty="0"/>
              <a:t>l</a:t>
            </a:r>
            <a:r>
              <a:rPr lang="en-NL" dirty="0"/>
              <a:t>l </a:t>
            </a:r>
            <a:r>
              <a:rPr lang="nl-NL" dirty="0"/>
              <a:t>t</a:t>
            </a:r>
            <a:r>
              <a:rPr lang="en-NL" dirty="0"/>
              <a:t>h</a:t>
            </a:r>
            <a:r>
              <a:rPr lang="nl-NL" dirty="0"/>
              <a:t>e</a:t>
            </a:r>
            <a:r>
              <a:rPr lang="en-NL" dirty="0"/>
              <a:t> </a:t>
            </a:r>
            <a:r>
              <a:rPr lang="nl-NL" dirty="0"/>
              <a:t>r</a:t>
            </a:r>
            <a:r>
              <a:rPr lang="en-NL" dirty="0"/>
              <a:t>i</a:t>
            </a:r>
            <a:r>
              <a:rPr lang="nl-NL" dirty="0"/>
              <a:t>g</a:t>
            </a:r>
            <a:r>
              <a:rPr lang="en-NL" dirty="0"/>
              <a:t>h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m</a:t>
            </a:r>
            <a:r>
              <a:rPr lang="en-NL" dirty="0"/>
              <a:t>e</a:t>
            </a:r>
            <a:r>
              <a:rPr lang="nl-NL" dirty="0"/>
              <a:t>t</a:t>
            </a:r>
            <a:r>
              <a:rPr lang="en-NL" dirty="0"/>
              <a:t>h</a:t>
            </a:r>
            <a:r>
              <a:rPr lang="nl-NL" dirty="0"/>
              <a:t>o</a:t>
            </a:r>
            <a:r>
              <a:rPr lang="en-NL" dirty="0"/>
              <a:t>ds </a:t>
            </a:r>
            <a:r>
              <a:rPr lang="nl-NL" dirty="0"/>
              <a:t>o</a:t>
            </a:r>
            <a:r>
              <a:rPr lang="en-NL" dirty="0"/>
              <a:t>n </a:t>
            </a:r>
            <a:r>
              <a:rPr lang="nl-NL" dirty="0"/>
              <a:t>a</a:t>
            </a:r>
            <a:r>
              <a:rPr lang="en-NL" dirty="0"/>
              <a:t> </a:t>
            </a:r>
            <a:r>
              <a:rPr lang="nl-NL" dirty="0"/>
              <a:t>D</a:t>
            </a:r>
            <a:r>
              <a:rPr lang="en-NL" dirty="0"/>
              <a:t>O</a:t>
            </a:r>
            <a:r>
              <a:rPr lang="nl-NL" dirty="0"/>
              <a:t>C</a:t>
            </a:r>
            <a:endParaRPr lang="en-NL" dirty="0"/>
          </a:p>
          <a:p>
            <a:pPr marL="457200" indent="-457200"/>
            <a:r>
              <a:rPr lang="en-NL" dirty="0"/>
              <a:t>...with the right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36559-1A34-4AF3-8637-39FC8478F65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lum/>
          </a:blip>
          <a:srcRect/>
          <a:stretch>
            <a:fillRect/>
          </a:stretch>
        </p:blipFill>
        <p:spPr>
          <a:xfrm>
            <a:off x="4401148" y="5873675"/>
            <a:ext cx="5679477" cy="1521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C69F1-8AC9-4785-9A40-DD0DDC5BE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79" y="1406915"/>
            <a:ext cx="5197439" cy="2372922"/>
          </a:xfrm>
          <a:prstGeom prst="rect">
            <a:avLst/>
          </a:prstGeom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4674A364-8345-4FF7-AA04-A9C30714F8F8}"/>
              </a:ext>
            </a:extLst>
          </p:cNvPr>
          <p:cNvSpPr/>
          <p:nvPr/>
        </p:nvSpPr>
        <p:spPr>
          <a:xfrm>
            <a:off x="6772526" y="6051920"/>
            <a:ext cx="951748" cy="11860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4">
              <a:alpha val="59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46C1FF6-1F4B-4C51-B945-FA7777989B4A}"/>
              </a:ext>
            </a:extLst>
          </p:cNvPr>
          <p:cNvSpPr/>
          <p:nvPr/>
        </p:nvSpPr>
        <p:spPr>
          <a:xfrm>
            <a:off x="4692312" y="6063922"/>
            <a:ext cx="976806" cy="11860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38160" cap="flat">
            <a:solidFill>
              <a:srgbClr val="FF3333"/>
            </a:solidFill>
            <a:prstDash val="solid"/>
            <a:miter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C530EA-C9C0-4F3D-B0BD-EC8A1D24D3A9}"/>
              </a:ext>
            </a:extLst>
          </p:cNvPr>
          <p:cNvSpPr/>
          <p:nvPr/>
        </p:nvSpPr>
        <p:spPr>
          <a:xfrm>
            <a:off x="7796464" y="5917609"/>
            <a:ext cx="951748" cy="1373194"/>
          </a:xfrm>
          <a:custGeom>
            <a:avLst/>
            <a:gdLst>
              <a:gd name="connsiteX0" fmla="*/ 0 w 951748"/>
              <a:gd name="connsiteY0" fmla="*/ 686597 h 1373194"/>
              <a:gd name="connsiteX1" fmla="*/ 475874 w 951748"/>
              <a:gd name="connsiteY1" fmla="*/ 0 h 1373194"/>
              <a:gd name="connsiteX2" fmla="*/ 951748 w 951748"/>
              <a:gd name="connsiteY2" fmla="*/ 686597 h 1373194"/>
              <a:gd name="connsiteX3" fmla="*/ 475874 w 951748"/>
              <a:gd name="connsiteY3" fmla="*/ 1373194 h 1373194"/>
              <a:gd name="connsiteX4" fmla="*/ 0 w 951748"/>
              <a:gd name="connsiteY4" fmla="*/ 686597 h 13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748" h="1373194" extrusionOk="0">
                <a:moveTo>
                  <a:pt x="0" y="686597"/>
                </a:moveTo>
                <a:cubicBezTo>
                  <a:pt x="-14472" y="290382"/>
                  <a:pt x="249163" y="-13110"/>
                  <a:pt x="475874" y="0"/>
                </a:cubicBezTo>
                <a:cubicBezTo>
                  <a:pt x="673524" y="36615"/>
                  <a:pt x="966733" y="302928"/>
                  <a:pt x="951748" y="686597"/>
                </a:cubicBezTo>
                <a:cubicBezTo>
                  <a:pt x="941197" y="1044758"/>
                  <a:pt x="728975" y="1403429"/>
                  <a:pt x="475874" y="1373194"/>
                </a:cubicBezTo>
                <a:cubicBezTo>
                  <a:pt x="221752" y="1361198"/>
                  <a:pt x="67725" y="1060221"/>
                  <a:pt x="0" y="68659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0852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b="1" dirty="0"/>
              <a:t>In order to get the best out of TCI you should have experience in:</a:t>
            </a:r>
          </a:p>
          <a:p>
            <a:pPr lvl="0" algn="l">
              <a:buNone/>
            </a:pPr>
            <a:r>
              <a:rPr lang="en-US" dirty="0"/>
              <a:t>JAVA language, separation of </a:t>
            </a:r>
            <a:r>
              <a:rPr lang="en-US" dirty="0" err="1"/>
              <a:t>behaviour</a:t>
            </a:r>
            <a:r>
              <a:rPr lang="en-US" dirty="0"/>
              <a:t> and implementation.</a:t>
            </a:r>
          </a:p>
          <a:p>
            <a:pPr lvl="0" algn="l">
              <a:buNone/>
            </a:pPr>
            <a:r>
              <a:rPr lang="en-US" dirty="0"/>
              <a:t>OO design, Design patterns, SOLID principles</a:t>
            </a:r>
          </a:p>
          <a:p>
            <a:pPr lvl="0" algn="l">
              <a:buNone/>
            </a:pPr>
            <a:r>
              <a:rPr lang="en-US" dirty="0"/>
              <a:t>GIT (basic VCS: staging, push, pulls and merging)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D694-66DF-45AE-8FB0-619B1C903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72F-71BD-44C7-BF0B-9C17D30AAA1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nl-NL" dirty="0"/>
              <a:t> D</a:t>
            </a:r>
            <a:r>
              <a:rPr lang="en-NL" dirty="0"/>
              <a:t>emo </a:t>
            </a:r>
            <a:r>
              <a:rPr lang="nl-NL" dirty="0"/>
              <a:t>f</a:t>
            </a:r>
            <a:r>
              <a:rPr lang="en-NL" dirty="0"/>
              <a:t>a</a:t>
            </a:r>
            <a:r>
              <a:rPr lang="nl-NL" dirty="0"/>
              <a:t>i</a:t>
            </a:r>
            <a:r>
              <a:rPr lang="en-NL" dirty="0"/>
              <a:t>l</a:t>
            </a:r>
            <a:r>
              <a:rPr lang="nl-NL" dirty="0"/>
              <a:t>u</a:t>
            </a:r>
            <a:r>
              <a:rPr lang="en-NL" dirty="0"/>
              <a:t>r</a:t>
            </a:r>
            <a:r>
              <a:rPr lang="nl-NL" dirty="0"/>
              <a:t>e</a:t>
            </a:r>
            <a:r>
              <a:rPr lang="en-NL" dirty="0"/>
              <a:t>s</a:t>
            </a:r>
            <a:r>
              <a:rPr lang="en-US" dirty="0"/>
              <a:t>/dependencies</a:t>
            </a:r>
            <a:r>
              <a:rPr lang="en-NL" dirty="0"/>
              <a:t> </a:t>
            </a:r>
            <a:r>
              <a:rPr lang="en-US" dirty="0"/>
              <a:t>when using </a:t>
            </a:r>
            <a:r>
              <a:rPr lang="nl-NL" dirty="0"/>
              <a:t>o</a:t>
            </a:r>
            <a:r>
              <a:rPr lang="en-NL" dirty="0"/>
              <a:t>f non-mocking tests</a:t>
            </a:r>
            <a:endParaRPr lang="en-US" dirty="0"/>
          </a:p>
          <a:p>
            <a:r>
              <a:rPr lang="en-US" dirty="0"/>
              <a:t>Demo mocking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77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68DDFE1-E31B-4CA7-9D74-5B8674DC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" y="964281"/>
            <a:ext cx="907164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ecsShouldBeAddedCorrectly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arrange SUT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SUT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VALID_STUDENT_NUMBER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VALID_NAME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arrange </a:t>
            </a:r>
            <a:r>
              <a:rPr kumimoji="0" lang="en-NL" altLang="en-NL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DOCs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 course1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when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course1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.getEc()).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thenReturn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 course2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course2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.getEc()).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thenReturn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 course3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.getEc()).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thenReturn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act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.addPassedCourse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course1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.addPassedCourse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course2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.addPassedCourse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totalSUTECs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.getTotalECs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assert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NL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assertThat</a:t>
            </a:r>
            <a:r>
              <a:rPr kumimoji="0" lang="en-US" altLang="en-NL" sz="20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NL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totalSUTECs</a:t>
            </a:r>
            <a:r>
              <a:rPr kumimoji="0" lang="en-US" altLang="en-NL" sz="20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en-US" altLang="en-NL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isEqualTo</a:t>
            </a:r>
            <a:r>
              <a:rPr kumimoji="0" lang="en-US" altLang="en-NL" sz="20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(3 + 4 + 5);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NL" altLang="en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88B5-3015-4959-8957-6B3A407E9C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491" y="204930"/>
            <a:ext cx="9071640" cy="1262160"/>
          </a:xfrm>
        </p:spPr>
        <p:txBody>
          <a:bodyPr/>
          <a:lstStyle/>
          <a:p>
            <a:r>
              <a:rPr lang="en-US" dirty="0"/>
              <a:t>Example: inputs FROM doc’s</a:t>
            </a:r>
            <a:endParaRPr lang="x-none" dirty="0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A177AAF8-85E9-451D-A226-DC6C57FE0E92}"/>
              </a:ext>
            </a:extLst>
          </p:cNvPr>
          <p:cNvSpPr/>
          <p:nvPr/>
        </p:nvSpPr>
        <p:spPr>
          <a:xfrm>
            <a:off x="5801015" y="2311185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085"/>
              <a:gd name="adj6" fmla="val -53424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inputs</a:t>
            </a:r>
          </a:p>
          <a:p>
            <a:pPr algn="ctr"/>
            <a:r>
              <a:rPr lang="en-US" sz="1200" dirty="0"/>
              <a:t>(… into SUT)</a:t>
            </a:r>
            <a:endParaRPr lang="aa-ET" sz="1200" dirty="0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46902B4-2DA9-4B72-A0E3-D6FF2504DA23}"/>
              </a:ext>
            </a:extLst>
          </p:cNvPr>
          <p:cNvSpPr/>
          <p:nvPr/>
        </p:nvSpPr>
        <p:spPr>
          <a:xfrm>
            <a:off x="5801015" y="5625713"/>
            <a:ext cx="1676400" cy="534878"/>
          </a:xfrm>
          <a:prstGeom prst="borderCallout2">
            <a:avLst>
              <a:gd name="adj1" fmla="val 61489"/>
              <a:gd name="adj2" fmla="val -1515"/>
              <a:gd name="adj3" fmla="val 77030"/>
              <a:gd name="adj4" fmla="val -20386"/>
              <a:gd name="adj5" fmla="val 130936"/>
              <a:gd name="adj6" fmla="val -68592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output</a:t>
            </a:r>
          </a:p>
          <a:p>
            <a:pPr algn="ctr"/>
            <a:r>
              <a:rPr lang="en-US" sz="1200" dirty="0"/>
              <a:t>(…from the SUT)</a:t>
            </a:r>
            <a:endParaRPr lang="aa-ET" sz="1200" dirty="0"/>
          </a:p>
        </p:txBody>
      </p:sp>
      <p:sp>
        <p:nvSpPr>
          <p:cNvPr id="13" name="Callout: Bent Line 4">
            <a:extLst>
              <a:ext uri="{FF2B5EF4-FFF2-40B4-BE49-F238E27FC236}">
                <a16:creationId xmlns:a16="http://schemas.microsoft.com/office/drawing/2014/main" id="{646902B4-2DA9-4B72-A0E3-D6FF2504DA23}"/>
              </a:ext>
            </a:extLst>
          </p:cNvPr>
          <p:cNvSpPr/>
          <p:nvPr/>
        </p:nvSpPr>
        <p:spPr>
          <a:xfrm>
            <a:off x="4860587" y="4484712"/>
            <a:ext cx="1676400" cy="534878"/>
          </a:xfrm>
          <a:prstGeom prst="borderCallout2">
            <a:avLst>
              <a:gd name="adj1" fmla="val 110624"/>
              <a:gd name="adj2" fmla="val 57750"/>
              <a:gd name="adj3" fmla="val 146917"/>
              <a:gd name="adj4" fmla="val 52400"/>
              <a:gd name="adj5" fmla="val 188378"/>
              <a:gd name="adj6" fmla="val -15866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NL" dirty="0"/>
              <a:t>in</a:t>
            </a:r>
            <a:r>
              <a:rPr lang="en-US" dirty="0"/>
              <a:t>put</a:t>
            </a:r>
            <a:r>
              <a:rPr lang="en-NL" dirty="0"/>
              <a:t>s</a:t>
            </a:r>
            <a:endParaRPr lang="en-US" dirty="0"/>
          </a:p>
          <a:p>
            <a:pPr algn="ctr"/>
            <a:r>
              <a:rPr lang="en-US" sz="1200" dirty="0"/>
              <a:t>(…</a:t>
            </a:r>
            <a:r>
              <a:rPr lang="en-NL" sz="1200" dirty="0"/>
              <a:t>into </a:t>
            </a:r>
            <a:r>
              <a:rPr lang="en-US" sz="1200" dirty="0"/>
              <a:t>SUT)</a:t>
            </a:r>
            <a:endParaRPr lang="aa-ET" sz="1200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28BBDB8B-7A75-4632-8517-29530617E2D1}"/>
              </a:ext>
            </a:extLst>
          </p:cNvPr>
          <p:cNvSpPr/>
          <p:nvPr/>
        </p:nvSpPr>
        <p:spPr>
          <a:xfrm>
            <a:off x="5801015" y="2941107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085"/>
              <a:gd name="adj6" fmla="val -53424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inputs</a:t>
            </a:r>
          </a:p>
          <a:p>
            <a:pPr algn="ctr"/>
            <a:r>
              <a:rPr lang="en-US" sz="1200" dirty="0"/>
              <a:t>(… into SUT)</a:t>
            </a:r>
            <a:endParaRPr lang="aa-ET" sz="1200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D734B1A-7310-4470-A32E-1C2D6CE4D673}"/>
              </a:ext>
            </a:extLst>
          </p:cNvPr>
          <p:cNvSpPr/>
          <p:nvPr/>
        </p:nvSpPr>
        <p:spPr>
          <a:xfrm>
            <a:off x="5801015" y="3547230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085"/>
              <a:gd name="adj6" fmla="val -53424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inputs</a:t>
            </a:r>
          </a:p>
          <a:p>
            <a:pPr algn="ctr"/>
            <a:r>
              <a:rPr lang="en-US" sz="1200" dirty="0"/>
              <a:t>(… into SUT)</a:t>
            </a:r>
            <a:endParaRPr lang="aa-ET" sz="1200" dirty="0"/>
          </a:p>
        </p:txBody>
      </p:sp>
      <p:sp>
        <p:nvSpPr>
          <p:cNvPr id="14" name="Callout: Bent Line 4">
            <a:extLst>
              <a:ext uri="{FF2B5EF4-FFF2-40B4-BE49-F238E27FC236}">
                <a16:creationId xmlns:a16="http://schemas.microsoft.com/office/drawing/2014/main" id="{847B2A19-B29D-4E85-BAB2-9E44FBAB3285}"/>
              </a:ext>
            </a:extLst>
          </p:cNvPr>
          <p:cNvSpPr/>
          <p:nvPr/>
        </p:nvSpPr>
        <p:spPr>
          <a:xfrm>
            <a:off x="4860587" y="4487479"/>
            <a:ext cx="1676400" cy="534878"/>
          </a:xfrm>
          <a:prstGeom prst="borderCallout2">
            <a:avLst>
              <a:gd name="adj1" fmla="val 110624"/>
              <a:gd name="adj2" fmla="val 57750"/>
              <a:gd name="adj3" fmla="val 146917"/>
              <a:gd name="adj4" fmla="val 52400"/>
              <a:gd name="adj5" fmla="val 236945"/>
              <a:gd name="adj6" fmla="val -1400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NL" dirty="0"/>
              <a:t>in</a:t>
            </a:r>
            <a:r>
              <a:rPr lang="en-US" dirty="0"/>
              <a:t>put</a:t>
            </a:r>
            <a:r>
              <a:rPr lang="en-NL" dirty="0"/>
              <a:t>s</a:t>
            </a:r>
            <a:endParaRPr lang="en-US" dirty="0"/>
          </a:p>
          <a:p>
            <a:pPr algn="ctr"/>
            <a:r>
              <a:rPr lang="en-US" sz="1200" dirty="0"/>
              <a:t>(…</a:t>
            </a:r>
            <a:r>
              <a:rPr lang="en-NL" sz="1200" dirty="0"/>
              <a:t>into </a:t>
            </a:r>
            <a:r>
              <a:rPr lang="en-US" sz="1200" dirty="0"/>
              <a:t>SUT)</a:t>
            </a:r>
            <a:endParaRPr lang="aa-ET" sz="1200" dirty="0"/>
          </a:p>
        </p:txBody>
      </p:sp>
      <p:sp>
        <p:nvSpPr>
          <p:cNvPr id="15" name="Callout: Bent Line 4">
            <a:extLst>
              <a:ext uri="{FF2B5EF4-FFF2-40B4-BE49-F238E27FC236}">
                <a16:creationId xmlns:a16="http://schemas.microsoft.com/office/drawing/2014/main" id="{AEDBF6B0-4FDB-46FD-AE90-630694109B04}"/>
              </a:ext>
            </a:extLst>
          </p:cNvPr>
          <p:cNvSpPr/>
          <p:nvPr/>
        </p:nvSpPr>
        <p:spPr>
          <a:xfrm>
            <a:off x="4860587" y="4502693"/>
            <a:ext cx="1676400" cy="534878"/>
          </a:xfrm>
          <a:prstGeom prst="borderCallout2">
            <a:avLst>
              <a:gd name="adj1" fmla="val 110624"/>
              <a:gd name="adj2" fmla="val 57750"/>
              <a:gd name="adj3" fmla="val 146917"/>
              <a:gd name="adj4" fmla="val 52400"/>
              <a:gd name="adj5" fmla="val 124270"/>
              <a:gd name="adj6" fmla="val -18346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NL" dirty="0"/>
              <a:t>in</a:t>
            </a:r>
            <a:r>
              <a:rPr lang="en-US" dirty="0"/>
              <a:t>put</a:t>
            </a:r>
            <a:r>
              <a:rPr lang="en-NL" dirty="0"/>
              <a:t>s</a:t>
            </a:r>
            <a:endParaRPr lang="en-US" dirty="0"/>
          </a:p>
          <a:p>
            <a:pPr algn="ctr"/>
            <a:r>
              <a:rPr lang="en-US" sz="1200" dirty="0"/>
              <a:t>(…</a:t>
            </a:r>
            <a:r>
              <a:rPr lang="en-NL" sz="1200" dirty="0"/>
              <a:t>into </a:t>
            </a:r>
            <a:r>
              <a:rPr lang="en-US" sz="1200" dirty="0"/>
              <a:t>SUT)</a:t>
            </a:r>
            <a:endParaRPr lang="aa-ET" sz="1200" dirty="0"/>
          </a:p>
        </p:txBody>
      </p:sp>
    </p:spTree>
    <p:extLst>
      <p:ext uri="{BB962C8B-B14F-4D97-AF65-F5344CB8AC3E}">
        <p14:creationId xmlns:p14="http://schemas.microsoft.com/office/powerpoint/2010/main" val="13160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A71F072-8EA3-47D0-95A8-05EB54CC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6" y="576618"/>
            <a:ext cx="10344242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mentorShouldBeSetForAllStudents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// arrange SUT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Group SUT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"es-71"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arrange </a:t>
            </a:r>
            <a:r>
              <a:rPr kumimoji="0" lang="en-NL" altLang="en-NL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DOCs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student1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student2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student3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.addStudent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.addStudent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.addStudent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//act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SUT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.setMentor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"Bert van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Gestel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//assert (right method call with right parameters)</a:t>
            </a:r>
            <a:b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description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"Mentor was not set for student1."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setMentor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"Bert van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Gestel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description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"Mentor was not set for student2."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setMentor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"Bert van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Gestel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student3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description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"Mentor was not set for student3."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setMentor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"Bert van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Gestel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NL" altLang="en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88B5-3015-4959-8957-6B3A407E9C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757" y="-82151"/>
            <a:ext cx="9071640" cy="1262160"/>
          </a:xfrm>
        </p:spPr>
        <p:txBody>
          <a:bodyPr/>
          <a:lstStyle/>
          <a:p>
            <a:r>
              <a:rPr lang="en-US" dirty="0"/>
              <a:t>Example: output TO doc’s</a:t>
            </a:r>
            <a:endParaRPr lang="x-none" dirty="0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A177AAF8-85E9-451D-A226-DC6C57FE0E92}"/>
              </a:ext>
            </a:extLst>
          </p:cNvPr>
          <p:cNvSpPr/>
          <p:nvPr/>
        </p:nvSpPr>
        <p:spPr>
          <a:xfrm>
            <a:off x="5040312" y="6763059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0524"/>
              <a:gd name="adj6" fmla="val 160318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</a:t>
            </a:r>
            <a:r>
              <a:rPr lang="en-NL" dirty="0"/>
              <a:t>out</a:t>
            </a:r>
            <a:r>
              <a:rPr lang="en-US" dirty="0"/>
              <a:t>put</a:t>
            </a:r>
          </a:p>
          <a:p>
            <a:pPr algn="ctr"/>
            <a:r>
              <a:rPr lang="en-US" sz="1200" dirty="0"/>
              <a:t>(… </a:t>
            </a:r>
            <a:r>
              <a:rPr lang="en-NL" sz="1200" dirty="0"/>
              <a:t>from </a:t>
            </a:r>
            <a:r>
              <a:rPr lang="en-US" sz="1200" dirty="0"/>
              <a:t>SUT)</a:t>
            </a:r>
            <a:endParaRPr lang="aa-ET" sz="1200" dirty="0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46902B4-2DA9-4B72-A0E3-D6FF2504DA23}"/>
              </a:ext>
            </a:extLst>
          </p:cNvPr>
          <p:cNvSpPr/>
          <p:nvPr/>
        </p:nvSpPr>
        <p:spPr>
          <a:xfrm>
            <a:off x="5698787" y="4317909"/>
            <a:ext cx="1676400" cy="534878"/>
          </a:xfrm>
          <a:prstGeom prst="borderCallout2">
            <a:avLst>
              <a:gd name="adj1" fmla="val 61489"/>
              <a:gd name="adj2" fmla="val -1515"/>
              <a:gd name="adj3" fmla="val 77030"/>
              <a:gd name="adj4" fmla="val -20386"/>
              <a:gd name="adj5" fmla="val 130936"/>
              <a:gd name="adj6" fmla="val -68592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NL" dirty="0"/>
              <a:t>in</a:t>
            </a:r>
            <a:r>
              <a:rPr lang="en-US" dirty="0"/>
              <a:t>put</a:t>
            </a:r>
          </a:p>
          <a:p>
            <a:pPr algn="ctr"/>
            <a:r>
              <a:rPr lang="en-US" sz="1200" dirty="0"/>
              <a:t>(…</a:t>
            </a:r>
            <a:r>
              <a:rPr lang="en-NL" sz="1200" dirty="0"/>
              <a:t>into</a:t>
            </a:r>
            <a:r>
              <a:rPr lang="en-US" sz="1200" dirty="0"/>
              <a:t> the SUT)</a:t>
            </a:r>
            <a:endParaRPr lang="aa-ET" sz="1200" dirty="0"/>
          </a:p>
        </p:txBody>
      </p:sp>
      <p:sp>
        <p:nvSpPr>
          <p:cNvPr id="13" name="Callout: Bent Line 4">
            <a:extLst>
              <a:ext uri="{FF2B5EF4-FFF2-40B4-BE49-F238E27FC236}">
                <a16:creationId xmlns:a16="http://schemas.microsoft.com/office/drawing/2014/main" id="{646902B4-2DA9-4B72-A0E3-D6FF2504DA23}"/>
              </a:ext>
            </a:extLst>
          </p:cNvPr>
          <p:cNvSpPr/>
          <p:nvPr/>
        </p:nvSpPr>
        <p:spPr>
          <a:xfrm>
            <a:off x="4489515" y="3244959"/>
            <a:ext cx="1676400" cy="534878"/>
          </a:xfrm>
          <a:prstGeom prst="borderCallout2">
            <a:avLst>
              <a:gd name="adj1" fmla="val 110624"/>
              <a:gd name="adj2" fmla="val 57750"/>
              <a:gd name="adj3" fmla="val 146917"/>
              <a:gd name="adj4" fmla="val 52400"/>
              <a:gd name="adj5" fmla="val 118803"/>
              <a:gd name="adj6" fmla="val -46944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NL" dirty="0"/>
              <a:t>in</a:t>
            </a:r>
            <a:r>
              <a:rPr lang="en-US" dirty="0"/>
              <a:t>put</a:t>
            </a:r>
            <a:r>
              <a:rPr lang="en-NL" dirty="0"/>
              <a:t>s</a:t>
            </a:r>
            <a:endParaRPr lang="en-US" dirty="0"/>
          </a:p>
          <a:p>
            <a:pPr algn="ctr"/>
            <a:r>
              <a:rPr lang="en-US" sz="1200" dirty="0"/>
              <a:t>(…</a:t>
            </a:r>
            <a:r>
              <a:rPr lang="en-NL" sz="1200" dirty="0"/>
              <a:t>into </a:t>
            </a:r>
            <a:r>
              <a:rPr lang="en-US" sz="1200" dirty="0"/>
              <a:t>SUT)</a:t>
            </a:r>
            <a:endParaRPr lang="aa-ET" sz="1200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28BBDB8B-7A75-4632-8517-29530617E2D1}"/>
              </a:ext>
            </a:extLst>
          </p:cNvPr>
          <p:cNvSpPr/>
          <p:nvPr/>
        </p:nvSpPr>
        <p:spPr>
          <a:xfrm>
            <a:off x="7738532" y="6755848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381"/>
              <a:gd name="adj6" fmla="val 20783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</a:t>
            </a:r>
            <a:r>
              <a:rPr lang="en-NL" dirty="0"/>
              <a:t>out</a:t>
            </a:r>
            <a:r>
              <a:rPr lang="en-US" dirty="0"/>
              <a:t>put</a:t>
            </a:r>
          </a:p>
          <a:p>
            <a:pPr algn="ctr"/>
            <a:r>
              <a:rPr lang="en-US" sz="1200" dirty="0"/>
              <a:t>(… </a:t>
            </a:r>
            <a:r>
              <a:rPr lang="en-NL" sz="1200" dirty="0"/>
              <a:t>from</a:t>
            </a:r>
            <a:r>
              <a:rPr lang="en-US" sz="1200" dirty="0"/>
              <a:t> SUT)</a:t>
            </a:r>
            <a:endParaRPr lang="aa-ET" sz="1200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D734B1A-7310-4470-A32E-1C2D6CE4D673}"/>
              </a:ext>
            </a:extLst>
          </p:cNvPr>
          <p:cNvSpPr/>
          <p:nvPr/>
        </p:nvSpPr>
        <p:spPr>
          <a:xfrm>
            <a:off x="8159676" y="4756672"/>
            <a:ext cx="1676400" cy="5916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37"/>
              <a:gd name="adj6" fmla="val -7124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</a:t>
            </a:r>
            <a:r>
              <a:rPr lang="en-US" dirty="0"/>
              <a:t>direct </a:t>
            </a:r>
            <a:r>
              <a:rPr lang="en-NL" dirty="0"/>
              <a:t>out</a:t>
            </a:r>
            <a:r>
              <a:rPr lang="en-US" dirty="0"/>
              <a:t>put</a:t>
            </a:r>
          </a:p>
          <a:p>
            <a:pPr algn="ctr"/>
            <a:r>
              <a:rPr lang="en-US" sz="1200" dirty="0"/>
              <a:t>(… </a:t>
            </a:r>
            <a:r>
              <a:rPr lang="en-NL" sz="1200" dirty="0"/>
              <a:t>from</a:t>
            </a:r>
            <a:r>
              <a:rPr lang="en-US" sz="1200" dirty="0"/>
              <a:t> SUT)</a:t>
            </a:r>
            <a:endParaRPr lang="aa-ET" sz="1200" dirty="0"/>
          </a:p>
        </p:txBody>
      </p:sp>
    </p:spTree>
    <p:extLst>
      <p:ext uri="{BB962C8B-B14F-4D97-AF65-F5344CB8AC3E}">
        <p14:creationId xmlns:p14="http://schemas.microsoft.com/office/powerpoint/2010/main" val="2995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07FF-7B73-4FA0-8BFC-8B3D465C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60BA-BA70-4323-8F3E-4F6E8E2928F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anchor="ctr"/>
          <a:lstStyle/>
          <a:p>
            <a:pPr algn="ctr">
              <a:buNone/>
            </a:pP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k 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79309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5029200" y="2345400"/>
            <a:ext cx="5010120" cy="5152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Week 3 schedule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11233" y="1795545"/>
            <a:ext cx="5439600" cy="4384440"/>
          </a:xfrm>
        </p:spPr>
        <p:txBody>
          <a:bodyPr>
            <a:normAutofit/>
          </a:bodyPr>
          <a:lstStyle/>
          <a:p>
            <a:pPr lvl="1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JUnit</a:t>
            </a:r>
          </a:p>
          <a:p>
            <a:pPr lvl="2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Mocking revisited</a:t>
            </a:r>
          </a:p>
          <a:p>
            <a:pPr lvl="2" hangingPunct="0">
              <a:spcBef>
                <a:spcPts val="1415"/>
              </a:spcBef>
            </a:pPr>
            <a:r>
              <a:rPr lang="en-US" sz="3600" dirty="0">
                <a:latin typeface="Liberation Sans" pitchFamily="18"/>
              </a:rPr>
              <a:t>TDD revisited</a:t>
            </a:r>
          </a:p>
          <a:p>
            <a:pPr lvl="1" hangingPunct="0">
              <a:spcBef>
                <a:spcPts val="1415"/>
              </a:spcBef>
            </a:pPr>
            <a:r>
              <a:rPr lang="en-US" sz="4000" dirty="0">
                <a:latin typeface="Liberation Sans" pitchFamily="18"/>
              </a:rPr>
              <a:t>Code Coverage</a:t>
            </a:r>
          </a:p>
          <a:p>
            <a:pPr lvl="2" hangingPunct="0">
              <a:spcBef>
                <a:spcPts val="1415"/>
              </a:spcBef>
            </a:pPr>
            <a:endParaRPr lang="en-US" sz="3600" dirty="0">
              <a:latin typeface="Liberation Sans" pitchFamily="18"/>
            </a:endParaRPr>
          </a:p>
          <a:p>
            <a:pPr lvl="0" algn="ctr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7008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</a:t>
            </a:r>
            <a:r>
              <a:rPr lang="en-US" sz="2800" i="1" dirty="0" err="1">
                <a:solidFill>
                  <a:srgbClr val="333333"/>
                </a:solidFill>
                <a:latin typeface="Liberation Sans" pitchFamily="18"/>
              </a:rPr>
              <a:t>Behaviour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 (</a:t>
            </a:r>
            <a:r>
              <a:rPr lang="en-US" sz="2800" b="1" i="1" dirty="0">
                <a:solidFill>
                  <a:srgbClr val="333333"/>
                </a:solidFill>
                <a:latin typeface="Liberation Sans" pitchFamily="18"/>
              </a:rPr>
              <a:t>chapter 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40" y="1737359"/>
            <a:ext cx="9062999" cy="21555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 Messenger class uses a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and a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to send Email.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 mail message is sent by calling a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method, which needs the Client object to send the mail to, 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and a Template object, which is used by the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to prepare the message for that client.</a:t>
            </a:r>
          </a:p>
        </p:txBody>
      </p:sp>
    </p:spTree>
    <p:extLst>
      <p:ext uri="{BB962C8B-B14F-4D97-AF65-F5344CB8AC3E}">
        <p14:creationId xmlns:p14="http://schemas.microsoft.com/office/powerpoint/2010/main" val="3357569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Mocking – class to be tested </a:t>
            </a:r>
            <a:r>
              <a:rPr lang="en-US" sz="2800" b="1" i="1">
                <a:solidFill>
                  <a:srgbClr val="333333"/>
                </a:solidFill>
                <a:latin typeface="Liberation Sans" pitchFamily="18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40" y="1737359"/>
            <a:ext cx="9966960" cy="510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Messenger(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void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template)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String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.prepareMessage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.send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(),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268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What to mock?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/>
              <a:t>All dependencies!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46" y="2768300"/>
            <a:ext cx="8284914" cy="37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inputs and outputs</a:t>
            </a:r>
            <a:endParaRPr lang="en-US" sz="2800" b="1" i="1" dirty="0">
              <a:solidFill>
                <a:srgbClr val="333333"/>
              </a:solidFill>
              <a:latin typeface="Liberation Sans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0" y="1737359"/>
            <a:ext cx="9966960" cy="510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Messenger(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void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template)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String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.prepareMessage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.send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(),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588589" y="4791087"/>
            <a:ext cx="4100684" cy="86264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12640" y="6842431"/>
            <a:ext cx="18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Direct inputs</a:t>
            </a:r>
          </a:p>
        </p:txBody>
      </p:sp>
    </p:spTree>
    <p:extLst>
      <p:ext uri="{BB962C8B-B14F-4D97-AF65-F5344CB8AC3E}">
        <p14:creationId xmlns:p14="http://schemas.microsoft.com/office/powerpoint/2010/main" val="260068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inputs and outputs</a:t>
            </a:r>
            <a:endParaRPr lang="en-US" sz="2800" b="1" i="1" dirty="0">
              <a:solidFill>
                <a:srgbClr val="333333"/>
              </a:solidFill>
              <a:latin typeface="Liberation Sans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0" y="1737359"/>
            <a:ext cx="9966960" cy="510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Messenger(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void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template)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String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.prepareMessage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.send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(),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588589" y="4791087"/>
            <a:ext cx="4100684" cy="86264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574" y="5407739"/>
            <a:ext cx="1703849" cy="702922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02110" y="5653728"/>
            <a:ext cx="2188845" cy="8121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12640" y="6842431"/>
            <a:ext cx="18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Direct inputs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1127" y="6840715"/>
            <a:ext cx="21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Indirect inputs</a:t>
            </a:r>
          </a:p>
        </p:txBody>
      </p:sp>
    </p:spTree>
    <p:extLst>
      <p:ext uri="{BB962C8B-B14F-4D97-AF65-F5344CB8AC3E}">
        <p14:creationId xmlns:p14="http://schemas.microsoft.com/office/powerpoint/2010/main" val="399072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0956"/>
            <a:ext cx="9071643" cy="1262155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/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Rules and practical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 algn="l">
              <a:buNone/>
            </a:pPr>
            <a:r>
              <a:rPr lang="en-US" b="1" dirty="0"/>
              <a:t>Organization and practical work</a:t>
            </a:r>
          </a:p>
          <a:p>
            <a:pPr lvl="0" algn="l">
              <a:buNone/>
            </a:pPr>
            <a:r>
              <a:rPr lang="en-US" sz="2800" dirty="0"/>
              <a:t>Personal Assignments aka Practice Assignments</a:t>
            </a:r>
          </a:p>
          <a:p>
            <a:pPr lvl="0" algn="l">
              <a:buNone/>
            </a:pPr>
            <a:r>
              <a:rPr lang="en-US" sz="2800" dirty="0"/>
              <a:t>Group Assignments : apply practice.</a:t>
            </a:r>
          </a:p>
          <a:p>
            <a:pPr lvl="0" algn="l"/>
            <a:endParaRPr lang="en-US" sz="2800" dirty="0"/>
          </a:p>
          <a:p>
            <a:pPr lvl="0" algn="l">
              <a:buNone/>
            </a:pPr>
            <a:r>
              <a:rPr lang="en-US" sz="2800" dirty="0"/>
              <a:t>It is</a:t>
            </a:r>
            <a:r>
              <a:rPr lang="en-US" sz="2800" b="1" dirty="0"/>
              <a:t> your responsibility </a:t>
            </a:r>
            <a:r>
              <a:rPr lang="en-US" sz="2800" dirty="0"/>
              <a:t>to carry on the </a:t>
            </a:r>
            <a:r>
              <a:rPr lang="en-US" sz="2800" b="1" dirty="0"/>
              <a:t>weekly assignment</a:t>
            </a:r>
          </a:p>
          <a:p>
            <a:pPr lvl="0" algn="l">
              <a:buNone/>
            </a:pPr>
            <a:r>
              <a:rPr lang="en-US" sz="2800" dirty="0"/>
              <a:t>The final grade is based on the </a:t>
            </a:r>
            <a:r>
              <a:rPr lang="en-US" sz="2800" b="1" dirty="0"/>
              <a:t>group assignment only.</a:t>
            </a:r>
          </a:p>
          <a:p>
            <a:pPr lvl="0" algn="l">
              <a:buNone/>
            </a:pPr>
            <a:endParaRPr lang="en-US" sz="2800" b="1" dirty="0"/>
          </a:p>
          <a:p>
            <a:pPr lvl="0" algn="l">
              <a:buNone/>
            </a:pPr>
            <a:r>
              <a:rPr lang="en-US" sz="2800" b="1" dirty="0"/>
              <a:t>Look at </a:t>
            </a:r>
            <a:r>
              <a:rPr lang="en-US" sz="2800" b="1" dirty="0" err="1"/>
              <a:t>studyguide</a:t>
            </a:r>
            <a:r>
              <a:rPr lang="en-US" sz="2800" b="1" dirty="0"/>
              <a:t>. And lecture material.</a:t>
            </a:r>
          </a:p>
          <a:p>
            <a:pPr lvl="0" algn="l"/>
            <a:endParaRPr lang="en-US" sz="2800" b="1" dirty="0"/>
          </a:p>
          <a:p>
            <a:pPr lvl="0" algn="l">
              <a:buNone/>
            </a:pPr>
            <a:endParaRPr lang="en-US" b="1" dirty="0"/>
          </a:p>
          <a:p>
            <a:pPr lvl="0" algn="ctr">
              <a:buNone/>
            </a:pPr>
            <a:endParaRPr lang="en-US" sz="6600" b="1" dirty="0"/>
          </a:p>
          <a:p>
            <a:pPr lvl="0" algn="ctr">
              <a:buNone/>
            </a:pPr>
            <a:endParaRPr lang="en-US" sz="44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inputs and outputs</a:t>
            </a:r>
            <a:endParaRPr lang="en-US" sz="2800" b="1" i="1" dirty="0">
              <a:solidFill>
                <a:srgbClr val="333333"/>
              </a:solidFill>
              <a:latin typeface="Liberation Sans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87" y="1737359"/>
            <a:ext cx="9966960" cy="510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Messenger(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void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template)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String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.prepareMessage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.send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(),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588589" y="4791087"/>
            <a:ext cx="4100684" cy="86264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509135" y="5720121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269997" y="5722596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522100" y="5373762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614627" y="5371798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12640" y="6842431"/>
            <a:ext cx="18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Direct inputs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7076" y="6838427"/>
            <a:ext cx="292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Indirect outputs</a:t>
            </a:r>
          </a:p>
        </p:txBody>
      </p:sp>
    </p:spTree>
    <p:extLst>
      <p:ext uri="{BB962C8B-B14F-4D97-AF65-F5344CB8AC3E}">
        <p14:creationId xmlns:p14="http://schemas.microsoft.com/office/powerpoint/2010/main" val="3143685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640" y="1599120"/>
            <a:ext cx="9271440" cy="5203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inputs and outputs</a:t>
            </a:r>
            <a:endParaRPr lang="en-US" sz="2800" b="1" i="1" dirty="0">
              <a:solidFill>
                <a:srgbClr val="333333"/>
              </a:solidFill>
              <a:latin typeface="Liberation Sans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0" y="1737359"/>
            <a:ext cx="9966960" cy="510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private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Messenger(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this.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public void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2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template)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String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.prepareMessage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.send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(), </a:t>
            </a: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msgContent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588589" y="4791087"/>
            <a:ext cx="4100684" cy="86264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05606" y="5407212"/>
            <a:ext cx="1703849" cy="702922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500869" y="5701017"/>
            <a:ext cx="2188845" cy="8121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708043" y="5744175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564548" y="5736320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18585" y="5425521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511112" y="5423557"/>
            <a:ext cx="1703849" cy="702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12640" y="6842431"/>
            <a:ext cx="18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Direct inputs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1127" y="6840715"/>
            <a:ext cx="21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Indirect inputs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7076" y="6838427"/>
            <a:ext cx="292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Indirect outputs</a:t>
            </a:r>
          </a:p>
        </p:txBody>
      </p:sp>
    </p:spTree>
    <p:extLst>
      <p:ext uri="{BB962C8B-B14F-4D97-AF65-F5344CB8AC3E}">
        <p14:creationId xmlns:p14="http://schemas.microsoft.com/office/powerpoint/2010/main" val="1523300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985" y="1287606"/>
            <a:ext cx="9271635" cy="547387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66666"/>
          </a:solidFill>
          <a:ln w="0" cap="flat">
            <a:solidFill>
              <a:srgbClr val="666666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0375"/>
            <a:ext cx="9071640" cy="92333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 dirty="0">
                <a:solidFill>
                  <a:srgbClr val="999999"/>
                </a:solidFill>
              </a:rPr>
              <a:t>TCI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333333"/>
                </a:solidFill>
                <a:latin typeface="Liberation Sans" pitchFamily="18"/>
              </a:rPr>
              <a:t>Mocking – tested class </a:t>
            </a:r>
            <a:r>
              <a:rPr lang="en-US" sz="2800" b="1" i="1" dirty="0">
                <a:solidFill>
                  <a:srgbClr val="333333"/>
                </a:solidFill>
                <a:latin typeface="Liberation Sans" pitchFamily="18"/>
              </a:rPr>
              <a:t>example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114" y="1287606"/>
            <a:ext cx="9664251" cy="54000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public class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MessengerTest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private static final String CLIENT_EMAIL = "some@email.com";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private static final String MSG_CONTENT = "Dear John! You are fired.";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CC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@Test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public void </a:t>
            </a:r>
            <a:r>
              <a:rPr lang="en-US" dirty="0" err="1"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sendMessage_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shouldSendEmailWhen</a:t>
            </a:r>
            <a:r>
              <a:rPr lang="en-US" dirty="0" err="1"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AllParametersAreCorrect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 {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// arrange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	  Template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mock(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Template.class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 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Client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mock(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Client.class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mock(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MailServer.class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mock(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TemplateEngine.class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Messenger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= new Messenger(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when(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client.getEmail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()).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thenReturn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(CLIENT_EMAIL);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		when(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templateEngine.prepareMessage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(template, client)	.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thenReturn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(MSG_CONTENT);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// act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sut.sendMessage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(client, template);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// assert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verify(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mailServer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).send(CLIENT_EMAIL, MSG_CONTENT);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0802" y="2790008"/>
            <a:ext cx="2837014" cy="4149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y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j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018" y="3120110"/>
            <a:ext cx="2166091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2200" b="1" dirty="0"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stub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2367" y="3358608"/>
            <a:ext cx="2135449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mock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7470" y="3595687"/>
            <a:ext cx="1887703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1256" y="3892866"/>
            <a:ext cx="964435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2200" b="1" dirty="0"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SUT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6504" y="4154709"/>
            <a:ext cx="3734636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2200" b="1" dirty="0"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1730" y="4679516"/>
            <a:ext cx="2502289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 sz="2200" b="1" dirty="0"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stubbing method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0438" y="5461831"/>
            <a:ext cx="1602844" cy="415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 b="1" dirty="0"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</a:t>
            </a:r>
            <a:r>
              <a:rPr lang="en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</a:t>
            </a:r>
            <a:r>
              <a:rPr lang="nl-NL" sz="2200" b="1" i="0" u="none" strike="noStrike" kern="1200" cap="none" dirty="0">
                <a:ln>
                  <a:noFill/>
                </a:ln>
                <a:solidFill>
                  <a:srgbClr val="FFFF99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y</a:t>
            </a:r>
            <a:endParaRPr lang="en-US" sz="2200" b="1" i="0" u="none" strike="noStrike" kern="1200" cap="none" dirty="0">
              <a:ln>
                <a:noFill/>
              </a:ln>
              <a:solidFill>
                <a:srgbClr val="FFFF99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79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462C-DD13-4A41-9C25-CC61DFA29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E98C-FAD9-4DAB-8DAC-FDED7B47A8B4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0311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TDD revisited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specify a requirement AS A TEST.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which will fail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create code for the requirement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till test succeeds.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Enhance your code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refactor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38" y="4519001"/>
            <a:ext cx="3132455" cy="2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What if…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We would have perfect requirements</a:t>
            </a:r>
          </a:p>
          <a:p>
            <a:pPr>
              <a:buNone/>
            </a:pPr>
            <a:r>
              <a:rPr lang="en-GB" dirty="0"/>
              <a:t>We could document all requirements</a:t>
            </a:r>
          </a:p>
          <a:p>
            <a:pPr>
              <a:buNone/>
            </a:pPr>
            <a:r>
              <a:rPr lang="en-GB" dirty="0"/>
              <a:t>We have tests to prove all </a:t>
            </a:r>
            <a:br>
              <a:rPr lang="en-GB" dirty="0"/>
            </a:br>
            <a:r>
              <a:rPr lang="en-GB" dirty="0"/>
              <a:t>requirements are implemented </a:t>
            </a:r>
            <a:br>
              <a:rPr lang="en-GB" dirty="0"/>
            </a:br>
            <a:r>
              <a:rPr lang="en-GB" dirty="0"/>
              <a:t>correctly.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dirty="0"/>
              <a:t>We could generate the test methods</a:t>
            </a:r>
            <a:br>
              <a:rPr lang="en-GB" dirty="0"/>
            </a:br>
            <a:r>
              <a:rPr lang="en-GB" dirty="0"/>
              <a:t> directly from our requirements?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D368F0-912D-4F38-B0A3-283DF5366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9445" y="2729069"/>
            <a:ext cx="4529286" cy="45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1DD7-E070-405A-941F-5624FEF6375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F80D7-9CD7-4DD0-88F3-7BA098DE5A1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9576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DA9-9D16-4212-B45A-86CCDBDD8AC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DC7A-0D9C-4F0F-8C97-5ACEB583A48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75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Code coverage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0000"/>
            <a:lum/>
          </a:blip>
          <a:srcRect/>
          <a:stretch>
            <a:fillRect/>
          </a:stretch>
        </p:blipFill>
        <p:spPr>
          <a:xfrm>
            <a:off x="6518160" y="2743199"/>
            <a:ext cx="3291839" cy="43891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31880" y="1537857"/>
            <a:ext cx="8655480" cy="54581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Degree at which a program is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being tested.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US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High degree of (good) code coverage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insures less bugs;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US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What is </a:t>
            </a:r>
            <a:r>
              <a:rPr lang="en-US" sz="2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not</a:t>
            </a: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tested</a:t>
            </a: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is potentially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crawling </a:t>
            </a:r>
            <a:r>
              <a:rPr lang="en-US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with bugs;</a:t>
            </a:r>
            <a:endParaRPr lang="en-NL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endParaRPr lang="en-NL" sz="26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NL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Full</a:t>
            </a:r>
            <a:r>
              <a:rPr lang="nl-NL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y</a:t>
            </a:r>
            <a:r>
              <a:rPr lang="en-NL" sz="2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generated code does not 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h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v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e </a:t>
            </a: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o 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e 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s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t</a:t>
            </a:r>
            <a:r>
              <a:rPr lang="nl-NL" sz="2600" dirty="0"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r>
              <a:rPr lang="en-US" sz="2600" dirty="0">
                <a:latin typeface="Liberation Sans" pitchFamily="18"/>
                <a:ea typeface="Noto Sans CJK SC Regular" pitchFamily="2"/>
                <a:cs typeface="FreeSans" pitchFamily="2"/>
              </a:rPr>
              <a:t> (getters/setters)</a:t>
            </a:r>
            <a:endParaRPr lang="en-NL" sz="26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endParaRPr lang="en-NL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NL" sz="2600" dirty="0">
                <a:latin typeface="Liberation Sans" pitchFamily="18"/>
                <a:ea typeface="Noto Sans CJK SC Regular" pitchFamily="2"/>
                <a:cs typeface="FreeSans" pitchFamily="2"/>
              </a:rPr>
              <a:t>Immutable objects: almost no testing.</a:t>
            </a:r>
            <a:endParaRPr lang="en-US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defTabSz="-63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US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35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07FF-7B73-4FA0-8BFC-8B3D465C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60BA-BA70-4323-8F3E-4F6E8E2928F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anchor="ctr"/>
          <a:lstStyle/>
          <a:p>
            <a:pPr algn="ctr">
              <a:buNone/>
            </a:pP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k 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218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5439600" cy="5072027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3600" b="1" dirty="0"/>
              <a:t>Cannot do without! :</a:t>
            </a:r>
            <a:r>
              <a:rPr lang="en-US" sz="3600" dirty="0"/>
              <a:t> </a:t>
            </a:r>
          </a:p>
          <a:p>
            <a:pPr lvl="0" algn="l">
              <a:buNone/>
            </a:pPr>
            <a:r>
              <a:rPr lang="en-US" sz="3600" dirty="0">
                <a:hlinkClick r:id="rId3"/>
              </a:rPr>
              <a:t>“</a:t>
            </a:r>
            <a:r>
              <a:rPr lang="en-US" sz="3600" b="1" dirty="0">
                <a:hlinkClick r:id="rId3"/>
              </a:rPr>
              <a:t>Practical Unit Testing with JUnit and Mockito</a:t>
            </a:r>
            <a:r>
              <a:rPr lang="en-US" sz="3600" dirty="0">
                <a:hlinkClick r:id="rId3"/>
              </a:rPr>
              <a:t>” </a:t>
            </a:r>
            <a:r>
              <a:rPr lang="en-US" sz="3600" dirty="0"/>
              <a:t>(2</a:t>
            </a:r>
            <a:r>
              <a:rPr lang="en-US" sz="3600" baseline="30000" dirty="0"/>
              <a:t>nd</a:t>
            </a:r>
            <a:r>
              <a:rPr lang="en-US" sz="3600" dirty="0"/>
              <a:t> edition 2019) </a:t>
            </a:r>
            <a:br>
              <a:rPr lang="en-US" sz="3600" dirty="0"/>
            </a:br>
            <a:r>
              <a:rPr lang="en-US" sz="3600" dirty="0"/>
              <a:t>by Tomasz </a:t>
            </a:r>
            <a:r>
              <a:rPr lang="en-US" sz="3600" dirty="0" err="1"/>
              <a:t>Kaczanowski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  <a:p>
            <a:pPr lvl="0" algn="l">
              <a:buNone/>
            </a:pPr>
            <a:r>
              <a:rPr lang="en-US" sz="3600" dirty="0"/>
              <a:t>(ISBN-13: 788395 185144)</a:t>
            </a:r>
          </a:p>
          <a:p>
            <a:pPr algn="l">
              <a:buNone/>
            </a:pPr>
            <a:r>
              <a:rPr lang="en-US" sz="3600" b="1" dirty="0"/>
              <a:t>Using Junit 5</a:t>
            </a:r>
          </a:p>
          <a:p>
            <a:pPr lvl="0" algn="ctr">
              <a:buNone/>
            </a:pPr>
            <a:endParaRPr lang="en-US" sz="6600" dirty="0"/>
          </a:p>
          <a:p>
            <a:pPr lvl="0" algn="ctr">
              <a:buNone/>
            </a:pPr>
            <a:endParaRPr lang="en-US" sz="4400" b="1" dirty="0"/>
          </a:p>
        </p:txBody>
      </p:sp>
      <p:pic>
        <p:nvPicPr>
          <p:cNvPr id="6" name="Picture 5" descr=" JUnit5 version">
            <a:extLst>
              <a:ext uri="{FF2B5EF4-FFF2-40B4-BE49-F238E27FC236}">
                <a16:creationId xmlns:a16="http://schemas.microsoft.com/office/drawing/2014/main" id="{86800773-DA92-4C04-AB96-6DA5BF00F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986425"/>
            <a:ext cx="3817084" cy="55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2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509"/>
          <p:cNvPicPr/>
          <p:nvPr/>
        </p:nvPicPr>
        <p:blipFill>
          <a:blip r:embed="rId3"/>
          <a:stretch/>
        </p:blipFill>
        <p:spPr>
          <a:xfrm>
            <a:off x="5029200" y="2345400"/>
            <a:ext cx="5010120" cy="5152680"/>
          </a:xfrm>
          <a:prstGeom prst="rect">
            <a:avLst/>
          </a:prstGeom>
          <a:ln w="12600">
            <a:noFill/>
          </a:ln>
        </p:spPr>
      </p:pic>
      <p:sp>
        <p:nvSpPr>
          <p:cNvPr id="511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999999"/>
                </a:solidFill>
                <a:latin typeface="Arial"/>
              </a:rPr>
              <a:t>TCI</a:t>
            </a:r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i="1" strike="noStrike" spc="-1">
                <a:solidFill>
                  <a:srgbClr val="333333"/>
                </a:solidFill>
                <a:latin typeface="Arial"/>
              </a:rPr>
              <a:t>Week 4 schedule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504000" y="1769040"/>
            <a:ext cx="763416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Arial" panose="02080604020202020204" charset="0"/>
              </a:rPr>
              <a:t> Legacy code</a:t>
            </a:r>
            <a:endParaRPr lang="en-US" sz="3600" spc="-1" dirty="0">
              <a:latin typeface="Arial" panose="02080604020202020204" charset="0"/>
            </a:endParaRPr>
          </a:p>
          <a:p>
            <a:pPr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Arial"/>
              </a:rPr>
              <a:t>SW quality tools</a:t>
            </a:r>
          </a:p>
          <a:p>
            <a:pPr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 methods for finding tests</a:t>
            </a:r>
          </a:p>
          <a:p>
            <a:pPr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600" spc="-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NL" sz="2800" i="1" spc="-1" dirty="0">
                <a:solidFill>
                  <a:srgbClr val="333333"/>
                </a:solidFill>
                <a:latin typeface="Arial" panose="02080604020202020204" charset="0"/>
              </a:rPr>
              <a:t>Legacy code</a:t>
            </a:r>
            <a:endParaRPr lang="x-none" altLang="en-US" sz="2800" b="0" i="1" strike="noStrike" spc="-1" dirty="0">
              <a:solidFill>
                <a:srgbClr val="333333"/>
              </a:solidFill>
              <a:latin typeface="Arial" panose="02080604020202020204" charset="0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576000" y="1769040"/>
            <a:ext cx="763416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 panose="02080604020202020204" charset="0"/>
              </a:rPr>
              <a:t>Often, we want to check whether the arguments passed to collaborators are exactly as they should be. </a:t>
            </a:r>
            <a:endParaRPr lang="en-NL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spc="-1" dirty="0">
                <a:latin typeface="Arial" panose="02080604020202020204" charset="0"/>
              </a:rPr>
              <a:t>But we didn’t create loosely coupled code ourselves.</a:t>
            </a:r>
            <a:endParaRPr 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 panose="02080604020202020204" charset="0"/>
              </a:rPr>
              <a:t>In the following example we have the following classes: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 panose="02080604020202020204" charset="0"/>
              </a:rPr>
              <a:t>Zoo 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 panose="02080604020202020204" charset="0"/>
              </a:rPr>
              <a:t>Zebra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Arial" panose="02080604020202020204" charset="0"/>
              </a:rPr>
              <a:t>ManagingCompany</a:t>
            </a:r>
            <a:r>
              <a:rPr lang="en-US" sz="2800" b="0" strike="noStrike" spc="-1" dirty="0">
                <a:latin typeface="Arial" panose="02080604020202020204" charset="0"/>
              </a:rPr>
              <a:t> (</a:t>
            </a:r>
            <a:r>
              <a:rPr lang="x-none" altLang="en-US" sz="2800" b="0" strike="noStrike" spc="-1" dirty="0">
                <a:latin typeface="Arial" panose="02080604020202020204" charset="0"/>
              </a:rPr>
              <a:t>SUT</a:t>
            </a:r>
            <a:r>
              <a:rPr lang="en-US" sz="2800" b="0" strike="noStrike" spc="-1" dirty="0">
                <a:latin typeface="Arial" panose="02080604020202020204" charset="0"/>
              </a:rPr>
              <a:t>)</a:t>
            </a:r>
          </a:p>
        </p:txBody>
      </p:sp>
      <p:sp>
        <p:nvSpPr>
          <p:cNvPr id="521" name="CustomShape 3"/>
          <p:cNvSpPr/>
          <p:nvPr/>
        </p:nvSpPr>
        <p:spPr>
          <a:xfrm>
            <a:off x="6096000" y="6028262"/>
            <a:ext cx="1645920" cy="640080"/>
          </a:xfrm>
          <a:custGeom>
            <a:avLst/>
            <a:gdLst/>
            <a:ahLst/>
            <a:cxnLst/>
            <a:rect l="0" t="0" r="r" b="b"/>
            <a:pathLst>
              <a:path w="4574" h="1780">
                <a:moveTo>
                  <a:pt x="4573" y="444"/>
                </a:moveTo>
                <a:lnTo>
                  <a:pt x="1143" y="444"/>
                </a:lnTo>
                <a:lnTo>
                  <a:pt x="1143" y="0"/>
                </a:lnTo>
                <a:lnTo>
                  <a:pt x="0" y="889"/>
                </a:lnTo>
                <a:lnTo>
                  <a:pt x="1143" y="1779"/>
                </a:lnTo>
                <a:lnTo>
                  <a:pt x="1143" y="1334"/>
                </a:lnTo>
                <a:lnTo>
                  <a:pt x="4573" y="1334"/>
                </a:lnTo>
                <a:lnTo>
                  <a:pt x="4573" y="444"/>
                </a:lnTo>
              </a:path>
            </a:pathLst>
          </a:custGeom>
          <a:solidFill>
            <a:srgbClr val="666666"/>
          </a:solidFill>
          <a:ln>
            <a:solidFill>
              <a:srgbClr val="999999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2" name="TextShape 4"/>
          <p:cNvSpPr txBox="1"/>
          <p:nvPr/>
        </p:nvSpPr>
        <p:spPr>
          <a:xfrm>
            <a:off x="7849200" y="6192081"/>
            <a:ext cx="2151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Arial" panose="02080604020202020204" charset="0"/>
              </a:rPr>
              <a:t>This we shall test!</a:t>
            </a:r>
            <a:endParaRPr lang="en-US" sz="18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8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8EEED-BBB3-47A9-8487-6D2E1865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1053622"/>
            <a:ext cx="6229561" cy="5712937"/>
          </a:xfrm>
          <a:prstGeom prst="rect">
            <a:avLst/>
          </a:prstGeom>
        </p:spPr>
      </p:pic>
      <p:sp>
        <p:nvSpPr>
          <p:cNvPr id="519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NL" sz="2800" i="1" spc="-1" dirty="0">
                <a:solidFill>
                  <a:srgbClr val="333333"/>
                </a:solidFill>
                <a:latin typeface="Arial" panose="02080604020202020204" charset="0"/>
              </a:rPr>
              <a:t>Legacy code</a:t>
            </a:r>
            <a:endParaRPr lang="x-none" altLang="en-US" sz="2800" b="0" i="1" strike="noStrike" spc="-1" dirty="0">
              <a:solidFill>
                <a:srgbClr val="333333"/>
              </a:solid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72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77F0-6E5B-48DC-BAB3-1B40D94783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9001-ED26-4268-A289-8C41DA47C175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nl-NL" dirty="0"/>
              <a:t>D</a:t>
            </a:r>
            <a:r>
              <a:rPr lang="en-NL" dirty="0"/>
              <a:t>e</a:t>
            </a:r>
            <a:r>
              <a:rPr lang="nl-NL" dirty="0"/>
              <a:t>m</a:t>
            </a:r>
            <a:r>
              <a:rPr lang="en-NL" dirty="0"/>
              <a:t>o 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g</a:t>
            </a:r>
            <a:r>
              <a:rPr lang="en-NL" dirty="0"/>
              <a:t>a</a:t>
            </a:r>
            <a:r>
              <a:rPr lang="nl-NL" dirty="0"/>
              <a:t>c</a:t>
            </a:r>
            <a:r>
              <a:rPr lang="en-NL" dirty="0"/>
              <a:t>y</a:t>
            </a:r>
            <a:r>
              <a:rPr lang="nl-NL" dirty="0"/>
              <a:t>c</a:t>
            </a:r>
            <a:r>
              <a:rPr lang="en-NL" dirty="0"/>
              <a:t>o</a:t>
            </a:r>
            <a:r>
              <a:rPr lang="nl-NL" dirty="0"/>
              <a:t>d</a:t>
            </a:r>
            <a:r>
              <a:rPr lang="en-NL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819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0A3-765C-4E1F-BD73-8CDBF6CA75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What kinds of testing? </a:t>
            </a:r>
            <a:r>
              <a:rPr lang="en-US" sz="2400" i="1" dirty="0"/>
              <a:t>(revisited)</a:t>
            </a:r>
            <a:endParaRPr lang="x-none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4ED4-7EBE-4879-90D8-D9EA4998F43C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 marL="565150" lvl="1" indent="0"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x-none" altLang="en-US" spc="-1" dirty="0">
                <a:latin typeface="Arial" panose="02080604020202020204" charset="0"/>
              </a:rPr>
              <a:t>Behaviour </a:t>
            </a:r>
            <a:r>
              <a:rPr lang="en-US" spc="-1" dirty="0">
                <a:latin typeface="Arial" panose="02080604020202020204" charset="0"/>
              </a:rPr>
              <a:t>with: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‘Happy’ scenario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Expected exceptions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Border cases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Strange &amp; invalid values</a:t>
            </a:r>
            <a:endParaRPr lang="en-NL" sz="2400" spc="-1" dirty="0">
              <a:latin typeface="Arial" panose="02080604020202020204" charset="0"/>
            </a:endParaRP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Font typeface="Wingdings" charset="2"/>
              <a:buChar char=""/>
            </a:pPr>
            <a:endParaRPr lang="en-NL" sz="2400" spc="-1" dirty="0">
              <a:latin typeface="Arial" panose="02080604020202020204" charset="0"/>
            </a:endParaRPr>
          </a:p>
          <a:p>
            <a:pPr>
              <a:buClr>
                <a:srgbClr val="000000"/>
              </a:buClr>
              <a:buNone/>
            </a:pPr>
            <a:r>
              <a:rPr lang="en-NL" spc="-1" dirty="0">
                <a:latin typeface="Arial" panose="02080604020202020204" charset="0"/>
              </a:rPr>
              <a:t>ALL based on the </a:t>
            </a:r>
            <a:r>
              <a:rPr lang="en-NL" spc="-1" dirty="0" err="1">
                <a:latin typeface="Arial" panose="02080604020202020204" charset="0"/>
              </a:rPr>
              <a:t>requir</a:t>
            </a:r>
            <a:r>
              <a:rPr lang="en-US" spc="-1" dirty="0">
                <a:latin typeface="Arial" panose="02080604020202020204" charset="0"/>
              </a:rPr>
              <a:t>e</a:t>
            </a:r>
            <a:r>
              <a:rPr lang="en-NL" spc="-1" dirty="0" err="1">
                <a:latin typeface="Arial" panose="02080604020202020204" charset="0"/>
              </a:rPr>
              <a:t>ments</a:t>
            </a:r>
            <a:r>
              <a:rPr lang="en-NL" spc="-1" dirty="0">
                <a:latin typeface="Arial" panose="02080604020202020204" charset="0"/>
              </a:rPr>
              <a:t>!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33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m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p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r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v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n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g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q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u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a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l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y</a:t>
            </a:r>
            <a:endParaRPr lang="en-US" sz="2800" b="0" strike="noStrike" spc="-1" dirty="0">
              <a:latin typeface="Arial" panose="02080604020202020204" charset="0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576000" y="1563120"/>
            <a:ext cx="9025200" cy="5203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 panose="02080604020202020204" charset="0"/>
              </a:rPr>
              <a:t>Static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nl-NL" sz="2400" b="0" strike="noStrike" spc="-1" dirty="0">
                <a:latin typeface="Arial" panose="02080604020202020204" charset="0"/>
              </a:rPr>
              <a:t>c</a:t>
            </a:r>
            <a:r>
              <a:rPr lang="en-NL" sz="2400" b="0" strike="noStrike" spc="-1" dirty="0">
                <a:latin typeface="Arial" panose="02080604020202020204" charset="0"/>
              </a:rPr>
              <a:t>o</a:t>
            </a:r>
            <a:r>
              <a:rPr lang="nl-NL" sz="2400" b="0" strike="noStrike" spc="-1" dirty="0">
                <a:latin typeface="Arial" panose="02080604020202020204" charset="0"/>
              </a:rPr>
              <a:t>d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 </a:t>
            </a:r>
            <a:endParaRPr lang="en-US" sz="2400" spc="-1" dirty="0">
              <a:latin typeface="Arial" panose="02080604020202020204" charset="0"/>
            </a:endParaRP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IntelliJ checks </a:t>
            </a: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External tools: </a:t>
            </a:r>
            <a:r>
              <a:rPr lang="en-US" sz="2400" b="0" strike="noStrike" spc="-1" dirty="0">
                <a:latin typeface="Arial" panose="02080604020202020204" charset="0"/>
                <a:hlinkClick r:id="rId3"/>
              </a:rPr>
              <a:t>code style</a:t>
            </a:r>
            <a:r>
              <a:rPr lang="en-US" sz="2400" b="0" strike="noStrike" spc="-1" dirty="0">
                <a:latin typeface="Arial" panose="02080604020202020204" charset="0"/>
              </a:rPr>
              <a:t>, </a:t>
            </a:r>
            <a:r>
              <a:rPr lang="en-US" sz="2400" b="0" strike="noStrike" spc="-1" dirty="0">
                <a:latin typeface="Arial" panose="02080604020202020204" charset="0"/>
                <a:hlinkClick r:id="rId4"/>
              </a:rPr>
              <a:t>code errors</a:t>
            </a:r>
            <a:r>
              <a:rPr lang="en-US" sz="2400" b="0" strike="noStrike" spc="-1" dirty="0">
                <a:latin typeface="Arial" panose="02080604020202020204" charset="0"/>
              </a:rPr>
              <a:t>,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endParaRPr lang="en-US" sz="2400" b="0" strike="noStrike" spc="-1" dirty="0">
              <a:latin typeface="Arial" panose="02080604020202020204" charset="0"/>
            </a:endParaRP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Manual: </a:t>
            </a:r>
            <a:r>
              <a:rPr lang="en-US" sz="2400" b="0" strike="noStrike" spc="-1" dirty="0">
                <a:latin typeface="Arial" panose="02080604020202020204" charset="0"/>
                <a:hlinkClick r:id="rId5"/>
              </a:rPr>
              <a:t>review, walk-trough</a:t>
            </a:r>
            <a:r>
              <a:rPr lang="en-US" sz="2400" b="0" strike="noStrike" spc="-1" dirty="0">
                <a:latin typeface="Arial" panose="02080604020202020204" charset="0"/>
              </a:rPr>
              <a:t>, pull request</a:t>
            </a: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C</a:t>
            </a:r>
            <a:r>
              <a:rPr lang="en-NL" sz="2400" spc="-1" dirty="0">
                <a:latin typeface="Arial" panose="02080604020202020204" charset="0"/>
              </a:rPr>
              <a:t>ode coverage</a:t>
            </a:r>
            <a:br>
              <a:rPr lang="en-US" sz="2400" spc="-1" dirty="0">
                <a:latin typeface="Arial" panose="02080604020202020204" charset="0"/>
              </a:rPr>
            </a:br>
            <a:endParaRPr lang="en-NL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 dirty="0">
                <a:latin typeface="Arial" panose="02080604020202020204" charset="0"/>
              </a:rPr>
              <a:t>Running code</a:t>
            </a: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 dirty="0">
                <a:latin typeface="Arial" panose="02080604020202020204" charset="0"/>
              </a:rPr>
              <a:t>Te</a:t>
            </a:r>
            <a:r>
              <a:rPr lang="en-NL" sz="2400" b="0" strike="noStrike" spc="-1" dirty="0">
                <a:latin typeface="Arial" panose="02080604020202020204" charset="0"/>
              </a:rPr>
              <a:t>s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s </a:t>
            </a:r>
            <a:r>
              <a:rPr lang="nl-NL" sz="2400" b="0" strike="noStrike" spc="-1" dirty="0">
                <a:latin typeface="Arial" panose="02080604020202020204" charset="0"/>
              </a:rPr>
              <a:t>b</a:t>
            </a:r>
            <a:r>
              <a:rPr lang="en-NL" sz="2400" b="0" strike="noStrike" spc="-1" dirty="0" err="1">
                <a:latin typeface="Arial" panose="02080604020202020204" charset="0"/>
              </a:rPr>
              <a:t>ased</a:t>
            </a:r>
            <a:r>
              <a:rPr lang="en-NL" sz="2400" b="0" strike="noStrike" spc="-1" dirty="0">
                <a:latin typeface="Arial" panose="02080604020202020204" charset="0"/>
              </a:rPr>
              <a:t> on </a:t>
            </a:r>
            <a:r>
              <a:rPr lang="nl-NL" sz="2400" b="0" strike="noStrike" spc="-1" dirty="0">
                <a:latin typeface="Arial" panose="02080604020202020204" charset="0"/>
              </a:rPr>
              <a:t>r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nl-NL" sz="2400" b="0" strike="noStrike" spc="-1" dirty="0">
                <a:latin typeface="Arial" panose="02080604020202020204" charset="0"/>
              </a:rPr>
              <a:t>q</a:t>
            </a:r>
            <a:r>
              <a:rPr lang="en-NL" sz="2400" b="0" strike="noStrike" spc="-1" dirty="0">
                <a:latin typeface="Arial" panose="02080604020202020204" charset="0"/>
              </a:rPr>
              <a:t>u</a:t>
            </a:r>
            <a:r>
              <a:rPr lang="nl-NL" sz="2400" b="0" strike="noStrike" spc="-1" dirty="0">
                <a:latin typeface="Arial" panose="02080604020202020204" charset="0"/>
              </a:rPr>
              <a:t>i</a:t>
            </a:r>
            <a:r>
              <a:rPr lang="en-NL" sz="2400" b="0" strike="noStrike" spc="-1" dirty="0">
                <a:latin typeface="Arial" panose="02080604020202020204" charset="0"/>
              </a:rPr>
              <a:t>r</a:t>
            </a:r>
            <a:r>
              <a:rPr lang="nl-NL" sz="2400" b="0" strike="noStrike" spc="-1" dirty="0">
                <a:latin typeface="Arial" panose="02080604020202020204" charset="0"/>
              </a:rPr>
              <a:t>e</a:t>
            </a:r>
            <a:r>
              <a:rPr lang="en-NL" sz="2400" b="0" strike="noStrike" spc="-1" dirty="0">
                <a:latin typeface="Arial" panose="02080604020202020204" charset="0"/>
              </a:rPr>
              <a:t>m</a:t>
            </a:r>
            <a:r>
              <a:rPr lang="nl-NL" sz="2400" b="0" strike="noStrike" spc="-1" dirty="0">
                <a:latin typeface="Arial" panose="02080604020202020204" charset="0"/>
              </a:rPr>
              <a:t>e</a:t>
            </a:r>
            <a:r>
              <a:rPr lang="en-NL" sz="2400" b="0" strike="noStrike" spc="-1" dirty="0">
                <a:latin typeface="Arial" panose="02080604020202020204" charset="0"/>
              </a:rPr>
              <a:t>n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s (</a:t>
            </a:r>
            <a:r>
              <a:rPr lang="nl-NL" sz="2400" b="0" strike="noStrike" spc="-1" dirty="0">
                <a:latin typeface="Arial" panose="02080604020202020204" charset="0"/>
              </a:rPr>
              <a:t>b</a:t>
            </a:r>
            <a:r>
              <a:rPr lang="en-NL" sz="2400" b="0" strike="noStrike" spc="-1" dirty="0">
                <a:latin typeface="Arial" panose="02080604020202020204" charset="0"/>
              </a:rPr>
              <a:t>l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c</a:t>
            </a:r>
            <a:r>
              <a:rPr lang="nl-NL" sz="2400" b="0" strike="noStrike" spc="-1" dirty="0">
                <a:latin typeface="Arial" panose="02080604020202020204" charset="0"/>
              </a:rPr>
              <a:t>k</a:t>
            </a:r>
            <a:r>
              <a:rPr lang="en-NL" sz="2400" b="0" strike="noStrike" spc="-1" dirty="0">
                <a:latin typeface="Arial" panose="02080604020202020204" charset="0"/>
              </a:rPr>
              <a:t>b</a:t>
            </a:r>
            <a:r>
              <a:rPr lang="nl-NL" sz="2400" b="0" strike="noStrike" spc="-1" dirty="0">
                <a:latin typeface="Arial" panose="02080604020202020204" charset="0"/>
              </a:rPr>
              <a:t>o</a:t>
            </a:r>
            <a:r>
              <a:rPr lang="en-NL" sz="2400" b="0" strike="noStrike" spc="-1" dirty="0">
                <a:latin typeface="Arial" panose="02080604020202020204" charset="0"/>
              </a:rPr>
              <a:t>x, </a:t>
            </a:r>
            <a:r>
              <a:rPr lang="nl-NL" sz="2400" b="0" strike="noStrike" spc="-1" dirty="0">
                <a:latin typeface="Arial" panose="02080604020202020204" charset="0"/>
              </a:rPr>
              <a:t>b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nl-NL" sz="2400" b="0" strike="noStrike" spc="-1" dirty="0">
                <a:latin typeface="Arial" panose="02080604020202020204" charset="0"/>
              </a:rPr>
              <a:t>h</a:t>
            </a:r>
            <a:r>
              <a:rPr lang="en-NL" sz="2400" b="0" strike="noStrike" spc="-1" dirty="0">
                <a:latin typeface="Arial" panose="02080604020202020204" charset="0"/>
              </a:rPr>
              <a:t>a</a:t>
            </a:r>
            <a:r>
              <a:rPr lang="nl-NL" sz="2400" b="0" strike="noStrike" spc="-1" dirty="0">
                <a:latin typeface="Arial" panose="02080604020202020204" charset="0"/>
              </a:rPr>
              <a:t>v</a:t>
            </a:r>
            <a:r>
              <a:rPr lang="en-NL" sz="2400" b="0" strike="noStrike" spc="-1" dirty="0" err="1">
                <a:latin typeface="Arial" panose="02080604020202020204" charset="0"/>
              </a:rPr>
              <a:t>i</a:t>
            </a:r>
            <a:r>
              <a:rPr lang="en-NL" sz="2400" spc="-1" dirty="0" err="1">
                <a:latin typeface="Arial" panose="02080604020202020204" charset="0"/>
              </a:rPr>
              <a:t>or</a:t>
            </a:r>
            <a:r>
              <a:rPr lang="en-NL" sz="2400" b="0" strike="noStrike" spc="-1" dirty="0">
                <a:latin typeface="Arial" panose="02080604020202020204" charset="0"/>
              </a:rPr>
              <a:t>)</a:t>
            </a: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 err="1">
                <a:latin typeface="Arial" panose="02080604020202020204" charset="0"/>
              </a:rPr>
              <a:t>ests</a:t>
            </a:r>
            <a:r>
              <a:rPr lang="en-NL" sz="2400" b="0" strike="noStrike" spc="-1" dirty="0">
                <a:latin typeface="Arial" panose="02080604020202020204" charset="0"/>
              </a:rPr>
              <a:t> based on </a:t>
            </a:r>
            <a:r>
              <a:rPr lang="en-NL" sz="2400" spc="-1" dirty="0">
                <a:latin typeface="Arial" panose="02080604020202020204" charset="0"/>
              </a:rPr>
              <a:t>legacy code (</a:t>
            </a:r>
            <a:r>
              <a:rPr lang="en-NL" sz="2400" spc="-1" dirty="0" err="1">
                <a:latin typeface="Arial" panose="02080604020202020204" charset="0"/>
              </a:rPr>
              <a:t>whitebox</a:t>
            </a:r>
            <a:r>
              <a:rPr lang="en-NL" sz="2400" spc="-1" dirty="0">
                <a:latin typeface="Arial" panose="02080604020202020204" charset="0"/>
              </a:rPr>
              <a:t>, </a:t>
            </a:r>
            <a:r>
              <a:rPr lang="nl-NL" sz="2400" spc="-1" dirty="0">
                <a:latin typeface="Arial" panose="02080604020202020204" charset="0"/>
              </a:rPr>
              <a:t>s</a:t>
            </a:r>
            <a:r>
              <a:rPr lang="en-NL" sz="2400" spc="-1" dirty="0">
                <a:latin typeface="Arial" panose="02080604020202020204" charset="0"/>
              </a:rPr>
              <a:t>t</a:t>
            </a:r>
            <a:r>
              <a:rPr lang="nl-NL" sz="2400" spc="-1" dirty="0">
                <a:latin typeface="Arial" panose="02080604020202020204" charset="0"/>
              </a:rPr>
              <a:t>r</a:t>
            </a:r>
            <a:r>
              <a:rPr lang="en-NL" sz="2400" spc="-1" dirty="0">
                <a:latin typeface="Arial" panose="02080604020202020204" charset="0"/>
              </a:rPr>
              <a:t>u</a:t>
            </a:r>
            <a:r>
              <a:rPr lang="nl-NL" sz="2400" spc="-1" dirty="0">
                <a:latin typeface="Arial" panose="02080604020202020204" charset="0"/>
              </a:rPr>
              <a:t>c</a:t>
            </a:r>
            <a:r>
              <a:rPr lang="en-NL" sz="2400" spc="-1" dirty="0">
                <a:latin typeface="Arial" panose="02080604020202020204" charset="0"/>
              </a:rPr>
              <a:t>t</a:t>
            </a:r>
            <a:r>
              <a:rPr lang="nl-NL" sz="2400" spc="-1" dirty="0">
                <a:latin typeface="Arial" panose="02080604020202020204" charset="0"/>
              </a:rPr>
              <a:t>u</a:t>
            </a:r>
            <a:r>
              <a:rPr lang="en-NL" sz="2400" spc="-1" dirty="0">
                <a:latin typeface="Arial" panose="02080604020202020204" charset="0"/>
              </a:rPr>
              <a:t>r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)</a:t>
            </a:r>
            <a:endParaRPr lang="en-US" sz="2400" b="0" strike="noStrike" spc="-1" dirty="0">
              <a:latin typeface="Arial" panose="02080604020202020204" charset="0"/>
            </a:endParaRP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endParaRPr lang="x-none" altLang="en-US" sz="2400" b="0" strike="noStrike" spc="-1" dirty="0">
              <a:latin typeface="Arial" panose="0208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88DD3-6AC8-4DF3-BE0B-96455D17B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85" y="3223516"/>
            <a:ext cx="1721127" cy="1262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59C89-AE4D-4D79-925B-1EAA76F74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25" y="0"/>
            <a:ext cx="4490357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E43AB-CAB1-4AD2-BB60-14A7CCB97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66" y="3598308"/>
            <a:ext cx="3330081" cy="12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8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b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l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a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c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k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b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x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l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s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/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m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e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h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d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s: find all paths in method</a:t>
            </a:r>
            <a:endParaRPr lang="en-US" sz="2800" b="0" strike="noStrike" spc="-1" dirty="0">
              <a:latin typeface="Arial" panose="02080604020202020204" charset="0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576000" y="1769040"/>
            <a:ext cx="902520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 dirty="0">
                <a:latin typeface="Arial" panose="02080604020202020204" charset="0"/>
              </a:rPr>
              <a:t>Cr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t</a:t>
            </a:r>
            <a:r>
              <a:rPr lang="nl-NL" sz="2400" b="0" strike="noStrike" spc="-1" dirty="0">
                <a:latin typeface="Arial" panose="02080604020202020204" charset="0"/>
              </a:rPr>
              <a:t>e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en-US" sz="2400" b="0" strike="noStrike" spc="-1" dirty="0">
                <a:latin typeface="Arial" panose="02080604020202020204" charset="0"/>
              </a:rPr>
              <a:t>U</a:t>
            </a:r>
            <a:r>
              <a:rPr lang="en-NL" sz="2400" b="0" strike="noStrike" spc="-1" dirty="0">
                <a:latin typeface="Arial" panose="02080604020202020204" charset="0"/>
              </a:rPr>
              <a:t>M</a:t>
            </a:r>
            <a:r>
              <a:rPr lang="nl-NL" sz="2400" b="0" strike="noStrike" spc="-1" dirty="0">
                <a:latin typeface="Arial" panose="02080604020202020204" charset="0"/>
              </a:rPr>
              <a:t>L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c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v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y </a:t>
            </a:r>
            <a:r>
              <a:rPr lang="nl-NL" sz="2400" b="0" strike="noStrike" spc="-1" dirty="0">
                <a:latin typeface="Arial" panose="02080604020202020204" charset="0"/>
              </a:rPr>
              <a:t>d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g</a:t>
            </a:r>
            <a:r>
              <a:rPr lang="nl-NL" sz="2400" b="0" strike="noStrike" spc="-1" dirty="0">
                <a:latin typeface="Arial" panose="02080604020202020204" charset="0"/>
              </a:rPr>
              <a:t>r</a:t>
            </a:r>
            <a:r>
              <a:rPr lang="en-NL" sz="2400" b="0" strike="noStrike" spc="-1" dirty="0">
                <a:latin typeface="Arial" panose="02080604020202020204" charset="0"/>
              </a:rPr>
              <a:t>a</a:t>
            </a:r>
            <a:r>
              <a:rPr lang="nl-NL" sz="2400" b="0" strike="noStrike" spc="-1" dirty="0">
                <a:latin typeface="Arial" panose="02080604020202020204" charset="0"/>
              </a:rPr>
              <a:t>m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en-US" sz="2400" b="0" strike="noStrike" spc="-1" dirty="0">
                <a:latin typeface="Arial" panose="02080604020202020204" charset="0"/>
              </a:rPr>
              <a:t>based on </a:t>
            </a:r>
            <a:r>
              <a:rPr lang="nl-NL" sz="2400" b="0" strike="noStrike" spc="-1" dirty="0">
                <a:latin typeface="Arial" panose="02080604020202020204" charset="0"/>
              </a:rPr>
              <a:t>m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h</a:t>
            </a:r>
            <a:r>
              <a:rPr lang="nl-NL" sz="2400" b="0" strike="noStrike" spc="-1" dirty="0">
                <a:latin typeface="Arial" panose="02080604020202020204" charset="0"/>
              </a:rPr>
              <a:t>o</a:t>
            </a:r>
            <a:r>
              <a:rPr lang="en-NL" sz="2400" b="0" strike="noStrike" spc="-1" dirty="0">
                <a:latin typeface="Arial" panose="02080604020202020204" charset="0"/>
              </a:rPr>
              <a:t>d</a:t>
            </a:r>
            <a:r>
              <a:rPr lang="nl-NL" sz="2400" b="0" strike="noStrike" spc="-1" dirty="0">
                <a:latin typeface="Arial" panose="02080604020202020204" charset="0"/>
              </a:rPr>
              <a:t>s</a:t>
            </a:r>
            <a:r>
              <a:rPr lang="en-NL" sz="2400" b="0" strike="noStrike" spc="-1" dirty="0">
                <a:latin typeface="Arial" panose="02080604020202020204" charset="0"/>
              </a:rPr>
              <a:t>’ </a:t>
            </a:r>
            <a:r>
              <a:rPr lang="en-NL" sz="2400" spc="-1" dirty="0" err="1">
                <a:latin typeface="Arial" panose="02080604020202020204" charset="0"/>
              </a:rPr>
              <a:t>requir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 err="1">
                <a:latin typeface="Arial" panose="02080604020202020204" charset="0"/>
              </a:rPr>
              <a:t>ment</a:t>
            </a:r>
            <a:r>
              <a:rPr lang="nl-NL" sz="2400" spc="-1" dirty="0">
                <a:latin typeface="Arial" panose="02080604020202020204" charset="0"/>
              </a:rPr>
              <a:t>s</a:t>
            </a:r>
            <a:br>
              <a:rPr lang="nl-NL" sz="2400" spc="-1" dirty="0">
                <a:latin typeface="Arial" panose="02080604020202020204" charset="0"/>
              </a:rPr>
            </a:br>
            <a:br>
              <a:rPr lang="nl-NL" sz="2400" spc="-1" dirty="0">
                <a:latin typeface="Arial" panose="02080604020202020204" charset="0"/>
              </a:rPr>
            </a:b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L</a:t>
            </a:r>
            <a:r>
              <a:rPr lang="en-NL" sz="2400" spc="-1" dirty="0" err="1">
                <a:latin typeface="Arial" panose="02080604020202020204" charset="0"/>
              </a:rPr>
              <a:t>ook</a:t>
            </a:r>
            <a:r>
              <a:rPr lang="en-NL" sz="2400" spc="-1" dirty="0">
                <a:latin typeface="Arial" panose="02080604020202020204" charset="0"/>
              </a:rPr>
              <a:t> for ‘happy paths’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L</a:t>
            </a:r>
            <a:r>
              <a:rPr lang="en-NL" sz="2400" spc="-1" dirty="0" err="1">
                <a:latin typeface="Arial" panose="02080604020202020204" charset="0"/>
              </a:rPr>
              <a:t>ook</a:t>
            </a:r>
            <a:r>
              <a:rPr lang="en-NL" sz="2400" spc="-1" dirty="0">
                <a:latin typeface="Arial" panose="02080604020202020204" charset="0"/>
              </a:rPr>
              <a:t> for exceptions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L</a:t>
            </a:r>
            <a:r>
              <a:rPr lang="en-NL" sz="2400" spc="-1" dirty="0" err="1">
                <a:latin typeface="Arial" panose="02080604020202020204" charset="0"/>
              </a:rPr>
              <a:t>ook</a:t>
            </a:r>
            <a:r>
              <a:rPr lang="en-NL" sz="2400" spc="-1" dirty="0">
                <a:latin typeface="Arial" panose="02080604020202020204" charset="0"/>
              </a:rPr>
              <a:t> for border case values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x-none" altLang="en-US" sz="2400" b="0" strike="noStrike" spc="-1" dirty="0">
              <a:latin typeface="Arial" panose="02080604020202020204" charset="0"/>
            </a:endParaRP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US" altLang="en-US" sz="2400" b="0" strike="noStrike" spc="-1" dirty="0">
                <a:latin typeface="Arial" panose="02080604020202020204" charset="0"/>
              </a:rPr>
              <a:t>Note: if you cannot determine the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US" altLang="en-US" sz="2400" spc="-1" dirty="0" err="1">
                <a:latin typeface="Arial" panose="02080604020202020204" charset="0"/>
              </a:rPr>
              <a:t>behaviour</a:t>
            </a:r>
            <a:r>
              <a:rPr lang="en-US" altLang="en-US" sz="2400" spc="-1" dirty="0">
                <a:latin typeface="Arial" panose="02080604020202020204" charset="0"/>
              </a:rPr>
              <a:t> based on the requirements: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US" altLang="en-US" sz="2400" b="0" strike="noStrike" spc="-1" dirty="0">
                <a:latin typeface="Arial" panose="02080604020202020204" charset="0"/>
              </a:rPr>
              <a:t>Fix the requirements first!</a:t>
            </a:r>
            <a:endParaRPr lang="x-none" altLang="en-US" sz="2400" b="0" strike="noStrike" spc="-1" dirty="0">
              <a:latin typeface="Arial" panose="0208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72276-A0F0-48B6-8859-E4599524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68" y="2542610"/>
            <a:ext cx="3448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4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2"/>
          <p:cNvSpPr txBox="1"/>
          <p:nvPr/>
        </p:nvSpPr>
        <p:spPr>
          <a:xfrm>
            <a:off x="516829" y="1394967"/>
            <a:ext cx="902520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 dirty="0">
                <a:latin typeface="Arial" panose="02080604020202020204" charset="0"/>
              </a:rPr>
              <a:t>Cr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t</a:t>
            </a:r>
            <a:r>
              <a:rPr lang="nl-NL" sz="2400" b="0" strike="noStrike" spc="-1" dirty="0">
                <a:latin typeface="Arial" panose="02080604020202020204" charset="0"/>
              </a:rPr>
              <a:t>e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en-US" sz="2400" b="0" strike="noStrike" spc="-1" dirty="0">
                <a:latin typeface="Arial" panose="02080604020202020204" charset="0"/>
              </a:rPr>
              <a:t>U</a:t>
            </a:r>
            <a:r>
              <a:rPr lang="en-NL" sz="2400" b="0" strike="noStrike" spc="-1" dirty="0">
                <a:latin typeface="Arial" panose="02080604020202020204" charset="0"/>
              </a:rPr>
              <a:t>M</a:t>
            </a:r>
            <a:r>
              <a:rPr lang="nl-NL" sz="2400" b="0" strike="noStrike" spc="-1" dirty="0">
                <a:latin typeface="Arial" panose="02080604020202020204" charset="0"/>
              </a:rPr>
              <a:t>L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c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v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t</a:t>
            </a:r>
            <a:r>
              <a:rPr lang="en-NL" sz="2400" b="0" strike="noStrike" spc="-1" dirty="0">
                <a:latin typeface="Arial" panose="02080604020202020204" charset="0"/>
              </a:rPr>
              <a:t>y </a:t>
            </a:r>
            <a:r>
              <a:rPr lang="nl-NL" sz="2400" b="0" strike="noStrike" spc="-1" dirty="0">
                <a:latin typeface="Arial" panose="02080604020202020204" charset="0"/>
              </a:rPr>
              <a:t>d</a:t>
            </a:r>
            <a:r>
              <a:rPr lang="en-NL" sz="2400" b="0" strike="noStrike" spc="-1" dirty="0">
                <a:latin typeface="Arial" panose="02080604020202020204" charset="0"/>
              </a:rPr>
              <a:t>i</a:t>
            </a:r>
            <a:r>
              <a:rPr lang="nl-NL" sz="2400" b="0" strike="noStrike" spc="-1" dirty="0">
                <a:latin typeface="Arial" panose="02080604020202020204" charset="0"/>
              </a:rPr>
              <a:t>a</a:t>
            </a:r>
            <a:r>
              <a:rPr lang="en-NL" sz="2400" b="0" strike="noStrike" spc="-1" dirty="0">
                <a:latin typeface="Arial" panose="02080604020202020204" charset="0"/>
              </a:rPr>
              <a:t>g</a:t>
            </a:r>
            <a:r>
              <a:rPr lang="nl-NL" sz="2400" b="0" strike="noStrike" spc="-1" dirty="0">
                <a:latin typeface="Arial" panose="02080604020202020204" charset="0"/>
              </a:rPr>
              <a:t>r</a:t>
            </a:r>
            <a:r>
              <a:rPr lang="en-NL" sz="2400" b="0" strike="noStrike" spc="-1" dirty="0">
                <a:latin typeface="Arial" panose="02080604020202020204" charset="0"/>
              </a:rPr>
              <a:t>a</a:t>
            </a:r>
            <a:r>
              <a:rPr lang="nl-NL" sz="2400" b="0" strike="noStrike" spc="-1" dirty="0">
                <a:latin typeface="Arial" panose="02080604020202020204" charset="0"/>
              </a:rPr>
              <a:t>m</a:t>
            </a:r>
            <a:r>
              <a:rPr lang="en-NL" sz="2400" b="0" strike="noStrike" spc="-1" dirty="0">
                <a:latin typeface="Arial" panose="02080604020202020204" charset="0"/>
              </a:rPr>
              <a:t> </a:t>
            </a:r>
            <a:r>
              <a:rPr lang="nl-NL" sz="2400" b="0" strike="noStrike" spc="-1" dirty="0">
                <a:latin typeface="Arial" panose="02080604020202020204" charset="0"/>
              </a:rPr>
              <a:t>f</a:t>
            </a:r>
            <a:r>
              <a:rPr lang="en-NL" sz="2400" b="0" strike="noStrike" spc="-1" dirty="0">
                <a:latin typeface="Arial" panose="02080604020202020204" charset="0"/>
              </a:rPr>
              <a:t>r</a:t>
            </a:r>
            <a:r>
              <a:rPr lang="nl-NL" sz="2400" b="0" strike="noStrike" spc="-1" dirty="0">
                <a:latin typeface="Arial" panose="02080604020202020204" charset="0"/>
              </a:rPr>
              <a:t>o</a:t>
            </a:r>
            <a:r>
              <a:rPr lang="en-NL" sz="2400" b="0" strike="noStrike" spc="-1" dirty="0">
                <a:latin typeface="Arial" panose="02080604020202020204" charset="0"/>
              </a:rPr>
              <a:t>m </a:t>
            </a:r>
            <a:r>
              <a:rPr lang="nl-NL" sz="2400" b="0" strike="noStrike" spc="-1" dirty="0">
                <a:latin typeface="Arial" panose="02080604020202020204" charset="0"/>
              </a:rPr>
              <a:t>y</a:t>
            </a:r>
            <a:r>
              <a:rPr lang="en-NL" sz="2400" b="0" strike="noStrike" spc="-1" dirty="0">
                <a:latin typeface="Arial" panose="02080604020202020204" charset="0"/>
              </a:rPr>
              <a:t>o</a:t>
            </a:r>
            <a:r>
              <a:rPr lang="nl-NL" sz="2400" b="0" strike="noStrike" spc="-1" dirty="0">
                <a:latin typeface="Arial" panose="02080604020202020204" charset="0"/>
              </a:rPr>
              <a:t>u</a:t>
            </a:r>
            <a:r>
              <a:rPr lang="en-NL" sz="2400" b="0" strike="noStrike" spc="-1" dirty="0">
                <a:latin typeface="Arial" panose="02080604020202020204" charset="0"/>
              </a:rPr>
              <a:t>r </a:t>
            </a:r>
            <a:r>
              <a:rPr lang="nl-NL" sz="2400" b="0" strike="noStrike" spc="-1" dirty="0">
                <a:latin typeface="Arial" panose="02080604020202020204" charset="0"/>
              </a:rPr>
              <a:t>c</a:t>
            </a:r>
            <a:r>
              <a:rPr lang="en-NL" sz="2400" b="0" strike="noStrike" spc="-1" dirty="0">
                <a:latin typeface="Arial" panose="02080604020202020204" charset="0"/>
              </a:rPr>
              <a:t>o</a:t>
            </a:r>
            <a:r>
              <a:rPr lang="nl-NL" sz="2400" b="0" strike="noStrike" spc="-1" dirty="0">
                <a:latin typeface="Arial" panose="02080604020202020204" charset="0"/>
              </a:rPr>
              <a:t>d</a:t>
            </a:r>
            <a:r>
              <a:rPr lang="en-NL" sz="2400" b="0" strike="noStrike" spc="-1" dirty="0">
                <a:latin typeface="Arial" panose="02080604020202020204" charset="0"/>
              </a:rPr>
              <a:t>e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T</a:t>
            </a:r>
            <a:r>
              <a:rPr lang="en-NL" sz="2400" spc="-1" dirty="0">
                <a:latin typeface="Arial" panose="02080604020202020204" charset="0"/>
              </a:rPr>
              <a:t>h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n </a:t>
            </a:r>
            <a:r>
              <a:rPr lang="nl-NL" sz="2400" spc="-1" dirty="0">
                <a:latin typeface="Arial" panose="02080604020202020204" charset="0"/>
              </a:rPr>
              <a:t>u</a:t>
            </a:r>
            <a:r>
              <a:rPr lang="en-NL" sz="2400" spc="-1" dirty="0">
                <a:latin typeface="Arial" panose="02080604020202020204" charset="0"/>
              </a:rPr>
              <a:t>s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:</a:t>
            </a: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altLang="en-US" sz="2400" spc="-1" dirty="0">
                <a:latin typeface="Arial" panose="02080604020202020204" charset="0"/>
                <a:hlinkClick r:id="rId3"/>
              </a:rPr>
              <a:t>Path coverage</a:t>
            </a:r>
            <a:endParaRPr lang="en-GB" altLang="en-US" sz="2400" spc="-1" dirty="0">
              <a:latin typeface="Arial" panose="02080604020202020204" charset="0"/>
            </a:endParaRP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altLang="en-US" sz="2400" spc="-1" dirty="0">
                <a:latin typeface="Arial" panose="02080604020202020204" charset="0"/>
                <a:hlinkClick r:id="rId4"/>
              </a:rPr>
              <a:t>D</a:t>
            </a:r>
            <a:r>
              <a:rPr lang="x-none" altLang="en-US" sz="2400" spc="-1" dirty="0">
                <a:latin typeface="Arial" panose="02080604020202020204" charset="0"/>
                <a:hlinkClick r:id="rId4"/>
              </a:rPr>
              <a:t>ecision </a:t>
            </a:r>
            <a:r>
              <a:rPr lang="nl-NL" altLang="en-US" sz="2400" spc="-1" dirty="0">
                <a:latin typeface="Arial" panose="02080604020202020204" charset="0"/>
                <a:hlinkClick r:id="rId4"/>
              </a:rPr>
              <a:t>p</a:t>
            </a:r>
            <a:r>
              <a:rPr lang="en-NL" altLang="en-US" sz="2400" spc="-1" dirty="0">
                <a:latin typeface="Arial" panose="02080604020202020204" charset="0"/>
                <a:hlinkClick r:id="rId4"/>
              </a:rPr>
              <a:t>o</a:t>
            </a:r>
            <a:r>
              <a:rPr lang="nl-NL" altLang="en-US" sz="2400" spc="-1" dirty="0">
                <a:latin typeface="Arial" panose="02080604020202020204" charset="0"/>
                <a:hlinkClick r:id="rId4"/>
              </a:rPr>
              <a:t>i</a:t>
            </a:r>
            <a:r>
              <a:rPr lang="en-NL" altLang="en-US" sz="2400" spc="-1" dirty="0">
                <a:latin typeface="Arial" panose="02080604020202020204" charset="0"/>
                <a:hlinkClick r:id="rId4"/>
              </a:rPr>
              <a:t>n</a:t>
            </a:r>
            <a:r>
              <a:rPr lang="nl-NL" altLang="en-US" sz="2400" spc="-1" dirty="0">
                <a:latin typeface="Arial" panose="02080604020202020204" charset="0"/>
                <a:hlinkClick r:id="rId4"/>
              </a:rPr>
              <a:t>t</a:t>
            </a:r>
            <a:r>
              <a:rPr lang="en-NL" altLang="en-US" sz="2400" spc="-1" dirty="0">
                <a:latin typeface="Arial" panose="02080604020202020204" charset="0"/>
                <a:hlinkClick r:id="rId4"/>
              </a:rPr>
              <a:t>s</a:t>
            </a:r>
            <a:endParaRPr lang="x-none" altLang="en-US" sz="2400" spc="-1" dirty="0">
              <a:latin typeface="Arial" panose="02080604020202020204" charset="0"/>
            </a:endParaRPr>
          </a:p>
          <a:p>
            <a:pPr marL="1346200" lvl="2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altLang="en-US" sz="2400" spc="-1" dirty="0">
                <a:latin typeface="Arial" panose="02080604020202020204" charset="0"/>
              </a:rPr>
              <a:t>S</a:t>
            </a:r>
            <a:r>
              <a:rPr lang="x-none" altLang="en-US" sz="2400" spc="-1" dirty="0">
                <a:latin typeface="Arial" panose="02080604020202020204" charset="0"/>
              </a:rPr>
              <a:t>tate transition testing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x-none" alt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x-none" alt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x-none" altLang="en-US" sz="2400" b="0" strike="noStrike" spc="-1" dirty="0">
              <a:latin typeface="Arial" panose="02080604020202020204" charset="0"/>
            </a:endParaRPr>
          </a:p>
        </p:txBody>
      </p:sp>
      <p:sp>
        <p:nvSpPr>
          <p:cNvPr id="51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w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h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eb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x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l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s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/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m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e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h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d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s</a:t>
            </a:r>
            <a:endParaRPr lang="en-US" sz="2800" b="0" strike="noStrike" spc="-1" dirty="0">
              <a:latin typeface="Arial" panose="0208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65FCC-EDB6-438F-853D-5DBEF2ED7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4" y="1739428"/>
            <a:ext cx="5715000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69695-F314-4A6B-A6C7-57FE2D522A64}"/>
              </a:ext>
            </a:extLst>
          </p:cNvPr>
          <p:cNvSpPr txBox="1"/>
          <p:nvPr/>
        </p:nvSpPr>
        <p:spPr>
          <a:xfrm>
            <a:off x="1330036" y="2047009"/>
            <a:ext cx="385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f(number %2 == 0)</a:t>
            </a:r>
          </a:p>
          <a:p>
            <a:r>
              <a:rPr lang="en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(“odd”)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n”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889BF-2F2F-41A5-AA35-B76F63A4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64" y="4154111"/>
            <a:ext cx="2556559" cy="32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39412-68C2-40FD-81E6-2602F7E5046C}"/>
              </a:ext>
            </a:extLst>
          </p:cNvPr>
          <p:cNvSpPr txBox="1"/>
          <p:nvPr/>
        </p:nvSpPr>
        <p:spPr>
          <a:xfrm>
            <a:off x="280869" y="6563164"/>
            <a:ext cx="1000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https://www.tutorialspoint.com/software_testing_dictionary/test_case_design_technique.htm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https://www.tmap.net/building-blocks/coverage-type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4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147-E0EE-4FDE-8353-4A2042CE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3712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m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p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r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v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n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g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q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u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a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l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t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y</a:t>
            </a:r>
            <a:endParaRPr lang="en-US" sz="2800" b="0" strike="noStrike" spc="-1" dirty="0">
              <a:latin typeface="Arial" panose="02080604020202020204" charset="0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576000" y="1563120"/>
            <a:ext cx="9025200" cy="5203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 panose="02080604020202020204" charset="0"/>
              </a:rPr>
              <a:t>1. Understand requirements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2. make Test specifications, commit to git</a:t>
            </a:r>
            <a:endParaRPr 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 panose="02080604020202020204" charset="0"/>
              </a:rPr>
              <a:t>3. make Test code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4. make Implementation code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5. Commit to git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6. Run all tests.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7. Happily deploy your code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 panose="02080604020202020204" charset="0"/>
              </a:rPr>
              <a:t>You can automate steps 6&amp;7 !  (continuous integration, continuous deployment, CI/CD)</a:t>
            </a:r>
            <a:br>
              <a:rPr lang="en-US" sz="2400" spc="-1" dirty="0">
                <a:latin typeface="Arial" panose="02080604020202020204" charset="0"/>
              </a:rPr>
            </a:br>
            <a:endParaRPr lang="en-NL" sz="2400" b="0" strike="noStrike" spc="-1" dirty="0">
              <a:latin typeface="Arial" panose="02080604020202020204" charset="0"/>
            </a:endParaRP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endParaRPr lang="x-none" altLang="en-US" sz="24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C77-FC58-4848-9082-CDD118C73B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30D6A-3481-4F0D-BFFF-ADCDF9A1C7A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4259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999999"/>
                </a:solidFill>
                <a:latin typeface="Arial" panose="02080604020202020204" charset="0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800" b="0" i="1" strike="noStrike" spc="-1" dirty="0">
                <a:solidFill>
                  <a:srgbClr val="333333"/>
                </a:solidFill>
                <a:latin typeface="Arial" panose="02080604020202020204" charset="0"/>
              </a:rPr>
              <a:t>improving quality: Best practices for classes</a:t>
            </a:r>
            <a:endParaRPr lang="en-US" sz="2800" b="0" strike="noStrike" spc="-1" dirty="0">
              <a:latin typeface="Arial" panose="02080604020202020204" charset="0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576000" y="1769040"/>
            <a:ext cx="902520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spc="-1" dirty="0">
                <a:latin typeface="Arial" panose="02080604020202020204" charset="0"/>
              </a:rPr>
              <a:t>M</a:t>
            </a:r>
            <a:r>
              <a:rPr lang="en-NL" sz="2400" spc="-1" dirty="0" err="1">
                <a:latin typeface="Arial" panose="02080604020202020204" charset="0"/>
              </a:rPr>
              <a:t>ake</a:t>
            </a:r>
            <a:r>
              <a:rPr lang="en-NL" sz="2400" spc="-1" dirty="0">
                <a:latin typeface="Arial" panose="02080604020202020204" charset="0"/>
              </a:rPr>
              <a:t> sure all your objects fulfil the contract of </a:t>
            </a:r>
            <a:r>
              <a:rPr lang="en-US" sz="2400" spc="-1" dirty="0">
                <a:latin typeface="Arial" panose="02080604020202020204" charset="0"/>
              </a:rPr>
              <a:t>class </a:t>
            </a:r>
            <a:r>
              <a:rPr lang="en-NL" sz="2400" spc="-1" dirty="0">
                <a:latin typeface="Arial" panose="02080604020202020204" charset="0"/>
              </a:rPr>
              <a:t>Object.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NL" sz="2400" spc="-1" dirty="0">
                <a:latin typeface="Arial" panose="02080604020202020204" charset="0"/>
              </a:rPr>
              <a:t>-&gt; always override ‘equals’</a:t>
            </a:r>
            <a:r>
              <a:rPr lang="en-US" sz="2400" spc="-1" dirty="0">
                <a:latin typeface="Arial" panose="02080604020202020204" charset="0"/>
              </a:rPr>
              <a:t> and</a:t>
            </a:r>
            <a:r>
              <a:rPr lang="en-NL" sz="2400" spc="-1" dirty="0">
                <a:latin typeface="Arial" panose="02080604020202020204" charset="0"/>
              </a:rPr>
              <a:t> ‘</a:t>
            </a:r>
            <a:r>
              <a:rPr lang="nl-NL" sz="2400" spc="-1" dirty="0">
                <a:latin typeface="Arial" panose="02080604020202020204" charset="0"/>
              </a:rPr>
              <a:t>h</a:t>
            </a:r>
            <a:r>
              <a:rPr lang="en-NL" sz="2400" spc="-1" dirty="0">
                <a:latin typeface="Arial" panose="02080604020202020204" charset="0"/>
              </a:rPr>
              <a:t>a</a:t>
            </a:r>
            <a:r>
              <a:rPr lang="nl-NL" sz="2400" spc="-1" dirty="0">
                <a:latin typeface="Arial" panose="02080604020202020204" charset="0"/>
              </a:rPr>
              <a:t>s</a:t>
            </a:r>
            <a:r>
              <a:rPr lang="en-NL" sz="2400" spc="-1" dirty="0">
                <a:latin typeface="Arial" panose="02080604020202020204" charset="0"/>
              </a:rPr>
              <a:t>h</a:t>
            </a:r>
            <a:r>
              <a:rPr lang="nl-NL" sz="2400" spc="-1" dirty="0">
                <a:latin typeface="Arial" panose="02080604020202020204" charset="0"/>
              </a:rPr>
              <a:t>c</a:t>
            </a:r>
            <a:r>
              <a:rPr lang="en-NL" sz="2400" spc="-1" dirty="0">
                <a:latin typeface="Arial" panose="02080604020202020204" charset="0"/>
              </a:rPr>
              <a:t>o</a:t>
            </a:r>
            <a:r>
              <a:rPr lang="nl-NL" sz="2400" spc="-1" dirty="0">
                <a:latin typeface="Arial" panose="02080604020202020204" charset="0"/>
              </a:rPr>
              <a:t>d</a:t>
            </a:r>
            <a:r>
              <a:rPr lang="en-NL" sz="2400" spc="-1" dirty="0">
                <a:latin typeface="Arial" panose="02080604020202020204" charset="0"/>
              </a:rPr>
              <a:t>e’</a:t>
            </a:r>
            <a:r>
              <a:rPr lang="nl-NL" sz="2400" spc="-1" dirty="0">
                <a:latin typeface="Arial" panose="02080604020202020204" charset="0"/>
              </a:rPr>
              <a:t> </a:t>
            </a:r>
            <a:br>
              <a:rPr lang="nl-NL" sz="2400" spc="-1" dirty="0">
                <a:latin typeface="Arial" panose="02080604020202020204" charset="0"/>
              </a:rPr>
            </a:br>
            <a:r>
              <a:rPr lang="nl-NL" sz="2400" spc="-1" dirty="0">
                <a:latin typeface="Arial" panose="02080604020202020204" charset="0"/>
              </a:rPr>
              <a:t>-&gt; ALWAYS</a:t>
            </a:r>
            <a:endParaRPr lang="en-NL" sz="2400" spc="-1" dirty="0">
              <a:latin typeface="Arial" panose="02080604020202020204" charset="0"/>
            </a:endParaRP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endParaRPr lang="en-NL" sz="2400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spc="-1" dirty="0">
                <a:latin typeface="Arial" panose="02080604020202020204" charset="0"/>
              </a:rPr>
              <a:t>W</a:t>
            </a:r>
            <a:r>
              <a:rPr lang="nl-NL" sz="2400" spc="-1" dirty="0">
                <a:latin typeface="Arial" panose="02080604020202020204" charset="0"/>
              </a:rPr>
              <a:t>h</a:t>
            </a:r>
            <a:r>
              <a:rPr lang="en-NL" sz="2400" spc="-1" dirty="0">
                <a:latin typeface="Arial" panose="02080604020202020204" charset="0"/>
              </a:rPr>
              <a:t>e</a:t>
            </a:r>
            <a:r>
              <a:rPr lang="nl-NL" sz="2400" spc="-1" dirty="0">
                <a:latin typeface="Arial" panose="02080604020202020204" charset="0"/>
              </a:rPr>
              <a:t>n</a:t>
            </a:r>
            <a:r>
              <a:rPr lang="en-NL" sz="2400" spc="-1" dirty="0">
                <a:latin typeface="Arial" panose="02080604020202020204" charset="0"/>
              </a:rPr>
              <a:t> </a:t>
            </a:r>
            <a:r>
              <a:rPr lang="nl-NL" sz="2400" spc="-1" dirty="0">
                <a:latin typeface="Arial" panose="02080604020202020204" charset="0"/>
              </a:rPr>
              <a:t>i</a:t>
            </a:r>
            <a:r>
              <a:rPr lang="en-NL" sz="2400" spc="-1" dirty="0">
                <a:latin typeface="Arial" panose="02080604020202020204" charset="0"/>
              </a:rPr>
              <a:t>m</a:t>
            </a:r>
            <a:r>
              <a:rPr lang="nl-NL" sz="2400" spc="-1" dirty="0">
                <a:latin typeface="Arial" panose="02080604020202020204" charset="0"/>
              </a:rPr>
              <a:t>p</a:t>
            </a:r>
            <a:r>
              <a:rPr lang="en-NL" sz="2400" spc="-1" dirty="0">
                <a:latin typeface="Arial" panose="02080604020202020204" charset="0"/>
              </a:rPr>
              <a:t>l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m</a:t>
            </a:r>
            <a:r>
              <a:rPr lang="nl-NL" sz="2400" spc="-1" dirty="0">
                <a:latin typeface="Arial" panose="02080604020202020204" charset="0"/>
              </a:rPr>
              <a:t>e</a:t>
            </a:r>
            <a:r>
              <a:rPr lang="en-NL" sz="2400" spc="-1" dirty="0">
                <a:latin typeface="Arial" panose="02080604020202020204" charset="0"/>
              </a:rPr>
              <a:t>n</a:t>
            </a:r>
            <a:r>
              <a:rPr lang="nl-NL" sz="2400" spc="-1" dirty="0">
                <a:latin typeface="Arial" panose="02080604020202020204" charset="0"/>
              </a:rPr>
              <a:t>t</a:t>
            </a:r>
            <a:r>
              <a:rPr lang="en-NL" sz="2400" spc="-1" dirty="0">
                <a:latin typeface="Arial" panose="02080604020202020204" charset="0"/>
              </a:rPr>
              <a:t>i</a:t>
            </a:r>
            <a:r>
              <a:rPr lang="nl-NL" sz="2400" spc="-1" dirty="0">
                <a:latin typeface="Arial" panose="02080604020202020204" charset="0"/>
              </a:rPr>
              <a:t>n</a:t>
            </a:r>
            <a:r>
              <a:rPr lang="en-NL" sz="2400" spc="-1" dirty="0">
                <a:latin typeface="Arial" panose="02080604020202020204" charset="0"/>
              </a:rPr>
              <a:t>g </a:t>
            </a:r>
            <a:r>
              <a:rPr lang="nl-NL" sz="2400" spc="-1" dirty="0">
                <a:latin typeface="Arial" panose="02080604020202020204" charset="0"/>
              </a:rPr>
              <a:t>C</a:t>
            </a:r>
            <a:r>
              <a:rPr lang="en-NL" sz="2400" spc="-1" dirty="0" err="1">
                <a:latin typeface="Arial" panose="02080604020202020204" charset="0"/>
              </a:rPr>
              <a:t>omparable</a:t>
            </a:r>
            <a:r>
              <a:rPr lang="en-NL" sz="2400" spc="-1" dirty="0">
                <a:latin typeface="Arial" panose="02080604020202020204" charset="0"/>
              </a:rPr>
              <a:t> 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r>
              <a:rPr lang="en-NL" sz="2400" spc="-1" dirty="0">
                <a:latin typeface="Arial" panose="02080604020202020204" charset="0"/>
              </a:rPr>
              <a:t>-&gt; check </a:t>
            </a:r>
            <a:r>
              <a:rPr lang="en-US" sz="2400" spc="-1" dirty="0">
                <a:latin typeface="Arial" panose="02080604020202020204" charset="0"/>
              </a:rPr>
              <a:t>relationship with</a:t>
            </a:r>
            <a:r>
              <a:rPr lang="en-NL" sz="2400" spc="-1" dirty="0">
                <a:latin typeface="Arial" panose="02080604020202020204" charset="0"/>
              </a:rPr>
              <a:t> ‘eq</a:t>
            </a:r>
            <a:r>
              <a:rPr lang="nl-NL" sz="2400" spc="-1" dirty="0">
                <a:latin typeface="Arial" panose="02080604020202020204" charset="0"/>
              </a:rPr>
              <a:t>u</a:t>
            </a:r>
            <a:r>
              <a:rPr lang="en-NL" sz="2400" spc="-1" dirty="0">
                <a:latin typeface="Arial" panose="02080604020202020204" charset="0"/>
              </a:rPr>
              <a:t>a</a:t>
            </a:r>
            <a:r>
              <a:rPr lang="nl-NL" sz="2400" spc="-1" dirty="0">
                <a:latin typeface="Arial" panose="02080604020202020204" charset="0"/>
              </a:rPr>
              <a:t>l</a:t>
            </a:r>
            <a:r>
              <a:rPr lang="en-NL" sz="2400" spc="-1" dirty="0">
                <a:latin typeface="Arial" panose="02080604020202020204" charset="0"/>
              </a:rPr>
              <a:t>s’ </a:t>
            </a:r>
            <a:r>
              <a:rPr lang="nl-NL" sz="2400" spc="-1" dirty="0">
                <a:latin typeface="Arial" panose="02080604020202020204" charset="0"/>
              </a:rPr>
              <a:t>a</a:t>
            </a:r>
            <a:r>
              <a:rPr lang="en-NL" sz="2400" spc="-1" dirty="0">
                <a:latin typeface="Arial" panose="02080604020202020204" charset="0"/>
              </a:rPr>
              <a:t>n</a:t>
            </a:r>
            <a:r>
              <a:rPr lang="nl-NL" sz="2400" spc="-1" dirty="0">
                <a:latin typeface="Arial" panose="02080604020202020204" charset="0"/>
              </a:rPr>
              <a:t>d</a:t>
            </a:r>
            <a:r>
              <a:rPr lang="en-NL" sz="2400" spc="-1" dirty="0">
                <a:latin typeface="Arial" panose="02080604020202020204" charset="0"/>
              </a:rPr>
              <a:t> ‘</a:t>
            </a:r>
            <a:r>
              <a:rPr lang="nl-NL" sz="2400" spc="-1" dirty="0">
                <a:latin typeface="Arial" panose="02080604020202020204" charset="0"/>
              </a:rPr>
              <a:t>h</a:t>
            </a:r>
            <a:r>
              <a:rPr lang="en-NL" sz="2400" spc="-1" dirty="0">
                <a:latin typeface="Arial" panose="02080604020202020204" charset="0"/>
              </a:rPr>
              <a:t>a</a:t>
            </a:r>
            <a:r>
              <a:rPr lang="nl-NL" sz="2400" spc="-1" dirty="0">
                <a:latin typeface="Arial" panose="02080604020202020204" charset="0"/>
              </a:rPr>
              <a:t>s</a:t>
            </a:r>
            <a:r>
              <a:rPr lang="en-NL" sz="2400" spc="-1" dirty="0">
                <a:latin typeface="Arial" panose="02080604020202020204" charset="0"/>
              </a:rPr>
              <a:t>h</a:t>
            </a:r>
            <a:r>
              <a:rPr lang="nl-NL" sz="2400" spc="-1" dirty="0">
                <a:latin typeface="Arial" panose="02080604020202020204" charset="0"/>
              </a:rPr>
              <a:t>c</a:t>
            </a:r>
            <a:r>
              <a:rPr lang="en-NL" sz="2400" spc="-1" dirty="0">
                <a:latin typeface="Arial" panose="02080604020202020204" charset="0"/>
              </a:rPr>
              <a:t>o</a:t>
            </a:r>
            <a:r>
              <a:rPr lang="nl-NL" sz="2400" spc="-1" dirty="0">
                <a:latin typeface="Arial" panose="02080604020202020204" charset="0"/>
              </a:rPr>
              <a:t>d</a:t>
            </a:r>
            <a:r>
              <a:rPr lang="en-NL" sz="2400" spc="-1" dirty="0">
                <a:latin typeface="Arial" panose="02080604020202020204" charset="0"/>
              </a:rPr>
              <a:t>e’</a:t>
            </a:r>
          </a:p>
          <a:p>
            <a:pPr marL="107950">
              <a:spcBef>
                <a:spcPts val="1415"/>
              </a:spcBef>
              <a:buClr>
                <a:srgbClr val="000000"/>
              </a:buClr>
              <a:buSzPct val="45000"/>
            </a:pPr>
            <a:endParaRPr lang="x-none" altLang="en-US" sz="2400" b="0" strike="noStrike" spc="-1" dirty="0">
              <a:latin typeface="Arial" panose="020806040202020202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spc="-1" dirty="0">
                <a:latin typeface="Arial" panose="02080604020202020204" charset="0"/>
              </a:rPr>
              <a:t>Make fellow developers happy: override ‘</a:t>
            </a:r>
            <a:r>
              <a:rPr lang="en-NL" sz="2400" spc="-1" dirty="0" err="1">
                <a:latin typeface="Arial" panose="02080604020202020204" charset="0"/>
              </a:rPr>
              <a:t>toString</a:t>
            </a:r>
            <a:r>
              <a:rPr lang="en-NL" sz="2400" spc="-1" dirty="0">
                <a:latin typeface="Arial" panose="02080604020202020204" charset="0"/>
              </a:rPr>
              <a:t>’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x-none" altLang="en-US" sz="2400" b="0" strike="noStrike" spc="-1" dirty="0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522"/>
          <p:cNvPicPr/>
          <p:nvPr/>
        </p:nvPicPr>
        <p:blipFill>
          <a:blip r:embed="rId3"/>
          <a:stretch/>
        </p:blipFill>
        <p:spPr>
          <a:xfrm>
            <a:off x="7495674" y="3477126"/>
            <a:ext cx="2471286" cy="3869754"/>
          </a:xfrm>
          <a:prstGeom prst="rect">
            <a:avLst/>
          </a:prstGeom>
          <a:ln>
            <a:noFill/>
          </a:ln>
        </p:spPr>
      </p:pic>
      <p:sp>
        <p:nvSpPr>
          <p:cNvPr id="524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999999"/>
                </a:solidFill>
                <a:latin typeface="Arial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m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p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r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v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i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n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g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r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e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a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d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a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b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i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l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i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t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y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o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f </a:t>
            </a:r>
            <a:r>
              <a:rPr lang="en-US" sz="2800" b="0" i="1" strike="noStrike" spc="-1" dirty="0">
                <a:solidFill>
                  <a:srgbClr val="333333"/>
                </a:solidFill>
                <a:latin typeface="Arial"/>
              </a:rPr>
              <a:t>t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e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s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t 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c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o</a:t>
            </a:r>
            <a:r>
              <a:rPr lang="nl-NL" sz="2800" b="0" i="1" strike="noStrike" spc="-1" dirty="0">
                <a:solidFill>
                  <a:srgbClr val="333333"/>
                </a:solidFill>
                <a:latin typeface="Arial"/>
              </a:rPr>
              <a:t>d</a:t>
            </a:r>
            <a:r>
              <a:rPr lang="en-NL" sz="2800" b="0" i="1" strike="noStrike" spc="-1" dirty="0">
                <a:solidFill>
                  <a:srgbClr val="333333"/>
                </a:solidFill>
                <a:latin typeface="Arial"/>
              </a:rPr>
              <a:t>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504000" y="1769040"/>
            <a:ext cx="7634160" cy="4997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L" sz="3200" b="0" strike="noStrike" spc="-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AMP vs DRY</a:t>
            </a: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056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999999"/>
                </a:solidFill>
                <a:latin typeface="Arial"/>
              </a:rPr>
              <a:t>TCI</a:t>
            </a: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i="1" strike="noStrike" spc="-1" dirty="0">
                <a:solidFill>
                  <a:srgbClr val="333333"/>
                </a:solidFill>
                <a:latin typeface="Arial"/>
              </a:rPr>
              <a:t>What is next?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504000" y="1769040"/>
            <a:ext cx="7550075" cy="72344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  <a:hlinkClick r:id="rId3"/>
              </a:rPr>
              <a:t>https://softwaretestingfundamentals.com/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08B5C57-5DF1-425F-AD5C-024070315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2350">
            <a:off x="7854572" y="3051482"/>
            <a:ext cx="1858021" cy="246962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CB3507F-F83F-439C-A58A-A75DD5D62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3" y="2684958"/>
            <a:ext cx="4162425" cy="1095375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119470-2838-492A-BE02-127F3DFA6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5" y="4943646"/>
            <a:ext cx="3841632" cy="2071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84246-D906-481B-B9E6-74C2F07F3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35" y="588385"/>
            <a:ext cx="19050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D99C14-E4A0-4B8B-AECB-6A7E50C5C29C}"/>
              </a:ext>
            </a:extLst>
          </p:cNvPr>
          <p:cNvSpPr txBox="1"/>
          <p:nvPr/>
        </p:nvSpPr>
        <p:spPr>
          <a:xfrm>
            <a:off x="4271617" y="5979380"/>
            <a:ext cx="5619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8"/>
              </a:rPr>
              <a:t>The Joel Test: 12  steps to better code</a:t>
            </a:r>
            <a:r>
              <a:rPr lang="en-US" sz="3600" dirty="0"/>
              <a:t> </a:t>
            </a:r>
            <a:endParaRPr lang="en-NL" sz="3600" dirty="0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C0201D29-CAFF-42E3-8CC0-5D6BCC7A4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43" y="333239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292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476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5BA19AF-9263-479D-8EAF-C6DCA6AE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90">
            <a:off x="2520381" y="1638286"/>
            <a:ext cx="8637946" cy="4534920"/>
          </a:xfrm>
          <a:prstGeom prst="rect">
            <a:avLst/>
          </a:prstGeom>
        </p:spPr>
      </p:pic>
      <p:sp>
        <p:nvSpPr>
          <p:cNvPr id="8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TextShape 1"/>
          <p:cNvSpPr txBox="1"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0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0" i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developers bible</a:t>
            </a:r>
            <a:endParaRPr lang="en-US" sz="35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504000" y="1779398"/>
            <a:ext cx="7550075" cy="72344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736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4" name="TextShape 1"/>
          <p:cNvSpPr txBox="1"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500" b="0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My Trinity</a:t>
            </a:r>
            <a:endParaRPr kumimoji="0" lang="en-US" sz="35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504000" y="1779398"/>
            <a:ext cx="7550075" cy="72344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 descr="A screenshot of a galaxy&#10;&#10;Description automatically generated with low confidence">
            <a:extLst>
              <a:ext uri="{FF2B5EF4-FFF2-40B4-BE49-F238E27FC236}">
                <a16:creationId xmlns:a16="http://schemas.microsoft.com/office/drawing/2014/main" id="{B10E4E73-CD4F-4194-911C-4E493FB23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00" y="1233071"/>
            <a:ext cx="2832692" cy="3674843"/>
          </a:xfrm>
          <a:prstGeom prst="rect">
            <a:avLst/>
          </a:prstGeom>
        </p:spPr>
      </p:pic>
      <p:pic>
        <p:nvPicPr>
          <p:cNvPr id="8" name="Picture 7" descr="A screenshot of a galaxy&#10;&#10;Description automatically generated with low confidence">
            <a:extLst>
              <a:ext uri="{FF2B5EF4-FFF2-40B4-BE49-F238E27FC236}">
                <a16:creationId xmlns:a16="http://schemas.microsoft.com/office/drawing/2014/main" id="{C256521F-AFB5-4A1F-8DEA-267B1B439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55" y="1397663"/>
            <a:ext cx="2825035" cy="3674843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1B49FB-E8EE-4454-B132-D637BA3F86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22" y="2659535"/>
            <a:ext cx="2771445" cy="367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10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07FF-7B73-4FA0-8BFC-8B3D465C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60BA-BA70-4323-8F3E-4F6E8E2928F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anchor="ctr"/>
          <a:lstStyle/>
          <a:p>
            <a:pPr algn="ctr">
              <a:buNone/>
            </a:pP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k </a:t>
            </a:r>
            <a:r>
              <a:rPr lang="en-US" dirty="0"/>
              <a:t>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5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5029200" y="2345400"/>
            <a:ext cx="5010120" cy="5152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300960"/>
            <a:ext cx="9071640" cy="1262160"/>
          </a:xfrm>
        </p:spPr>
        <p:txBody>
          <a:bodyPr anchorCtr="0">
            <a:spAutoFit/>
          </a:bodyPr>
          <a:lstStyle/>
          <a:p>
            <a:pPr lvl="0" algn="l"/>
            <a:r>
              <a:rPr lang="en-US" sz="6000">
                <a:solidFill>
                  <a:srgbClr val="999999"/>
                </a:solidFill>
              </a:rPr>
              <a:t>TCI</a:t>
            </a:r>
            <a:r>
              <a:rPr lang="en-US" sz="6000">
                <a:solidFill>
                  <a:srgbClr val="000000"/>
                </a:solidFill>
              </a:rPr>
              <a:t> </a:t>
            </a:r>
            <a:r>
              <a:rPr lang="en-US" sz="2800" i="1">
                <a:solidFill>
                  <a:srgbClr val="333333"/>
                </a:solidFill>
                <a:latin typeface="Liberation Sans" pitchFamily="18"/>
              </a:rPr>
              <a:t>Week 1 schedule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5860942" cy="5152679"/>
          </a:xfrm>
        </p:spPr>
        <p:txBody>
          <a:bodyPr>
            <a:normAutofit/>
          </a:bodyPr>
          <a:lstStyle/>
          <a:p>
            <a:pPr lvl="0" algn="l"/>
            <a:r>
              <a:rPr lang="en-US" sz="3600" dirty="0"/>
              <a:t> WHY?</a:t>
            </a:r>
          </a:p>
          <a:p>
            <a:pPr lvl="0" algn="l"/>
            <a:r>
              <a:rPr lang="en-US" sz="3600" dirty="0"/>
              <a:t>Intro to Testing </a:t>
            </a:r>
          </a:p>
          <a:p>
            <a:pPr lvl="0" algn="l"/>
            <a:endParaRPr lang="en-US" sz="3600" dirty="0"/>
          </a:p>
          <a:p>
            <a:pPr lvl="0" algn="l"/>
            <a:r>
              <a:rPr lang="en-US" sz="3600" dirty="0"/>
              <a:t> JUnit testing basics</a:t>
            </a:r>
          </a:p>
          <a:p>
            <a:pPr lvl="1" hangingPunct="0">
              <a:spcBef>
                <a:spcPts val="1415"/>
              </a:spcBef>
            </a:pPr>
            <a:r>
              <a:rPr lang="en-US" sz="4000" dirty="0">
                <a:latin typeface="Liberation Sans" pitchFamily="18"/>
              </a:rPr>
              <a:t>Assertions</a:t>
            </a:r>
          </a:p>
          <a:p>
            <a:pPr lvl="1" hangingPunct="0">
              <a:spcBef>
                <a:spcPts val="1415"/>
              </a:spcBef>
            </a:pPr>
            <a:r>
              <a:rPr lang="en-US" sz="4000" dirty="0">
                <a:latin typeface="Liberation Sans" pitchFamily="18"/>
              </a:rPr>
              <a:t>Exceptions</a:t>
            </a:r>
          </a:p>
          <a:p>
            <a:pPr lvl="0" algn="ctr">
              <a:buNone/>
            </a:pPr>
            <a:endParaRPr lang="en-US" sz="4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96A-3107-4D2E-A870-0F9D14194D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62BB-22E0-4B5D-A0CD-E24C168F6D9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"Weinberg’s Second Law: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builders built buildings the way programmers wrote programs, then the first woodpecker that came along would have destroyed civilization.”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58954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BE13AE0DDFE43923AE2E8408F33E2" ma:contentTypeVersion="0" ma:contentTypeDescription="Create a new document." ma:contentTypeScope="" ma:versionID="66800239512c70691cd8d08b66fe93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C879D-1854-4EAD-AF53-4E1752E6F2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BDF1B-9B8F-4766-9B8A-1BAA8928C3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69FE03-5008-4C96-940C-005143BBC671}"/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4523</Words>
  <Application>Microsoft Office PowerPoint</Application>
  <PresentationFormat>Custom</PresentationFormat>
  <Paragraphs>759</Paragraphs>
  <Slides>76</Slides>
  <Notes>66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JetBrains Mono</vt:lpstr>
      <vt:lpstr>Liberation Sans</vt:lpstr>
      <vt:lpstr>Liberation Serif</vt:lpstr>
      <vt:lpstr>StarSymbol</vt:lpstr>
      <vt:lpstr>Symbol</vt:lpstr>
      <vt:lpstr>Times New Roman</vt:lpstr>
      <vt:lpstr>Wingdings</vt:lpstr>
      <vt:lpstr>Default</vt:lpstr>
      <vt:lpstr>TCI</vt:lpstr>
      <vt:lpstr>Aim of TCI</vt:lpstr>
      <vt:lpstr>TCI - Testing and Continuous Improvement</vt:lpstr>
      <vt:lpstr>TCI Requirements</vt:lpstr>
      <vt:lpstr>TCI Rules and practical information</vt:lpstr>
      <vt:lpstr>TCI Resources</vt:lpstr>
      <vt:lpstr>PowerPoint Presentation</vt:lpstr>
      <vt:lpstr>TCI Week 1 schedule</vt:lpstr>
      <vt:lpstr>PowerPoint Presentation</vt:lpstr>
      <vt:lpstr>TCI Intro to Testing and CI</vt:lpstr>
      <vt:lpstr>TCI Intro to Testing and CI</vt:lpstr>
      <vt:lpstr>TCI OO System structure</vt:lpstr>
      <vt:lpstr>TCI 3 Types of tests</vt:lpstr>
      <vt:lpstr>TCI </vt:lpstr>
      <vt:lpstr>TCI </vt:lpstr>
      <vt:lpstr> </vt:lpstr>
      <vt:lpstr>TCI Unit test structure &amp; terminology (&amp; IntelliJ)</vt:lpstr>
      <vt:lpstr>PA1.1 (challenge)</vt:lpstr>
      <vt:lpstr>IntelliJ how do unit tests look like?</vt:lpstr>
      <vt:lpstr>TCI Formalizing the phases of unit tests</vt:lpstr>
      <vt:lpstr>TCI Unit tests asserts</vt:lpstr>
      <vt:lpstr>Demo</vt:lpstr>
      <vt:lpstr>TCI Unit tests</vt:lpstr>
      <vt:lpstr>TCI Unit tests structure</vt:lpstr>
      <vt:lpstr> </vt:lpstr>
      <vt:lpstr>What about          ?  </vt:lpstr>
      <vt:lpstr>What kinds of testing?</vt:lpstr>
      <vt:lpstr>PowerPoint Presentation</vt:lpstr>
      <vt:lpstr>TCI Week 2 schedule</vt:lpstr>
      <vt:lpstr> </vt:lpstr>
      <vt:lpstr>What if…</vt:lpstr>
      <vt:lpstr>TCI  </vt:lpstr>
      <vt:lpstr> </vt:lpstr>
      <vt:lpstr>TDD cycle</vt:lpstr>
      <vt:lpstr>TCI Bonus</vt:lpstr>
      <vt:lpstr>Code structure</vt:lpstr>
      <vt:lpstr>TCI Unit tests structure</vt:lpstr>
      <vt:lpstr>TCI Unit tests structure</vt:lpstr>
      <vt:lpstr>Indirect I/O</vt:lpstr>
      <vt:lpstr>PowerPoint Presentation</vt:lpstr>
      <vt:lpstr>Example: inputs FROM doc’s</vt:lpstr>
      <vt:lpstr>Example: output TO doc’s</vt:lpstr>
      <vt:lpstr>PowerPoint Presentation</vt:lpstr>
      <vt:lpstr>TCI Week 3 schedule</vt:lpstr>
      <vt:lpstr>TCI Mocking – Behaviour (chapter 5)</vt:lpstr>
      <vt:lpstr>TCI Mocking – class to be tested example</vt:lpstr>
      <vt:lpstr>What to mock?</vt:lpstr>
      <vt:lpstr>TCI Mocking – inputs and outputs</vt:lpstr>
      <vt:lpstr>TCI Mocking – inputs and outputs</vt:lpstr>
      <vt:lpstr>TCI Mocking – inputs and outputs</vt:lpstr>
      <vt:lpstr>TCI Mocking – inputs and outputs</vt:lpstr>
      <vt:lpstr>TCI Mocking – tested class example   </vt:lpstr>
      <vt:lpstr>PowerPoint Presentation</vt:lpstr>
      <vt:lpstr>TDD revisited</vt:lpstr>
      <vt:lpstr>What if…</vt:lpstr>
      <vt:lpstr>Demo</vt:lpstr>
      <vt:lpstr>PowerPoint Presentation</vt:lpstr>
      <vt:lpstr>TCI Code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kinds of testing? (revisited)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TCI</dc:title>
  <dc:creator>Schriek,Erik H.J.D. van der</dc:creator>
  <cp:lastModifiedBy>Schriek,Erik H.J.D. van der</cp:lastModifiedBy>
  <cp:revision>264</cp:revision>
  <dcterms:created xsi:type="dcterms:W3CDTF">2018-05-05T17:22:44Z</dcterms:created>
  <dcterms:modified xsi:type="dcterms:W3CDTF">2021-09-07T15:25:34Z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1043-10.1.0.5707</vt:lpwstr>
  </property>
  <property fmtid="{D5CDD505-2E9C-101B-9397-08002B2CF9AE}" pid="3" name="ContentTypeId">
    <vt:lpwstr>0x0101009AEBE13AE0DDFE43923AE2E8408F33E2</vt:lpwstr>
  </property>
</Properties>
</file>