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vi-V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1945ceb03_1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311945ceb03_1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1945ceb03_1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11945ceb03_1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FDFD"/>
            </a:gs>
            <a:gs pos="77000">
              <a:srgbClr val="F2F2F2"/>
            </a:gs>
            <a:gs pos="94000">
              <a:srgbClr val="D8D8D8"/>
            </a:gs>
            <a:gs pos="95000">
              <a:srgbClr val="D8D8D8"/>
            </a:gs>
            <a:gs pos="100000">
              <a:srgbClr val="D8D8D8"/>
            </a:gs>
          </a:gsLst>
          <a:lin ang="5400000" scaled="0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604" y="225246"/>
            <a:ext cx="1104041" cy="110404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2619467" y="225246"/>
            <a:ext cx="69530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-VN" sz="24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HỌC VIỆN CÔNG NGHỆ BƯU CHÍNH VIỄN THÔNG</a:t>
            </a:r>
            <a:endParaRPr b="1" i="0" sz="2400" u="none" cap="none" strike="noStrik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223031" y="686911"/>
            <a:ext cx="57459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-VN" sz="20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 b="1" i="0" sz="2000" u="none" cap="none" strike="noStrik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619467" y="2182502"/>
            <a:ext cx="69530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-VN" sz="28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BÁO CÁO BÀI TẬP LỚN</a:t>
            </a:r>
            <a:endParaRPr b="1" i="0" sz="2800" u="none" cap="none" strike="noStrik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217825" y="2828825"/>
            <a:ext cx="10087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3600">
                <a:solidFill>
                  <a:srgbClr val="F76727"/>
                </a:solidFill>
                <a:latin typeface="Cambria"/>
                <a:ea typeface="Cambria"/>
                <a:cs typeface="Cambria"/>
                <a:sym typeface="Cambria"/>
              </a:rPr>
              <a:t>Hệ thống nhận diện khuôn mặt sử dụng thuật toán Haar-Cascade-Classicifier và LBPH</a:t>
            </a:r>
            <a:endParaRPr b="1" i="0" sz="3600" u="none" cap="none" strike="noStrike">
              <a:solidFill>
                <a:srgbClr val="F76727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742624" y="5529952"/>
            <a:ext cx="574593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-VN" sz="20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Nhóm BTL: Nhóm </a:t>
            </a:r>
            <a:r>
              <a:rPr b="1" lang="vi-VN" sz="20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br>
              <a:rPr b="1" i="0" lang="vi-VN" sz="20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vi-VN" sz="20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Giảng viên hướng dẫn:  </a:t>
            </a:r>
            <a:r>
              <a:rPr b="1" lang="vi-VN" sz="20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Đào Thị Thúy Quỳnh</a:t>
            </a:r>
            <a:endParaRPr sz="20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10875544" y="6237838"/>
            <a:ext cx="1030128" cy="508320"/>
          </a:xfrm>
          <a:prstGeom prst="roundRect">
            <a:avLst>
              <a:gd fmla="val 16667" name="adj"/>
            </a:avLst>
          </a:prstGeom>
          <a:solidFill>
            <a:srgbClr val="F76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15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F2F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286328" y="1047585"/>
            <a:ext cx="23645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36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Thành viên</a:t>
            </a:r>
            <a:endParaRPr b="1" sz="36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14"/>
          <p:cNvCxnSpPr/>
          <p:nvPr/>
        </p:nvCxnSpPr>
        <p:spPr>
          <a:xfrm>
            <a:off x="397164" y="1712388"/>
            <a:ext cx="1191491" cy="0"/>
          </a:xfrm>
          <a:prstGeom prst="straightConnector1">
            <a:avLst/>
          </a:prstGeom>
          <a:noFill/>
          <a:ln cap="flat" cmpd="sng" w="76200">
            <a:solidFill>
              <a:srgbClr val="F7672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14"/>
          <p:cNvSpPr/>
          <p:nvPr/>
        </p:nvSpPr>
        <p:spPr>
          <a:xfrm>
            <a:off x="10875544" y="6237838"/>
            <a:ext cx="1030128" cy="508320"/>
          </a:xfrm>
          <a:prstGeom prst="roundRect">
            <a:avLst>
              <a:gd fmla="val 16667" name="adj"/>
            </a:avLst>
          </a:prstGeom>
          <a:solidFill>
            <a:srgbClr val="F76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15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" name="Google Shape;102;p14"/>
          <p:cNvGrpSpPr/>
          <p:nvPr/>
        </p:nvGrpSpPr>
        <p:grpSpPr>
          <a:xfrm>
            <a:off x="4050761" y="2388410"/>
            <a:ext cx="6954873" cy="4930743"/>
            <a:chOff x="4581236" y="794327"/>
            <a:chExt cx="6954873" cy="4930743"/>
          </a:xfrm>
        </p:grpSpPr>
        <p:cxnSp>
          <p:nvCxnSpPr>
            <p:cNvPr id="103" name="Google Shape;103;p14"/>
            <p:cNvCxnSpPr/>
            <p:nvPr/>
          </p:nvCxnSpPr>
          <p:spPr>
            <a:xfrm>
              <a:off x="5564909" y="1360556"/>
              <a:ext cx="5971200" cy="24900"/>
            </a:xfrm>
            <a:prstGeom prst="straightConnector1">
              <a:avLst/>
            </a:prstGeom>
            <a:noFill/>
            <a:ln cap="flat" cmpd="sng" w="57150">
              <a:solidFill>
                <a:srgbClr val="EFF2F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4" name="Google Shape;104;p14"/>
            <p:cNvSpPr/>
            <p:nvPr/>
          </p:nvSpPr>
          <p:spPr>
            <a:xfrm>
              <a:off x="4581236" y="1883774"/>
              <a:ext cx="591000" cy="591000"/>
            </a:xfrm>
            <a:prstGeom prst="roundRect">
              <a:avLst>
                <a:gd fmla="val 16667" name="adj"/>
              </a:avLst>
            </a:prstGeom>
            <a:solidFill>
              <a:srgbClr val="F767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vi-VN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5" name="Google Shape;105;p14"/>
            <p:cNvCxnSpPr/>
            <p:nvPr/>
          </p:nvCxnSpPr>
          <p:spPr>
            <a:xfrm>
              <a:off x="5564909" y="2450003"/>
              <a:ext cx="5971200" cy="24900"/>
            </a:xfrm>
            <a:prstGeom prst="straightConnector1">
              <a:avLst/>
            </a:prstGeom>
            <a:noFill/>
            <a:ln cap="flat" cmpd="sng" w="57150">
              <a:solidFill>
                <a:srgbClr val="EFF2F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6" name="Google Shape;106;p14"/>
            <p:cNvSpPr/>
            <p:nvPr/>
          </p:nvSpPr>
          <p:spPr>
            <a:xfrm>
              <a:off x="4581236" y="2973221"/>
              <a:ext cx="591000" cy="591000"/>
            </a:xfrm>
            <a:prstGeom prst="roundRect">
              <a:avLst>
                <a:gd fmla="val 16667" name="adj"/>
              </a:avLst>
            </a:prstGeom>
            <a:solidFill>
              <a:srgbClr val="F767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vi-VN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5564900" y="828217"/>
              <a:ext cx="5071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2800">
                  <a:solidFill>
                    <a:srgbClr val="1F3864"/>
                  </a:solidFill>
                  <a:latin typeface="Calibri"/>
                  <a:ea typeface="Calibri"/>
                  <a:cs typeface="Calibri"/>
                  <a:sym typeface="Calibri"/>
                </a:rPr>
                <a:t>Nguyễn Vinh Hiển - B21DCCN047</a:t>
              </a:r>
              <a:endParaRPr sz="2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8" name="Google Shape;108;p14"/>
            <p:cNvCxnSpPr/>
            <p:nvPr/>
          </p:nvCxnSpPr>
          <p:spPr>
            <a:xfrm>
              <a:off x="5564909" y="3539450"/>
              <a:ext cx="5971200" cy="24900"/>
            </a:xfrm>
            <a:prstGeom prst="straightConnector1">
              <a:avLst/>
            </a:prstGeom>
            <a:noFill/>
            <a:ln cap="flat" cmpd="sng" w="57150">
              <a:solidFill>
                <a:srgbClr val="EFF2F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9" name="Google Shape;109;p14"/>
            <p:cNvSpPr txBox="1"/>
            <p:nvPr/>
          </p:nvSpPr>
          <p:spPr>
            <a:xfrm>
              <a:off x="5564900" y="1859092"/>
              <a:ext cx="4732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2800">
                  <a:solidFill>
                    <a:srgbClr val="1F3864"/>
                  </a:solidFill>
                  <a:latin typeface="Calibri"/>
                  <a:ea typeface="Calibri"/>
                  <a:cs typeface="Calibri"/>
                  <a:sym typeface="Calibri"/>
                </a:rPr>
                <a:t>Trần Việt Hoàng - B21DCCN057</a:t>
              </a:r>
              <a:endParaRPr sz="2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" name="Google Shape;110;p14"/>
            <p:cNvCxnSpPr/>
            <p:nvPr/>
          </p:nvCxnSpPr>
          <p:spPr>
            <a:xfrm>
              <a:off x="5564909" y="4653764"/>
              <a:ext cx="5971200" cy="24900"/>
            </a:xfrm>
            <a:prstGeom prst="straightConnector1">
              <a:avLst/>
            </a:prstGeom>
            <a:noFill/>
            <a:ln cap="flat" cmpd="sng" w="57150">
              <a:solidFill>
                <a:srgbClr val="EFF2F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11" name="Google Shape;111;p14"/>
            <p:cNvSpPr txBox="1"/>
            <p:nvPr/>
          </p:nvSpPr>
          <p:spPr>
            <a:xfrm>
              <a:off x="5564900" y="3007117"/>
              <a:ext cx="4948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2800">
                  <a:solidFill>
                    <a:srgbClr val="1F3864"/>
                  </a:solidFill>
                  <a:latin typeface="Calibri"/>
                  <a:ea typeface="Calibri"/>
                  <a:cs typeface="Calibri"/>
                  <a:sym typeface="Calibri"/>
                </a:rPr>
                <a:t>Phạm Quang Hà - B21DCCN314</a:t>
              </a:r>
              <a:endParaRPr sz="2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" name="Google Shape;112;p14"/>
            <p:cNvCxnSpPr/>
            <p:nvPr/>
          </p:nvCxnSpPr>
          <p:spPr>
            <a:xfrm>
              <a:off x="5564909" y="5700170"/>
              <a:ext cx="5971200" cy="24900"/>
            </a:xfrm>
            <a:prstGeom prst="straightConnector1">
              <a:avLst/>
            </a:prstGeom>
            <a:noFill/>
            <a:ln cap="flat" cmpd="sng" w="57150">
              <a:solidFill>
                <a:srgbClr val="EFF2F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13" name="Google Shape;113;p14"/>
            <p:cNvSpPr/>
            <p:nvPr/>
          </p:nvSpPr>
          <p:spPr>
            <a:xfrm>
              <a:off x="4581236" y="794327"/>
              <a:ext cx="591000" cy="591000"/>
            </a:xfrm>
            <a:prstGeom prst="roundRect">
              <a:avLst>
                <a:gd fmla="val 16667" name="adj"/>
              </a:avLst>
            </a:prstGeom>
            <a:solidFill>
              <a:srgbClr val="F767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vi-VN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/>
          <p:nvPr/>
        </p:nvSpPr>
        <p:spPr>
          <a:xfrm>
            <a:off x="591127" y="480291"/>
            <a:ext cx="591128" cy="591128"/>
          </a:xfrm>
          <a:prstGeom prst="roundRect">
            <a:avLst>
              <a:gd fmla="val 16667" name="adj"/>
            </a:avLst>
          </a:prstGeom>
          <a:solidFill>
            <a:srgbClr val="F76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1542472" y="452689"/>
            <a:ext cx="519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36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Tổng quan về đề tài</a:t>
            </a:r>
            <a:endParaRPr b="1" sz="36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10875544" y="6237838"/>
            <a:ext cx="1030128" cy="508320"/>
          </a:xfrm>
          <a:prstGeom prst="roundRect">
            <a:avLst>
              <a:gd fmla="val 16667" name="adj"/>
            </a:avLst>
          </a:prstGeom>
          <a:solidFill>
            <a:srgbClr val="F76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15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1807289"/>
            <a:ext cx="952500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FDFD"/>
            </a:gs>
            <a:gs pos="77000">
              <a:srgbClr val="F2F2F2"/>
            </a:gs>
            <a:gs pos="94000">
              <a:srgbClr val="D8D8D8"/>
            </a:gs>
            <a:gs pos="95000">
              <a:srgbClr val="D8D8D8"/>
            </a:gs>
            <a:gs pos="100000">
              <a:srgbClr val="D8D8D8"/>
            </a:gs>
          </a:gsLst>
          <a:lin ang="5400012" scaled="0"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>
            <a:off x="591127" y="480291"/>
            <a:ext cx="591000" cy="591000"/>
          </a:xfrm>
          <a:prstGeom prst="roundRect">
            <a:avLst>
              <a:gd fmla="val 16667" name="adj"/>
            </a:avLst>
          </a:prstGeom>
          <a:solidFill>
            <a:srgbClr val="F76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1542471" y="425088"/>
            <a:ext cx="646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36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Cơ sở lý thuyết</a:t>
            </a:r>
            <a:endParaRPr b="1" sz="36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10875544" y="6237838"/>
            <a:ext cx="1030200" cy="508200"/>
          </a:xfrm>
          <a:prstGeom prst="roundRect">
            <a:avLst>
              <a:gd fmla="val 16667" name="adj"/>
            </a:avLst>
          </a:prstGeom>
          <a:solidFill>
            <a:srgbClr val="F76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15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591120" y="1303950"/>
            <a:ext cx="1028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Thuật toán Haar Cascade Classifier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213" y="2208650"/>
            <a:ext cx="8065578" cy="37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FDFD"/>
            </a:gs>
            <a:gs pos="77000">
              <a:srgbClr val="F2F2F2"/>
            </a:gs>
            <a:gs pos="94000">
              <a:srgbClr val="D8D8D8"/>
            </a:gs>
            <a:gs pos="95000">
              <a:srgbClr val="D8D8D8"/>
            </a:gs>
            <a:gs pos="100000">
              <a:srgbClr val="D8D8D8"/>
            </a:gs>
          </a:gsLst>
          <a:lin ang="5400012" scaled="0"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/>
          <p:nvPr/>
        </p:nvSpPr>
        <p:spPr>
          <a:xfrm>
            <a:off x="591127" y="480291"/>
            <a:ext cx="591000" cy="591000"/>
          </a:xfrm>
          <a:prstGeom prst="roundRect">
            <a:avLst>
              <a:gd fmla="val 16667" name="adj"/>
            </a:avLst>
          </a:prstGeom>
          <a:solidFill>
            <a:srgbClr val="F76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1542471" y="425088"/>
            <a:ext cx="646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36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Cơ sở lý thuyết</a:t>
            </a:r>
            <a:endParaRPr b="1" sz="36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10875544" y="6237838"/>
            <a:ext cx="1030200" cy="508200"/>
          </a:xfrm>
          <a:prstGeom prst="roundRect">
            <a:avLst>
              <a:gd fmla="val 16667" name="adj"/>
            </a:avLst>
          </a:prstGeom>
          <a:solidFill>
            <a:srgbClr val="F76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15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591120" y="1303950"/>
            <a:ext cx="1028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LBPH (Local Binary Patterns Histogram)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193" y="2019475"/>
            <a:ext cx="6725607" cy="41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FDFD"/>
            </a:gs>
            <a:gs pos="77000">
              <a:srgbClr val="F2F2F2"/>
            </a:gs>
            <a:gs pos="94000">
              <a:srgbClr val="D8D8D8"/>
            </a:gs>
            <a:gs pos="95000">
              <a:srgbClr val="D8D8D8"/>
            </a:gs>
            <a:gs pos="100000">
              <a:srgbClr val="D8D8D8"/>
            </a:gs>
          </a:gsLst>
          <a:lin ang="5400000" scaled="0"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/>
          <p:nvPr/>
        </p:nvSpPr>
        <p:spPr>
          <a:xfrm>
            <a:off x="591127" y="480291"/>
            <a:ext cx="591128" cy="591128"/>
          </a:xfrm>
          <a:prstGeom prst="roundRect">
            <a:avLst>
              <a:gd fmla="val 16667" name="adj"/>
            </a:avLst>
          </a:prstGeom>
          <a:solidFill>
            <a:srgbClr val="F76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1542471" y="425088"/>
            <a:ext cx="646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36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Kết quả</a:t>
            </a:r>
            <a:endParaRPr b="1" sz="36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10690201" y="6237850"/>
            <a:ext cx="1215600" cy="508200"/>
          </a:xfrm>
          <a:prstGeom prst="roundRect">
            <a:avLst>
              <a:gd fmla="val 16667" name="adj"/>
            </a:avLst>
          </a:prstGeom>
          <a:solidFill>
            <a:srgbClr val="F76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15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213" y="2524113"/>
            <a:ext cx="726757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FDFD"/>
            </a:gs>
            <a:gs pos="77000">
              <a:srgbClr val="F2F2F2"/>
            </a:gs>
            <a:gs pos="94000">
              <a:srgbClr val="D8D8D8"/>
            </a:gs>
            <a:gs pos="95000">
              <a:srgbClr val="D8D8D8"/>
            </a:gs>
            <a:gs pos="100000">
              <a:srgbClr val="D8D8D8"/>
            </a:gs>
          </a:gsLst>
          <a:lin ang="5400000" scaled="0"/>
        </a:gra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/>
          <p:nvPr/>
        </p:nvSpPr>
        <p:spPr>
          <a:xfrm>
            <a:off x="591127" y="480291"/>
            <a:ext cx="591128" cy="591128"/>
          </a:xfrm>
          <a:prstGeom prst="roundRect">
            <a:avLst>
              <a:gd fmla="val 16667" name="adj"/>
            </a:avLst>
          </a:prstGeom>
          <a:solidFill>
            <a:srgbClr val="F76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1524902" y="452613"/>
            <a:ext cx="950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36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Phương hướng tương lai</a:t>
            </a:r>
            <a:endParaRPr b="1" sz="36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10565394" y="6237838"/>
            <a:ext cx="1340278" cy="508320"/>
          </a:xfrm>
          <a:prstGeom prst="roundRect">
            <a:avLst>
              <a:gd fmla="val 16667" name="adj"/>
            </a:avLst>
          </a:prstGeom>
          <a:solidFill>
            <a:srgbClr val="F76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15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1164600" y="1303100"/>
            <a:ext cx="9862800" cy="22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vi-VN" sz="3000">
                <a:latin typeface="Calibri"/>
                <a:ea typeface="Calibri"/>
                <a:cs typeface="Calibri"/>
                <a:sym typeface="Calibri"/>
              </a:rPr>
              <a:t>Nâng cấp thuật toán xử lý ảnh và nhận diện khuôn mặt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vi-VN" sz="3000">
                <a:latin typeface="Calibri"/>
                <a:ea typeface="Calibri"/>
                <a:cs typeface="Calibri"/>
                <a:sym typeface="Calibri"/>
              </a:rPr>
              <a:t>Nâng cấp server để xử lý nhanh hơn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vi-VN" sz="3000">
                <a:latin typeface="Calibri"/>
                <a:ea typeface="Calibri"/>
                <a:cs typeface="Calibri"/>
                <a:sym typeface="Calibri"/>
              </a:rPr>
              <a:t>Mở rộng tính năng của hệ thống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vi-VN" sz="3000">
                <a:latin typeface="Calibri"/>
                <a:ea typeface="Calibri"/>
                <a:cs typeface="Calibri"/>
                <a:sym typeface="Calibri"/>
              </a:rPr>
              <a:t>Cải thiện trải nghiệm người dùng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FDFD"/>
            </a:gs>
            <a:gs pos="77000">
              <a:srgbClr val="F2F2F2"/>
            </a:gs>
            <a:gs pos="94000">
              <a:srgbClr val="D8D8D8"/>
            </a:gs>
            <a:gs pos="95000">
              <a:srgbClr val="D8D8D8"/>
            </a:gs>
            <a:gs pos="100000">
              <a:srgbClr val="D8D8D8"/>
            </a:gs>
          </a:gsLst>
          <a:lin ang="5400012" scaled="0"/>
        </a:gra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/>
          <p:nvPr/>
        </p:nvSpPr>
        <p:spPr>
          <a:xfrm>
            <a:off x="0" y="1352144"/>
            <a:ext cx="12192000" cy="315180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2129522" y="2050862"/>
            <a:ext cx="79329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54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Cảm ơn cô và các bạn đã chú ý lắng nghe</a:t>
            </a:r>
            <a:endParaRPr b="1" sz="54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10565394" y="6237838"/>
            <a:ext cx="1340400" cy="508200"/>
          </a:xfrm>
          <a:prstGeom prst="roundRect">
            <a:avLst>
              <a:gd fmla="val 16667" name="adj"/>
            </a:avLst>
          </a:prstGeom>
          <a:solidFill>
            <a:srgbClr val="F76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15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