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1945ceb03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1945ceb03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945ceb03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1945ceb03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1945ceb03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11945ceb03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1945ceb03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1945ceb03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1945ceb03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1945ceb03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04" y="225246"/>
            <a:ext cx="1104041" cy="11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619467" y="225246"/>
            <a:ext cx="6953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HỌC VIỆN CÔNG NGHỆ BƯU CHÍNH VIỄN THÔNG</a:t>
            </a:r>
            <a:endParaRPr b="1" i="0" sz="2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23031" y="686911"/>
            <a:ext cx="57459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 b="1" i="0" sz="2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19467" y="2182502"/>
            <a:ext cx="6953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BÁO CÁO KẾT QUẢ BÀI TẬP LỚN</a:t>
            </a:r>
            <a:endParaRPr b="1" i="0" sz="2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05067" y="2828835"/>
            <a:ext cx="878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F76727"/>
                </a:solidFill>
                <a:latin typeface="Cambria"/>
                <a:ea typeface="Cambria"/>
                <a:cs typeface="Cambria"/>
                <a:sym typeface="Cambria"/>
              </a:rPr>
              <a:t>Xây dựng hệ thống phát hiện xâm nhập sử dụng module ESP32-CAM</a:t>
            </a:r>
            <a:endParaRPr b="1" i="0" sz="3600" u="none" cap="none" strike="noStrike">
              <a:solidFill>
                <a:srgbClr val="F7672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42624" y="5529952"/>
            <a:ext cx="57459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Nhóm BTL: Nhóm </a:t>
            </a:r>
            <a:r>
              <a:rPr b="1" lang="vi-VN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b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vi-VN" sz="2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Giảng viên hướng dẫn:  </a:t>
            </a:r>
            <a:r>
              <a:rPr b="1" lang="vi-VN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Trần Thị Thanh Thủy</a:t>
            </a:r>
            <a:endParaRPr sz="20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Thiết kế hệ thống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0713850" y="6237850"/>
            <a:ext cx="11919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602556" y="1549195"/>
            <a:ext cx="547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dk1"/>
                </a:solidFill>
              </a:rPr>
              <a:t>Sơ đồ khối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182255" y="3429000"/>
            <a:ext cx="1919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72918" y="1850385"/>
            <a:ext cx="1027545" cy="115355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ây Quyết Định (Decision Tree) - Trí tuệ nhân tạo" id="189" name="Google Shape;189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400" y="1071425"/>
            <a:ext cx="6704654" cy="51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575" y="480300"/>
            <a:ext cx="6800375" cy="60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542471" y="425088"/>
            <a:ext cx="6465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Mô hình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10702026" y="6237850"/>
            <a:ext cx="12036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725400" y="1619775"/>
            <a:ext cx="96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 đồ thuật toán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72918" y="1813030"/>
            <a:ext cx="1027545" cy="115355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37" y="2061925"/>
            <a:ext cx="6106626" cy="46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Mô hình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10702026" y="6237850"/>
            <a:ext cx="12036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701750" y="1194100"/>
            <a:ext cx="96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 phỏng mạch và thực tế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49268" y="1387355"/>
            <a:ext cx="1027500" cy="1155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12336" r="24943" t="0"/>
          <a:stretch/>
        </p:blipFill>
        <p:spPr>
          <a:xfrm>
            <a:off x="7166575" y="2020200"/>
            <a:ext cx="4375824" cy="3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Kết quả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0690201" y="6237850"/>
            <a:ext cx="12156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78" y="1350650"/>
            <a:ext cx="8446050" cy="4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524902" y="452613"/>
            <a:ext cx="950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Phương hướng tương lai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10565394" y="6237838"/>
            <a:ext cx="134027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164600" y="1303100"/>
            <a:ext cx="986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Nâng cấp thuật toán xử lý ảnh và nhận diện khuôn mặt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Nâng cấp phần cứng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Nâng cấp bảo mật và truyền thông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Mở rộng tính năng của hệ thống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vi-VN" sz="3000">
                <a:latin typeface="Calibri"/>
                <a:ea typeface="Calibri"/>
                <a:cs typeface="Calibri"/>
                <a:sym typeface="Calibri"/>
              </a:rPr>
              <a:t>Cải thiện trải nghiệm người dùng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0" y="1352144"/>
            <a:ext cx="12192000" cy="31518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129522" y="2050862"/>
            <a:ext cx="7932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5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Cảm ơn cô và các bạn đã chú ý lắng nghe</a:t>
            </a:r>
            <a:endParaRPr b="1" sz="5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0565394" y="6237838"/>
            <a:ext cx="13404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F2F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286328" y="1047585"/>
            <a:ext cx="2364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Thành viên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397164" y="1712388"/>
            <a:ext cx="1191491" cy="0"/>
          </a:xfrm>
          <a:prstGeom prst="straightConnector1">
            <a:avLst/>
          </a:prstGeom>
          <a:noFill/>
          <a:ln cap="flat" cmpd="sng" w="76200">
            <a:solidFill>
              <a:srgbClr val="F7672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050761" y="2388410"/>
            <a:ext cx="6954873" cy="4930743"/>
            <a:chOff x="4581236" y="794327"/>
            <a:chExt cx="6954873" cy="4930743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5564909" y="1360556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4581236" y="1883774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5564909" y="2450003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4581236" y="2973221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5564900" y="828209"/>
              <a:ext cx="428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Nguyễn Vinh Hiển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>
              <a:off x="5564909" y="3539450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14"/>
            <p:cNvSpPr txBox="1"/>
            <p:nvPr/>
          </p:nvSpPr>
          <p:spPr>
            <a:xfrm>
              <a:off x="5564900" y="1859086"/>
              <a:ext cx="428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Trần Việt Hoàng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5564909" y="4653764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14"/>
            <p:cNvSpPr txBox="1"/>
            <p:nvPr/>
          </p:nvSpPr>
          <p:spPr>
            <a:xfrm>
              <a:off x="5564900" y="3007129"/>
              <a:ext cx="428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80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rPr>
                <a:t>Nguyễn Đức Lộc</a:t>
              </a:r>
              <a:endParaRPr sz="2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4"/>
            <p:cNvCxnSpPr/>
            <p:nvPr/>
          </p:nvCxnSpPr>
          <p:spPr>
            <a:xfrm>
              <a:off x="5564909" y="5700170"/>
              <a:ext cx="5971200" cy="24900"/>
            </a:xfrm>
            <a:prstGeom prst="straightConnector1">
              <a:avLst/>
            </a:prstGeom>
            <a:noFill/>
            <a:ln cap="flat" cmpd="sng" w="57150">
              <a:solidFill>
                <a:srgbClr val="EFF2F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14"/>
            <p:cNvSpPr/>
            <p:nvPr/>
          </p:nvSpPr>
          <p:spPr>
            <a:xfrm>
              <a:off x="4581236" y="794327"/>
              <a:ext cx="591000" cy="591000"/>
            </a:xfrm>
            <a:prstGeom prst="roundRect">
              <a:avLst>
                <a:gd fmla="val 16667" name="adj"/>
              </a:avLst>
            </a:prstGeom>
            <a:solidFill>
              <a:srgbClr val="F76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vi-V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542472" y="452689"/>
            <a:ext cx="51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Tổng quan về đề tài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807289"/>
            <a:ext cx="95250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225" y="1606725"/>
            <a:ext cx="511052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25" y="1606725"/>
            <a:ext cx="4874049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591127" y="480291"/>
            <a:ext cx="591128" cy="591128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0875544" y="6237838"/>
            <a:ext cx="1030128" cy="50832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223819"/>
            <a:ext cx="846772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2863208" y="5986313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USB UART TTL FT232RL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863208" y="5986313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ESP32-CAM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874313"/>
            <a:ext cx="920115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100" y="255425"/>
            <a:ext cx="3016466" cy="3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863208" y="5986313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PIR HC-SR505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3257738"/>
            <a:ext cx="68008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376" y="1197199"/>
            <a:ext cx="3341250" cy="206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91120" y="1303950"/>
            <a:ext cx="1028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Thuật toán Haar Cascade Classifier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13" y="2208650"/>
            <a:ext cx="8065578" cy="37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FDFD"/>
            </a:gs>
            <a:gs pos="77000">
              <a:srgbClr val="F2F2F2"/>
            </a:gs>
            <a:gs pos="94000">
              <a:srgbClr val="D8D8D8"/>
            </a:gs>
            <a:gs pos="95000">
              <a:srgbClr val="D8D8D8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591127" y="480291"/>
            <a:ext cx="591000" cy="5910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1542471" y="425088"/>
            <a:ext cx="64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Cơ sở lý thuyết</a:t>
            </a:r>
            <a:endParaRPr b="1" sz="36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0875544" y="6237838"/>
            <a:ext cx="1030200" cy="508200"/>
          </a:xfrm>
          <a:prstGeom prst="roundRect">
            <a:avLst>
              <a:gd fmla="val 16667" name="adj"/>
            </a:avLst>
          </a:prstGeom>
          <a:solidFill>
            <a:srgbClr val="F76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lang="vi-V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15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91120" y="1303950"/>
            <a:ext cx="1028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LBPH (Local Binary Patterns Histogram)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193" y="2019475"/>
            <a:ext cx="6725607" cy="41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