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75" r:id="rId3"/>
    <p:sldId id="276" r:id="rId4"/>
    <p:sldId id="277" r:id="rId5"/>
    <p:sldId id="278" r:id="rId6"/>
    <p:sldId id="279" r:id="rId7"/>
    <p:sldId id="280" r:id="rId8"/>
    <p:sldId id="282" r:id="rId9"/>
    <p:sldId id="281" r:id="rId10"/>
    <p:sldId id="283" r:id="rId11"/>
    <p:sldId id="284" r:id="rId12"/>
    <p:sldId id="285" r:id="rId13"/>
    <p:sldId id="289" r:id="rId14"/>
    <p:sldId id="286" r:id="rId15"/>
    <p:sldId id="290" r:id="rId16"/>
    <p:sldId id="291" r:id="rId17"/>
    <p:sldId id="292" r:id="rId18"/>
    <p:sldId id="293" r:id="rId19"/>
    <p:sldId id="296" r:id="rId20"/>
    <p:sldId id="295" r:id="rId21"/>
    <p:sldId id="298" r:id="rId22"/>
    <p:sldId id="297" r:id="rId23"/>
    <p:sldId id="294" r:id="rId24"/>
    <p:sldId id="299" r:id="rId25"/>
    <p:sldId id="300" r:id="rId26"/>
    <p:sldId id="301"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1218" y="-72"/>
      </p:cViewPr>
      <p:guideLst>
        <p:guide orient="horz" pos="2160"/>
        <p:guide pos="2880"/>
      </p:guideLst>
    </p:cSldViewPr>
  </p:slideViewPr>
  <p:notesTextViewPr>
    <p:cViewPr>
      <p:scale>
        <a:sx n="1" d="1"/>
        <a:sy n="1" d="1"/>
      </p:scale>
      <p:origin x="0" y="0"/>
    </p:cViewPr>
  </p:notesTextViewPr>
  <p:sorterViewPr>
    <p:cViewPr>
      <p:scale>
        <a:sx n="100" d="100"/>
        <a:sy n="100" d="100"/>
      </p:scale>
      <p:origin x="0" y="18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BE9A23-A18A-4666-BCD1-18EB681C2F91}" type="datetimeFigureOut">
              <a:rPr lang="en-US" smtClean="0"/>
              <a:t>7/18/2015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220946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E9A23-A18A-4666-BCD1-18EB681C2F91}" type="datetimeFigureOut">
              <a:rPr lang="en-US" smtClean="0"/>
              <a:t>7/18/2015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19684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E9A23-A18A-4666-BCD1-18EB681C2F91}" type="datetimeFigureOut">
              <a:rPr lang="en-US" smtClean="0"/>
              <a:t>7/18/2015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393443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E9A23-A18A-4666-BCD1-18EB681C2F91}" type="datetimeFigureOut">
              <a:rPr lang="en-US" smtClean="0"/>
              <a:t>7/18/2015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217579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E9A23-A18A-4666-BCD1-18EB681C2F91}" type="datetimeFigureOut">
              <a:rPr lang="en-US" smtClean="0"/>
              <a:t>7/18/2015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257246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E9A23-A18A-4666-BCD1-18EB681C2F91}" type="datetimeFigureOut">
              <a:rPr lang="en-US" smtClean="0"/>
              <a:t>7/18/2015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199412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E9A23-A18A-4666-BCD1-18EB681C2F91}" type="datetimeFigureOut">
              <a:rPr lang="en-US" smtClean="0"/>
              <a:t>7/18/2015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288905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E9A23-A18A-4666-BCD1-18EB681C2F91}" type="datetimeFigureOut">
              <a:rPr lang="en-US" smtClean="0"/>
              <a:t>7/18/2015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97632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E9A23-A18A-4666-BCD1-18EB681C2F91}" type="datetimeFigureOut">
              <a:rPr lang="en-US" smtClean="0"/>
              <a:t>7/18/2015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368374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E9A23-A18A-4666-BCD1-18EB681C2F91}" type="datetimeFigureOut">
              <a:rPr lang="en-US" smtClean="0"/>
              <a:t>7/18/2015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14034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E9A23-A18A-4666-BCD1-18EB681C2F91}" type="datetimeFigureOut">
              <a:rPr lang="en-US" smtClean="0"/>
              <a:t>7/18/2015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2473E-D13F-4DC1-81CD-2E4AFD205AA8}" type="slidenum">
              <a:rPr lang="en-US" smtClean="0"/>
              <a:t>‹#›</a:t>
            </a:fld>
            <a:endParaRPr lang="en-US"/>
          </a:p>
        </p:txBody>
      </p:sp>
    </p:spTree>
    <p:extLst>
      <p:ext uri="{BB962C8B-B14F-4D97-AF65-F5344CB8AC3E}">
        <p14:creationId xmlns:p14="http://schemas.microsoft.com/office/powerpoint/2010/main" val="138195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E9A23-A18A-4666-BCD1-18EB681C2F91}" type="datetimeFigureOut">
              <a:rPr lang="en-US" smtClean="0"/>
              <a:t>7/18/2015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2473E-D13F-4DC1-81CD-2E4AFD205AA8}" type="slidenum">
              <a:rPr lang="en-US" smtClean="0"/>
              <a:t>‹#›</a:t>
            </a:fld>
            <a:endParaRPr lang="en-US"/>
          </a:p>
        </p:txBody>
      </p:sp>
    </p:spTree>
    <p:extLst>
      <p:ext uri="{BB962C8B-B14F-4D97-AF65-F5344CB8AC3E}">
        <p14:creationId xmlns:p14="http://schemas.microsoft.com/office/powerpoint/2010/main" val="358246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b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4000" r="-14000"/>
          </a:stretch>
        </a:blipFill>
        <a:effectLst/>
      </p:bgPr>
    </p:bg>
    <p:spTree>
      <p:nvGrpSpPr>
        <p:cNvPr id="1" name=""/>
        <p:cNvGrpSpPr/>
        <p:nvPr/>
      </p:nvGrpSpPr>
      <p:grpSpPr>
        <a:xfrm>
          <a:off x="0" y="0"/>
          <a:ext cx="0" cy="0"/>
          <a:chOff x="0" y="0"/>
          <a:chExt cx="0" cy="0"/>
        </a:xfrm>
      </p:grpSpPr>
      <p:sp>
        <p:nvSpPr>
          <p:cNvPr id="4" name="Rectangle 3"/>
          <p:cNvSpPr/>
          <p:nvPr/>
        </p:nvSpPr>
        <p:spPr>
          <a:xfrm>
            <a:off x="3874261" y="332656"/>
            <a:ext cx="3961341" cy="1908215"/>
          </a:xfrm>
          <a:prstGeom prst="rect">
            <a:avLst/>
          </a:prstGeom>
          <a:noFill/>
        </p:spPr>
        <p:txBody>
          <a:bodyPr wrap="none" lIns="91440" tIns="45720" rIns="91440" bIns="45720">
            <a:spAutoFit/>
          </a:bodyPr>
          <a:lstStyle/>
          <a:p>
            <a:pPr algn="ctr"/>
            <a:r>
              <a:rPr lang="en-US" sz="4400" b="1" cap="none" spc="0" dirty="0" smtClean="0">
                <a:ln w="10541" cmpd="sng">
                  <a:solidFill>
                    <a:schemeClr val="accent1">
                      <a:shade val="88000"/>
                      <a:satMod val="110000"/>
                    </a:schemeClr>
                  </a:solidFill>
                  <a:prstDash val="solid"/>
                </a:ln>
                <a:solidFill>
                  <a:srgbClr val="002060"/>
                </a:solidFill>
                <a:effectLst/>
                <a:latin typeface="Times New Roman" pitchFamily="18" charset="0"/>
                <a:cs typeface="Times New Roman" pitchFamily="18" charset="0"/>
              </a:rPr>
              <a:t>KỸ NĂNG</a:t>
            </a:r>
            <a:r>
              <a:rPr lang="en-US" sz="4400" b="1" cap="none" spc="0" dirty="0">
                <a:ln w="10541" cmpd="sng">
                  <a:solidFill>
                    <a:schemeClr val="accent1">
                      <a:shade val="88000"/>
                      <a:satMod val="110000"/>
                    </a:schemeClr>
                  </a:solidFill>
                  <a:prstDash val="solid"/>
                </a:ln>
                <a:solidFill>
                  <a:srgbClr val="002060"/>
                </a:solidFill>
                <a:effectLst/>
                <a:latin typeface="Times New Roman" pitchFamily="18" charset="0"/>
                <a:cs typeface="Times New Roman" pitchFamily="18" charset="0"/>
              </a:rPr>
              <a:t/>
            </a:r>
            <a:br>
              <a:rPr lang="en-US" sz="4400" b="1" cap="none" spc="0" dirty="0">
                <a:ln w="10541" cmpd="sng">
                  <a:solidFill>
                    <a:schemeClr val="accent1">
                      <a:shade val="88000"/>
                      <a:satMod val="110000"/>
                    </a:schemeClr>
                  </a:solidFill>
                  <a:prstDash val="solid"/>
                </a:ln>
                <a:solidFill>
                  <a:srgbClr val="002060"/>
                </a:solidFill>
                <a:effectLst/>
                <a:latin typeface="Times New Roman" pitchFamily="18" charset="0"/>
                <a:cs typeface="Times New Roman" pitchFamily="18" charset="0"/>
              </a:rPr>
            </a:br>
            <a:r>
              <a:rPr lang="en-US" sz="4400" b="1" cap="none" spc="0" dirty="0">
                <a:ln w="10541" cmpd="sng">
                  <a:solidFill>
                    <a:schemeClr val="accent1">
                      <a:shade val="88000"/>
                      <a:satMod val="110000"/>
                    </a:schemeClr>
                  </a:solidFill>
                  <a:prstDash val="solid"/>
                </a:ln>
                <a:solidFill>
                  <a:srgbClr val="002060"/>
                </a:solidFill>
                <a:effectLst/>
                <a:latin typeface="Times New Roman" pitchFamily="18" charset="0"/>
                <a:cs typeface="Times New Roman" pitchFamily="18" charset="0"/>
              </a:rPr>
              <a:t>TUYỂN </a:t>
            </a:r>
            <a:r>
              <a:rPr lang="en-US" sz="4400" b="1" cap="none" spc="0" dirty="0" smtClean="0">
                <a:ln w="10541" cmpd="sng">
                  <a:solidFill>
                    <a:schemeClr val="accent1">
                      <a:shade val="88000"/>
                      <a:satMod val="110000"/>
                    </a:schemeClr>
                  </a:solidFill>
                  <a:prstDash val="solid"/>
                </a:ln>
                <a:solidFill>
                  <a:srgbClr val="002060"/>
                </a:solidFill>
                <a:effectLst/>
                <a:latin typeface="Times New Roman" pitchFamily="18" charset="0"/>
                <a:cs typeface="Times New Roman" pitchFamily="18" charset="0"/>
              </a:rPr>
              <a:t>DỤNG</a:t>
            </a:r>
          </a:p>
          <a:p>
            <a:pPr algn="ctr"/>
            <a:r>
              <a:rPr lang="en-US" sz="3000" b="1" dirty="0" smtClean="0">
                <a:ln w="10541" cmpd="sng">
                  <a:solidFill>
                    <a:schemeClr val="accent1">
                      <a:shade val="88000"/>
                      <a:satMod val="110000"/>
                    </a:schemeClr>
                  </a:solidFill>
                  <a:prstDash val="solid"/>
                </a:ln>
                <a:solidFill>
                  <a:srgbClr val="002060"/>
                </a:solidFill>
                <a:latin typeface="Times New Roman" pitchFamily="18" charset="0"/>
                <a:cs typeface="Times New Roman" pitchFamily="18" charset="0"/>
              </a:rPr>
              <a:t>                            </a:t>
            </a:r>
            <a:endParaRPr lang="en-US" sz="2000" b="1" cap="none" spc="0" dirty="0">
              <a:ln w="10541" cmpd="sng">
                <a:solidFill>
                  <a:schemeClr val="accent1">
                    <a:shade val="88000"/>
                    <a:satMod val="110000"/>
                  </a:schemeClr>
                </a:solidFill>
                <a:prstDash val="solid"/>
              </a:ln>
              <a:solidFill>
                <a:srgbClr val="002060"/>
              </a:solidFill>
              <a:effectLst/>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9" y="0"/>
            <a:ext cx="2794000" cy="1581150"/>
          </a:xfrm>
          <a:prstGeom prst="rect">
            <a:avLst/>
          </a:prstGeom>
        </p:spPr>
      </p:pic>
    </p:spTree>
    <p:extLst>
      <p:ext uri="{BB962C8B-B14F-4D97-AF65-F5344CB8AC3E}">
        <p14:creationId xmlns:p14="http://schemas.microsoft.com/office/powerpoint/2010/main" val="40036115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400" fill="hold"/>
                                        <p:tgtEl>
                                          <p:spTgt spid="4"/>
                                        </p:tgtEl>
                                        <p:attrNameLst>
                                          <p:attrName>ppt_x</p:attrName>
                                        </p:attrNameLst>
                                      </p:cBhvr>
                                      <p:tavLst>
                                        <p:tav tm="0">
                                          <p:val>
                                            <p:strVal val="#ppt_x"/>
                                          </p:val>
                                        </p:tav>
                                        <p:tav tm="100000">
                                          <p:val>
                                            <p:strVal val="#ppt_x"/>
                                          </p:val>
                                        </p:tav>
                                      </p:tavLst>
                                    </p:anim>
                                    <p:anim calcmode="lin" valueType="num">
                                      <p:cBhvr additive="base">
                                        <p:cTn id="13" dur="14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363272" cy="5904656"/>
          </a:xfrm>
        </p:spPr>
        <p:txBody>
          <a:bodyPr>
            <a:normAutofit fontScale="85000" lnSpcReduction="10000"/>
          </a:bodyPr>
          <a:lstStyle/>
          <a:p>
            <a:pPr marL="0" indent="0">
              <a:spcBef>
                <a:spcPts val="400"/>
              </a:spcBef>
              <a:spcAft>
                <a:spcPts val="400"/>
              </a:spcAft>
              <a:buNone/>
            </a:pPr>
            <a:r>
              <a:rPr lang="en-US" b="1" dirty="0" smtClean="0">
                <a:latin typeface="Times New Roman" pitchFamily="18" charset="0"/>
                <a:cs typeface="Times New Roman" pitchFamily="18" charset="0"/>
              </a:rPr>
              <a:t>b. </a:t>
            </a:r>
            <a:r>
              <a:rPr lang="en-US" b="1" dirty="0" err="1" smtClean="0">
                <a:latin typeface="Times New Roman" pitchFamily="18" charset="0"/>
                <a:cs typeface="Times New Roman" pitchFamily="18" charset="0"/>
              </a:rPr>
              <a:t>Sàng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lọc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hồ</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sơ</a:t>
            </a:r>
            <a:r>
              <a:rPr lang="en-US" b="1" dirty="0" smtClean="0">
                <a:latin typeface="Times New Roman" pitchFamily="18" charset="0"/>
                <a:cs typeface="Times New Roman" pitchFamily="18" charset="0"/>
              </a:rPr>
              <a:t>: </a:t>
            </a:r>
          </a:p>
          <a:p>
            <a:pPr>
              <a:spcBef>
                <a:spcPts val="400"/>
              </a:spcBef>
              <a:spcAft>
                <a:spcPts val="400"/>
              </a:spcAft>
              <a:buFontTx/>
              <a:buChar char="-"/>
            </a:pPr>
            <a:r>
              <a:rPr lang="en-US" dirty="0" err="1" smtClean="0">
                <a:latin typeface="Times New Roman" pitchFamily="18" charset="0"/>
                <a:cs typeface="Times New Roman" pitchFamily="18" charset="0"/>
              </a:rPr>
              <a:t>Sàng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căn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cứ</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a:t>
            </a:r>
            <a:r>
              <a:rPr lang="en-US" dirty="0" err="1" smtClean="0">
                <a:latin typeface="Times New Roman" pitchFamily="18" charset="0"/>
                <a:cs typeface="Times New Roman" pitchFamily="18" charset="0"/>
              </a:rPr>
              <a:t>iêu</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chuẩn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nặng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kinh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nghiệm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spcBef>
                <a:spcPts val="400"/>
              </a:spcBef>
              <a:spcAft>
                <a:spcPts val="400"/>
              </a:spcAft>
              <a:buFontTx/>
              <a:buChar char="-"/>
            </a:pP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nộp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PT HCNS </a:t>
            </a:r>
            <a:r>
              <a:rPr lang="en-US" dirty="0" err="1">
                <a:latin typeface="Times New Roman" pitchFamily="18" charset="0"/>
                <a:cs typeface="Times New Roman" pitchFamily="18" charset="0"/>
              </a:rPr>
              <a:t>nhìn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tướng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giọng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phù</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a:t>
            </a:r>
          </a:p>
          <a:p>
            <a:pPr>
              <a:spcBef>
                <a:spcPts val="400"/>
              </a:spcBef>
              <a:spcAft>
                <a:spcPts val="400"/>
              </a:spcAft>
              <a:buFontTx/>
              <a:buChar char="-"/>
            </a:pP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nộp</a:t>
            </a:r>
            <a:r>
              <a:rPr lang="en-US" dirty="0" smtClean="0">
                <a:latin typeface="Times New Roman" pitchFamily="18" charset="0"/>
                <a:cs typeface="Times New Roman" pitchFamily="18" charset="0"/>
              </a:rPr>
              <a:t> qua mail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nhờ</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PT HCNS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CV,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cẩu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nội</a:t>
            </a:r>
            <a:r>
              <a:rPr lang="en-US" dirty="0">
                <a:latin typeface="Times New Roman" pitchFamily="18" charset="0"/>
                <a:cs typeface="Times New Roman" pitchFamily="18" charset="0"/>
              </a:rPr>
              <a:t> dung </a:t>
            </a:r>
            <a:r>
              <a:rPr lang="en-US" dirty="0" err="1">
                <a:latin typeface="Times New Roman" pitchFamily="18" charset="0"/>
                <a:cs typeface="Times New Roman" pitchFamily="18" charset="0"/>
              </a:rPr>
              <a:t>lộn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xộn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Cho </a:t>
            </a:r>
            <a:r>
              <a:rPr lang="en-US" dirty="0" err="1">
                <a:latin typeface="Times New Roman" pitchFamily="18" charset="0"/>
                <a:cs typeface="Times New Roman" pitchFamily="18" charset="0"/>
              </a:rPr>
              <a:t>thấy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tâm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chi </a:t>
            </a:r>
            <a:r>
              <a:rPr lang="en-US" dirty="0" err="1">
                <a:latin typeface="Times New Roman" pitchFamily="18" charset="0"/>
                <a:cs typeface="Times New Roman" pitchFamily="18" charset="0"/>
              </a:rPr>
              <a:t>tiết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cẩn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hưởng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spcBef>
                <a:spcPts val="400"/>
              </a:spcBef>
              <a:spcAft>
                <a:spcPts val="400"/>
              </a:spcAf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30543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7"/>
            <a:ext cx="8229600" cy="5688632"/>
          </a:xfrm>
        </p:spPr>
        <p:txBody>
          <a:bodyPr>
            <a:normAutofit fontScale="70000" lnSpcReduction="20000"/>
          </a:bodyPr>
          <a:lstStyle/>
          <a:p>
            <a:pPr marL="0" indent="0">
              <a:lnSpc>
                <a:spcPct val="140000"/>
              </a:lnSpc>
              <a:spcBef>
                <a:spcPts val="600"/>
              </a:spcBef>
              <a:spcAft>
                <a:spcPts val="600"/>
              </a:spcAft>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Lưu</a:t>
            </a:r>
            <a:r>
              <a:rPr lang="en-US" b="1" dirty="0" smtClean="0">
                <a:latin typeface="Times New Roman" pitchFamily="18" charset="0"/>
                <a:cs typeface="Times New Roman" pitchFamily="18" charset="0"/>
              </a:rPr>
              <a:t> ý:</a:t>
            </a:r>
            <a:endParaRPr lang="en-US" dirty="0" smtClean="0">
              <a:latin typeface="Times New Roman" pitchFamily="18" charset="0"/>
              <a:cs typeface="Times New Roman" pitchFamily="18" charset="0"/>
            </a:endParaRPr>
          </a:p>
          <a:p>
            <a:pPr>
              <a:lnSpc>
                <a:spcPct val="140000"/>
              </a:lnSpc>
              <a:spcBef>
                <a:spcPts val="600"/>
              </a:spcBef>
              <a:spcAft>
                <a:spcPts val="600"/>
              </a:spcAft>
              <a:buFontTx/>
              <a:buChar char="-"/>
            </a:pP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khuyết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khuếch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nội</a:t>
            </a:r>
            <a:r>
              <a:rPr lang="en-US" dirty="0">
                <a:latin typeface="Times New Roman" pitchFamily="18" charset="0"/>
                <a:cs typeface="Times New Roman" pitchFamily="18" charset="0"/>
              </a:rPr>
              <a:t> dung </a:t>
            </a:r>
            <a:r>
              <a:rPr lang="en-US" dirty="0" err="1">
                <a:latin typeface="Times New Roman" pitchFamily="18" charset="0"/>
                <a:cs typeface="Times New Roman" pitchFamily="18" charset="0"/>
              </a:rPr>
              <a:t>cảm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thấy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còn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ngờ</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hỏi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phỏng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a:t>
            </a:r>
          </a:p>
          <a:p>
            <a:pPr>
              <a:lnSpc>
                <a:spcPct val="140000"/>
              </a:lnSpc>
              <a:spcBef>
                <a:spcPts val="600"/>
              </a:spcBef>
              <a:spcAft>
                <a:spcPts val="600"/>
              </a:spcAft>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đọc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t>
            </a:r>
            <a:r>
              <a:rPr lang="en-US" dirty="0" err="1" smtClean="0">
                <a:latin typeface="Times New Roman" pitchFamily="18" charset="0"/>
                <a:cs typeface="Times New Roman" pitchFamily="18" charset="0"/>
              </a:rPr>
              <a:t>ính</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kiên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giỏi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smtClean="0">
                <a:latin typeface="Times New Roman" pitchFamily="18" charset="0"/>
                <a:cs typeface="Times New Roman" pitchFamily="18" charset="0"/>
              </a:rPr>
              <a:t>.</a:t>
            </a:r>
          </a:p>
          <a:p>
            <a:pPr>
              <a:lnSpc>
                <a:spcPct val="140000"/>
              </a:lnSpc>
              <a:spcBef>
                <a:spcPts val="600"/>
              </a:spcBef>
              <a:spcAft>
                <a:spcPts val="600"/>
              </a:spcAft>
              <a:buFontTx/>
              <a:buChar char="-"/>
            </a:pP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tỷ</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phỏng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lnSpc>
                <a:spcPct val="140000"/>
              </a:lnSpc>
              <a:spcBef>
                <a:spcPts val="600"/>
              </a:spcBef>
              <a:spcAft>
                <a:spcPts val="600"/>
              </a:spcAft>
              <a:buNone/>
            </a:pPr>
            <a:r>
              <a:rPr lang="en-US" b="1" i="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Hồ</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sơ</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lưu</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tốt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lắm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nSpc>
                <a:spcPct val="140000"/>
              </a:lnSpc>
              <a:spcBef>
                <a:spcPts val="600"/>
              </a:spcBef>
              <a:spcAft>
                <a:spcPts val="600"/>
              </a:spcAft>
              <a:buFont typeface="Arial"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809593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3. KỸ NĂNG PHỎNG VẤN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b="1" dirty="0" smtClean="0">
                <a:latin typeface="Times New Roman" pitchFamily="18" charset="0"/>
                <a:cs typeface="Times New Roman" pitchFamily="18" charset="0"/>
              </a:rPr>
              <a:t>3.1. TRƯỚC </a:t>
            </a:r>
            <a:r>
              <a:rPr lang="en-US" b="1" dirty="0">
                <a:latin typeface="Times New Roman" pitchFamily="18" charset="0"/>
                <a:cs typeface="Times New Roman" pitchFamily="18" charset="0"/>
              </a:rPr>
              <a:t>KHI PHỎNG </a:t>
            </a:r>
            <a:r>
              <a:rPr lang="en-US" b="1" dirty="0" smtClean="0">
                <a:latin typeface="Times New Roman" pitchFamily="18" charset="0"/>
                <a:cs typeface="Times New Roman" pitchFamily="18" charset="0"/>
              </a:rPr>
              <a:t>VẤN: </a:t>
            </a:r>
            <a:r>
              <a:rPr lang="en-US" b="1" dirty="0" err="1" smtClean="0">
                <a:latin typeface="Times New Roman" pitchFamily="18" charset="0"/>
                <a:cs typeface="Times New Roman" pitchFamily="18" charset="0"/>
              </a:rPr>
              <a:t>Cần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lưu</a:t>
            </a:r>
            <a:r>
              <a:rPr lang="en-US" b="1" dirty="0" smtClean="0">
                <a:latin typeface="Times New Roman" pitchFamily="18" charset="0"/>
                <a:cs typeface="Times New Roman" pitchFamily="18" charset="0"/>
              </a:rPr>
              <a:t> ý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điểm</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Nắm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rõ</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tuyển</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mẫu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nghiệm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q</a:t>
            </a:r>
            <a:r>
              <a:rPr lang="en-US" dirty="0" err="1" smtClean="0">
                <a:latin typeface="Times New Roman" pitchFamily="18" charset="0"/>
                <a:cs typeface="Times New Roman" pitchFamily="18" charset="0"/>
              </a:rPr>
              <a:t>uá</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kia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tâm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đề</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nghị</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907514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 </a:t>
            </a:r>
            <a:r>
              <a:rPr lang="vi-VN" sz="3600" b="1" dirty="0" smtClean="0">
                <a:latin typeface="Times New Roman" pitchFamily="18" charset="0"/>
                <a:cs typeface="Times New Roman" pitchFamily="18" charset="0"/>
              </a:rPr>
              <a:t>Xóa </a:t>
            </a:r>
            <a:r>
              <a:rPr lang="vi-VN" sz="3600" b="1" dirty="0">
                <a:latin typeface="Times New Roman" pitchFamily="18" charset="0"/>
                <a:cs typeface="Times New Roman" pitchFamily="18" charset="0"/>
              </a:rPr>
              <a:t>tan </a:t>
            </a:r>
            <a:r>
              <a:rPr lang="vi-VN" sz="3600" b="1" dirty="0" smtClean="0">
                <a:latin typeface="Times New Roman" pitchFamily="18" charset="0"/>
                <a:cs typeface="Times New Roman" pitchFamily="18" charset="0"/>
              </a:rPr>
              <a:t>sự </a:t>
            </a:r>
            <a:r>
              <a:rPr lang="vi-VN" sz="3600" b="1" dirty="0">
                <a:latin typeface="Times New Roman" pitchFamily="18" charset="0"/>
                <a:cs typeface="Times New Roman" pitchFamily="18" charset="0"/>
              </a:rPr>
              <a:t>ngượng ngập ban </a:t>
            </a:r>
            <a:r>
              <a:rPr lang="vi-VN" sz="3600" b="1" dirty="0" smtClean="0">
                <a:latin typeface="Times New Roman" pitchFamily="18" charset="0"/>
                <a:cs typeface="Times New Roman" pitchFamily="18" charset="0"/>
              </a:rPr>
              <a:t>đầu</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buNone/>
            </a:pPr>
            <a:r>
              <a:rPr lang="vi-VN" dirty="0" smtClean="0">
                <a:latin typeface="Times New Roman (Headings)"/>
              </a:rPr>
              <a:t>Hãy </a:t>
            </a:r>
            <a:r>
              <a:rPr lang="vi-VN" dirty="0">
                <a:latin typeface="Times New Roman (Headings)"/>
              </a:rPr>
              <a:t>để cho buổi phỏng vấn </a:t>
            </a:r>
            <a:r>
              <a:rPr lang="vi-VN" dirty="0" smtClean="0">
                <a:latin typeface="Times New Roman (Headings)"/>
              </a:rPr>
              <a:t>diễn </a:t>
            </a:r>
            <a:r>
              <a:rPr lang="vi-VN" dirty="0">
                <a:latin typeface="Times New Roman (Headings)"/>
              </a:rPr>
              <a:t>ra thật tự nhiên. Là </a:t>
            </a:r>
            <a:r>
              <a:rPr lang="en-US" dirty="0" err="1" smtClean="0">
                <a:latin typeface="Times New Roman (Headings)"/>
              </a:rPr>
              <a:t>cán</a:t>
            </a:r>
            <a:r>
              <a:rPr lang="en-US" dirty="0" smtClean="0">
                <a:latin typeface="Times New Roman (Headings)"/>
              </a:rPr>
              <a:t> </a:t>
            </a:r>
            <a:r>
              <a:rPr lang="en-US" dirty="0" err="1" smtClean="0">
                <a:latin typeface="Times New Roman (Headings)"/>
              </a:rPr>
              <a:t>bộ</a:t>
            </a:r>
            <a:r>
              <a:rPr lang="vi-VN" dirty="0" smtClean="0">
                <a:latin typeface="Times New Roman (Headings)"/>
              </a:rPr>
              <a:t> </a:t>
            </a:r>
            <a:r>
              <a:rPr lang="vi-VN" dirty="0">
                <a:latin typeface="Times New Roman (Headings)"/>
              </a:rPr>
              <a:t>phỏng vấn, </a:t>
            </a:r>
            <a:r>
              <a:rPr lang="en-US" dirty="0" smtClean="0">
                <a:latin typeface="Times New Roman (Headings)"/>
              </a:rPr>
              <a:t>A/c </a:t>
            </a:r>
            <a:r>
              <a:rPr lang="vi-VN" dirty="0" smtClean="0">
                <a:latin typeface="Times New Roman (Headings)"/>
              </a:rPr>
              <a:t>nên </a:t>
            </a:r>
            <a:r>
              <a:rPr lang="vi-VN" dirty="0">
                <a:latin typeface="Times New Roman (Headings)"/>
              </a:rPr>
              <a:t>giúp ứng viên đỡ căng thẳng, lo lắng trước khi buổi phỏng vấn thực sự bắt đầu. </a:t>
            </a:r>
            <a:r>
              <a:rPr lang="en-US" dirty="0" smtClean="0">
                <a:latin typeface="Times New Roman (Headings)"/>
              </a:rPr>
              <a:t>A/C</a:t>
            </a:r>
            <a:r>
              <a:rPr lang="vi-VN" dirty="0" smtClean="0">
                <a:latin typeface="Times New Roman (Headings)"/>
              </a:rPr>
              <a:t> </a:t>
            </a:r>
            <a:r>
              <a:rPr lang="vi-VN" dirty="0">
                <a:latin typeface="Times New Roman (Headings)"/>
              </a:rPr>
              <a:t>có thể hỏi ứng viên:</a:t>
            </a:r>
          </a:p>
          <a:p>
            <a:pPr marL="0" indent="0">
              <a:buNone/>
            </a:pPr>
            <a:r>
              <a:rPr lang="en-US" i="1" dirty="0" smtClean="0">
                <a:latin typeface="Times New Roman (Headings)"/>
              </a:rPr>
              <a:t>- </a:t>
            </a:r>
            <a:r>
              <a:rPr lang="vi-VN" i="1" dirty="0" smtClean="0">
                <a:latin typeface="Times New Roman (Headings)"/>
              </a:rPr>
              <a:t>Bạn </a:t>
            </a:r>
            <a:r>
              <a:rPr lang="vi-VN" i="1" dirty="0">
                <a:latin typeface="Times New Roman (Headings)"/>
              </a:rPr>
              <a:t>tìm công ty của chúng tôi có khó không?</a:t>
            </a:r>
            <a:r>
              <a:rPr lang="vi-VN" dirty="0">
                <a:latin typeface="Times New Roman (Headings)"/>
              </a:rPr>
              <a:t/>
            </a:r>
            <a:br>
              <a:rPr lang="vi-VN" dirty="0">
                <a:latin typeface="Times New Roman (Headings)"/>
              </a:rPr>
            </a:br>
            <a:r>
              <a:rPr lang="en-US" dirty="0" smtClean="0">
                <a:latin typeface="Times New Roman (Headings)"/>
              </a:rPr>
              <a:t>- </a:t>
            </a:r>
            <a:r>
              <a:rPr lang="vi-VN" i="1" dirty="0" smtClean="0">
                <a:latin typeface="Times New Roman (Headings)"/>
              </a:rPr>
              <a:t>Bạn </a:t>
            </a:r>
            <a:r>
              <a:rPr lang="vi-VN" i="1" dirty="0">
                <a:latin typeface="Times New Roman (Headings)"/>
              </a:rPr>
              <a:t>muốn dùng chút café hay nước lọc trước khi chúng ta bắt đầu không?</a:t>
            </a:r>
            <a:endParaRPr lang="vi-VN" dirty="0">
              <a:latin typeface="Times New Roman (Headings)"/>
            </a:endParaRPr>
          </a:p>
          <a:p>
            <a:pPr marL="0" indent="0">
              <a:buNone/>
            </a:pPr>
            <a:r>
              <a:rPr lang="en-US" dirty="0" smtClean="0">
                <a:latin typeface="Times New Roman (Headings)"/>
              </a:rPr>
              <a:t>……</a:t>
            </a:r>
            <a:endParaRPr lang="en-US" dirty="0">
              <a:latin typeface="Times New Roman (Headings)"/>
            </a:endParaRPr>
          </a:p>
        </p:txBody>
      </p:sp>
    </p:spTree>
    <p:extLst>
      <p:ext uri="{BB962C8B-B14F-4D97-AF65-F5344CB8AC3E}">
        <p14:creationId xmlns:p14="http://schemas.microsoft.com/office/powerpoint/2010/main" val="35055961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Headings)"/>
              </a:rPr>
              <a:t>3.2. TRONG CUỘC </a:t>
            </a:r>
            <a:r>
              <a:rPr lang="en-US" sz="3600" b="1" dirty="0">
                <a:latin typeface="Times New Roman (Headings)"/>
              </a:rPr>
              <a:t>PHỎNG VẤN</a:t>
            </a:r>
            <a:endParaRPr lang="en-US" sz="3600" dirty="0">
              <a:latin typeface="Times New Roman (Headings)"/>
            </a:endParaRPr>
          </a:p>
        </p:txBody>
      </p:sp>
      <p:sp>
        <p:nvSpPr>
          <p:cNvPr id="3" name="Content Placeholder 2"/>
          <p:cNvSpPr>
            <a:spLocks noGrp="1"/>
          </p:cNvSpPr>
          <p:nvPr>
            <p:ph idx="1"/>
          </p:nvPr>
        </p:nvSpPr>
        <p:spPr>
          <a:xfrm>
            <a:off x="457200" y="1196752"/>
            <a:ext cx="8229600" cy="4929411"/>
          </a:xfrm>
        </p:spPr>
        <p:txBody>
          <a:bodyPr>
            <a:noAutofit/>
          </a:bodyPr>
          <a:lstStyle/>
          <a:p>
            <a:pPr>
              <a:buNone/>
            </a:pPr>
            <a:r>
              <a:rPr lang="en-US" b="1" dirty="0">
                <a:latin typeface="Times New Roman (Headings)"/>
              </a:rPr>
              <a:t>A</a:t>
            </a:r>
            <a:r>
              <a:rPr lang="en-US" b="1" dirty="0" smtClean="0">
                <a:latin typeface="Times New Roman (Headings)"/>
              </a:rPr>
              <a:t>. </a:t>
            </a:r>
            <a:r>
              <a:rPr lang="en-US" b="1" dirty="0" err="1" smtClean="0">
                <a:latin typeface="Times New Roman (Headings)"/>
              </a:rPr>
              <a:t>Cán</a:t>
            </a:r>
            <a:r>
              <a:rPr lang="en-US" b="1" dirty="0" smtClean="0">
                <a:latin typeface="Times New Roman (Headings)"/>
              </a:rPr>
              <a:t> </a:t>
            </a:r>
            <a:r>
              <a:rPr lang="en-US" b="1" dirty="0" err="1" smtClean="0">
                <a:latin typeface="Times New Roman (Headings)"/>
              </a:rPr>
              <a:t>bộ</a:t>
            </a:r>
            <a:r>
              <a:rPr lang="en-US" b="1" dirty="0" smtClean="0">
                <a:latin typeface="Times New Roman (Headings)"/>
              </a:rPr>
              <a:t> </a:t>
            </a:r>
            <a:r>
              <a:rPr lang="en-US" b="1" dirty="0" err="1">
                <a:latin typeface="Times New Roman (Headings)"/>
              </a:rPr>
              <a:t>phỏng</a:t>
            </a:r>
            <a:r>
              <a:rPr lang="en-US" b="1" dirty="0">
                <a:latin typeface="Times New Roman (Headings)"/>
              </a:rPr>
              <a:t> </a:t>
            </a:r>
            <a:r>
              <a:rPr lang="en-US" b="1" dirty="0" err="1">
                <a:latin typeface="Times New Roman (Headings)"/>
              </a:rPr>
              <a:t>vấn</a:t>
            </a:r>
            <a:r>
              <a:rPr lang="en-US" b="1" dirty="0">
                <a:latin typeface="Times New Roman (Headings)"/>
              </a:rPr>
              <a:t> </a:t>
            </a:r>
            <a:r>
              <a:rPr lang="en-US" b="1" dirty="0" err="1">
                <a:latin typeface="Times New Roman (Headings)"/>
              </a:rPr>
              <a:t>giới</a:t>
            </a:r>
            <a:r>
              <a:rPr lang="en-US" b="1" dirty="0">
                <a:latin typeface="Times New Roman (Headings)"/>
              </a:rPr>
              <a:t> </a:t>
            </a:r>
            <a:r>
              <a:rPr lang="en-US" b="1" dirty="0" err="1">
                <a:latin typeface="Times New Roman (Headings)"/>
              </a:rPr>
              <a:t>thiệu</a:t>
            </a:r>
            <a:r>
              <a:rPr lang="en-US" b="1" dirty="0">
                <a:latin typeface="Times New Roman (Headings)"/>
              </a:rPr>
              <a:t> </a:t>
            </a:r>
            <a:r>
              <a:rPr lang="en-US" b="1" dirty="0" err="1" smtClean="0">
                <a:latin typeface="Times New Roman (Headings)"/>
              </a:rPr>
              <a:t>sơ</a:t>
            </a:r>
            <a:r>
              <a:rPr lang="en-US" b="1" dirty="0" smtClean="0">
                <a:latin typeface="Times New Roman (Headings)"/>
              </a:rPr>
              <a:t> </a:t>
            </a:r>
            <a:r>
              <a:rPr lang="en-US" b="1" dirty="0" err="1" smtClean="0">
                <a:latin typeface="Times New Roman (Headings)"/>
              </a:rPr>
              <a:t>lược</a:t>
            </a:r>
            <a:r>
              <a:rPr lang="en-US" b="1" dirty="0" smtClean="0">
                <a:latin typeface="Times New Roman (Headings)"/>
              </a:rPr>
              <a:t> </a:t>
            </a:r>
            <a:r>
              <a:rPr lang="en-US" b="1" dirty="0" err="1" smtClean="0">
                <a:latin typeface="Times New Roman (Headings)"/>
              </a:rPr>
              <a:t>về</a:t>
            </a:r>
            <a:r>
              <a:rPr lang="en-US" b="1" dirty="0" smtClean="0">
                <a:latin typeface="Times New Roman (Headings)"/>
              </a:rPr>
              <a:t> </a:t>
            </a:r>
            <a:r>
              <a:rPr lang="en-US" b="1" dirty="0" err="1" smtClean="0">
                <a:latin typeface="Times New Roman (Headings)"/>
              </a:rPr>
              <a:t>Công</a:t>
            </a:r>
            <a:r>
              <a:rPr lang="en-US" b="1" dirty="0" smtClean="0">
                <a:latin typeface="Times New Roman (Headings)"/>
              </a:rPr>
              <a:t> </a:t>
            </a:r>
            <a:r>
              <a:rPr lang="en-US" b="1" dirty="0" err="1" smtClean="0">
                <a:latin typeface="Times New Roman (Headings)"/>
              </a:rPr>
              <a:t>ty</a:t>
            </a:r>
            <a:r>
              <a:rPr lang="en-US" b="1" dirty="0" smtClean="0">
                <a:latin typeface="Times New Roman (Headings)"/>
              </a:rPr>
              <a:t>:</a:t>
            </a:r>
            <a:endParaRPr lang="en-US" b="1" dirty="0">
              <a:latin typeface="Times New Roman (Headings)"/>
            </a:endParaRPr>
          </a:p>
          <a:p>
            <a:r>
              <a:rPr lang="en-US" dirty="0" err="1">
                <a:latin typeface="Times New Roman (Headings)"/>
              </a:rPr>
              <a:t>Sơ</a:t>
            </a:r>
            <a:r>
              <a:rPr lang="en-US" dirty="0">
                <a:latin typeface="Times New Roman (Headings)"/>
              </a:rPr>
              <a:t> </a:t>
            </a:r>
            <a:r>
              <a:rPr lang="en-US" dirty="0" err="1">
                <a:latin typeface="Times New Roman (Headings)"/>
              </a:rPr>
              <a:t>bộ</a:t>
            </a:r>
            <a:r>
              <a:rPr lang="en-US" dirty="0">
                <a:latin typeface="Times New Roman (Headings)"/>
              </a:rPr>
              <a:t> </a:t>
            </a:r>
            <a:r>
              <a:rPr lang="en-US" dirty="0" err="1">
                <a:latin typeface="Times New Roman (Headings)"/>
              </a:rPr>
              <a:t>về</a:t>
            </a:r>
            <a:r>
              <a:rPr lang="en-US" dirty="0">
                <a:latin typeface="Times New Roman (Headings)"/>
              </a:rPr>
              <a:t> </a:t>
            </a:r>
            <a:r>
              <a:rPr lang="en-US" dirty="0" err="1">
                <a:latin typeface="Times New Roman (Headings)"/>
              </a:rPr>
              <a:t>lịch</a:t>
            </a:r>
            <a:r>
              <a:rPr lang="en-US" dirty="0">
                <a:latin typeface="Times New Roman (Headings)"/>
              </a:rPr>
              <a:t> </a:t>
            </a:r>
            <a:r>
              <a:rPr lang="en-US" dirty="0" err="1">
                <a:latin typeface="Times New Roman (Headings)"/>
              </a:rPr>
              <a:t>sử</a:t>
            </a:r>
            <a:r>
              <a:rPr lang="en-US" dirty="0">
                <a:latin typeface="Times New Roman (Headings)"/>
              </a:rPr>
              <a:t> </a:t>
            </a:r>
            <a:r>
              <a:rPr lang="en-US" dirty="0" err="1" smtClean="0">
                <a:latin typeface="Times New Roman (Headings)"/>
              </a:rPr>
              <a:t>Trần</a:t>
            </a:r>
            <a:r>
              <a:rPr lang="en-US" dirty="0" smtClean="0">
                <a:latin typeface="Times New Roman (Headings)"/>
              </a:rPr>
              <a:t> </a:t>
            </a:r>
            <a:r>
              <a:rPr lang="en-US" dirty="0" err="1" smtClean="0">
                <a:latin typeface="Times New Roman (Headings)"/>
              </a:rPr>
              <a:t>Anh</a:t>
            </a:r>
            <a:endParaRPr lang="en-US" dirty="0">
              <a:latin typeface="Times New Roman (Headings)"/>
            </a:endParaRPr>
          </a:p>
          <a:p>
            <a:r>
              <a:rPr lang="en-US" dirty="0" err="1" smtClean="0">
                <a:latin typeface="Times New Roman (Headings)"/>
              </a:rPr>
              <a:t>Sơ</a:t>
            </a:r>
            <a:r>
              <a:rPr lang="en-US" dirty="0" smtClean="0">
                <a:latin typeface="Times New Roman (Headings)"/>
              </a:rPr>
              <a:t> </a:t>
            </a:r>
            <a:r>
              <a:rPr lang="en-US" dirty="0" err="1" smtClean="0">
                <a:latin typeface="Times New Roman (Headings)"/>
              </a:rPr>
              <a:t>bộ</a:t>
            </a:r>
            <a:r>
              <a:rPr lang="en-US" dirty="0" smtClean="0">
                <a:latin typeface="Times New Roman (Headings)"/>
              </a:rPr>
              <a:t> </a:t>
            </a:r>
            <a:r>
              <a:rPr lang="en-US" dirty="0" err="1" smtClean="0">
                <a:latin typeface="Times New Roman (Headings)"/>
              </a:rPr>
              <a:t>về</a:t>
            </a:r>
            <a:r>
              <a:rPr lang="en-US" dirty="0" smtClean="0">
                <a:latin typeface="Times New Roman (Headings)"/>
              </a:rPr>
              <a:t> </a:t>
            </a:r>
            <a:r>
              <a:rPr lang="en-US" dirty="0" err="1" smtClean="0">
                <a:latin typeface="Times New Roman (Headings)"/>
              </a:rPr>
              <a:t>Đơn</a:t>
            </a:r>
            <a:r>
              <a:rPr lang="en-US" dirty="0" smtClean="0">
                <a:latin typeface="Times New Roman (Headings)"/>
              </a:rPr>
              <a:t> </a:t>
            </a:r>
            <a:r>
              <a:rPr lang="en-US" dirty="0" err="1" smtClean="0">
                <a:latin typeface="Times New Roman (Headings)"/>
              </a:rPr>
              <a:t>vị</a:t>
            </a:r>
            <a:r>
              <a:rPr lang="en-US" dirty="0" smtClean="0">
                <a:latin typeface="Times New Roman (Headings)"/>
              </a:rPr>
              <a:t> </a:t>
            </a:r>
            <a:endParaRPr lang="en-US" dirty="0">
              <a:latin typeface="Times New Roman (Headings)"/>
            </a:endParaRPr>
          </a:p>
          <a:p>
            <a:r>
              <a:rPr lang="en-US" dirty="0" err="1" smtClean="0">
                <a:latin typeface="Times New Roman (Headings)"/>
              </a:rPr>
              <a:t>Định</a:t>
            </a:r>
            <a:r>
              <a:rPr lang="en-US" dirty="0" smtClean="0">
                <a:latin typeface="Times New Roman (Headings)"/>
              </a:rPr>
              <a:t> </a:t>
            </a:r>
            <a:r>
              <a:rPr lang="en-US" dirty="0" err="1" smtClean="0">
                <a:latin typeface="Times New Roman (Headings)"/>
              </a:rPr>
              <a:t>hướng</a:t>
            </a:r>
            <a:r>
              <a:rPr lang="en-US" dirty="0" smtClean="0">
                <a:latin typeface="Times New Roman (Headings)"/>
              </a:rPr>
              <a:t> </a:t>
            </a:r>
            <a:r>
              <a:rPr lang="en-US" dirty="0" err="1" smtClean="0">
                <a:latin typeface="Times New Roman (Headings)"/>
              </a:rPr>
              <a:t>phát</a:t>
            </a:r>
            <a:r>
              <a:rPr lang="en-US" dirty="0" smtClean="0">
                <a:latin typeface="Times New Roman (Headings)"/>
              </a:rPr>
              <a:t> </a:t>
            </a:r>
            <a:r>
              <a:rPr lang="en-US" dirty="0" err="1" smtClean="0">
                <a:latin typeface="Times New Roman (Headings)"/>
              </a:rPr>
              <a:t>triển</a:t>
            </a:r>
            <a:r>
              <a:rPr lang="en-US" dirty="0" smtClean="0">
                <a:latin typeface="Times New Roman (Headings)"/>
              </a:rPr>
              <a:t> </a:t>
            </a:r>
            <a:r>
              <a:rPr lang="en-US" dirty="0" err="1" smtClean="0">
                <a:latin typeface="Times New Roman (Headings)"/>
              </a:rPr>
              <a:t>của</a:t>
            </a:r>
            <a:r>
              <a:rPr lang="en-US" dirty="0" smtClean="0">
                <a:latin typeface="Times New Roman (Headings)"/>
              </a:rPr>
              <a:t> </a:t>
            </a:r>
            <a:r>
              <a:rPr lang="en-US" dirty="0" err="1" smtClean="0">
                <a:latin typeface="Times New Roman (Headings)"/>
              </a:rPr>
              <a:t>công</a:t>
            </a:r>
            <a:r>
              <a:rPr lang="en-US" dirty="0" smtClean="0">
                <a:latin typeface="Times New Roman (Headings)"/>
              </a:rPr>
              <a:t> </a:t>
            </a:r>
            <a:r>
              <a:rPr lang="en-US" dirty="0" err="1" smtClean="0">
                <a:latin typeface="Times New Roman (Headings)"/>
              </a:rPr>
              <a:t>ty</a:t>
            </a:r>
            <a:r>
              <a:rPr lang="en-US" dirty="0" smtClean="0">
                <a:latin typeface="Times New Roman (Headings)"/>
              </a:rPr>
              <a:t> </a:t>
            </a:r>
            <a:r>
              <a:rPr lang="en-US" dirty="0" err="1" smtClean="0">
                <a:latin typeface="Times New Roman (Headings)"/>
              </a:rPr>
              <a:t>trong</a:t>
            </a:r>
            <a:r>
              <a:rPr lang="en-US" dirty="0" smtClean="0">
                <a:latin typeface="Times New Roman (Headings)"/>
              </a:rPr>
              <a:t> </a:t>
            </a:r>
            <a:r>
              <a:rPr lang="en-US" dirty="0" err="1" smtClean="0">
                <a:latin typeface="Times New Roman (Headings)"/>
              </a:rPr>
              <a:t>tương</a:t>
            </a:r>
            <a:r>
              <a:rPr lang="en-US" dirty="0" smtClean="0">
                <a:latin typeface="Times New Roman (Headings)"/>
              </a:rPr>
              <a:t> </a:t>
            </a:r>
            <a:r>
              <a:rPr lang="en-US" dirty="0" err="1" smtClean="0">
                <a:latin typeface="Times New Roman (Headings)"/>
              </a:rPr>
              <a:t>lai</a:t>
            </a:r>
            <a:r>
              <a:rPr lang="en-US" dirty="0" smtClean="0">
                <a:latin typeface="Times New Roman (Headings)"/>
              </a:rPr>
              <a:t>.</a:t>
            </a:r>
          </a:p>
          <a:p>
            <a:pPr marL="0" indent="0">
              <a:buNone/>
            </a:pPr>
            <a:r>
              <a:rPr lang="en-US" dirty="0" err="1" smtClean="0">
                <a:latin typeface="Times New Roman (Headings)"/>
              </a:rPr>
              <a:t>Chúng</a:t>
            </a:r>
            <a:r>
              <a:rPr lang="en-US" dirty="0" smtClean="0">
                <a:latin typeface="Times New Roman (Headings)"/>
              </a:rPr>
              <a:t> </a:t>
            </a:r>
            <a:r>
              <a:rPr lang="en-US" dirty="0">
                <a:latin typeface="Times New Roman (Headings)"/>
              </a:rPr>
              <a:t>ta </a:t>
            </a:r>
            <a:r>
              <a:rPr lang="en-US" dirty="0" err="1">
                <a:latin typeface="Times New Roman (Headings)"/>
              </a:rPr>
              <a:t>cần</a:t>
            </a:r>
            <a:r>
              <a:rPr lang="en-US" dirty="0">
                <a:latin typeface="Times New Roman (Headings)"/>
              </a:rPr>
              <a:t> </a:t>
            </a:r>
            <a:r>
              <a:rPr lang="en-US" dirty="0" err="1">
                <a:latin typeface="Times New Roman (Headings)"/>
              </a:rPr>
              <a:t>khuyến</a:t>
            </a:r>
            <a:r>
              <a:rPr lang="en-US" dirty="0">
                <a:latin typeface="Times New Roman (Headings)"/>
              </a:rPr>
              <a:t> </a:t>
            </a:r>
            <a:r>
              <a:rPr lang="en-US" dirty="0" err="1">
                <a:latin typeface="Times New Roman (Headings)"/>
              </a:rPr>
              <a:t>khích</a:t>
            </a:r>
            <a:r>
              <a:rPr lang="en-US" dirty="0">
                <a:latin typeface="Times New Roman (Headings)"/>
              </a:rPr>
              <a:t> </a:t>
            </a:r>
            <a:r>
              <a:rPr lang="en-US" dirty="0" err="1">
                <a:latin typeface="Times New Roman (Headings)"/>
              </a:rPr>
              <a:t>và</a:t>
            </a:r>
            <a:r>
              <a:rPr lang="en-US" dirty="0">
                <a:latin typeface="Times New Roman (Headings)"/>
              </a:rPr>
              <a:t> </a:t>
            </a:r>
            <a:r>
              <a:rPr lang="en-US" dirty="0" err="1">
                <a:latin typeface="Times New Roman (Headings)"/>
              </a:rPr>
              <a:t>tạo</a:t>
            </a:r>
            <a:r>
              <a:rPr lang="en-US" dirty="0">
                <a:latin typeface="Times New Roman (Headings)"/>
              </a:rPr>
              <a:t> </a:t>
            </a:r>
            <a:r>
              <a:rPr lang="en-US" dirty="0" err="1">
                <a:latin typeface="Times New Roman (Headings)"/>
              </a:rPr>
              <a:t>điều</a:t>
            </a:r>
            <a:r>
              <a:rPr lang="en-US" dirty="0">
                <a:latin typeface="Times New Roman (Headings)"/>
              </a:rPr>
              <a:t> </a:t>
            </a:r>
            <a:r>
              <a:rPr lang="en-US" dirty="0" err="1">
                <a:latin typeface="Times New Roman (Headings)"/>
              </a:rPr>
              <a:t>kiện</a:t>
            </a:r>
            <a:r>
              <a:rPr lang="en-US" dirty="0">
                <a:latin typeface="Times New Roman (Headings)"/>
              </a:rPr>
              <a:t> </a:t>
            </a:r>
            <a:r>
              <a:rPr lang="en-US" dirty="0" err="1">
                <a:latin typeface="Times New Roman (Headings)"/>
              </a:rPr>
              <a:t>cho</a:t>
            </a:r>
            <a:r>
              <a:rPr lang="en-US" dirty="0">
                <a:latin typeface="Times New Roman (Headings)"/>
              </a:rPr>
              <a:t> </a:t>
            </a:r>
            <a:r>
              <a:rPr lang="en-US" dirty="0" err="1">
                <a:latin typeface="Times New Roman (Headings)"/>
              </a:rPr>
              <a:t>ứng</a:t>
            </a:r>
            <a:r>
              <a:rPr lang="en-US" dirty="0">
                <a:latin typeface="Times New Roman (Headings)"/>
              </a:rPr>
              <a:t> </a:t>
            </a:r>
            <a:r>
              <a:rPr lang="en-US" dirty="0" err="1">
                <a:latin typeface="Times New Roman (Headings)"/>
              </a:rPr>
              <a:t>viên</a:t>
            </a:r>
            <a:r>
              <a:rPr lang="en-US" dirty="0">
                <a:latin typeface="Times New Roman (Headings)"/>
              </a:rPr>
              <a:t> </a:t>
            </a:r>
            <a:r>
              <a:rPr lang="en-US" dirty="0" err="1">
                <a:latin typeface="Times New Roman (Headings)"/>
              </a:rPr>
              <a:t>nói</a:t>
            </a:r>
            <a:r>
              <a:rPr lang="en-US" dirty="0">
                <a:latin typeface="Times New Roman (Headings)"/>
              </a:rPr>
              <a:t> </a:t>
            </a:r>
            <a:r>
              <a:rPr lang="en-US" dirty="0" err="1">
                <a:latin typeface="Times New Roman (Headings)"/>
              </a:rPr>
              <a:t>hoặc</a:t>
            </a:r>
            <a:r>
              <a:rPr lang="en-US" dirty="0">
                <a:latin typeface="Times New Roman (Headings)"/>
              </a:rPr>
              <a:t> </a:t>
            </a:r>
            <a:r>
              <a:rPr lang="en-US" dirty="0" err="1">
                <a:latin typeface="Times New Roman (Headings)"/>
              </a:rPr>
              <a:t>đặt</a:t>
            </a:r>
            <a:r>
              <a:rPr lang="en-US" dirty="0">
                <a:latin typeface="Times New Roman (Headings)"/>
              </a:rPr>
              <a:t> </a:t>
            </a:r>
            <a:r>
              <a:rPr lang="en-US" dirty="0" err="1">
                <a:latin typeface="Times New Roman (Headings)"/>
              </a:rPr>
              <a:t>từng</a:t>
            </a:r>
            <a:r>
              <a:rPr lang="en-US" dirty="0">
                <a:latin typeface="Times New Roman (Headings)"/>
              </a:rPr>
              <a:t> </a:t>
            </a:r>
            <a:r>
              <a:rPr lang="en-US" dirty="0" err="1">
                <a:latin typeface="Times New Roman (Headings)"/>
              </a:rPr>
              <a:t>câu</a:t>
            </a:r>
            <a:r>
              <a:rPr lang="en-US" dirty="0">
                <a:latin typeface="Times New Roman (Headings)"/>
              </a:rPr>
              <a:t> </a:t>
            </a:r>
            <a:r>
              <a:rPr lang="en-US" dirty="0" err="1">
                <a:latin typeface="Times New Roman (Headings)"/>
              </a:rPr>
              <a:t>hỏi</a:t>
            </a:r>
            <a:r>
              <a:rPr lang="en-US" dirty="0">
                <a:latin typeface="Times New Roman (Headings)"/>
              </a:rPr>
              <a:t> </a:t>
            </a:r>
            <a:r>
              <a:rPr lang="en-US" dirty="0" err="1">
                <a:latin typeface="Times New Roman (Headings)"/>
              </a:rPr>
              <a:t>để</a:t>
            </a:r>
            <a:r>
              <a:rPr lang="en-US" dirty="0">
                <a:latin typeface="Times New Roman (Headings)"/>
              </a:rPr>
              <a:t> </a:t>
            </a:r>
            <a:r>
              <a:rPr lang="en-US" dirty="0" err="1">
                <a:latin typeface="Times New Roman (Headings)"/>
              </a:rPr>
              <a:t>xác</a:t>
            </a:r>
            <a:r>
              <a:rPr lang="en-US" dirty="0">
                <a:latin typeface="Times New Roman (Headings)"/>
              </a:rPr>
              <a:t> </a:t>
            </a:r>
            <a:r>
              <a:rPr lang="en-US" dirty="0" err="1">
                <a:latin typeface="Times New Roman (Headings)"/>
              </a:rPr>
              <a:t>đinh</a:t>
            </a:r>
            <a:r>
              <a:rPr lang="en-US" dirty="0">
                <a:latin typeface="Times New Roman (Headings)"/>
              </a:rPr>
              <a:t> </a:t>
            </a:r>
            <a:r>
              <a:rPr lang="en-US" dirty="0" err="1">
                <a:latin typeface="Times New Roman (Headings)"/>
              </a:rPr>
              <a:t>khả</a:t>
            </a:r>
            <a:r>
              <a:rPr lang="en-US" dirty="0">
                <a:latin typeface="Times New Roman (Headings)"/>
              </a:rPr>
              <a:t> </a:t>
            </a:r>
            <a:r>
              <a:rPr lang="en-US" dirty="0" err="1">
                <a:latin typeface="Times New Roman (Headings)"/>
              </a:rPr>
              <a:t>năng</a:t>
            </a:r>
            <a:r>
              <a:rPr lang="en-US" dirty="0">
                <a:latin typeface="Times New Roman (Headings)"/>
              </a:rPr>
              <a:t> </a:t>
            </a:r>
            <a:r>
              <a:rPr lang="en-US" dirty="0" err="1">
                <a:latin typeface="Times New Roman (Headings)"/>
              </a:rPr>
              <a:t>của</a:t>
            </a:r>
            <a:r>
              <a:rPr lang="en-US" dirty="0">
                <a:latin typeface="Times New Roman (Headings)"/>
              </a:rPr>
              <a:t> </a:t>
            </a:r>
            <a:r>
              <a:rPr lang="en-US" dirty="0" err="1">
                <a:latin typeface="Times New Roman (Headings)"/>
              </a:rPr>
              <a:t>ứng</a:t>
            </a:r>
            <a:r>
              <a:rPr lang="en-US" dirty="0">
                <a:latin typeface="Times New Roman (Headings)"/>
              </a:rPr>
              <a:t> </a:t>
            </a:r>
            <a:r>
              <a:rPr lang="en-US" dirty="0" err="1" smtClean="0">
                <a:latin typeface="Times New Roman (Headings)"/>
              </a:rPr>
              <a:t>viên</a:t>
            </a:r>
            <a:r>
              <a:rPr lang="en-US" dirty="0" smtClean="0">
                <a:latin typeface="Times New Roman (Headings)"/>
              </a:rPr>
              <a:t>.</a:t>
            </a:r>
            <a:endParaRPr lang="en-US" dirty="0">
              <a:latin typeface="Times New Roman (Headings)"/>
            </a:endParaRPr>
          </a:p>
          <a:p>
            <a:endParaRPr lang="en-US" dirty="0">
              <a:latin typeface="Times New Roman (Headings)"/>
            </a:endParaRPr>
          </a:p>
        </p:txBody>
      </p:sp>
    </p:spTree>
    <p:extLst>
      <p:ext uri="{BB962C8B-B14F-4D97-AF65-F5344CB8AC3E}">
        <p14:creationId xmlns:p14="http://schemas.microsoft.com/office/powerpoint/2010/main" val="3035571782"/>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gn="l"/>
            <a:r>
              <a:rPr lang="en-US" sz="3200" b="1" dirty="0">
                <a:latin typeface="Times New Roman (Headings)"/>
              </a:rPr>
              <a:t>B</a:t>
            </a:r>
            <a:r>
              <a:rPr lang="en-US" sz="3200" b="1" dirty="0" smtClean="0">
                <a:latin typeface="Times New Roman (Headings)"/>
              </a:rPr>
              <a:t>. ĐẶT CÁC CÂU HỎI:</a:t>
            </a:r>
            <a:endParaRPr lang="en-US" sz="3200" dirty="0">
              <a:latin typeface="Times New Roman (Headings)"/>
            </a:endParaRPr>
          </a:p>
        </p:txBody>
      </p:sp>
      <p:sp>
        <p:nvSpPr>
          <p:cNvPr id="3" name="Content Placeholder 2"/>
          <p:cNvSpPr>
            <a:spLocks noGrp="1"/>
          </p:cNvSpPr>
          <p:nvPr>
            <p:ph idx="1"/>
          </p:nvPr>
        </p:nvSpPr>
        <p:spPr>
          <a:xfrm>
            <a:off x="323528" y="980728"/>
            <a:ext cx="8229600" cy="5400600"/>
          </a:xfrm>
        </p:spPr>
        <p:txBody>
          <a:bodyPr>
            <a:normAutofit/>
          </a:bodyPr>
          <a:lstStyle/>
          <a:p>
            <a:pPr marL="0" indent="0">
              <a:buNone/>
            </a:pPr>
            <a:r>
              <a:rPr lang="en-US" sz="3000" b="1" dirty="0" smtClean="0">
                <a:latin typeface="Times New Roman (Headings)"/>
              </a:rPr>
              <a:t>B.1.</a:t>
            </a:r>
            <a:r>
              <a:rPr lang="vi-VN" sz="3000" b="1" dirty="0" smtClean="0">
                <a:latin typeface="Times New Roman (Headings)"/>
              </a:rPr>
              <a:t> </a:t>
            </a:r>
            <a:r>
              <a:rPr lang="en-US" sz="3000" b="1" dirty="0" err="1">
                <a:latin typeface="Times New Roman (Headings)"/>
              </a:rPr>
              <a:t>Câu</a:t>
            </a:r>
            <a:r>
              <a:rPr lang="en-US" sz="3000" b="1" dirty="0">
                <a:latin typeface="Times New Roman (Headings)"/>
              </a:rPr>
              <a:t> </a:t>
            </a:r>
            <a:r>
              <a:rPr lang="en-US" sz="3000" b="1" dirty="0" err="1">
                <a:latin typeface="Times New Roman (Headings)"/>
              </a:rPr>
              <a:t>hỏi</a:t>
            </a:r>
            <a:r>
              <a:rPr lang="en-US" sz="3000" b="1" dirty="0">
                <a:latin typeface="Times New Roman (Headings)"/>
              </a:rPr>
              <a:t> </a:t>
            </a:r>
            <a:r>
              <a:rPr lang="vi-VN" sz="3000" b="1" dirty="0">
                <a:latin typeface="Times New Roman (Headings)"/>
              </a:rPr>
              <a:t>dạng truyền thống:</a:t>
            </a:r>
            <a:endParaRPr lang="en-US" sz="3000" dirty="0" smtClean="0">
              <a:latin typeface="Times New Roman (Headings)"/>
            </a:endParaRPr>
          </a:p>
          <a:p>
            <a:pPr marL="0" indent="0">
              <a:buNone/>
            </a:pPr>
            <a:r>
              <a:rPr lang="vi-VN" sz="3000" dirty="0" smtClean="0">
                <a:latin typeface="Times New Roman (Headings)"/>
              </a:rPr>
              <a:t>Ứng </a:t>
            </a:r>
            <a:r>
              <a:rPr lang="vi-VN" sz="3000" dirty="0">
                <a:latin typeface="Times New Roman (Headings)"/>
              </a:rPr>
              <a:t>viên thường đoán trước họ sẽ được hỏi những câu này, vì vậy họ sẽ chuẩn bị sẵn câu trả lời trước buổi phỏng vấn. Tuy nhiên, bằng cách hỏi các câu hỏi sau đây, </a:t>
            </a:r>
            <a:r>
              <a:rPr lang="en-US" sz="3000" dirty="0" smtClean="0">
                <a:latin typeface="Times New Roman (Headings)"/>
              </a:rPr>
              <a:t>A/c</a:t>
            </a:r>
            <a:r>
              <a:rPr lang="vi-VN" sz="3000" dirty="0" smtClean="0">
                <a:latin typeface="Times New Roman (Headings)"/>
              </a:rPr>
              <a:t> </a:t>
            </a:r>
            <a:r>
              <a:rPr lang="vi-VN" sz="3000" dirty="0">
                <a:latin typeface="Times New Roman (Headings)"/>
              </a:rPr>
              <a:t>sẽ có được những thông tin cơ bản về ứng viên. Ví dụ:</a:t>
            </a:r>
          </a:p>
          <a:p>
            <a:pPr marL="0" indent="0">
              <a:buNone/>
            </a:pPr>
            <a:r>
              <a:rPr lang="en-US" sz="3000" i="1" dirty="0" smtClean="0">
                <a:latin typeface="Times New Roman (Headings)"/>
              </a:rPr>
              <a:t>- </a:t>
            </a:r>
            <a:r>
              <a:rPr lang="vi-VN" sz="3000" i="1" dirty="0" smtClean="0">
                <a:latin typeface="Times New Roman (Headings)"/>
              </a:rPr>
              <a:t>Hãy </a:t>
            </a:r>
            <a:r>
              <a:rPr lang="vi-VN" sz="3000" i="1" dirty="0">
                <a:latin typeface="Times New Roman (Headings)"/>
              </a:rPr>
              <a:t>cho tôi biết về </a:t>
            </a:r>
            <a:r>
              <a:rPr lang="vi-VN" sz="3000" i="1" dirty="0" smtClean="0">
                <a:latin typeface="Times New Roman (Headings)"/>
              </a:rPr>
              <a:t>anh/chị</a:t>
            </a:r>
            <a:r>
              <a:rPr lang="vi-VN" sz="3000" dirty="0">
                <a:latin typeface="Times New Roman (Headings)"/>
              </a:rPr>
              <a:t/>
            </a:r>
            <a:br>
              <a:rPr lang="vi-VN" sz="3000" dirty="0">
                <a:latin typeface="Times New Roman (Headings)"/>
              </a:rPr>
            </a:br>
            <a:r>
              <a:rPr lang="en-US" sz="3000" dirty="0" smtClean="0">
                <a:latin typeface="Times New Roman (Headings)"/>
              </a:rPr>
              <a:t>- </a:t>
            </a:r>
            <a:r>
              <a:rPr lang="vi-VN" sz="3000" i="1" dirty="0" smtClean="0">
                <a:latin typeface="Times New Roman (Headings)"/>
              </a:rPr>
              <a:t>Điểm </a:t>
            </a:r>
            <a:r>
              <a:rPr lang="vi-VN" sz="3000" i="1" dirty="0">
                <a:latin typeface="Times New Roman (Headings)"/>
              </a:rPr>
              <a:t>mạnh của anh/chị là gì?</a:t>
            </a:r>
            <a:r>
              <a:rPr lang="vi-VN" sz="3000" dirty="0">
                <a:latin typeface="Times New Roman (Headings)"/>
              </a:rPr>
              <a:t/>
            </a:r>
            <a:br>
              <a:rPr lang="vi-VN" sz="3000" dirty="0">
                <a:latin typeface="Times New Roman (Headings)"/>
              </a:rPr>
            </a:br>
            <a:r>
              <a:rPr lang="en-US" sz="3000" dirty="0" smtClean="0">
                <a:latin typeface="Times New Roman (Headings)"/>
              </a:rPr>
              <a:t>- </a:t>
            </a:r>
            <a:r>
              <a:rPr lang="vi-VN" sz="3000" i="1" dirty="0" smtClean="0">
                <a:latin typeface="Times New Roman (Headings)"/>
              </a:rPr>
              <a:t>Tại </a:t>
            </a:r>
            <a:r>
              <a:rPr lang="vi-VN" sz="3000" i="1" dirty="0">
                <a:latin typeface="Times New Roman (Headings)"/>
              </a:rPr>
              <a:t>sao anh/chị muốn làm việc cho công ty chúng tôi</a:t>
            </a:r>
            <a:r>
              <a:rPr lang="vi-VN" sz="3000" i="1" dirty="0" smtClean="0">
                <a:latin typeface="Times New Roman (Headings)"/>
              </a:rPr>
              <a:t>?</a:t>
            </a:r>
            <a:endParaRPr lang="vi-VN" sz="3000" dirty="0">
              <a:latin typeface="Times New Roman (Headings)"/>
            </a:endParaRPr>
          </a:p>
        </p:txBody>
      </p:sp>
    </p:spTree>
    <p:extLst>
      <p:ext uri="{BB962C8B-B14F-4D97-AF65-F5344CB8AC3E}">
        <p14:creationId xmlns:p14="http://schemas.microsoft.com/office/powerpoint/2010/main" val="2178894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Headings)"/>
              </a:rPr>
              <a:t>B.2. </a:t>
            </a:r>
            <a:r>
              <a:rPr lang="en-US" sz="3600" b="1" dirty="0" err="1" smtClean="0">
                <a:latin typeface="Times New Roman (Headings)"/>
              </a:rPr>
              <a:t>Câu</a:t>
            </a:r>
            <a:r>
              <a:rPr lang="en-US" sz="3600" b="1" dirty="0" smtClean="0">
                <a:latin typeface="Times New Roman (Headings)"/>
              </a:rPr>
              <a:t> </a:t>
            </a:r>
            <a:r>
              <a:rPr lang="en-US" sz="3600" b="1" dirty="0" err="1">
                <a:latin typeface="Times New Roman (Headings)"/>
              </a:rPr>
              <a:t>hỏi</a:t>
            </a:r>
            <a:r>
              <a:rPr lang="en-US" sz="3600" b="1" dirty="0">
                <a:latin typeface="Times New Roman (Headings)"/>
              </a:rPr>
              <a:t> </a:t>
            </a:r>
            <a:r>
              <a:rPr lang="en-US" sz="3600" b="1" dirty="0" err="1">
                <a:latin typeface="Times New Roman (Headings)"/>
              </a:rPr>
              <a:t>tình</a:t>
            </a:r>
            <a:r>
              <a:rPr lang="en-US" sz="3600" b="1" dirty="0">
                <a:latin typeface="Times New Roman (Headings)"/>
              </a:rPr>
              <a:t> </a:t>
            </a:r>
            <a:r>
              <a:rPr lang="en-US" sz="3600" b="1" dirty="0" err="1">
                <a:latin typeface="Times New Roman (Headings)"/>
              </a:rPr>
              <a:t>huống</a:t>
            </a:r>
            <a:r>
              <a:rPr lang="en-US" sz="3600" b="1" dirty="0">
                <a:latin typeface="Times New Roman (Headings)"/>
              </a:rPr>
              <a:t>:</a:t>
            </a:r>
            <a:endParaRPr lang="en-US" sz="3600" dirty="0">
              <a:latin typeface="Times New Roman (Headings)"/>
            </a:endParaRPr>
          </a:p>
        </p:txBody>
      </p:sp>
      <p:sp>
        <p:nvSpPr>
          <p:cNvPr id="3" name="Content Placeholder 2"/>
          <p:cNvSpPr>
            <a:spLocks noGrp="1"/>
          </p:cNvSpPr>
          <p:nvPr>
            <p:ph idx="1"/>
          </p:nvPr>
        </p:nvSpPr>
        <p:spPr/>
        <p:txBody>
          <a:bodyPr>
            <a:normAutofit lnSpcReduction="10000"/>
          </a:bodyPr>
          <a:lstStyle/>
          <a:p>
            <a:pPr marL="0" indent="0">
              <a:buNone/>
            </a:pPr>
            <a:r>
              <a:rPr lang="vi-VN" dirty="0">
                <a:latin typeface="+mj-lt"/>
              </a:rPr>
              <a:t>Đây là dạng câu hỏi giúp</a:t>
            </a:r>
            <a:r>
              <a:rPr lang="vi-VN" dirty="0">
                <a:latin typeface="Times New Roman (Headings)"/>
              </a:rPr>
              <a:t> </a:t>
            </a:r>
            <a:r>
              <a:rPr lang="en-US" dirty="0" smtClean="0">
                <a:latin typeface="Times New Roman (Headings)"/>
              </a:rPr>
              <a:t>A/c</a:t>
            </a:r>
            <a:r>
              <a:rPr lang="vi-VN" dirty="0" smtClean="0">
                <a:latin typeface="+mj-lt"/>
              </a:rPr>
              <a:t> </a:t>
            </a:r>
            <a:r>
              <a:rPr lang="vi-VN" dirty="0">
                <a:latin typeface="+mj-lt"/>
              </a:rPr>
              <a:t>đánh giá khả năng xử lý tình huống của ứng viên. Hãy hỏi ứng viên cách họ xử lý một tình huống cụ thể trong công việc như thế nào. Ví dụ:</a:t>
            </a:r>
          </a:p>
          <a:p>
            <a:pPr>
              <a:buFontTx/>
              <a:buChar char="-"/>
            </a:pPr>
            <a:r>
              <a:rPr lang="vi-VN" i="1" dirty="0" smtClean="0">
                <a:latin typeface="+mj-lt"/>
              </a:rPr>
              <a:t>Bạn </a:t>
            </a:r>
            <a:r>
              <a:rPr lang="vi-VN" i="1" dirty="0">
                <a:latin typeface="+mj-lt"/>
              </a:rPr>
              <a:t>sẽ làm gì khi gặp một khách hàng đang vô cùng tức giận</a:t>
            </a:r>
            <a:r>
              <a:rPr lang="vi-VN" i="1" dirty="0" smtClean="0">
                <a:latin typeface="+mj-lt"/>
              </a:rPr>
              <a:t>?</a:t>
            </a:r>
            <a:endParaRPr lang="en-US" i="1" dirty="0" smtClean="0">
              <a:latin typeface="+mj-lt"/>
            </a:endParaRPr>
          </a:p>
          <a:p>
            <a:pPr marL="0" indent="0">
              <a:buNone/>
            </a:pPr>
            <a:r>
              <a:rPr lang="vi-VN" dirty="0">
                <a:latin typeface="+mj-lt"/>
              </a:rPr>
              <a:t/>
            </a:r>
            <a:br>
              <a:rPr lang="vi-VN" dirty="0">
                <a:latin typeface="+mj-lt"/>
              </a:rPr>
            </a:br>
            <a:r>
              <a:rPr lang="en-US" dirty="0" smtClean="0">
                <a:latin typeface="+mj-lt"/>
              </a:rPr>
              <a:t>- </a:t>
            </a:r>
            <a:r>
              <a:rPr lang="vi-VN" i="1" dirty="0" smtClean="0">
                <a:latin typeface="+mj-lt"/>
              </a:rPr>
              <a:t>Bạn </a:t>
            </a:r>
            <a:r>
              <a:rPr lang="vi-VN" i="1" dirty="0">
                <a:latin typeface="+mj-lt"/>
              </a:rPr>
              <a:t>sẽ làm gì để giảm căng thẳng trong công việc</a:t>
            </a:r>
            <a:r>
              <a:rPr lang="vi-VN" i="1" dirty="0" smtClean="0">
                <a:latin typeface="+mj-lt"/>
              </a:rPr>
              <a:t>?</a:t>
            </a:r>
            <a:endParaRPr lang="vi-VN" dirty="0">
              <a:latin typeface="+mj-lt"/>
            </a:endParaRPr>
          </a:p>
        </p:txBody>
      </p:sp>
    </p:spTree>
    <p:extLst>
      <p:ext uri="{BB962C8B-B14F-4D97-AF65-F5344CB8AC3E}">
        <p14:creationId xmlns:p14="http://schemas.microsoft.com/office/powerpoint/2010/main" val="110237649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Headings)"/>
              </a:rPr>
              <a:t>B.3. </a:t>
            </a:r>
            <a:r>
              <a:rPr lang="en-US" sz="3600" b="1" dirty="0" err="1" smtClean="0">
                <a:latin typeface="Times New Roman (Headings)"/>
              </a:rPr>
              <a:t>Câu</a:t>
            </a:r>
            <a:r>
              <a:rPr lang="en-US" sz="3600" b="1" dirty="0" smtClean="0">
                <a:latin typeface="Times New Roman (Headings)"/>
              </a:rPr>
              <a:t> </a:t>
            </a:r>
            <a:r>
              <a:rPr lang="en-US" sz="3600" b="1" dirty="0" err="1">
                <a:latin typeface="Times New Roman (Headings)"/>
              </a:rPr>
              <a:t>hỏi</a:t>
            </a:r>
            <a:r>
              <a:rPr lang="en-US" sz="3600" b="1" dirty="0">
                <a:latin typeface="Times New Roman (Headings)"/>
              </a:rPr>
              <a:t> </a:t>
            </a:r>
            <a:r>
              <a:rPr lang="en-US" sz="3600" b="1" dirty="0" err="1">
                <a:latin typeface="Times New Roman (Headings)"/>
              </a:rPr>
              <a:t>về</a:t>
            </a:r>
            <a:r>
              <a:rPr lang="en-US" sz="3600" b="1" dirty="0">
                <a:latin typeface="Times New Roman (Headings)"/>
              </a:rPr>
              <a:t> </a:t>
            </a:r>
            <a:r>
              <a:rPr lang="en-US" sz="3600" b="1" dirty="0" err="1">
                <a:latin typeface="Times New Roman (Headings)"/>
              </a:rPr>
              <a:t>hành</a:t>
            </a:r>
            <a:r>
              <a:rPr lang="en-US" sz="3600" b="1" dirty="0">
                <a:latin typeface="Times New Roman (Headings)"/>
              </a:rPr>
              <a:t> vi </a:t>
            </a:r>
            <a:r>
              <a:rPr lang="en-US" sz="3600" b="1" dirty="0" err="1">
                <a:latin typeface="Times New Roman (Headings)"/>
              </a:rPr>
              <a:t>trong</a:t>
            </a:r>
            <a:r>
              <a:rPr lang="en-US" sz="3600" b="1" dirty="0">
                <a:latin typeface="Times New Roman (Headings)"/>
              </a:rPr>
              <a:t> </a:t>
            </a:r>
            <a:r>
              <a:rPr lang="en-US" sz="3600" b="1" dirty="0" err="1">
                <a:latin typeface="Times New Roman (Headings)"/>
              </a:rPr>
              <a:t>quá</a:t>
            </a:r>
            <a:r>
              <a:rPr lang="en-US" sz="3600" b="1" dirty="0">
                <a:latin typeface="Times New Roman (Headings)"/>
              </a:rPr>
              <a:t> </a:t>
            </a:r>
            <a:r>
              <a:rPr lang="en-US" sz="3600" b="1" dirty="0" err="1">
                <a:latin typeface="Times New Roman (Headings)"/>
              </a:rPr>
              <a:t>khứ</a:t>
            </a:r>
            <a:r>
              <a:rPr lang="en-US" sz="3600" b="1" dirty="0">
                <a:latin typeface="Times New Roman (Headings)"/>
              </a:rPr>
              <a:t>:</a:t>
            </a:r>
            <a:endParaRPr lang="en-US" sz="3600" dirty="0">
              <a:latin typeface="Times New Roman (Headings)"/>
            </a:endParaRPr>
          </a:p>
        </p:txBody>
      </p:sp>
      <p:sp>
        <p:nvSpPr>
          <p:cNvPr id="3" name="Content Placeholder 2"/>
          <p:cNvSpPr>
            <a:spLocks noGrp="1"/>
          </p:cNvSpPr>
          <p:nvPr>
            <p:ph idx="1"/>
          </p:nvPr>
        </p:nvSpPr>
        <p:spPr>
          <a:xfrm>
            <a:off x="457200" y="1340768"/>
            <a:ext cx="8229600" cy="5184576"/>
          </a:xfrm>
        </p:spPr>
        <p:txBody>
          <a:bodyPr>
            <a:noAutofit/>
          </a:bodyPr>
          <a:lstStyle/>
          <a:p>
            <a:pPr marL="0" indent="0">
              <a:buNone/>
            </a:pPr>
            <a:r>
              <a:rPr lang="vi-VN" sz="2800" dirty="0">
                <a:latin typeface="+mj-lt"/>
              </a:rPr>
              <a:t>Dạng câu hỏi này yêu cầu ứng viên cho biết kinh nghiệm làm việc trước đây của họ. Cách giải quyết vấn đề của ứng viên trong quá khứ là cơ sở đáng tin cậy giúp nhà tuyển dụng dự đoán được cách họ xử lý công việc trong tương lai như thế nào. Ví dụ:</a:t>
            </a:r>
          </a:p>
          <a:p>
            <a:pPr marL="0" indent="0">
              <a:buNone/>
            </a:pPr>
            <a:r>
              <a:rPr lang="en-US" sz="2800" i="1" dirty="0" smtClean="0">
                <a:latin typeface="+mj-lt"/>
              </a:rPr>
              <a:t>- </a:t>
            </a:r>
            <a:r>
              <a:rPr lang="vi-VN" sz="2800" i="1" dirty="0" smtClean="0">
                <a:latin typeface="+mj-lt"/>
              </a:rPr>
              <a:t>Hãy </a:t>
            </a:r>
            <a:r>
              <a:rPr lang="vi-VN" sz="2800" i="1" dirty="0">
                <a:latin typeface="+mj-lt"/>
              </a:rPr>
              <a:t>cho tôi một ví dụ về cách anh/chị giải quyết thành công một sự cố trong công việc trước </a:t>
            </a:r>
            <a:r>
              <a:rPr lang="vi-VN" sz="2800" i="1" dirty="0" smtClean="0">
                <a:latin typeface="+mj-lt"/>
              </a:rPr>
              <a:t>đây?</a:t>
            </a:r>
            <a:endParaRPr lang="vi-VN" sz="2800" dirty="0">
              <a:latin typeface="+mj-lt"/>
            </a:endParaRPr>
          </a:p>
          <a:p>
            <a:pPr marL="0" indent="0">
              <a:buNone/>
            </a:pPr>
            <a:r>
              <a:rPr lang="en-US" sz="2800" i="1" dirty="0" smtClean="0">
                <a:latin typeface="+mj-lt"/>
              </a:rPr>
              <a:t>- </a:t>
            </a:r>
            <a:r>
              <a:rPr lang="vi-VN" sz="2800" i="1" dirty="0" smtClean="0">
                <a:latin typeface="+mj-lt"/>
              </a:rPr>
              <a:t>Anh/chị </a:t>
            </a:r>
            <a:r>
              <a:rPr lang="vi-VN" sz="2800" i="1" dirty="0">
                <a:latin typeface="+mj-lt"/>
              </a:rPr>
              <a:t>đã từng xử lý thành công một vấn đề nan giải trong công việc trước đây như thế nào</a:t>
            </a:r>
            <a:r>
              <a:rPr lang="vi-VN" sz="2800" i="1" dirty="0" smtClean="0">
                <a:latin typeface="+mj-lt"/>
              </a:rPr>
              <a:t>?</a:t>
            </a:r>
            <a:endParaRPr lang="vi-VN" sz="2800" dirty="0">
              <a:latin typeface="+mj-lt"/>
            </a:endParaRPr>
          </a:p>
        </p:txBody>
      </p:sp>
    </p:spTree>
    <p:extLst>
      <p:ext uri="{BB962C8B-B14F-4D97-AF65-F5344CB8AC3E}">
        <p14:creationId xmlns:p14="http://schemas.microsoft.com/office/powerpoint/2010/main" val="117037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Headings)"/>
              </a:rPr>
              <a:t>B.4. </a:t>
            </a:r>
            <a:r>
              <a:rPr lang="en-US" sz="3600" b="1" dirty="0" err="1" smtClean="0">
                <a:latin typeface="Times New Roman (Headings)"/>
              </a:rPr>
              <a:t>Câu</a:t>
            </a:r>
            <a:r>
              <a:rPr lang="en-US" sz="3600" b="1" dirty="0" smtClean="0">
                <a:latin typeface="Times New Roman (Headings)"/>
              </a:rPr>
              <a:t> </a:t>
            </a:r>
            <a:r>
              <a:rPr lang="en-US" sz="3600" b="1" dirty="0" err="1" smtClean="0">
                <a:latin typeface="Times New Roman (Headings)"/>
              </a:rPr>
              <a:t>hỏi</a:t>
            </a:r>
            <a:r>
              <a:rPr lang="en-US" sz="3600" b="1" dirty="0" smtClean="0">
                <a:latin typeface="Times New Roman (Headings)"/>
              </a:rPr>
              <a:t> </a:t>
            </a:r>
            <a:r>
              <a:rPr lang="en-US" sz="3600" b="1" dirty="0" err="1" smtClean="0">
                <a:latin typeface="Times New Roman (Headings)"/>
              </a:rPr>
              <a:t>để</a:t>
            </a:r>
            <a:r>
              <a:rPr lang="en-US" sz="3600" b="1" dirty="0" smtClean="0">
                <a:latin typeface="Times New Roman (Headings)"/>
              </a:rPr>
              <a:t> </a:t>
            </a:r>
            <a:r>
              <a:rPr lang="en-US" sz="3600" b="1" dirty="0" err="1" smtClean="0">
                <a:latin typeface="Times New Roman (Headings)"/>
              </a:rPr>
              <a:t>đánh</a:t>
            </a:r>
            <a:r>
              <a:rPr lang="en-US" sz="3600" b="1" dirty="0" smtClean="0">
                <a:latin typeface="Times New Roman (Headings)"/>
              </a:rPr>
              <a:t> </a:t>
            </a:r>
            <a:r>
              <a:rPr lang="en-US" sz="3600" b="1" dirty="0" err="1" smtClean="0">
                <a:latin typeface="Times New Roman (Headings)"/>
              </a:rPr>
              <a:t>giá</a:t>
            </a:r>
            <a:r>
              <a:rPr lang="en-US" sz="3600" b="1" dirty="0" smtClean="0">
                <a:latin typeface="Times New Roman (Headings)"/>
              </a:rPr>
              <a:t> </a:t>
            </a:r>
            <a:r>
              <a:rPr lang="en-US" sz="3600" b="1" dirty="0" err="1" smtClean="0">
                <a:latin typeface="Times New Roman (Headings)"/>
              </a:rPr>
              <a:t>kỹ</a:t>
            </a:r>
            <a:r>
              <a:rPr lang="en-US" sz="3600" b="1" dirty="0" smtClean="0">
                <a:latin typeface="Times New Roman (Headings)"/>
              </a:rPr>
              <a:t> </a:t>
            </a:r>
            <a:r>
              <a:rPr lang="en-US" sz="3600" b="1" dirty="0" err="1" smtClean="0">
                <a:latin typeface="Times New Roman (Headings)"/>
              </a:rPr>
              <a:t>năng</a:t>
            </a:r>
            <a:r>
              <a:rPr lang="en-US" sz="3600" b="1" dirty="0" smtClean="0">
                <a:latin typeface="Times New Roman (Headings)"/>
              </a:rPr>
              <a:t> </a:t>
            </a:r>
            <a:r>
              <a:rPr lang="en-US" sz="3600" b="1" dirty="0" err="1" smtClean="0">
                <a:latin typeface="Times New Roman (Headings)"/>
              </a:rPr>
              <a:t>làm</a:t>
            </a:r>
            <a:r>
              <a:rPr lang="en-US" sz="3600" b="1" dirty="0" smtClean="0">
                <a:latin typeface="Times New Roman (Headings)"/>
              </a:rPr>
              <a:t> </a:t>
            </a:r>
            <a:r>
              <a:rPr lang="en-US" sz="3600" b="1" dirty="0" err="1" smtClean="0">
                <a:latin typeface="Times New Roman (Headings)"/>
              </a:rPr>
              <a:t>việc</a:t>
            </a:r>
            <a:r>
              <a:rPr lang="en-US" sz="3600" b="1" dirty="0" smtClean="0">
                <a:latin typeface="Times New Roman (Headings)"/>
              </a:rPr>
              <a:t> </a:t>
            </a:r>
            <a:r>
              <a:rPr lang="en-US" sz="3600" b="1" dirty="0" err="1" smtClean="0">
                <a:latin typeface="Times New Roman (Headings)"/>
              </a:rPr>
              <a:t>nhóm</a:t>
            </a:r>
            <a:endParaRPr lang="en-US" sz="3600" dirty="0">
              <a:latin typeface="Times New Roman (Headings)"/>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latin typeface="Times New Roman" pitchFamily="18" charset="0"/>
                <a:cs typeface="Times New Roman" pitchFamily="18" charset="0"/>
              </a:rPr>
              <a:t>A/c</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cần tìm ứng viên có thể </a:t>
            </a:r>
            <a:r>
              <a:rPr lang="en-US" sz="2800" dirty="0" err="1" smtClean="0">
                <a:latin typeface="Times New Roman" pitchFamily="18" charset="0"/>
                <a:cs typeface="Times New Roman" pitchFamily="18" charset="0"/>
              </a:rPr>
              <a:t>phù</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vi-VN"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phận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và </a:t>
            </a:r>
            <a:r>
              <a:rPr lang="vi-VN" sz="2800" dirty="0">
                <a:latin typeface="Times New Roman" pitchFamily="18" charset="0"/>
                <a:cs typeface="Times New Roman" pitchFamily="18" charset="0"/>
              </a:rPr>
              <a:t>phù hợp với văn hóa công ty. Điều này có ý nghĩa vô cùng quan trọng! Các câu hỏi sau đây </a:t>
            </a:r>
            <a:r>
              <a:rPr lang="vi-VN" sz="2800" dirty="0" smtClean="0">
                <a:latin typeface="Times New Roman" pitchFamily="18" charset="0"/>
                <a:cs typeface="Times New Roman" pitchFamily="18" charset="0"/>
              </a:rPr>
              <a:t>sẽ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nào</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giúp </a:t>
            </a:r>
            <a:r>
              <a:rPr lang="en-US" sz="2800" dirty="0" smtClean="0">
                <a:latin typeface="Times New Roman" pitchFamily="18" charset="0"/>
                <a:cs typeface="Times New Roman" pitchFamily="18" charset="0"/>
              </a:rPr>
              <a:t>A/c</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biết được ứng viên có phải là một thành viên phù hợp không:</a:t>
            </a:r>
          </a:p>
          <a:p>
            <a:r>
              <a:rPr lang="en-US" sz="2800" i="1" dirty="0" err="1" smtClean="0">
                <a:latin typeface="Times New Roman" pitchFamily="18" charset="0"/>
                <a:cs typeface="Times New Roman" pitchFamily="18" charset="0"/>
              </a:rPr>
              <a:t>Bộ</a:t>
            </a:r>
            <a:r>
              <a:rPr lang="en-US" sz="2800" i="1" dirty="0" smtClean="0">
                <a:latin typeface="Times New Roman" pitchFamily="18" charset="0"/>
                <a:cs typeface="Times New Roman" pitchFamily="18" charset="0"/>
              </a:rPr>
              <a:t> </a:t>
            </a:r>
            <a:r>
              <a:rPr lang="en-US" sz="2800" i="1" dirty="0" err="1">
                <a:latin typeface="Times New Roman" pitchFamily="18" charset="0"/>
                <a:cs typeface="Times New Roman" pitchFamily="18" charset="0"/>
              </a:rPr>
              <a:t>phận</a:t>
            </a:r>
            <a:r>
              <a:rPr lang="en-US" sz="2800" i="1"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của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bạn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đang</a:t>
            </a:r>
            <a:r>
              <a:rPr lang="en-US" sz="2800" i="1" dirty="0" smtClean="0">
                <a:latin typeface="Times New Roman" pitchFamily="18" charset="0"/>
                <a:cs typeface="Times New Roman" pitchFamily="18" charset="0"/>
              </a:rPr>
              <a:t> </a:t>
            </a:r>
            <a:r>
              <a:rPr lang="en-US" sz="2800" i="1" dirty="0" err="1">
                <a:latin typeface="Times New Roman" pitchFamily="18" charset="0"/>
                <a:cs typeface="Times New Roman" pitchFamily="18" charset="0"/>
              </a:rPr>
              <a:t>thiếu</a:t>
            </a:r>
            <a:r>
              <a:rPr lang="en-US" sz="2800" i="1"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2/8 </a:t>
            </a:r>
            <a:r>
              <a:rPr lang="en-US" sz="2800" i="1" dirty="0" err="1" smtClean="0">
                <a:latin typeface="Times New Roman" pitchFamily="18" charset="0"/>
                <a:cs typeface="Times New Roman" pitchFamily="18" charset="0"/>
              </a:rPr>
              <a:t>nhân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sự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Bạn</a:t>
            </a:r>
            <a:r>
              <a:rPr lang="vi-VN" sz="2800" i="1" dirty="0" smtClean="0">
                <a:latin typeface="Times New Roman" pitchFamily="18" charset="0"/>
                <a:cs typeface="Times New Roman" pitchFamily="18" charset="0"/>
              </a:rPr>
              <a:t> </a:t>
            </a:r>
            <a:r>
              <a:rPr lang="vi-VN" sz="2800" i="1" dirty="0">
                <a:latin typeface="Times New Roman" pitchFamily="18" charset="0"/>
                <a:cs typeface="Times New Roman" pitchFamily="18" charset="0"/>
              </a:rPr>
              <a:t>sẽ làm gì </a:t>
            </a:r>
            <a:r>
              <a:rPr lang="en-US" sz="2800" i="1" dirty="0" err="1" smtClean="0">
                <a:latin typeface="Times New Roman" pitchFamily="18" charset="0"/>
                <a:cs typeface="Times New Roman" pitchFamily="18" charset="0"/>
              </a:rPr>
              <a:t>để</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hoàn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thành</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công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theo</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tiến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độ</a:t>
            </a:r>
            <a:r>
              <a:rPr lang="vi-VN" sz="2800" i="1" dirty="0" smtClean="0">
                <a:latin typeface="Times New Roman" pitchFamily="18" charset="0"/>
                <a:cs typeface="Times New Roman" pitchFamily="18" charset="0"/>
              </a:rPr>
              <a:t>?</a:t>
            </a:r>
            <a:endParaRPr lang="en-US" sz="2800" i="1" dirty="0" smtClean="0">
              <a:latin typeface="Times New Roman" pitchFamily="18" charset="0"/>
              <a:cs typeface="Times New Roman" pitchFamily="18" charset="0"/>
            </a:endParaRPr>
          </a:p>
          <a:p>
            <a:pPr marL="0" indent="0">
              <a:buNone/>
            </a:pPr>
            <a:endParaRPr lang="vi-VN" sz="2800" dirty="0">
              <a:latin typeface="Times New Roman" pitchFamily="18" charset="0"/>
              <a:cs typeface="Times New Roman" pitchFamily="18" charset="0"/>
            </a:endParaRPr>
          </a:p>
          <a:p>
            <a:r>
              <a:rPr lang="vi-VN" sz="2800" i="1" dirty="0">
                <a:latin typeface="Times New Roman" pitchFamily="18" charset="0"/>
                <a:cs typeface="Times New Roman" pitchFamily="18" charset="0"/>
              </a:rPr>
              <a:t>Theo </a:t>
            </a:r>
            <a:r>
              <a:rPr lang="en-US" sz="2800" i="1" dirty="0" err="1" smtClean="0">
                <a:latin typeface="Times New Roman" pitchFamily="18" charset="0"/>
                <a:cs typeface="Times New Roman" pitchFamily="18" charset="0"/>
              </a:rPr>
              <a:t>bạn</a:t>
            </a:r>
            <a:r>
              <a:rPr lang="vi-VN" sz="2800" i="1" dirty="0" smtClean="0">
                <a:latin typeface="Times New Roman" pitchFamily="18" charset="0"/>
                <a:cs typeface="Times New Roman" pitchFamily="18" charset="0"/>
              </a:rPr>
              <a:t>, </a:t>
            </a:r>
            <a:r>
              <a:rPr lang="vi-VN" sz="2800" i="1" dirty="0">
                <a:latin typeface="Times New Roman" pitchFamily="18" charset="0"/>
                <a:cs typeface="Times New Roman" pitchFamily="18" charset="0"/>
              </a:rPr>
              <a:t>đâu là tiêu chí quan trọng nhất khi làm việc theo nhóm</a:t>
            </a:r>
            <a:r>
              <a:rPr lang="vi-VN" sz="2800" dirty="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66988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2880320" cy="3370386"/>
          </a:xfrm>
        </p:spPr>
        <p:txBody>
          <a:bodyPr>
            <a:normAutofit/>
          </a:bodyPr>
          <a:lstStyle/>
          <a:p>
            <a:pPr algn="l"/>
            <a:r>
              <a:rPr lang="en-US" sz="3600" b="1" dirty="0" smtClean="0">
                <a:latin typeface="Times New Roman" pitchFamily="18" charset="0"/>
                <a:cs typeface="Times New Roman" pitchFamily="18" charset="0"/>
              </a:rPr>
              <a:t>3. KỸ NĂNG ĐÁNH </a:t>
            </a:r>
            <a:r>
              <a:rPr lang="en-US" sz="3600" b="1" dirty="0" smtClean="0">
                <a:latin typeface="Times New Roman" pitchFamily="18" charset="0"/>
                <a:cs typeface="Times New Roman" pitchFamily="18" charset="0"/>
              </a:rPr>
              <a:t>GIÁ ỨNG VIÊN QUA HÌNH THỨC</a:t>
            </a:r>
            <a:endParaRPr lang="en-US" sz="3600" b="1" dirty="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856" y="0"/>
            <a:ext cx="5328592" cy="6858000"/>
          </a:xfrm>
        </p:spPr>
      </p:pic>
    </p:spTree>
    <p:extLst>
      <p:ext uri="{BB962C8B-B14F-4D97-AF65-F5344CB8AC3E}">
        <p14:creationId xmlns:p14="http://schemas.microsoft.com/office/powerpoint/2010/main" val="355069923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916832"/>
            <a:ext cx="8856984" cy="4209331"/>
          </a:xfrm>
        </p:spPr>
        <p:txBody>
          <a:bodyPr>
            <a:noAutofit/>
          </a:bodyPr>
          <a:lstStyle/>
          <a:p>
            <a:pPr marL="0" lvl="0" indent="0">
              <a:spcBef>
                <a:spcPts val="1200"/>
              </a:spcBef>
              <a:spcAft>
                <a:spcPts val="1800"/>
              </a:spcAft>
              <a:buNone/>
            </a:pPr>
            <a:r>
              <a:rPr lang="en-US" sz="3600" b="1" cap="all" dirty="0" smtClean="0">
                <a:latin typeface="Times New Roman" pitchFamily="18" charset="0"/>
                <a:cs typeface="Times New Roman" pitchFamily="18" charset="0"/>
              </a:rPr>
              <a:t>I.    MỤC </a:t>
            </a:r>
            <a:r>
              <a:rPr lang="en-US" sz="3600" b="1" cap="all" dirty="0">
                <a:latin typeface="Times New Roman" pitchFamily="18" charset="0"/>
                <a:cs typeface="Times New Roman" pitchFamily="18" charset="0"/>
              </a:rPr>
              <a:t>ĐÍCH VÀ </a:t>
            </a:r>
            <a:r>
              <a:rPr lang="en-US" sz="3600" b="1" cap="all" dirty="0" smtClean="0">
                <a:latin typeface="Times New Roman" pitchFamily="18" charset="0"/>
                <a:cs typeface="Times New Roman" pitchFamily="18" charset="0"/>
              </a:rPr>
              <a:t>VAI TRÒ CỦA TUYỂN DỤNG.</a:t>
            </a:r>
          </a:p>
          <a:p>
            <a:pPr marL="0" lvl="0" indent="0">
              <a:spcBef>
                <a:spcPts val="1200"/>
              </a:spcBef>
              <a:spcAft>
                <a:spcPts val="1800"/>
              </a:spcAft>
              <a:buNone/>
            </a:pPr>
            <a:r>
              <a:rPr lang="en-US" sz="3600" b="1" cap="all" dirty="0" smtClean="0">
                <a:latin typeface="Times New Roman" pitchFamily="18" charset="0"/>
                <a:cs typeface="Times New Roman" pitchFamily="18" charset="0"/>
              </a:rPr>
              <a:t>II.  SƠ LƯỢC CÁC BƯỚC </a:t>
            </a:r>
            <a:r>
              <a:rPr lang="en-US" sz="3600" b="1" cap="all" dirty="0" err="1" smtClean="0">
                <a:latin typeface="Times New Roman" pitchFamily="18" charset="0"/>
                <a:cs typeface="Times New Roman" pitchFamily="18" charset="0"/>
              </a:rPr>
              <a:t>Quy</a:t>
            </a:r>
            <a:r>
              <a:rPr lang="en-US" sz="3600" b="1" cap="all" dirty="0" smtClean="0">
                <a:latin typeface="Times New Roman" pitchFamily="18" charset="0"/>
                <a:cs typeface="Times New Roman" pitchFamily="18" charset="0"/>
              </a:rPr>
              <a:t> </a:t>
            </a:r>
            <a:r>
              <a:rPr lang="en-US" sz="3600" b="1" cap="all" dirty="0" err="1" smtClean="0">
                <a:latin typeface="Times New Roman" pitchFamily="18" charset="0"/>
                <a:cs typeface="Times New Roman" pitchFamily="18" charset="0"/>
              </a:rPr>
              <a:t>trình</a:t>
            </a:r>
            <a:r>
              <a:rPr lang="en-US" sz="3600" b="1" cap="all" dirty="0" smtClean="0">
                <a:latin typeface="Times New Roman" pitchFamily="18" charset="0"/>
                <a:cs typeface="Times New Roman" pitchFamily="18" charset="0"/>
              </a:rPr>
              <a:t> </a:t>
            </a:r>
            <a:r>
              <a:rPr lang="en-US" sz="3600" b="1" cap="all" dirty="0" err="1" smtClean="0">
                <a:latin typeface="Times New Roman" pitchFamily="18" charset="0"/>
                <a:cs typeface="Times New Roman" pitchFamily="18" charset="0"/>
              </a:rPr>
              <a:t>tuyển</a:t>
            </a:r>
            <a:r>
              <a:rPr lang="en-US" sz="3600" b="1" cap="all" dirty="0" smtClean="0">
                <a:latin typeface="Times New Roman" pitchFamily="18" charset="0"/>
                <a:cs typeface="Times New Roman" pitchFamily="18" charset="0"/>
              </a:rPr>
              <a:t> </a:t>
            </a:r>
            <a:r>
              <a:rPr lang="en-US" sz="3600" b="1" cap="all" dirty="0" err="1" smtClean="0">
                <a:latin typeface="Times New Roman" pitchFamily="18" charset="0"/>
                <a:cs typeface="Times New Roman" pitchFamily="18" charset="0"/>
              </a:rPr>
              <a:t>dụng</a:t>
            </a:r>
            <a:r>
              <a:rPr lang="en-US" sz="3600" b="1" cap="all" dirty="0" smtClean="0">
                <a:latin typeface="Times New Roman" pitchFamily="18" charset="0"/>
                <a:cs typeface="Times New Roman" pitchFamily="18" charset="0"/>
              </a:rPr>
              <a:t>.</a:t>
            </a:r>
            <a:endParaRPr lang="en-US" sz="3600" b="1" cap="all" dirty="0">
              <a:latin typeface="Times New Roman" pitchFamily="18" charset="0"/>
              <a:cs typeface="Times New Roman" pitchFamily="18" charset="0"/>
            </a:endParaRPr>
          </a:p>
          <a:p>
            <a:pPr marL="0" lvl="0" indent="0">
              <a:spcBef>
                <a:spcPts val="1200"/>
              </a:spcBef>
              <a:spcAft>
                <a:spcPts val="1800"/>
              </a:spcAft>
              <a:buNone/>
            </a:pPr>
            <a:r>
              <a:rPr lang="en-US" sz="3600" b="1" cap="all" dirty="0" smtClean="0">
                <a:latin typeface="Times New Roman" pitchFamily="18" charset="0"/>
                <a:cs typeface="Times New Roman" pitchFamily="18" charset="0"/>
              </a:rPr>
              <a:t>III. CÁC KỸ NĂNG TUYỂN DỤNG.</a:t>
            </a:r>
          </a:p>
        </p:txBody>
      </p:sp>
      <p:sp>
        <p:nvSpPr>
          <p:cNvPr id="4" name="Rectangle 3"/>
          <p:cNvSpPr/>
          <p:nvPr/>
        </p:nvSpPr>
        <p:spPr>
          <a:xfrm>
            <a:off x="2051720" y="404664"/>
            <a:ext cx="4968552"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NỘI DUNG</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433163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fld id="{8CEBB610-DD6F-43CA-ABAB-507BD9D18D5A}" type="slidenum">
              <a:rPr lang="en-US"/>
              <a:pPr/>
              <a:t>20</a:t>
            </a:fld>
            <a:endParaRPr lang="en-US"/>
          </a:p>
        </p:txBody>
      </p:sp>
      <p:sp>
        <p:nvSpPr>
          <p:cNvPr id="30723" name="Rectangle 2"/>
          <p:cNvSpPr>
            <a:spLocks noGrp="1" noChangeArrowheads="1"/>
          </p:cNvSpPr>
          <p:nvPr>
            <p:ph type="title"/>
          </p:nvPr>
        </p:nvSpPr>
        <p:spPr>
          <a:xfrm>
            <a:off x="457200" y="274638"/>
            <a:ext cx="8229600" cy="778098"/>
          </a:xfrm>
        </p:spPr>
        <p:txBody>
          <a:bodyPr>
            <a:normAutofit fontScale="90000"/>
          </a:bodyPr>
          <a:lstStyle/>
          <a:p>
            <a:pPr algn="l" eaLnBrk="1" hangingPunct="1"/>
            <a:r>
              <a:rPr lang="en-US" sz="3600" b="1" dirty="0" smtClean="0">
                <a:latin typeface="Times New Roman" pitchFamily="18" charset="0"/>
                <a:cs typeface="Times New Roman" pitchFamily="18" charset="0"/>
              </a:rPr>
              <a:t>4. KỸ NĂNG ĐÀM </a:t>
            </a:r>
            <a:r>
              <a:rPr lang="en-US" sz="3600" b="1" dirty="0" smtClean="0">
                <a:latin typeface="Times New Roman" pitchFamily="18" charset="0"/>
                <a:cs typeface="Times New Roman" pitchFamily="18" charset="0"/>
              </a:rPr>
              <a:t>PHÁN </a:t>
            </a:r>
            <a:r>
              <a:rPr lang="en-US" sz="3100" i="1" dirty="0" smtClean="0">
                <a:latin typeface="Times New Roman" pitchFamily="18" charset="0"/>
                <a:cs typeface="Times New Roman" pitchFamily="18" charset="0"/>
              </a:rPr>
              <a:t>(</a:t>
            </a:r>
            <a:r>
              <a:rPr lang="en-US" sz="3100" i="1" dirty="0" err="1" smtClean="0">
                <a:latin typeface="Times New Roman" pitchFamily="18" charset="0"/>
                <a:cs typeface="Times New Roman" pitchFamily="18" charset="0"/>
              </a:rPr>
              <a:t>chủ</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yếu</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dành</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cho</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ứng</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viên</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trúng</a:t>
            </a:r>
            <a:r>
              <a:rPr lang="en-US" sz="3100" i="1" dirty="0" smtClean="0">
                <a:latin typeface="Times New Roman" pitchFamily="18" charset="0"/>
                <a:cs typeface="Times New Roman" pitchFamily="18" charset="0"/>
              </a:rPr>
              <a:t> </a:t>
            </a:r>
            <a:r>
              <a:rPr lang="en-US" sz="3100" i="1" dirty="0" err="1" smtClean="0">
                <a:latin typeface="Times New Roman" pitchFamily="18" charset="0"/>
                <a:cs typeface="Times New Roman" pitchFamily="18" charset="0"/>
              </a:rPr>
              <a:t>tuyển</a:t>
            </a:r>
            <a:r>
              <a:rPr lang="en-US" sz="3100" i="1" dirty="0" smtClean="0">
                <a:latin typeface="Times New Roman" pitchFamily="18" charset="0"/>
                <a:cs typeface="Times New Roman" pitchFamily="18" charset="0"/>
              </a:rPr>
              <a:t>)</a:t>
            </a:r>
            <a:endParaRPr lang="en-US" sz="3100" i="1" dirty="0" smtClean="0">
              <a:latin typeface="Times New Roman" pitchFamily="18" charset="0"/>
              <a:cs typeface="Times New Roman" pitchFamily="18" charset="0"/>
            </a:endParaRPr>
          </a:p>
        </p:txBody>
      </p:sp>
      <p:sp>
        <p:nvSpPr>
          <p:cNvPr id="30724" name="Rectangle 3"/>
          <p:cNvSpPr>
            <a:spLocks noGrp="1" noChangeArrowheads="1"/>
          </p:cNvSpPr>
          <p:nvPr>
            <p:ph type="body" idx="1"/>
          </p:nvPr>
        </p:nvSpPr>
        <p:spPr>
          <a:xfrm>
            <a:off x="457200" y="1340768"/>
            <a:ext cx="8229600" cy="5040560"/>
          </a:xfrm>
        </p:spPr>
        <p:txBody>
          <a:bodyPr>
            <a:noAutofit/>
          </a:bodyPr>
          <a:lstStyle/>
          <a:p>
            <a:pPr>
              <a:lnSpc>
                <a:spcPct val="90000"/>
              </a:lnSpc>
              <a:buNone/>
            </a:pP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Nguyên</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tắc</a:t>
            </a:r>
            <a:r>
              <a:rPr lang="en-US" sz="2600" b="1" dirty="0" smtClean="0">
                <a:latin typeface="Times New Roman" pitchFamily="18" charset="0"/>
                <a:cs typeface="Times New Roman" pitchFamily="18" charset="0"/>
              </a:rPr>
              <a:t>: </a:t>
            </a:r>
            <a:r>
              <a:rPr lang="en-US" sz="2600" i="1" dirty="0" err="1" smtClean="0">
                <a:latin typeface="Times New Roman" pitchFamily="18" charset="0"/>
                <a:cs typeface="Times New Roman" pitchFamily="18" charset="0"/>
              </a:rPr>
              <a:t>Cung</a:t>
            </a:r>
            <a:r>
              <a:rPr lang="en-US" sz="2600" i="1" dirty="0" smtClean="0">
                <a:latin typeface="Times New Roman" pitchFamily="18" charset="0"/>
                <a:cs typeface="Times New Roman" pitchFamily="18" charset="0"/>
              </a:rPr>
              <a:t> </a:t>
            </a:r>
            <a:r>
              <a:rPr lang="en-US" sz="2600" i="1" dirty="0" err="1">
                <a:latin typeface="Times New Roman" pitchFamily="18" charset="0"/>
                <a:cs typeface="Times New Roman" pitchFamily="18" charset="0"/>
              </a:rPr>
              <a:t>cấp</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thông</a:t>
            </a:r>
            <a:r>
              <a:rPr lang="en-US" sz="2600" i="1" dirty="0">
                <a:latin typeface="Times New Roman" pitchFamily="18" charset="0"/>
                <a:cs typeface="Times New Roman" pitchFamily="18" charset="0"/>
              </a:rPr>
              <a:t> tin </a:t>
            </a:r>
            <a:r>
              <a:rPr lang="en-US" sz="2600" i="1" dirty="0" err="1">
                <a:latin typeface="Times New Roman" pitchFamily="18" charset="0"/>
                <a:cs typeface="Times New Roman" pitchFamily="18" charset="0"/>
              </a:rPr>
              <a:t>để</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ứng</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viên</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biết</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nhiều</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nhất</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về</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công</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việc</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sắp</a:t>
            </a:r>
            <a:r>
              <a:rPr lang="en-US" sz="2600" i="1" dirty="0">
                <a:latin typeface="Times New Roman" pitchFamily="18" charset="0"/>
                <a:cs typeface="Times New Roman" pitchFamily="18" charset="0"/>
              </a:rPr>
              <a:t> </a:t>
            </a:r>
            <a:r>
              <a:rPr lang="en-US" sz="2600" i="1" dirty="0" err="1">
                <a:latin typeface="Times New Roman" pitchFamily="18" charset="0"/>
                <a:cs typeface="Times New Roman" pitchFamily="18" charset="0"/>
              </a:rPr>
              <a:t>đảm</a:t>
            </a:r>
            <a:r>
              <a:rPr lang="en-US" sz="2600" i="1" dirty="0">
                <a:latin typeface="Times New Roman" pitchFamily="18" charset="0"/>
                <a:cs typeface="Times New Roman" pitchFamily="18" charset="0"/>
              </a:rPr>
              <a:t> </a:t>
            </a:r>
            <a:r>
              <a:rPr lang="en-US" sz="2600" i="1" dirty="0" err="1" smtClean="0">
                <a:latin typeface="Times New Roman" pitchFamily="18" charset="0"/>
                <a:cs typeface="Times New Roman" pitchFamily="18" charset="0"/>
              </a:rPr>
              <a:t>nhiệm</a:t>
            </a:r>
            <a:r>
              <a:rPr lang="en-US" sz="2600" i="1" dirty="0">
                <a:latin typeface="Times New Roman" pitchFamily="18" charset="0"/>
                <a:cs typeface="Times New Roman" pitchFamily="18" charset="0"/>
              </a:rPr>
              <a:t>.</a:t>
            </a:r>
          </a:p>
          <a:p>
            <a:pPr>
              <a:lnSpc>
                <a:spcPct val="90000"/>
              </a:lnSpc>
              <a:buNone/>
            </a:pPr>
            <a:r>
              <a:rPr lang="en-US" sz="2600" b="1" dirty="0">
                <a:latin typeface="Times New Roman" pitchFamily="18" charset="0"/>
                <a:cs typeface="Times New Roman" pitchFamily="18" charset="0"/>
              </a:rPr>
              <a:t>- </a:t>
            </a:r>
            <a:r>
              <a:rPr lang="en-US" sz="2600" b="1"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Cán</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bộ</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phỏng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vấn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giới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thiệu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cách</a:t>
            </a:r>
            <a:r>
              <a:rPr lang="en-US" sz="2600" dirty="0">
                <a:latin typeface="Times New Roman" pitchFamily="18" charset="0"/>
                <a:cs typeface="Times New Roman" pitchFamily="18" charset="0"/>
              </a:rPr>
              <a:t> chi </a:t>
            </a:r>
            <a:r>
              <a:rPr lang="en-US" sz="2600" dirty="0" err="1">
                <a:latin typeface="Times New Roman" pitchFamily="18" charset="0"/>
                <a:cs typeface="Times New Roman" pitchFamily="18" charset="0"/>
              </a:rPr>
              <a:t>tiết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về</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đầu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mục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việc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sự</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mới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sẽ</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làm</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nSpc>
                <a:spcPct val="90000"/>
              </a:lnSpc>
              <a:buFontTx/>
              <a:buChar char="-"/>
            </a:pP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tả</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điều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kiện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làm</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việc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sự</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hỗ</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trợ</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sẽ</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nhận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a:t>
            </a:r>
          </a:p>
          <a:p>
            <a:pPr>
              <a:lnSpc>
                <a:spcPct val="90000"/>
              </a:lnSpc>
              <a:buFontTx/>
              <a:buChar char="-"/>
            </a:pPr>
            <a:r>
              <a:rPr lang="en-US" sz="2600" dirty="0" err="1">
                <a:latin typeface="Times New Roman" pitchFamily="18" charset="0"/>
                <a:cs typeface="Times New Roman" pitchFamily="18" charset="0"/>
              </a:rPr>
              <a:t>Không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nói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xấu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nhưng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tả</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một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rất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thật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về</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những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áp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vấn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đề</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mới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sẽ</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phải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đối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mặt</a:t>
            </a:r>
            <a:r>
              <a:rPr lang="en-US" sz="2600" dirty="0" smtClean="0">
                <a:latin typeface="Times New Roman" pitchFamily="18" charset="0"/>
                <a:cs typeface="Times New Roman" pitchFamily="18" charset="0"/>
              </a:rPr>
              <a:t>.</a:t>
            </a:r>
          </a:p>
          <a:p>
            <a:pPr marL="0" indent="0">
              <a:lnSpc>
                <a:spcPct val="90000"/>
              </a:lnSpc>
              <a:buNone/>
            </a:pPr>
            <a:endParaRPr lang="en-US" sz="2600" dirty="0" smtClean="0">
              <a:latin typeface="Times New Roman" pitchFamily="18" charset="0"/>
              <a:cs typeface="Times New Roman" pitchFamily="18" charset="0"/>
            </a:endParaRPr>
          </a:p>
          <a:p>
            <a:pPr eaLnBrk="1" hangingPunct="1">
              <a:lnSpc>
                <a:spcPct val="90000"/>
              </a:lnSpc>
              <a:buFontTx/>
              <a:buNone/>
            </a:pPr>
            <a:r>
              <a:rPr lang="en-US" sz="2600" dirty="0" smtClean="0">
                <a:latin typeface="Times New Roman" pitchFamily="18" charset="0"/>
                <a:cs typeface="Times New Roman" pitchFamily="18" charset="0"/>
              </a:rPr>
              <a:t>4.1 </a:t>
            </a:r>
            <a:r>
              <a:rPr lang="en-US" sz="2600" dirty="0" err="1" smtClean="0">
                <a:latin typeface="Times New Roman" pitchFamily="18" charset="0"/>
                <a:cs typeface="Times New Roman" pitchFamily="18" charset="0"/>
              </a:rPr>
              <a:t>Lương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đãi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ngộ</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phúc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lợi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người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lao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hưởng</a:t>
            </a:r>
            <a:endParaRPr lang="en-US" sz="2600" dirty="0" smtClean="0">
              <a:latin typeface="Times New Roman" pitchFamily="18" charset="0"/>
              <a:cs typeface="Times New Roman" pitchFamily="18" charset="0"/>
            </a:endParaRPr>
          </a:p>
          <a:p>
            <a:pPr eaLnBrk="1" hangingPunct="1">
              <a:lnSpc>
                <a:spcPct val="90000"/>
              </a:lnSpc>
              <a:buFontTx/>
              <a:buNone/>
            </a:pPr>
            <a:r>
              <a:rPr lang="en-US" sz="2600" dirty="0" smtClean="0">
                <a:latin typeface="Times New Roman" pitchFamily="18" charset="0"/>
                <a:cs typeface="Times New Roman" pitchFamily="18" charset="0"/>
              </a:rPr>
              <a:t>4.2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định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đặc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thù</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Trần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Anh</a:t>
            </a: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76311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arn(inVertical)">
                                      <p:cBhvr>
                                        <p:cTn id="7" dur="500"/>
                                        <p:tgtEl>
                                          <p:spTgt spid="30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barn(inVertical)">
                                      <p:cBhvr>
                                        <p:cTn id="12" dur="500"/>
                                        <p:tgtEl>
                                          <p:spTgt spid="307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0724">
                                            <p:txEl>
                                              <p:pRg st="2" end="2"/>
                                            </p:txEl>
                                          </p:spTgt>
                                        </p:tgtEl>
                                        <p:attrNameLst>
                                          <p:attrName>style.visibility</p:attrName>
                                        </p:attrNameLst>
                                      </p:cBhvr>
                                      <p:to>
                                        <p:strVal val="visible"/>
                                      </p:to>
                                    </p:set>
                                    <p:animEffect transition="in" filter="barn(inVertical)">
                                      <p:cBhvr>
                                        <p:cTn id="17" dur="500"/>
                                        <p:tgtEl>
                                          <p:spTgt spid="307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0724">
                                            <p:txEl>
                                              <p:pRg st="3" end="3"/>
                                            </p:txEl>
                                          </p:spTgt>
                                        </p:tgtEl>
                                        <p:attrNameLst>
                                          <p:attrName>style.visibility</p:attrName>
                                        </p:attrNameLst>
                                      </p:cBhvr>
                                      <p:to>
                                        <p:strVal val="visible"/>
                                      </p:to>
                                    </p:set>
                                    <p:animEffect transition="in" filter="barn(inVertical)">
                                      <p:cBhvr>
                                        <p:cTn id="22" dur="500"/>
                                        <p:tgtEl>
                                          <p:spTgt spid="307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0724">
                                            <p:txEl>
                                              <p:pRg st="5" end="5"/>
                                            </p:txEl>
                                          </p:spTgt>
                                        </p:tgtEl>
                                        <p:attrNameLst>
                                          <p:attrName>style.visibility</p:attrName>
                                        </p:attrNameLst>
                                      </p:cBhvr>
                                      <p:to>
                                        <p:strVal val="visible"/>
                                      </p:to>
                                    </p:set>
                                    <p:animEffect transition="in" filter="barn(inVertical)">
                                      <p:cBhvr>
                                        <p:cTn id="27" dur="500"/>
                                        <p:tgtEl>
                                          <p:spTgt spid="3072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0724">
                                            <p:txEl>
                                              <p:pRg st="6" end="6"/>
                                            </p:txEl>
                                          </p:spTgt>
                                        </p:tgtEl>
                                        <p:attrNameLst>
                                          <p:attrName>style.visibility</p:attrName>
                                        </p:attrNameLst>
                                      </p:cBhvr>
                                      <p:to>
                                        <p:strVal val="visible"/>
                                      </p:to>
                                    </p:set>
                                    <p:animEffect transition="in" filter="barn(inVertical)">
                                      <p:cBhvr>
                                        <p:cTn id="32" dur="500"/>
                                        <p:tgtEl>
                                          <p:spTgt spid="307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fld id="{8CEBB610-DD6F-43CA-ABAB-507BD9D18D5A}" type="slidenum">
              <a:rPr lang="en-US"/>
              <a:pPr/>
              <a:t>21</a:t>
            </a:fld>
            <a:endParaRPr lang="en-US"/>
          </a:p>
        </p:txBody>
      </p:sp>
      <p:sp>
        <p:nvSpPr>
          <p:cNvPr id="30723" name="Rectangle 2"/>
          <p:cNvSpPr>
            <a:spLocks noGrp="1" noChangeArrowheads="1"/>
          </p:cNvSpPr>
          <p:nvPr>
            <p:ph type="title"/>
          </p:nvPr>
        </p:nvSpPr>
        <p:spPr/>
        <p:txBody>
          <a:bodyPr/>
          <a:lstStyle/>
          <a:p>
            <a:pPr>
              <a:lnSpc>
                <a:spcPct val="90000"/>
              </a:lnSpc>
            </a:pPr>
            <a:r>
              <a:rPr lang="en-US" sz="3600" b="1" dirty="0">
                <a:latin typeface="Times New Roman" pitchFamily="18" charset="0"/>
                <a:cs typeface="Times New Roman" pitchFamily="18" charset="0"/>
              </a:rPr>
              <a:t>4.1 </a:t>
            </a:r>
            <a:r>
              <a:rPr lang="en-US" sz="3600" b="1" dirty="0" smtClean="0">
                <a:latin typeface="Times New Roman" pitchFamily="18" charset="0"/>
                <a:cs typeface="Times New Roman" pitchFamily="18" charset="0"/>
              </a:rPr>
              <a:t>LƯƠNG VÀ PHÚC LỢI</a:t>
            </a:r>
            <a:endParaRPr lang="en-US" sz="3600" b="1" dirty="0">
              <a:latin typeface="Times New Roman" pitchFamily="18" charset="0"/>
              <a:cs typeface="Times New Roman" pitchFamily="18" charset="0"/>
            </a:endParaRPr>
          </a:p>
        </p:txBody>
      </p:sp>
      <p:sp>
        <p:nvSpPr>
          <p:cNvPr id="30724" name="Rectangle 3"/>
          <p:cNvSpPr>
            <a:spLocks noGrp="1" noChangeArrowheads="1"/>
          </p:cNvSpPr>
          <p:nvPr>
            <p:ph type="body" idx="1"/>
          </p:nvPr>
        </p:nvSpPr>
        <p:spPr>
          <a:xfrm>
            <a:off x="457200" y="1196752"/>
            <a:ext cx="8229600" cy="5400600"/>
          </a:xfrm>
        </p:spPr>
        <p:txBody>
          <a:bodyPr>
            <a:normAutofit fontScale="85000" lnSpcReduction="20000"/>
          </a:bodyPr>
          <a:lstStyle/>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Lương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cơ</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bản</a:t>
            </a:r>
            <a:endParaRPr lang="en-US" sz="3300" dirty="0" smtClean="0">
              <a:latin typeface="Times New Roman" pitchFamily="18" charset="0"/>
              <a:cs typeface="Times New Roman" pitchFamily="18" charset="0"/>
            </a:endParaRPr>
          </a:p>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Lương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kinh</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doanh</a:t>
            </a:r>
            <a:r>
              <a:rPr lang="en-US" sz="3300" dirty="0" smtClean="0">
                <a:latin typeface="Times New Roman" pitchFamily="18" charset="0"/>
                <a:cs typeface="Times New Roman" pitchFamily="18" charset="0"/>
              </a:rPr>
              <a:t> – </a:t>
            </a:r>
            <a:r>
              <a:rPr lang="en-US" sz="3300" dirty="0" err="1" smtClean="0">
                <a:latin typeface="Times New Roman" pitchFamily="18" charset="0"/>
                <a:cs typeface="Times New Roman" pitchFamily="18" charset="0"/>
              </a:rPr>
              <a:t>kết</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quả</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công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việc</a:t>
            </a:r>
            <a:endParaRPr lang="en-US" sz="3300" dirty="0">
              <a:latin typeface="Times New Roman" pitchFamily="18" charset="0"/>
              <a:cs typeface="Times New Roman" pitchFamily="18" charset="0"/>
            </a:endParaRPr>
          </a:p>
          <a:p>
            <a:pPr marL="0" indent="0" eaLnBrk="1" hangingPunct="1">
              <a:lnSpc>
                <a:spcPct val="90000"/>
              </a:lnSpc>
              <a:spcAft>
                <a:spcPts val="600"/>
              </a:spcAft>
              <a:buNone/>
            </a:pP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Lưu</a:t>
            </a:r>
            <a:r>
              <a:rPr lang="en-US" sz="3300" dirty="0" smtClean="0">
                <a:latin typeface="Times New Roman" pitchFamily="18" charset="0"/>
                <a:cs typeface="Times New Roman" pitchFamily="18" charset="0"/>
              </a:rPr>
              <a:t> ý </a:t>
            </a:r>
            <a:r>
              <a:rPr lang="en-US" sz="3300" dirty="0" err="1" smtClean="0">
                <a:latin typeface="Times New Roman" pitchFamily="18" charset="0"/>
                <a:cs typeface="Times New Roman" pitchFamily="18" charset="0"/>
              </a:rPr>
              <a:t>đối</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với</a:t>
            </a:r>
            <a:r>
              <a:rPr lang="en-US" sz="3300" dirty="0" smtClean="0">
                <a:latin typeface="Times New Roman" pitchFamily="18" charset="0"/>
                <a:cs typeface="Times New Roman" pitchFamily="18" charset="0"/>
              </a:rPr>
              <a:t> TVBH </a:t>
            </a:r>
            <a:r>
              <a:rPr lang="en-US" sz="3300" dirty="0" err="1" smtClean="0">
                <a:latin typeface="Times New Roman" pitchFamily="18" charset="0"/>
                <a:cs typeface="Times New Roman" pitchFamily="18" charset="0"/>
              </a:rPr>
              <a:t>nhấn</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mạnh</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đến</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Mức</a:t>
            </a:r>
            <a:r>
              <a:rPr lang="en-US" sz="3300" dirty="0" smtClean="0">
                <a:latin typeface="Times New Roman" pitchFamily="18" charset="0"/>
                <a:cs typeface="Times New Roman" pitchFamily="18" charset="0"/>
              </a:rPr>
              <a:t> Max, Min </a:t>
            </a:r>
            <a:r>
              <a:rPr lang="en-US" sz="3300" dirty="0" err="1" smtClean="0">
                <a:latin typeface="Times New Roman" pitchFamily="18" charset="0"/>
                <a:cs typeface="Times New Roman" pitchFamily="18" charset="0"/>
              </a:rPr>
              <a:t>lương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doanh</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số</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Lương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thúc</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đẩy</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sản</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phẩm</a:t>
            </a:r>
            <a:endParaRPr lang="en-US" sz="3300" dirty="0" smtClean="0">
              <a:latin typeface="Times New Roman" pitchFamily="18" charset="0"/>
              <a:cs typeface="Times New Roman" pitchFamily="18" charset="0"/>
            </a:endParaRPr>
          </a:p>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Lương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thâm</a:t>
            </a:r>
            <a:r>
              <a:rPr lang="en-US" sz="3300" dirty="0">
                <a:latin typeface="Times New Roman" pitchFamily="18" charset="0"/>
                <a:cs typeface="Times New Roman" pitchFamily="18" charset="0"/>
              </a:rPr>
              <a:t> </a:t>
            </a:r>
            <a:r>
              <a:rPr lang="en-US" sz="3300" dirty="0" err="1" smtClean="0">
                <a:latin typeface="Times New Roman" pitchFamily="18" charset="0"/>
                <a:cs typeface="Times New Roman" pitchFamily="18" charset="0"/>
              </a:rPr>
              <a:t>niên</a:t>
            </a:r>
            <a:r>
              <a:rPr lang="en-US" sz="3300" dirty="0" smtClean="0">
                <a:latin typeface="Times New Roman" pitchFamily="18" charset="0"/>
                <a:cs typeface="Times New Roman" pitchFamily="18" charset="0"/>
              </a:rPr>
              <a:t>: 3 </a:t>
            </a:r>
            <a:r>
              <a:rPr lang="en-US" sz="3300" dirty="0" err="1" smtClean="0">
                <a:latin typeface="Times New Roman" pitchFamily="18" charset="0"/>
                <a:cs typeface="Times New Roman" pitchFamily="18" charset="0"/>
              </a:rPr>
              <a:t>năm</a:t>
            </a:r>
            <a:r>
              <a:rPr lang="en-US" sz="3300" dirty="0" smtClean="0">
                <a:latin typeface="Times New Roman" pitchFamily="18" charset="0"/>
                <a:cs typeface="Times New Roman" pitchFamily="18" charset="0"/>
              </a:rPr>
              <a:t>, 5 </a:t>
            </a:r>
            <a:r>
              <a:rPr lang="en-US" sz="3300" dirty="0" err="1" smtClean="0">
                <a:latin typeface="Times New Roman" pitchFamily="18" charset="0"/>
                <a:cs typeface="Times New Roman" pitchFamily="18" charset="0"/>
              </a:rPr>
              <a:t>năm</a:t>
            </a:r>
            <a:endParaRPr lang="en-US" sz="3300" dirty="0" smtClean="0">
              <a:latin typeface="Times New Roman" pitchFamily="18" charset="0"/>
              <a:cs typeface="Times New Roman" pitchFamily="18" charset="0"/>
            </a:endParaRPr>
          </a:p>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Thưởng</a:t>
            </a:r>
            <a:r>
              <a:rPr lang="en-US" sz="3300" dirty="0" smtClean="0">
                <a:latin typeface="Times New Roman" pitchFamily="18" charset="0"/>
                <a:cs typeface="Times New Roman" pitchFamily="18" charset="0"/>
              </a:rPr>
              <a:t> ABCD </a:t>
            </a:r>
            <a:r>
              <a:rPr lang="en-US" sz="3300" dirty="0" err="1" smtClean="0">
                <a:latin typeface="Times New Roman" pitchFamily="18" charset="0"/>
                <a:cs typeface="Times New Roman" pitchFamily="18" charset="0"/>
              </a:rPr>
              <a:t>quý</a:t>
            </a:r>
            <a:endParaRPr lang="en-US" sz="3300" dirty="0" smtClean="0">
              <a:latin typeface="Times New Roman" pitchFamily="18" charset="0"/>
              <a:cs typeface="Times New Roman" pitchFamily="18" charset="0"/>
            </a:endParaRPr>
          </a:p>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Thưởng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lễ</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tết</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kết</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hôn</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sinh</a:t>
            </a:r>
            <a:r>
              <a:rPr lang="en-US" sz="3300" dirty="0" smtClean="0">
                <a:latin typeface="Times New Roman" pitchFamily="18" charset="0"/>
                <a:cs typeface="Times New Roman" pitchFamily="18" charset="0"/>
              </a:rPr>
              <a:t> con…</a:t>
            </a:r>
          </a:p>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Các</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chế</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độ</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bảo</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hiểm</a:t>
            </a:r>
            <a:r>
              <a:rPr lang="en-US" sz="3300" dirty="0">
                <a:latin typeface="Times New Roman" pitchFamily="18" charset="0"/>
                <a:cs typeface="Times New Roman" pitchFamily="18" charset="0"/>
              </a:rPr>
              <a:t> </a:t>
            </a:r>
            <a:r>
              <a:rPr lang="en-US" sz="3300" dirty="0" err="1" smtClean="0">
                <a:latin typeface="Times New Roman" pitchFamily="18" charset="0"/>
                <a:cs typeface="Times New Roman" pitchFamily="18" charset="0"/>
              </a:rPr>
              <a:t>xã</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hội</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Được</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đóng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khi</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ký</a:t>
            </a:r>
            <a:r>
              <a:rPr lang="en-US" sz="3300" dirty="0" smtClean="0">
                <a:latin typeface="Times New Roman" pitchFamily="18" charset="0"/>
                <a:cs typeface="Times New Roman" pitchFamily="18" charset="0"/>
              </a:rPr>
              <a:t> HĐLĐ </a:t>
            </a:r>
            <a:r>
              <a:rPr lang="en-US" sz="3300" dirty="0" err="1" smtClean="0">
                <a:latin typeface="Times New Roman" pitchFamily="18" charset="0"/>
                <a:cs typeface="Times New Roman" pitchFamily="18" charset="0"/>
              </a:rPr>
              <a:t>chính</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thức</a:t>
            </a:r>
            <a:endParaRPr lang="en-US" sz="3300" dirty="0" smtClean="0">
              <a:latin typeface="Times New Roman" pitchFamily="18" charset="0"/>
              <a:cs typeface="Times New Roman" pitchFamily="18" charset="0"/>
            </a:endParaRPr>
          </a:p>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Nghỉ</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phép</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năm</a:t>
            </a:r>
            <a:endParaRPr lang="en-US" sz="3300" dirty="0" smtClean="0">
              <a:latin typeface="Times New Roman" pitchFamily="18" charset="0"/>
              <a:cs typeface="Times New Roman" pitchFamily="18" charset="0"/>
            </a:endParaRPr>
          </a:p>
          <a:p>
            <a:pPr eaLnBrk="1" hangingPunct="1">
              <a:lnSpc>
                <a:spcPct val="90000"/>
              </a:lnSpc>
              <a:spcAft>
                <a:spcPts val="600"/>
              </a:spcAft>
              <a:buFontTx/>
              <a:buChar char="-"/>
            </a:pPr>
            <a:r>
              <a:rPr lang="en-US" sz="3300" dirty="0" err="1" smtClean="0">
                <a:latin typeface="Times New Roman" pitchFamily="18" charset="0"/>
                <a:cs typeface="Times New Roman" pitchFamily="18" charset="0"/>
              </a:rPr>
              <a:t>Cơ</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hội</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thăng</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tiến</a:t>
            </a:r>
            <a:endParaRPr lang="en-US" sz="3300" dirty="0" smtClean="0">
              <a:latin typeface="Times New Roman" pitchFamily="18" charset="0"/>
              <a:cs typeface="Times New Roman" pitchFamily="18" charset="0"/>
            </a:endParaRPr>
          </a:p>
          <a:p>
            <a:pPr eaLnBrk="1" hangingPunct="1">
              <a:lnSpc>
                <a:spcPct val="90000"/>
              </a:lnSpc>
              <a:buFontTx/>
              <a:buChar char="-"/>
            </a:pP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3176977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fade">
                                      <p:cBhvr>
                                        <p:cTn id="7" dur="1000"/>
                                        <p:tgtEl>
                                          <p:spTgt spid="30724">
                                            <p:txEl>
                                              <p:pRg st="0" end="0"/>
                                            </p:txEl>
                                          </p:spTgt>
                                        </p:tgtEl>
                                      </p:cBhvr>
                                    </p:animEffect>
                                    <p:anim calcmode="lin" valueType="num">
                                      <p:cBhvr>
                                        <p:cTn id="8" dur="10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724">
                                            <p:txEl>
                                              <p:pRg st="1" end="1"/>
                                            </p:txEl>
                                          </p:spTgt>
                                        </p:tgtEl>
                                        <p:attrNameLst>
                                          <p:attrName>style.visibility</p:attrName>
                                        </p:attrNameLst>
                                      </p:cBhvr>
                                      <p:to>
                                        <p:strVal val="visible"/>
                                      </p:to>
                                    </p:set>
                                    <p:animEffect transition="in" filter="fade">
                                      <p:cBhvr>
                                        <p:cTn id="14" dur="1000"/>
                                        <p:tgtEl>
                                          <p:spTgt spid="30724">
                                            <p:txEl>
                                              <p:pRg st="1" end="1"/>
                                            </p:txEl>
                                          </p:spTgt>
                                        </p:tgtEl>
                                      </p:cBhvr>
                                    </p:animEffect>
                                    <p:anim calcmode="lin" valueType="num">
                                      <p:cBhvr>
                                        <p:cTn id="15" dur="10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07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724">
                                            <p:txEl>
                                              <p:pRg st="2" end="2"/>
                                            </p:txEl>
                                          </p:spTgt>
                                        </p:tgtEl>
                                        <p:attrNameLst>
                                          <p:attrName>style.visibility</p:attrName>
                                        </p:attrNameLst>
                                      </p:cBhvr>
                                      <p:to>
                                        <p:strVal val="visible"/>
                                      </p:to>
                                    </p:set>
                                    <p:animEffect transition="in" filter="fade">
                                      <p:cBhvr>
                                        <p:cTn id="21" dur="1000"/>
                                        <p:tgtEl>
                                          <p:spTgt spid="30724">
                                            <p:txEl>
                                              <p:pRg st="2" end="2"/>
                                            </p:txEl>
                                          </p:spTgt>
                                        </p:tgtEl>
                                      </p:cBhvr>
                                    </p:animEffect>
                                    <p:anim calcmode="lin" valueType="num">
                                      <p:cBhvr>
                                        <p:cTn id="22" dur="10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07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0724">
                                            <p:txEl>
                                              <p:pRg st="3" end="3"/>
                                            </p:txEl>
                                          </p:spTgt>
                                        </p:tgtEl>
                                        <p:attrNameLst>
                                          <p:attrName>style.visibility</p:attrName>
                                        </p:attrNameLst>
                                      </p:cBhvr>
                                      <p:to>
                                        <p:strVal val="visible"/>
                                      </p:to>
                                    </p:set>
                                    <p:animEffect transition="in" filter="fade">
                                      <p:cBhvr>
                                        <p:cTn id="28" dur="1000"/>
                                        <p:tgtEl>
                                          <p:spTgt spid="30724">
                                            <p:txEl>
                                              <p:pRg st="3" end="3"/>
                                            </p:txEl>
                                          </p:spTgt>
                                        </p:tgtEl>
                                      </p:cBhvr>
                                    </p:animEffect>
                                    <p:anim calcmode="lin" valueType="num">
                                      <p:cBhvr>
                                        <p:cTn id="29" dur="10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07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0724">
                                            <p:txEl>
                                              <p:pRg st="4" end="4"/>
                                            </p:txEl>
                                          </p:spTgt>
                                        </p:tgtEl>
                                        <p:attrNameLst>
                                          <p:attrName>style.visibility</p:attrName>
                                        </p:attrNameLst>
                                      </p:cBhvr>
                                      <p:to>
                                        <p:strVal val="visible"/>
                                      </p:to>
                                    </p:set>
                                    <p:animEffect transition="in" filter="fade">
                                      <p:cBhvr>
                                        <p:cTn id="35" dur="1000"/>
                                        <p:tgtEl>
                                          <p:spTgt spid="30724">
                                            <p:txEl>
                                              <p:pRg st="4" end="4"/>
                                            </p:txEl>
                                          </p:spTgt>
                                        </p:tgtEl>
                                      </p:cBhvr>
                                    </p:animEffect>
                                    <p:anim calcmode="lin" valueType="num">
                                      <p:cBhvr>
                                        <p:cTn id="36" dur="1000" fill="hold"/>
                                        <p:tgtEl>
                                          <p:spTgt spid="3072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07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0724">
                                            <p:txEl>
                                              <p:pRg st="5" end="5"/>
                                            </p:txEl>
                                          </p:spTgt>
                                        </p:tgtEl>
                                        <p:attrNameLst>
                                          <p:attrName>style.visibility</p:attrName>
                                        </p:attrNameLst>
                                      </p:cBhvr>
                                      <p:to>
                                        <p:strVal val="visible"/>
                                      </p:to>
                                    </p:set>
                                    <p:animEffect transition="in" filter="fade">
                                      <p:cBhvr>
                                        <p:cTn id="42" dur="1000"/>
                                        <p:tgtEl>
                                          <p:spTgt spid="30724">
                                            <p:txEl>
                                              <p:pRg st="5" end="5"/>
                                            </p:txEl>
                                          </p:spTgt>
                                        </p:tgtEl>
                                      </p:cBhvr>
                                    </p:animEffect>
                                    <p:anim calcmode="lin" valueType="num">
                                      <p:cBhvr>
                                        <p:cTn id="43" dur="1000" fill="hold"/>
                                        <p:tgtEl>
                                          <p:spTgt spid="3072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072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0724">
                                            <p:txEl>
                                              <p:pRg st="6" end="6"/>
                                            </p:txEl>
                                          </p:spTgt>
                                        </p:tgtEl>
                                        <p:attrNameLst>
                                          <p:attrName>style.visibility</p:attrName>
                                        </p:attrNameLst>
                                      </p:cBhvr>
                                      <p:to>
                                        <p:strVal val="visible"/>
                                      </p:to>
                                    </p:set>
                                    <p:animEffect transition="in" filter="fade">
                                      <p:cBhvr>
                                        <p:cTn id="49" dur="1000"/>
                                        <p:tgtEl>
                                          <p:spTgt spid="30724">
                                            <p:txEl>
                                              <p:pRg st="6" end="6"/>
                                            </p:txEl>
                                          </p:spTgt>
                                        </p:tgtEl>
                                      </p:cBhvr>
                                    </p:animEffect>
                                    <p:anim calcmode="lin" valueType="num">
                                      <p:cBhvr>
                                        <p:cTn id="50" dur="1000" fill="hold"/>
                                        <p:tgtEl>
                                          <p:spTgt spid="3072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072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0724">
                                            <p:txEl>
                                              <p:pRg st="7" end="7"/>
                                            </p:txEl>
                                          </p:spTgt>
                                        </p:tgtEl>
                                        <p:attrNameLst>
                                          <p:attrName>style.visibility</p:attrName>
                                        </p:attrNameLst>
                                      </p:cBhvr>
                                      <p:to>
                                        <p:strVal val="visible"/>
                                      </p:to>
                                    </p:set>
                                    <p:animEffect transition="in" filter="fade">
                                      <p:cBhvr>
                                        <p:cTn id="56" dur="1000"/>
                                        <p:tgtEl>
                                          <p:spTgt spid="30724">
                                            <p:txEl>
                                              <p:pRg st="7" end="7"/>
                                            </p:txEl>
                                          </p:spTgt>
                                        </p:tgtEl>
                                      </p:cBhvr>
                                    </p:animEffect>
                                    <p:anim calcmode="lin" valueType="num">
                                      <p:cBhvr>
                                        <p:cTn id="57" dur="1000" fill="hold"/>
                                        <p:tgtEl>
                                          <p:spTgt spid="3072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072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0724">
                                            <p:txEl>
                                              <p:pRg st="8" end="8"/>
                                            </p:txEl>
                                          </p:spTgt>
                                        </p:tgtEl>
                                        <p:attrNameLst>
                                          <p:attrName>style.visibility</p:attrName>
                                        </p:attrNameLst>
                                      </p:cBhvr>
                                      <p:to>
                                        <p:strVal val="visible"/>
                                      </p:to>
                                    </p:set>
                                    <p:animEffect transition="in" filter="fade">
                                      <p:cBhvr>
                                        <p:cTn id="63" dur="1000"/>
                                        <p:tgtEl>
                                          <p:spTgt spid="30724">
                                            <p:txEl>
                                              <p:pRg st="8" end="8"/>
                                            </p:txEl>
                                          </p:spTgt>
                                        </p:tgtEl>
                                      </p:cBhvr>
                                    </p:animEffect>
                                    <p:anim calcmode="lin" valueType="num">
                                      <p:cBhvr>
                                        <p:cTn id="64" dur="1000" fill="hold"/>
                                        <p:tgtEl>
                                          <p:spTgt spid="3072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072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0724">
                                            <p:txEl>
                                              <p:pRg st="9" end="9"/>
                                            </p:txEl>
                                          </p:spTgt>
                                        </p:tgtEl>
                                        <p:attrNameLst>
                                          <p:attrName>style.visibility</p:attrName>
                                        </p:attrNameLst>
                                      </p:cBhvr>
                                      <p:to>
                                        <p:strVal val="visible"/>
                                      </p:to>
                                    </p:set>
                                    <p:animEffect transition="in" filter="fade">
                                      <p:cBhvr>
                                        <p:cTn id="70" dur="1000"/>
                                        <p:tgtEl>
                                          <p:spTgt spid="30724">
                                            <p:txEl>
                                              <p:pRg st="9" end="9"/>
                                            </p:txEl>
                                          </p:spTgt>
                                        </p:tgtEl>
                                      </p:cBhvr>
                                    </p:animEffect>
                                    <p:anim calcmode="lin" valueType="num">
                                      <p:cBhvr>
                                        <p:cTn id="71" dur="1000" fill="hold"/>
                                        <p:tgtEl>
                                          <p:spTgt spid="3072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072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fld id="{8CEBB610-DD6F-43CA-ABAB-507BD9D18D5A}" type="slidenum">
              <a:rPr lang="en-US"/>
              <a:pPr/>
              <a:t>22</a:t>
            </a:fld>
            <a:endParaRPr lang="en-US"/>
          </a:p>
        </p:txBody>
      </p:sp>
      <p:sp>
        <p:nvSpPr>
          <p:cNvPr id="30723" name="Rectangle 2"/>
          <p:cNvSpPr>
            <a:spLocks noGrp="1" noChangeArrowheads="1"/>
          </p:cNvSpPr>
          <p:nvPr>
            <p:ph type="title"/>
          </p:nvPr>
        </p:nvSpPr>
        <p:spPr/>
        <p:txBody>
          <a:bodyPr>
            <a:normAutofit/>
          </a:bodyPr>
          <a:lstStyle/>
          <a:p>
            <a:pPr algn="l">
              <a:lnSpc>
                <a:spcPct val="90000"/>
              </a:lnSpc>
            </a:pPr>
            <a:r>
              <a:rPr lang="en-US" sz="3600" b="1" dirty="0">
                <a:latin typeface="Times New Roman" pitchFamily="18" charset="0"/>
                <a:cs typeface="Times New Roman" pitchFamily="18" charset="0"/>
              </a:rPr>
              <a:t>4.2 </a:t>
            </a:r>
            <a:r>
              <a:rPr lang="en-US" sz="3600" b="1" dirty="0" smtClean="0">
                <a:latin typeface="Times New Roman" pitchFamily="18" charset="0"/>
                <a:cs typeface="Times New Roman" pitchFamily="18" charset="0"/>
              </a:rPr>
              <a:t>CÁC QUY ĐỊNH ĐẶC THÙ TRẦN ANH</a:t>
            </a:r>
            <a:endParaRPr lang="en-US" sz="3600" b="1" dirty="0">
              <a:latin typeface="Times New Roman" pitchFamily="18" charset="0"/>
              <a:cs typeface="Times New Roman" pitchFamily="18" charset="0"/>
            </a:endParaRPr>
          </a:p>
        </p:txBody>
      </p:sp>
      <p:sp>
        <p:nvSpPr>
          <p:cNvPr id="30724" name="Rectangle 3"/>
          <p:cNvSpPr>
            <a:spLocks noGrp="1" noChangeArrowheads="1"/>
          </p:cNvSpPr>
          <p:nvPr>
            <p:ph type="body" idx="1"/>
          </p:nvPr>
        </p:nvSpPr>
        <p:spPr/>
        <p:txBody>
          <a:bodyPr>
            <a:normAutofit lnSpcReduction="10000"/>
          </a:bodyPr>
          <a:lstStyle/>
          <a:p>
            <a:pPr marL="0" indent="0" eaLnBrk="1" hangingPunct="1">
              <a:lnSpc>
                <a:spcPct val="90000"/>
              </a:lnSpc>
              <a:buNone/>
            </a:pPr>
            <a:r>
              <a:rPr lang="en-US" b="1" dirty="0" smtClean="0">
                <a:latin typeface="Times New Roman" pitchFamily="18" charset="0"/>
                <a:cs typeface="Times New Roman" pitchFamily="18" charset="0"/>
              </a:rPr>
              <a:t>a. </a:t>
            </a:r>
            <a:r>
              <a:rPr lang="en-US" b="1" dirty="0" err="1" smtClean="0">
                <a:latin typeface="Times New Roman" pitchFamily="18" charset="0"/>
                <a:cs typeface="Times New Roman" pitchFamily="18" charset="0"/>
              </a:rPr>
              <a:t>Thời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gian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làm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việc</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Chế</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độ</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nghỉ</a:t>
            </a:r>
            <a:r>
              <a:rPr lang="en-US" b="1" dirty="0" smtClean="0">
                <a:latin typeface="Times New Roman" pitchFamily="18" charset="0"/>
                <a:cs typeface="Times New Roman" pitchFamily="18" charset="0"/>
              </a:rPr>
              <a:t>.</a:t>
            </a:r>
          </a:p>
          <a:p>
            <a:pPr marL="0" indent="0" eaLnBrk="1" hangingPunct="1">
              <a:lnSpc>
                <a:spcPct val="90000"/>
              </a:lnSpc>
              <a:buNone/>
            </a:pP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hỏi</a:t>
            </a:r>
            <a:r>
              <a:rPr lang="en-US" dirty="0" smtClean="0">
                <a:latin typeface="Times New Roman" pitchFamily="18" charset="0"/>
                <a:cs typeface="Times New Roman" pitchFamily="18" charset="0"/>
              </a:rPr>
              <a:t>:</a:t>
            </a:r>
          </a:p>
          <a:p>
            <a:pPr eaLnBrk="1" hangingPunct="1">
              <a:lnSpc>
                <a:spcPct val="90000"/>
              </a:lnSpc>
              <a:buFontTx/>
              <a:buChar char="-"/>
            </a:pP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muốn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ntn</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eaLnBrk="1" hangingPunct="1">
              <a:lnSpc>
                <a:spcPct val="90000"/>
              </a:lnSpc>
              <a:buFontTx/>
              <a:buChar char="-"/>
            </a:pPr>
            <a:r>
              <a:rPr lang="en-US" dirty="0" err="1" smtClean="0">
                <a:latin typeface="Times New Roman" pitchFamily="18" charset="0"/>
                <a:cs typeface="Times New Roman" pitchFamily="18" charset="0"/>
              </a:rPr>
              <a:t>Nghỉ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ntn</a:t>
            </a:r>
            <a:r>
              <a:rPr lang="en-US" dirty="0" smtClean="0">
                <a:latin typeface="Times New Roman" pitchFamily="18" charset="0"/>
                <a:cs typeface="Times New Roman" pitchFamily="18" charset="0"/>
              </a:rPr>
              <a:t>?</a:t>
            </a:r>
          </a:p>
          <a:p>
            <a:pPr eaLnBrk="1" hangingPunct="1">
              <a:lnSpc>
                <a:spcPct val="90000"/>
              </a:lnSpc>
              <a:buFontTx/>
              <a:buChar char="-"/>
            </a:pPr>
            <a:r>
              <a:rPr lang="en-US" dirty="0" err="1" smtClean="0">
                <a:latin typeface="Times New Roman" pitchFamily="18" charset="0"/>
                <a:cs typeface="Times New Roman" pitchFamily="18" charset="0"/>
              </a:rPr>
              <a:t>Nghỉ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a:t>
            </a:r>
          </a:p>
          <a:p>
            <a:pPr eaLnBrk="1" hangingPunct="1">
              <a:lnSpc>
                <a:spcPct val="90000"/>
              </a:lnSpc>
              <a:buFontTx/>
              <a:buChar char="-"/>
            </a:pP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x200%; 300% </a:t>
            </a:r>
            <a:r>
              <a:rPr lang="en-US" dirty="0" err="1" smtClean="0">
                <a:latin typeface="Times New Roman" pitchFamily="18" charset="0"/>
                <a:cs typeface="Times New Roman" pitchFamily="18" charset="0"/>
              </a:rPr>
              <a:t>lương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2582209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fade">
                                      <p:cBhvr>
                                        <p:cTn id="7" dur="500"/>
                                        <p:tgtEl>
                                          <p:spTgt spid="30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fade">
                                      <p:cBhvr>
                                        <p:cTn id="12" dur="500"/>
                                        <p:tgtEl>
                                          <p:spTgt spid="307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4">
                                            <p:txEl>
                                              <p:pRg st="2" end="2"/>
                                            </p:txEl>
                                          </p:spTgt>
                                        </p:tgtEl>
                                        <p:attrNameLst>
                                          <p:attrName>style.visibility</p:attrName>
                                        </p:attrNameLst>
                                      </p:cBhvr>
                                      <p:to>
                                        <p:strVal val="visible"/>
                                      </p:to>
                                    </p:set>
                                    <p:animEffect transition="in" filter="fade">
                                      <p:cBhvr>
                                        <p:cTn id="17" dur="500"/>
                                        <p:tgtEl>
                                          <p:spTgt spid="307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4">
                                            <p:txEl>
                                              <p:pRg st="3" end="3"/>
                                            </p:txEl>
                                          </p:spTgt>
                                        </p:tgtEl>
                                        <p:attrNameLst>
                                          <p:attrName>style.visibility</p:attrName>
                                        </p:attrNameLst>
                                      </p:cBhvr>
                                      <p:to>
                                        <p:strVal val="visible"/>
                                      </p:to>
                                    </p:set>
                                    <p:animEffect transition="in" filter="fade">
                                      <p:cBhvr>
                                        <p:cTn id="22" dur="500"/>
                                        <p:tgtEl>
                                          <p:spTgt spid="307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4">
                                            <p:txEl>
                                              <p:pRg st="4" end="4"/>
                                            </p:txEl>
                                          </p:spTgt>
                                        </p:tgtEl>
                                        <p:attrNameLst>
                                          <p:attrName>style.visibility</p:attrName>
                                        </p:attrNameLst>
                                      </p:cBhvr>
                                      <p:to>
                                        <p:strVal val="visible"/>
                                      </p:to>
                                    </p:set>
                                    <p:animEffect transition="in" filter="fade">
                                      <p:cBhvr>
                                        <p:cTn id="27" dur="500"/>
                                        <p:tgtEl>
                                          <p:spTgt spid="307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24">
                                            <p:txEl>
                                              <p:pRg st="5" end="5"/>
                                            </p:txEl>
                                          </p:spTgt>
                                        </p:tgtEl>
                                        <p:attrNameLst>
                                          <p:attrName>style.visibility</p:attrName>
                                        </p:attrNameLst>
                                      </p:cBhvr>
                                      <p:to>
                                        <p:strVal val="visible"/>
                                      </p:to>
                                    </p:set>
                                    <p:animEffect transition="in" filter="fade">
                                      <p:cBhvr>
                                        <p:cTn id="32" dur="500"/>
                                        <p:tgtEl>
                                          <p:spTgt spid="307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sz="3600" b="1" dirty="0" smtClean="0">
                <a:latin typeface="Times New Roman" pitchFamily="18" charset="0"/>
                <a:cs typeface="Times New Roman" pitchFamily="18" charset="0"/>
              </a:rPr>
              <a:t>b. </a:t>
            </a:r>
            <a:r>
              <a:rPr lang="en-US" sz="3600" b="1" dirty="0" err="1" smtClean="0">
                <a:latin typeface="Times New Roman" pitchFamily="18" charset="0"/>
                <a:cs typeface="Times New Roman" pitchFamily="18" charset="0"/>
              </a:rPr>
              <a:t>Nộp</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và</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lưu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bằng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gốc</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pPr marL="0" indent="0">
              <a:buNone/>
            </a:pPr>
            <a:r>
              <a:rPr lang="en-US" dirty="0" err="1" smtClean="0">
                <a:latin typeface="Times New Roman (Headings)"/>
              </a:rPr>
              <a:t>Trả</a:t>
            </a:r>
            <a:r>
              <a:rPr lang="en-US" dirty="0" smtClean="0">
                <a:latin typeface="Times New Roman (Headings)"/>
              </a:rPr>
              <a:t> </a:t>
            </a:r>
            <a:r>
              <a:rPr lang="en-US" dirty="0" err="1" smtClean="0">
                <a:latin typeface="Times New Roman (Headings)"/>
              </a:rPr>
              <a:t>lời</a:t>
            </a:r>
            <a:r>
              <a:rPr lang="en-US" dirty="0" smtClean="0">
                <a:latin typeface="Times New Roman (Headings)"/>
              </a:rPr>
              <a:t> </a:t>
            </a:r>
            <a:r>
              <a:rPr lang="en-US" dirty="0" err="1" smtClean="0">
                <a:latin typeface="Times New Roman (Headings)"/>
              </a:rPr>
              <a:t>các</a:t>
            </a:r>
            <a:r>
              <a:rPr lang="en-US" dirty="0" smtClean="0">
                <a:latin typeface="Times New Roman (Headings)"/>
              </a:rPr>
              <a:t> </a:t>
            </a:r>
            <a:r>
              <a:rPr lang="en-US" dirty="0" err="1" smtClean="0">
                <a:latin typeface="Times New Roman (Headings)"/>
              </a:rPr>
              <a:t>câu</a:t>
            </a:r>
            <a:r>
              <a:rPr lang="en-US" dirty="0" smtClean="0">
                <a:latin typeface="Times New Roman (Headings)"/>
              </a:rPr>
              <a:t> </a:t>
            </a:r>
            <a:r>
              <a:rPr lang="en-US" dirty="0" err="1" smtClean="0">
                <a:latin typeface="Times New Roman (Headings)"/>
              </a:rPr>
              <a:t>hỏi</a:t>
            </a:r>
            <a:r>
              <a:rPr lang="en-US" dirty="0" smtClean="0">
                <a:latin typeface="Times New Roman (Headings)"/>
              </a:rPr>
              <a:t>:</a:t>
            </a:r>
          </a:p>
          <a:p>
            <a:pPr>
              <a:buFontTx/>
              <a:buChar char="-"/>
            </a:pPr>
            <a:r>
              <a:rPr lang="en-US" dirty="0" err="1" smtClean="0">
                <a:latin typeface="Times New Roman (Headings)"/>
              </a:rPr>
              <a:t>Tại</a:t>
            </a:r>
            <a:r>
              <a:rPr lang="en-US" dirty="0" smtClean="0">
                <a:latin typeface="Times New Roman (Headings)"/>
              </a:rPr>
              <a:t> </a:t>
            </a:r>
            <a:r>
              <a:rPr lang="en-US" dirty="0" err="1" smtClean="0">
                <a:latin typeface="Times New Roman (Headings)"/>
              </a:rPr>
              <a:t>sao</a:t>
            </a:r>
            <a:r>
              <a:rPr lang="en-US" dirty="0" smtClean="0">
                <a:latin typeface="Times New Roman (Headings)"/>
              </a:rPr>
              <a:t> </a:t>
            </a:r>
            <a:r>
              <a:rPr lang="en-US" dirty="0" err="1" smtClean="0">
                <a:latin typeface="Times New Roman (Headings)"/>
              </a:rPr>
              <a:t>Trần</a:t>
            </a:r>
            <a:r>
              <a:rPr lang="en-US" dirty="0">
                <a:latin typeface="Times New Roman (Headings)"/>
              </a:rPr>
              <a:t> </a:t>
            </a:r>
            <a:r>
              <a:rPr lang="en-US" dirty="0" err="1" smtClean="0">
                <a:latin typeface="Times New Roman (Headings)"/>
              </a:rPr>
              <a:t>Anh</a:t>
            </a:r>
            <a:r>
              <a:rPr lang="en-US" dirty="0" smtClean="0">
                <a:latin typeface="Times New Roman (Headings)"/>
              </a:rPr>
              <a:t> </a:t>
            </a:r>
            <a:r>
              <a:rPr lang="en-US" dirty="0" err="1" smtClean="0">
                <a:latin typeface="Times New Roman (Headings)"/>
              </a:rPr>
              <a:t>lại</a:t>
            </a:r>
            <a:r>
              <a:rPr lang="en-US" dirty="0" smtClean="0">
                <a:latin typeface="Times New Roman (Headings)"/>
              </a:rPr>
              <a:t> </a:t>
            </a:r>
            <a:r>
              <a:rPr lang="en-US" dirty="0" err="1" smtClean="0">
                <a:latin typeface="Times New Roman (Headings)"/>
              </a:rPr>
              <a:t>giữ</a:t>
            </a:r>
            <a:r>
              <a:rPr lang="en-US" dirty="0" smtClean="0">
                <a:latin typeface="Times New Roman (Headings)"/>
              </a:rPr>
              <a:t> </a:t>
            </a:r>
            <a:r>
              <a:rPr lang="en-US" dirty="0" err="1" smtClean="0">
                <a:latin typeface="Times New Roman (Headings)"/>
              </a:rPr>
              <a:t>bằng</a:t>
            </a:r>
            <a:r>
              <a:rPr lang="en-US" dirty="0" smtClean="0">
                <a:latin typeface="Times New Roman (Headings)"/>
              </a:rPr>
              <a:t> </a:t>
            </a:r>
            <a:r>
              <a:rPr lang="en-US" dirty="0" err="1" smtClean="0">
                <a:latin typeface="Times New Roman (Headings)"/>
              </a:rPr>
              <a:t>gốc</a:t>
            </a:r>
            <a:r>
              <a:rPr lang="en-US" dirty="0" smtClean="0">
                <a:latin typeface="Times New Roman (Headings)"/>
              </a:rPr>
              <a:t> </a:t>
            </a:r>
            <a:r>
              <a:rPr lang="en-US" dirty="0" err="1" smtClean="0">
                <a:latin typeface="Times New Roman (Headings)"/>
              </a:rPr>
              <a:t>của</a:t>
            </a:r>
            <a:r>
              <a:rPr lang="en-US" dirty="0" smtClean="0">
                <a:latin typeface="Times New Roman (Headings)"/>
              </a:rPr>
              <a:t> </a:t>
            </a:r>
            <a:r>
              <a:rPr lang="en-US" dirty="0" err="1" smtClean="0">
                <a:latin typeface="Times New Roman (Headings)"/>
              </a:rPr>
              <a:t>người</a:t>
            </a:r>
            <a:r>
              <a:rPr lang="en-US" dirty="0" smtClean="0">
                <a:latin typeface="Times New Roman (Headings)"/>
              </a:rPr>
              <a:t> </a:t>
            </a:r>
            <a:r>
              <a:rPr lang="en-US" dirty="0" err="1" smtClean="0">
                <a:latin typeface="Times New Roman (Headings)"/>
              </a:rPr>
              <a:t>lao</a:t>
            </a:r>
            <a:r>
              <a:rPr lang="en-US" dirty="0" smtClean="0">
                <a:latin typeface="Times New Roman (Headings)"/>
              </a:rPr>
              <a:t> </a:t>
            </a:r>
            <a:r>
              <a:rPr lang="en-US" dirty="0" err="1" smtClean="0">
                <a:latin typeface="Times New Roman (Headings)"/>
              </a:rPr>
              <a:t>động</a:t>
            </a:r>
            <a:r>
              <a:rPr lang="en-US" dirty="0" smtClean="0">
                <a:latin typeface="Times New Roman (Headings)"/>
              </a:rPr>
              <a:t>? </a:t>
            </a:r>
            <a:r>
              <a:rPr lang="en-US" dirty="0" err="1" smtClean="0">
                <a:latin typeface="Times New Roman (Headings)"/>
              </a:rPr>
              <a:t>Khi</a:t>
            </a:r>
            <a:r>
              <a:rPr lang="en-US" dirty="0" smtClean="0">
                <a:latin typeface="Times New Roman (Headings)"/>
              </a:rPr>
              <a:t> </a:t>
            </a:r>
            <a:r>
              <a:rPr lang="en-US" dirty="0" err="1" smtClean="0">
                <a:latin typeface="Times New Roman (Headings)"/>
              </a:rPr>
              <a:t>giữ</a:t>
            </a:r>
            <a:r>
              <a:rPr lang="en-US" dirty="0" smtClean="0">
                <a:latin typeface="Times New Roman (Headings)"/>
              </a:rPr>
              <a:t> </a:t>
            </a:r>
            <a:r>
              <a:rPr lang="en-US" dirty="0" err="1" smtClean="0">
                <a:latin typeface="Times New Roman (Headings)"/>
              </a:rPr>
              <a:t>có</a:t>
            </a:r>
            <a:r>
              <a:rPr lang="en-US" dirty="0" smtClean="0">
                <a:latin typeface="Times New Roman (Headings)"/>
              </a:rPr>
              <a:t> </a:t>
            </a:r>
            <a:r>
              <a:rPr lang="en-US" dirty="0" err="1" smtClean="0">
                <a:latin typeface="Times New Roman (Headings)"/>
              </a:rPr>
              <a:t>biên</a:t>
            </a:r>
            <a:r>
              <a:rPr lang="en-US" dirty="0" smtClean="0">
                <a:latin typeface="Times New Roman (Headings)"/>
              </a:rPr>
              <a:t> </a:t>
            </a:r>
            <a:r>
              <a:rPr lang="en-US" dirty="0" err="1" smtClean="0">
                <a:latin typeface="Times New Roman (Headings)"/>
              </a:rPr>
              <a:t>bản</a:t>
            </a:r>
            <a:r>
              <a:rPr lang="en-US" dirty="0" smtClean="0">
                <a:latin typeface="Times New Roman (Headings)"/>
              </a:rPr>
              <a:t> </a:t>
            </a:r>
            <a:r>
              <a:rPr lang="en-US" dirty="0" err="1" smtClean="0">
                <a:latin typeface="Times New Roman (Headings)"/>
              </a:rPr>
              <a:t>xác</a:t>
            </a:r>
            <a:r>
              <a:rPr lang="en-US" dirty="0" smtClean="0">
                <a:latin typeface="Times New Roman (Headings)"/>
              </a:rPr>
              <a:t> </a:t>
            </a:r>
            <a:r>
              <a:rPr lang="en-US" dirty="0" err="1" smtClean="0">
                <a:latin typeface="Times New Roman (Headings)"/>
              </a:rPr>
              <a:t>nhận</a:t>
            </a:r>
            <a:r>
              <a:rPr lang="en-US" dirty="0" smtClean="0">
                <a:latin typeface="Times New Roman (Headings)"/>
              </a:rPr>
              <a:t> </a:t>
            </a:r>
            <a:r>
              <a:rPr lang="en-US" dirty="0" err="1" smtClean="0">
                <a:latin typeface="Times New Roman (Headings)"/>
              </a:rPr>
              <a:t>không</a:t>
            </a:r>
            <a:r>
              <a:rPr lang="en-US" dirty="0" smtClean="0">
                <a:latin typeface="Times New Roman (Headings)"/>
              </a:rPr>
              <a:t>?</a:t>
            </a:r>
          </a:p>
          <a:p>
            <a:pPr>
              <a:buFontTx/>
              <a:buChar char="-"/>
            </a:pPr>
            <a:r>
              <a:rPr lang="en-US" dirty="0" err="1" smtClean="0">
                <a:latin typeface="Times New Roman (Headings)"/>
              </a:rPr>
              <a:t>Nếu</a:t>
            </a:r>
            <a:r>
              <a:rPr lang="en-US" dirty="0" smtClean="0">
                <a:latin typeface="Times New Roman (Headings)"/>
              </a:rPr>
              <a:t> </a:t>
            </a:r>
            <a:r>
              <a:rPr lang="en-US" dirty="0" err="1" smtClean="0">
                <a:latin typeface="Times New Roman (Headings)"/>
              </a:rPr>
              <a:t>trong</a:t>
            </a:r>
            <a:r>
              <a:rPr lang="en-US" dirty="0" smtClean="0">
                <a:latin typeface="Times New Roman (Headings)"/>
              </a:rPr>
              <a:t> </a:t>
            </a:r>
            <a:r>
              <a:rPr lang="en-US" dirty="0" err="1" smtClean="0">
                <a:latin typeface="Times New Roman (Headings)"/>
              </a:rPr>
              <a:t>quá</a:t>
            </a:r>
            <a:r>
              <a:rPr lang="en-US" dirty="0" smtClean="0">
                <a:latin typeface="Times New Roman (Headings)"/>
              </a:rPr>
              <a:t> </a:t>
            </a:r>
            <a:r>
              <a:rPr lang="en-US" dirty="0" err="1" smtClean="0">
                <a:latin typeface="Times New Roman (Headings)"/>
              </a:rPr>
              <a:t>trình</a:t>
            </a:r>
            <a:r>
              <a:rPr lang="en-US" dirty="0" smtClean="0">
                <a:latin typeface="Times New Roman (Headings)"/>
              </a:rPr>
              <a:t> </a:t>
            </a:r>
            <a:r>
              <a:rPr lang="en-US" dirty="0" err="1" smtClean="0">
                <a:latin typeface="Times New Roman (Headings)"/>
              </a:rPr>
              <a:t>lưu</a:t>
            </a:r>
            <a:r>
              <a:rPr lang="en-US" dirty="0" smtClean="0">
                <a:latin typeface="Times New Roman (Headings)"/>
              </a:rPr>
              <a:t> </a:t>
            </a:r>
            <a:r>
              <a:rPr lang="en-US" dirty="0" err="1" smtClean="0">
                <a:latin typeface="Times New Roman (Headings)"/>
              </a:rPr>
              <a:t>giữ</a:t>
            </a:r>
            <a:r>
              <a:rPr lang="en-US" dirty="0" smtClean="0">
                <a:latin typeface="Times New Roman (Headings)"/>
              </a:rPr>
              <a:t>, </a:t>
            </a:r>
            <a:r>
              <a:rPr lang="en-US" dirty="0" err="1" smtClean="0">
                <a:latin typeface="Times New Roman (Headings)"/>
              </a:rPr>
              <a:t>công</a:t>
            </a:r>
            <a:r>
              <a:rPr lang="en-US" dirty="0" smtClean="0">
                <a:latin typeface="Times New Roman (Headings)"/>
              </a:rPr>
              <a:t> </a:t>
            </a:r>
            <a:r>
              <a:rPr lang="en-US" dirty="0" err="1" smtClean="0">
                <a:latin typeface="Times New Roman (Headings)"/>
              </a:rPr>
              <a:t>ty</a:t>
            </a:r>
            <a:r>
              <a:rPr lang="en-US" dirty="0" smtClean="0">
                <a:latin typeface="Times New Roman (Headings)"/>
              </a:rPr>
              <a:t> </a:t>
            </a:r>
            <a:r>
              <a:rPr lang="en-US" dirty="0" err="1" smtClean="0">
                <a:latin typeface="Times New Roman (Headings)"/>
              </a:rPr>
              <a:t>làm</a:t>
            </a:r>
            <a:r>
              <a:rPr lang="en-US" dirty="0" smtClean="0">
                <a:latin typeface="Times New Roman (Headings)"/>
              </a:rPr>
              <a:t> </a:t>
            </a:r>
            <a:r>
              <a:rPr lang="en-US" dirty="0" err="1" smtClean="0">
                <a:latin typeface="Times New Roman (Headings)"/>
              </a:rPr>
              <a:t>mất</a:t>
            </a:r>
            <a:r>
              <a:rPr lang="en-US" dirty="0" smtClean="0">
                <a:latin typeface="Times New Roman (Headings)"/>
              </a:rPr>
              <a:t> hay </a:t>
            </a:r>
            <a:r>
              <a:rPr lang="en-US" dirty="0" err="1" smtClean="0">
                <a:latin typeface="Times New Roman (Headings)"/>
              </a:rPr>
              <a:t>thất</a:t>
            </a:r>
            <a:r>
              <a:rPr lang="en-US" dirty="0" smtClean="0">
                <a:latin typeface="Times New Roman (Headings)"/>
              </a:rPr>
              <a:t> </a:t>
            </a:r>
            <a:r>
              <a:rPr lang="en-US" dirty="0" err="1" smtClean="0">
                <a:latin typeface="Times New Roman (Headings)"/>
              </a:rPr>
              <a:t>lạc</a:t>
            </a:r>
            <a:r>
              <a:rPr lang="en-US" dirty="0" smtClean="0">
                <a:latin typeface="Times New Roman (Headings)"/>
              </a:rPr>
              <a:t> </a:t>
            </a:r>
            <a:r>
              <a:rPr lang="en-US" dirty="0" err="1" smtClean="0">
                <a:latin typeface="Times New Roman (Headings)"/>
              </a:rPr>
              <a:t>bằng</a:t>
            </a:r>
            <a:r>
              <a:rPr lang="en-US" dirty="0" smtClean="0">
                <a:latin typeface="Times New Roman (Headings)"/>
              </a:rPr>
              <a:t> </a:t>
            </a:r>
            <a:r>
              <a:rPr lang="en-US" dirty="0" err="1" smtClean="0">
                <a:latin typeface="Times New Roman (Headings)"/>
              </a:rPr>
              <a:t>gốc</a:t>
            </a:r>
            <a:r>
              <a:rPr lang="en-US" dirty="0" smtClean="0">
                <a:latin typeface="Times New Roman (Headings)"/>
              </a:rPr>
              <a:t> </a:t>
            </a:r>
            <a:r>
              <a:rPr lang="en-US" dirty="0" err="1" smtClean="0">
                <a:latin typeface="Times New Roman (Headings)"/>
              </a:rPr>
              <a:t>của</a:t>
            </a:r>
            <a:r>
              <a:rPr lang="en-US" dirty="0" smtClean="0">
                <a:latin typeface="Times New Roman (Headings)"/>
              </a:rPr>
              <a:t> </a:t>
            </a:r>
            <a:r>
              <a:rPr lang="en-US" dirty="0" err="1" smtClean="0">
                <a:latin typeface="Times New Roman (Headings)"/>
              </a:rPr>
              <a:t>người</a:t>
            </a:r>
            <a:r>
              <a:rPr lang="en-US" dirty="0" smtClean="0">
                <a:latin typeface="Times New Roman (Headings)"/>
              </a:rPr>
              <a:t> </a:t>
            </a:r>
            <a:r>
              <a:rPr lang="en-US" dirty="0" err="1" smtClean="0">
                <a:latin typeface="Times New Roman (Headings)"/>
              </a:rPr>
              <a:t>lao</a:t>
            </a:r>
            <a:r>
              <a:rPr lang="en-US" dirty="0" smtClean="0">
                <a:latin typeface="Times New Roman (Headings)"/>
              </a:rPr>
              <a:t> </a:t>
            </a:r>
            <a:r>
              <a:rPr lang="en-US" dirty="0" err="1" smtClean="0">
                <a:latin typeface="Times New Roman (Headings)"/>
              </a:rPr>
              <a:t>động</a:t>
            </a:r>
            <a:r>
              <a:rPr lang="en-US" dirty="0" smtClean="0">
                <a:latin typeface="Times New Roman (Headings)"/>
              </a:rPr>
              <a:t> </a:t>
            </a:r>
            <a:r>
              <a:rPr lang="en-US" dirty="0" err="1" smtClean="0">
                <a:latin typeface="Times New Roman (Headings)"/>
              </a:rPr>
              <a:t>thì</a:t>
            </a:r>
            <a:r>
              <a:rPr lang="en-US" dirty="0" smtClean="0">
                <a:latin typeface="Times New Roman (Headings)"/>
              </a:rPr>
              <a:t> </a:t>
            </a:r>
            <a:r>
              <a:rPr lang="en-US" dirty="0" err="1" smtClean="0">
                <a:latin typeface="Times New Roman (Headings)"/>
              </a:rPr>
              <a:t>xử</a:t>
            </a:r>
            <a:r>
              <a:rPr lang="en-US" dirty="0" smtClean="0">
                <a:latin typeface="Times New Roman (Headings)"/>
              </a:rPr>
              <a:t> </a:t>
            </a:r>
            <a:r>
              <a:rPr lang="en-US" dirty="0" err="1" smtClean="0">
                <a:latin typeface="Times New Roman (Headings)"/>
              </a:rPr>
              <a:t>lý</a:t>
            </a:r>
            <a:r>
              <a:rPr lang="en-US" dirty="0" smtClean="0">
                <a:latin typeface="Times New Roman (Headings)"/>
              </a:rPr>
              <a:t> </a:t>
            </a:r>
            <a:r>
              <a:rPr lang="en-US" dirty="0" err="1" smtClean="0">
                <a:latin typeface="Times New Roman (Headings)"/>
              </a:rPr>
              <a:t>như</a:t>
            </a:r>
            <a:r>
              <a:rPr lang="en-US" dirty="0" smtClean="0">
                <a:latin typeface="Times New Roman (Headings)"/>
              </a:rPr>
              <a:t> </a:t>
            </a:r>
            <a:r>
              <a:rPr lang="en-US" dirty="0" err="1" smtClean="0">
                <a:latin typeface="Times New Roman (Headings)"/>
              </a:rPr>
              <a:t>thế</a:t>
            </a:r>
            <a:r>
              <a:rPr lang="en-US" dirty="0" smtClean="0">
                <a:latin typeface="Times New Roman (Headings)"/>
              </a:rPr>
              <a:t> </a:t>
            </a:r>
            <a:r>
              <a:rPr lang="en-US" dirty="0" err="1" smtClean="0">
                <a:latin typeface="Times New Roman (Headings)"/>
              </a:rPr>
              <a:t>nào</a:t>
            </a:r>
            <a:r>
              <a:rPr lang="en-US" dirty="0" smtClean="0">
                <a:latin typeface="Times New Roman (Headings)"/>
              </a:rPr>
              <a:t>?</a:t>
            </a:r>
          </a:p>
          <a:p>
            <a:pPr>
              <a:buFontTx/>
              <a:buChar char="-"/>
            </a:pPr>
            <a:r>
              <a:rPr lang="en-US" dirty="0" err="1" smtClean="0">
                <a:latin typeface="Times New Roman (Headings)"/>
              </a:rPr>
              <a:t>Em</a:t>
            </a:r>
            <a:r>
              <a:rPr lang="en-US" dirty="0" smtClean="0">
                <a:latin typeface="Times New Roman (Headings)"/>
              </a:rPr>
              <a:t> </a:t>
            </a:r>
            <a:r>
              <a:rPr lang="en-US" dirty="0" err="1" smtClean="0">
                <a:latin typeface="Times New Roman (Headings)"/>
              </a:rPr>
              <a:t>chưa</a:t>
            </a:r>
            <a:r>
              <a:rPr lang="en-US" dirty="0" smtClean="0">
                <a:latin typeface="Times New Roman (Headings)"/>
              </a:rPr>
              <a:t> </a:t>
            </a:r>
            <a:r>
              <a:rPr lang="en-US" dirty="0" err="1" smtClean="0">
                <a:latin typeface="Times New Roman (Headings)"/>
              </a:rPr>
              <a:t>có</a:t>
            </a:r>
            <a:r>
              <a:rPr lang="en-US" dirty="0" smtClean="0">
                <a:latin typeface="Times New Roman (Headings)"/>
              </a:rPr>
              <a:t> </a:t>
            </a:r>
            <a:r>
              <a:rPr lang="en-US" dirty="0" err="1" smtClean="0">
                <a:latin typeface="Times New Roman (Headings)"/>
              </a:rPr>
              <a:t>bằng</a:t>
            </a:r>
            <a:r>
              <a:rPr lang="en-US" dirty="0" smtClean="0">
                <a:latin typeface="Times New Roman (Headings)"/>
              </a:rPr>
              <a:t> </a:t>
            </a:r>
            <a:r>
              <a:rPr lang="en-US" dirty="0" err="1" smtClean="0">
                <a:latin typeface="Times New Roman (Headings)"/>
              </a:rPr>
              <a:t>gốc</a:t>
            </a:r>
            <a:r>
              <a:rPr lang="en-US" dirty="0" smtClean="0">
                <a:latin typeface="Times New Roman (Headings)"/>
              </a:rPr>
              <a:t> (do </a:t>
            </a:r>
            <a:r>
              <a:rPr lang="en-US" dirty="0" err="1" smtClean="0">
                <a:latin typeface="Times New Roman (Headings)"/>
              </a:rPr>
              <a:t>chưa</a:t>
            </a:r>
            <a:r>
              <a:rPr lang="en-US" dirty="0" smtClean="0">
                <a:latin typeface="Times New Roman (Headings)"/>
              </a:rPr>
              <a:t> </a:t>
            </a:r>
            <a:r>
              <a:rPr lang="en-US" dirty="0" err="1" smtClean="0">
                <a:latin typeface="Times New Roman (Headings)"/>
              </a:rPr>
              <a:t>tốt</a:t>
            </a:r>
            <a:r>
              <a:rPr lang="en-US" dirty="0" smtClean="0">
                <a:latin typeface="Times New Roman (Headings)"/>
              </a:rPr>
              <a:t> </a:t>
            </a:r>
            <a:r>
              <a:rPr lang="en-US" dirty="0" err="1" smtClean="0">
                <a:latin typeface="Times New Roman (Headings)"/>
              </a:rPr>
              <a:t>nghiệp</a:t>
            </a:r>
            <a:r>
              <a:rPr lang="en-US" dirty="0" smtClean="0">
                <a:latin typeface="Times New Roman (Headings)"/>
              </a:rPr>
              <a:t>, do </a:t>
            </a:r>
            <a:r>
              <a:rPr lang="en-US" dirty="0" err="1" smtClean="0">
                <a:latin typeface="Times New Roman (Headings)"/>
              </a:rPr>
              <a:t>công</a:t>
            </a:r>
            <a:r>
              <a:rPr lang="en-US" dirty="0" smtClean="0">
                <a:latin typeface="Times New Roman (Headings)"/>
              </a:rPr>
              <a:t> </a:t>
            </a:r>
            <a:r>
              <a:rPr lang="en-US" dirty="0" err="1" smtClean="0">
                <a:latin typeface="Times New Roman (Headings)"/>
              </a:rPr>
              <a:t>ty</a:t>
            </a:r>
            <a:r>
              <a:rPr lang="en-US" dirty="0" smtClean="0">
                <a:latin typeface="Times New Roman (Headings)"/>
              </a:rPr>
              <a:t> </a:t>
            </a:r>
            <a:r>
              <a:rPr lang="en-US" dirty="0" err="1" smtClean="0">
                <a:latin typeface="Times New Roman (Headings)"/>
              </a:rPr>
              <a:t>cũ</a:t>
            </a:r>
            <a:r>
              <a:rPr lang="en-US" dirty="0" smtClean="0">
                <a:latin typeface="Times New Roman (Headings)"/>
              </a:rPr>
              <a:t> </a:t>
            </a:r>
            <a:r>
              <a:rPr lang="en-US" dirty="0" err="1" smtClean="0">
                <a:latin typeface="Times New Roman (Headings)"/>
              </a:rPr>
              <a:t>chưa</a:t>
            </a:r>
            <a:r>
              <a:rPr lang="en-US" dirty="0" smtClean="0">
                <a:latin typeface="Times New Roman (Headings)"/>
              </a:rPr>
              <a:t> </a:t>
            </a:r>
            <a:r>
              <a:rPr lang="en-US" dirty="0" err="1" smtClean="0">
                <a:latin typeface="Times New Roman (Headings)"/>
              </a:rPr>
              <a:t>trả</a:t>
            </a:r>
            <a:r>
              <a:rPr lang="en-US" dirty="0" smtClean="0">
                <a:latin typeface="Times New Roman (Headings)"/>
              </a:rPr>
              <a:t>) </a:t>
            </a:r>
            <a:r>
              <a:rPr lang="en-US" dirty="0" err="1" smtClean="0">
                <a:latin typeface="Times New Roman (Headings)"/>
              </a:rPr>
              <a:t>thì</a:t>
            </a:r>
            <a:r>
              <a:rPr lang="en-US" dirty="0" smtClean="0">
                <a:latin typeface="Times New Roman (Headings)"/>
              </a:rPr>
              <a:t> </a:t>
            </a:r>
            <a:r>
              <a:rPr lang="en-US" dirty="0" err="1" smtClean="0">
                <a:latin typeface="Times New Roman (Headings)"/>
              </a:rPr>
              <a:t>có</a:t>
            </a:r>
            <a:r>
              <a:rPr lang="en-US" dirty="0" smtClean="0">
                <a:latin typeface="Times New Roman (Headings)"/>
              </a:rPr>
              <a:t> </a:t>
            </a:r>
            <a:r>
              <a:rPr lang="en-US" dirty="0" err="1" smtClean="0">
                <a:latin typeface="Times New Roman (Headings)"/>
              </a:rPr>
              <a:t>cách</a:t>
            </a:r>
            <a:r>
              <a:rPr lang="en-US" dirty="0" smtClean="0">
                <a:latin typeface="Times New Roman (Headings)"/>
              </a:rPr>
              <a:t> </a:t>
            </a:r>
            <a:r>
              <a:rPr lang="en-US" dirty="0" err="1" smtClean="0">
                <a:latin typeface="Times New Roman (Headings)"/>
              </a:rPr>
              <a:t>nào</a:t>
            </a:r>
            <a:r>
              <a:rPr lang="en-US" dirty="0" smtClean="0">
                <a:latin typeface="Times New Roman (Headings)"/>
              </a:rPr>
              <a:t> </a:t>
            </a:r>
            <a:r>
              <a:rPr lang="en-US" dirty="0" err="1" smtClean="0">
                <a:latin typeface="Times New Roman (Headings)"/>
              </a:rPr>
              <a:t>khác</a:t>
            </a:r>
            <a:r>
              <a:rPr lang="en-US" dirty="0" smtClean="0">
                <a:latin typeface="Times New Roman (Headings)"/>
              </a:rPr>
              <a:t>?</a:t>
            </a:r>
          </a:p>
          <a:p>
            <a:pPr>
              <a:buFontTx/>
              <a:buChar char="-"/>
            </a:pPr>
            <a:r>
              <a:rPr lang="en-US" dirty="0" err="1" smtClean="0">
                <a:latin typeface="Times New Roman (Headings)"/>
              </a:rPr>
              <a:t>Trong</a:t>
            </a:r>
            <a:r>
              <a:rPr lang="en-US" dirty="0" smtClean="0">
                <a:latin typeface="Times New Roman (Headings)"/>
              </a:rPr>
              <a:t> </a:t>
            </a:r>
            <a:r>
              <a:rPr lang="en-US" dirty="0" err="1" smtClean="0">
                <a:latin typeface="Times New Roman (Headings)"/>
              </a:rPr>
              <a:t>quá</a:t>
            </a:r>
            <a:r>
              <a:rPr lang="en-US" dirty="0" smtClean="0">
                <a:latin typeface="Times New Roman (Headings)"/>
              </a:rPr>
              <a:t> </a:t>
            </a:r>
            <a:r>
              <a:rPr lang="en-US" dirty="0" err="1" smtClean="0">
                <a:latin typeface="Times New Roman (Headings)"/>
              </a:rPr>
              <a:t>trình</a:t>
            </a:r>
            <a:r>
              <a:rPr lang="en-US" dirty="0" smtClean="0">
                <a:latin typeface="Times New Roman (Headings)"/>
              </a:rPr>
              <a:t> </a:t>
            </a:r>
            <a:r>
              <a:rPr lang="en-US" dirty="0" err="1" smtClean="0">
                <a:latin typeface="Times New Roman (Headings)"/>
              </a:rPr>
              <a:t>làm</a:t>
            </a:r>
            <a:r>
              <a:rPr lang="en-US" dirty="0" smtClean="0">
                <a:latin typeface="Times New Roman (Headings)"/>
              </a:rPr>
              <a:t> </a:t>
            </a:r>
            <a:r>
              <a:rPr lang="en-US" dirty="0" err="1" smtClean="0">
                <a:latin typeface="Times New Roman (Headings)"/>
              </a:rPr>
              <a:t>việc</a:t>
            </a:r>
            <a:r>
              <a:rPr lang="en-US" dirty="0" smtClean="0">
                <a:latin typeface="Times New Roman (Headings)"/>
              </a:rPr>
              <a:t> </a:t>
            </a:r>
            <a:r>
              <a:rPr lang="en-US" dirty="0" err="1" smtClean="0">
                <a:latin typeface="Times New Roman (Headings)"/>
              </a:rPr>
              <a:t>nếu</a:t>
            </a:r>
            <a:r>
              <a:rPr lang="en-US" dirty="0" smtClean="0">
                <a:latin typeface="Times New Roman (Headings)"/>
              </a:rPr>
              <a:t> </a:t>
            </a:r>
            <a:r>
              <a:rPr lang="en-US" dirty="0" err="1" smtClean="0">
                <a:latin typeface="Times New Roman (Headings)"/>
              </a:rPr>
              <a:t>có</a:t>
            </a:r>
            <a:r>
              <a:rPr lang="en-US" dirty="0" smtClean="0">
                <a:latin typeface="Times New Roman (Headings)"/>
              </a:rPr>
              <a:t> </a:t>
            </a:r>
            <a:r>
              <a:rPr lang="en-US" dirty="0" err="1" smtClean="0">
                <a:latin typeface="Times New Roman (Headings)"/>
              </a:rPr>
              <a:t>việc</a:t>
            </a:r>
            <a:r>
              <a:rPr lang="en-US" dirty="0" smtClean="0">
                <a:latin typeface="Times New Roman (Headings)"/>
              </a:rPr>
              <a:t> </a:t>
            </a:r>
            <a:r>
              <a:rPr lang="en-US" dirty="0" err="1" smtClean="0">
                <a:latin typeface="Times New Roman (Headings)"/>
              </a:rPr>
              <a:t>cá</a:t>
            </a:r>
            <a:r>
              <a:rPr lang="en-US" dirty="0" smtClean="0">
                <a:latin typeface="Times New Roman (Headings)"/>
              </a:rPr>
              <a:t> </a:t>
            </a:r>
            <a:r>
              <a:rPr lang="en-US" dirty="0" err="1" smtClean="0">
                <a:latin typeface="Times New Roman (Headings)"/>
              </a:rPr>
              <a:t>nhân</a:t>
            </a:r>
            <a:r>
              <a:rPr lang="en-US" dirty="0" smtClean="0">
                <a:latin typeface="Times New Roman (Headings)"/>
              </a:rPr>
              <a:t> </a:t>
            </a:r>
            <a:r>
              <a:rPr lang="en-US" dirty="0" err="1" smtClean="0">
                <a:latin typeface="Times New Roman (Headings)"/>
              </a:rPr>
              <a:t>em</a:t>
            </a:r>
            <a:r>
              <a:rPr lang="en-US" dirty="0" smtClean="0">
                <a:latin typeface="Times New Roman (Headings)"/>
              </a:rPr>
              <a:t> </a:t>
            </a:r>
            <a:r>
              <a:rPr lang="en-US" dirty="0" err="1" smtClean="0">
                <a:latin typeface="Times New Roman (Headings)"/>
              </a:rPr>
              <a:t>muốn</a:t>
            </a:r>
            <a:r>
              <a:rPr lang="en-US" dirty="0" smtClean="0">
                <a:latin typeface="Times New Roman (Headings)"/>
              </a:rPr>
              <a:t> </a:t>
            </a:r>
            <a:r>
              <a:rPr lang="en-US" dirty="0" err="1" smtClean="0">
                <a:latin typeface="Times New Roman (Headings)"/>
              </a:rPr>
              <a:t>rút</a:t>
            </a:r>
            <a:r>
              <a:rPr lang="en-US" dirty="0" smtClean="0">
                <a:latin typeface="Times New Roman (Headings)"/>
              </a:rPr>
              <a:t> </a:t>
            </a:r>
            <a:r>
              <a:rPr lang="en-US" dirty="0" err="1" smtClean="0">
                <a:latin typeface="Times New Roman (Headings)"/>
              </a:rPr>
              <a:t>bằng</a:t>
            </a:r>
            <a:r>
              <a:rPr lang="en-US" dirty="0" smtClean="0">
                <a:latin typeface="Times New Roman (Headings)"/>
              </a:rPr>
              <a:t> </a:t>
            </a:r>
            <a:r>
              <a:rPr lang="en-US" dirty="0" err="1" smtClean="0">
                <a:latin typeface="Times New Roman (Headings)"/>
              </a:rPr>
              <a:t>ra</a:t>
            </a:r>
            <a:r>
              <a:rPr lang="en-US" dirty="0" smtClean="0">
                <a:latin typeface="Times New Roman (Headings)"/>
              </a:rPr>
              <a:t> </a:t>
            </a:r>
            <a:r>
              <a:rPr lang="en-US" dirty="0" err="1" smtClean="0">
                <a:latin typeface="Times New Roman (Headings)"/>
              </a:rPr>
              <a:t>thì</a:t>
            </a:r>
            <a:r>
              <a:rPr lang="en-US" dirty="0" smtClean="0">
                <a:latin typeface="Times New Roman (Headings)"/>
              </a:rPr>
              <a:t> </a:t>
            </a:r>
            <a:r>
              <a:rPr lang="en-US" dirty="0" err="1" smtClean="0">
                <a:latin typeface="Times New Roman (Headings)"/>
              </a:rPr>
              <a:t>có</a:t>
            </a:r>
            <a:r>
              <a:rPr lang="en-US" dirty="0" smtClean="0">
                <a:latin typeface="Times New Roman (Headings)"/>
              </a:rPr>
              <a:t> </a:t>
            </a:r>
            <a:r>
              <a:rPr lang="en-US" dirty="0" err="1" smtClean="0">
                <a:latin typeface="Times New Roman (Headings)"/>
              </a:rPr>
              <a:t>được</a:t>
            </a:r>
            <a:r>
              <a:rPr lang="en-US" dirty="0" smtClean="0">
                <a:latin typeface="Times New Roman (Headings)"/>
              </a:rPr>
              <a:t> </a:t>
            </a:r>
            <a:r>
              <a:rPr lang="en-US" dirty="0" err="1" smtClean="0">
                <a:latin typeface="Times New Roman (Headings)"/>
              </a:rPr>
              <a:t>không</a:t>
            </a:r>
            <a:r>
              <a:rPr lang="en-US" dirty="0" smtClean="0">
                <a:latin typeface="Times New Roman (Headings)"/>
              </a:rPr>
              <a:t>?</a:t>
            </a:r>
          </a:p>
          <a:p>
            <a:pPr>
              <a:buFontTx/>
              <a:buChar char="-"/>
            </a:pPr>
            <a:r>
              <a:rPr lang="en-US" dirty="0" err="1" smtClean="0">
                <a:latin typeface="Times New Roman (Headings)"/>
              </a:rPr>
              <a:t>Khi</a:t>
            </a:r>
            <a:r>
              <a:rPr lang="en-US" dirty="0" smtClean="0">
                <a:latin typeface="Times New Roman (Headings)"/>
              </a:rPr>
              <a:t> </a:t>
            </a:r>
            <a:r>
              <a:rPr lang="en-US" dirty="0" err="1" smtClean="0">
                <a:latin typeface="Times New Roman (Headings)"/>
              </a:rPr>
              <a:t>nghỉ</a:t>
            </a:r>
            <a:r>
              <a:rPr lang="en-US" dirty="0" smtClean="0">
                <a:latin typeface="Times New Roman (Headings)"/>
              </a:rPr>
              <a:t> </a:t>
            </a:r>
            <a:r>
              <a:rPr lang="en-US" dirty="0" err="1" smtClean="0">
                <a:latin typeface="Times New Roman (Headings)"/>
              </a:rPr>
              <a:t>việc</a:t>
            </a:r>
            <a:r>
              <a:rPr lang="en-US" dirty="0" smtClean="0">
                <a:latin typeface="Times New Roman (Headings)"/>
              </a:rPr>
              <a:t> </a:t>
            </a:r>
            <a:r>
              <a:rPr lang="en-US" dirty="0" err="1" smtClean="0">
                <a:latin typeface="Times New Roman (Headings)"/>
              </a:rPr>
              <a:t>thì</a:t>
            </a:r>
            <a:r>
              <a:rPr lang="en-US" dirty="0" smtClean="0">
                <a:latin typeface="Times New Roman (Headings)"/>
              </a:rPr>
              <a:t> </a:t>
            </a:r>
            <a:r>
              <a:rPr lang="en-US" dirty="0" err="1" smtClean="0">
                <a:latin typeface="Times New Roman (Headings)"/>
              </a:rPr>
              <a:t>sau</a:t>
            </a:r>
            <a:r>
              <a:rPr lang="en-US" dirty="0" smtClean="0">
                <a:latin typeface="Times New Roman (Headings)"/>
              </a:rPr>
              <a:t> </a:t>
            </a:r>
            <a:r>
              <a:rPr lang="en-US" dirty="0" err="1" smtClean="0">
                <a:latin typeface="Times New Roman (Headings)"/>
              </a:rPr>
              <a:t>bao</a:t>
            </a:r>
            <a:r>
              <a:rPr lang="en-US" dirty="0" smtClean="0">
                <a:latin typeface="Times New Roman (Headings)"/>
              </a:rPr>
              <a:t> </a:t>
            </a:r>
            <a:r>
              <a:rPr lang="en-US" dirty="0" err="1" smtClean="0">
                <a:latin typeface="Times New Roman (Headings)"/>
              </a:rPr>
              <a:t>lâu</a:t>
            </a:r>
            <a:r>
              <a:rPr lang="en-US" dirty="0" smtClean="0">
                <a:latin typeface="Times New Roman (Headings)"/>
              </a:rPr>
              <a:t> </a:t>
            </a:r>
            <a:r>
              <a:rPr lang="en-US" dirty="0" err="1" smtClean="0">
                <a:latin typeface="Times New Roman (Headings)"/>
              </a:rPr>
              <a:t>em</a:t>
            </a:r>
            <a:r>
              <a:rPr lang="en-US" dirty="0" smtClean="0">
                <a:latin typeface="Times New Roman (Headings)"/>
              </a:rPr>
              <a:t> </a:t>
            </a:r>
            <a:r>
              <a:rPr lang="en-US" dirty="0" err="1" smtClean="0">
                <a:latin typeface="Times New Roman (Headings)"/>
              </a:rPr>
              <a:t>lấy</a:t>
            </a:r>
            <a:r>
              <a:rPr lang="en-US" dirty="0" smtClean="0">
                <a:latin typeface="Times New Roman (Headings)"/>
              </a:rPr>
              <a:t> </a:t>
            </a:r>
            <a:r>
              <a:rPr lang="en-US" dirty="0" err="1" smtClean="0">
                <a:latin typeface="Times New Roman (Headings)"/>
              </a:rPr>
              <a:t>lại</a:t>
            </a:r>
            <a:r>
              <a:rPr lang="en-US" dirty="0" smtClean="0">
                <a:latin typeface="Times New Roman (Headings)"/>
              </a:rPr>
              <a:t> </a:t>
            </a:r>
            <a:r>
              <a:rPr lang="en-US" dirty="0" err="1" smtClean="0">
                <a:latin typeface="Times New Roman (Headings)"/>
              </a:rPr>
              <a:t>bằng</a:t>
            </a:r>
            <a:r>
              <a:rPr lang="en-US" dirty="0" smtClean="0">
                <a:latin typeface="Times New Roman (Headings)"/>
              </a:rPr>
              <a:t> </a:t>
            </a:r>
            <a:r>
              <a:rPr lang="en-US" dirty="0" err="1" smtClean="0">
                <a:latin typeface="Times New Roman (Headings)"/>
              </a:rPr>
              <a:t>gốc</a:t>
            </a:r>
            <a:r>
              <a:rPr lang="en-US" dirty="0" smtClean="0">
                <a:latin typeface="Times New Roman (Headings)"/>
              </a:rPr>
              <a:t> </a:t>
            </a:r>
            <a:r>
              <a:rPr lang="en-US" dirty="0" err="1" smtClean="0">
                <a:latin typeface="Times New Roman (Headings)"/>
              </a:rPr>
              <a:t>của</a:t>
            </a:r>
            <a:r>
              <a:rPr lang="en-US" dirty="0" smtClean="0">
                <a:latin typeface="Times New Roman (Headings)"/>
              </a:rPr>
              <a:t> </a:t>
            </a:r>
            <a:r>
              <a:rPr lang="en-US" dirty="0" err="1" smtClean="0">
                <a:latin typeface="Times New Roman (Headings)"/>
              </a:rPr>
              <a:t>mình</a:t>
            </a:r>
            <a:r>
              <a:rPr lang="en-US" dirty="0" smtClean="0">
                <a:latin typeface="Times New Roman (Headings)"/>
              </a:rPr>
              <a:t>? </a:t>
            </a:r>
            <a:r>
              <a:rPr lang="en-US" dirty="0" err="1" smtClean="0">
                <a:latin typeface="Times New Roman (Headings)"/>
              </a:rPr>
              <a:t>Khi</a:t>
            </a:r>
            <a:r>
              <a:rPr lang="en-US" dirty="0" smtClean="0">
                <a:latin typeface="Times New Roman (Headings)"/>
              </a:rPr>
              <a:t> </a:t>
            </a:r>
            <a:r>
              <a:rPr lang="en-US" dirty="0" err="1" smtClean="0">
                <a:latin typeface="Times New Roman (Headings)"/>
              </a:rPr>
              <a:t>đ</a:t>
            </a:r>
            <a:r>
              <a:rPr lang="en-US" dirty="0" err="1" smtClean="0">
                <a:latin typeface="Times New Roman (Headings)"/>
              </a:rPr>
              <a:t>ó</a:t>
            </a:r>
            <a:r>
              <a:rPr lang="en-US" dirty="0" smtClean="0">
                <a:latin typeface="Times New Roman (Headings)"/>
              </a:rPr>
              <a:t> </a:t>
            </a:r>
            <a:r>
              <a:rPr lang="en-US" dirty="0" err="1" smtClean="0">
                <a:latin typeface="Times New Roman (Headings)"/>
              </a:rPr>
              <a:t>em</a:t>
            </a:r>
            <a:r>
              <a:rPr lang="en-US" dirty="0" smtClean="0">
                <a:latin typeface="Times New Roman (Headings)"/>
              </a:rPr>
              <a:t> </a:t>
            </a:r>
            <a:r>
              <a:rPr lang="en-US" dirty="0" err="1" smtClean="0">
                <a:latin typeface="Times New Roman (Headings)"/>
              </a:rPr>
              <a:t>có</a:t>
            </a:r>
            <a:r>
              <a:rPr lang="en-US" dirty="0" smtClean="0">
                <a:latin typeface="Times New Roman (Headings)"/>
              </a:rPr>
              <a:t> </a:t>
            </a:r>
            <a:r>
              <a:rPr lang="en-US" dirty="0" err="1" smtClean="0">
                <a:latin typeface="Times New Roman (Headings)"/>
              </a:rPr>
              <a:t>phải</a:t>
            </a:r>
            <a:r>
              <a:rPr lang="en-US" dirty="0" smtClean="0">
                <a:latin typeface="Times New Roman (Headings)"/>
              </a:rPr>
              <a:t> </a:t>
            </a:r>
            <a:r>
              <a:rPr lang="en-US" dirty="0" err="1" smtClean="0">
                <a:latin typeface="Times New Roman (Headings)"/>
              </a:rPr>
              <a:t>bồi</a:t>
            </a:r>
            <a:r>
              <a:rPr lang="en-US" dirty="0" smtClean="0">
                <a:latin typeface="Times New Roman (Headings)"/>
              </a:rPr>
              <a:t> </a:t>
            </a:r>
            <a:r>
              <a:rPr lang="en-US" dirty="0" err="1" smtClean="0">
                <a:latin typeface="Times New Roman (Headings)"/>
              </a:rPr>
              <a:t>thường</a:t>
            </a:r>
            <a:r>
              <a:rPr lang="en-US" dirty="0" smtClean="0">
                <a:latin typeface="Times New Roman (Headings)"/>
              </a:rPr>
              <a:t> </a:t>
            </a:r>
            <a:r>
              <a:rPr lang="en-US" dirty="0" err="1" smtClean="0">
                <a:latin typeface="Times New Roman (Headings)"/>
              </a:rPr>
              <a:t>gì</a:t>
            </a:r>
            <a:r>
              <a:rPr lang="en-US" dirty="0" smtClean="0">
                <a:latin typeface="Times New Roman (Headings)"/>
              </a:rPr>
              <a:t> </a:t>
            </a:r>
            <a:r>
              <a:rPr lang="en-US" dirty="0" err="1" smtClean="0">
                <a:latin typeface="Times New Roman (Headings)"/>
              </a:rPr>
              <a:t>cho</a:t>
            </a:r>
            <a:r>
              <a:rPr lang="en-US" dirty="0" smtClean="0">
                <a:latin typeface="Times New Roman (Headings)"/>
              </a:rPr>
              <a:t> </a:t>
            </a:r>
            <a:r>
              <a:rPr lang="en-US" dirty="0" err="1" smtClean="0">
                <a:latin typeface="Times New Roman (Headings)"/>
              </a:rPr>
              <a:t>công</a:t>
            </a:r>
            <a:r>
              <a:rPr lang="en-US" dirty="0" smtClean="0">
                <a:latin typeface="Times New Roman (Headings)"/>
              </a:rPr>
              <a:t> </a:t>
            </a:r>
            <a:r>
              <a:rPr lang="en-US" dirty="0" err="1" smtClean="0">
                <a:latin typeface="Times New Roman (Headings)"/>
              </a:rPr>
              <a:t>ty</a:t>
            </a:r>
            <a:r>
              <a:rPr lang="en-US" dirty="0" smtClean="0">
                <a:latin typeface="Times New Roman (Headings)"/>
              </a:rPr>
              <a:t>?</a:t>
            </a:r>
            <a:endParaRPr lang="en-US" dirty="0" smtClean="0">
              <a:latin typeface="Times New Roman (Headings)"/>
            </a:endParaRPr>
          </a:p>
        </p:txBody>
      </p:sp>
    </p:spTree>
    <p:extLst>
      <p:ext uri="{BB962C8B-B14F-4D97-AF65-F5344CB8AC3E}">
        <p14:creationId xmlns:p14="http://schemas.microsoft.com/office/powerpoint/2010/main" val="13897454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C. </a:t>
            </a:r>
            <a:r>
              <a:rPr lang="en-US" sz="3600" b="1" dirty="0" err="1" smtClean="0">
                <a:latin typeface="Times New Roman" pitchFamily="18" charset="0"/>
                <a:cs typeface="Times New Roman" pitchFamily="18" charset="0"/>
              </a:rPr>
              <a:t>Kỹ</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quỹ</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đồng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phục</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3701008"/>
          </a:xfrm>
        </p:spPr>
        <p:txBody>
          <a:bodyPr/>
          <a:lstStyle/>
          <a:p>
            <a:pPr marL="0" indent="0">
              <a:buNone/>
            </a:pP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quỹ</a:t>
            </a:r>
            <a:r>
              <a:rPr lang="en-US" dirty="0" smtClean="0">
                <a:latin typeface="Times New Roman" pitchFamily="18" charset="0"/>
                <a:cs typeface="Times New Roman" pitchFamily="18" charset="0"/>
              </a:rPr>
              <a:t> 1.000.000 </a:t>
            </a:r>
            <a:r>
              <a:rPr lang="en-US" dirty="0">
                <a:latin typeface="Times New Roman" pitchFamily="18" charset="0"/>
                <a:cs typeface="Times New Roman" pitchFamily="18" charset="0"/>
              </a:rPr>
              <a:t>VND, </a:t>
            </a:r>
            <a:r>
              <a:rPr lang="en-US" dirty="0" err="1" smtClean="0">
                <a:latin typeface="Times New Roman" pitchFamily="18" charset="0"/>
                <a:cs typeface="Times New Roman" pitchFamily="18" charset="0"/>
              </a:rPr>
              <a:t>Trừ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đủ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thâm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hoàn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tiền</a:t>
            </a: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hỏi</a:t>
            </a: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31991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pitchFamily="18" charset="0"/>
                <a:cs typeface="Times New Roman" pitchFamily="18" charset="0"/>
              </a:rPr>
              <a:t>D. </a:t>
            </a:r>
            <a:r>
              <a:rPr lang="en-US" sz="3600" b="1" dirty="0" err="1" smtClean="0">
                <a:latin typeface="Times New Roman" pitchFamily="18" charset="0"/>
                <a:cs typeface="Times New Roman" pitchFamily="18" charset="0"/>
              </a:rPr>
              <a:t>Đối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với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phụ</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nữ</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Thoả</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thuận</a:t>
            </a:r>
            <a:r>
              <a:rPr lang="en-US" sz="3600" b="1" dirty="0" smtClean="0">
                <a:solidFill>
                  <a:srgbClr val="FF0000"/>
                </a:solidFill>
                <a:latin typeface="Times New Roman" pitchFamily="18" charset="0"/>
                <a:cs typeface="Times New Roman" pitchFamily="18" charset="0"/>
              </a:rPr>
              <a:t> </a:t>
            </a:r>
            <a:r>
              <a:rPr lang="en-US" sz="3600" b="1" dirty="0" smtClean="0">
                <a:latin typeface="Times New Roman" pitchFamily="18" charset="0"/>
                <a:cs typeface="Times New Roman" pitchFamily="18" charset="0"/>
              </a:rPr>
              <a:t>2 </a:t>
            </a:r>
            <a:r>
              <a:rPr lang="en-US" sz="3600" b="1" dirty="0" err="1" smtClean="0">
                <a:latin typeface="Times New Roman" pitchFamily="18" charset="0"/>
                <a:cs typeface="Times New Roman" pitchFamily="18" charset="0"/>
              </a:rPr>
              <a:t>năm</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đầu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không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sinh</a:t>
            </a:r>
            <a:r>
              <a:rPr lang="en-US" sz="3600" b="1" dirty="0" smtClean="0">
                <a:latin typeface="Times New Roman" pitchFamily="18" charset="0"/>
                <a:cs typeface="Times New Roman" pitchFamily="18" charset="0"/>
              </a:rPr>
              <a:t> con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hỏi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vi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năm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40963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600" b="1" i="1" dirty="0" err="1">
                <a:solidFill>
                  <a:srgbClr val="CC00FF"/>
                </a:solidFill>
                <a:latin typeface="Times New Roman" pitchFamily="18" charset="0"/>
                <a:cs typeface="Times New Roman" pitchFamily="18" charset="0"/>
              </a:rPr>
              <a:t>Ngoài</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thông</a:t>
            </a:r>
            <a:r>
              <a:rPr lang="en-US" sz="3600" b="1" i="1" dirty="0">
                <a:solidFill>
                  <a:srgbClr val="CC00FF"/>
                </a:solidFill>
                <a:latin typeface="Times New Roman" pitchFamily="18" charset="0"/>
                <a:cs typeface="Times New Roman" pitchFamily="18" charset="0"/>
              </a:rPr>
              <a:t> tin </a:t>
            </a:r>
            <a:r>
              <a:rPr lang="en-US" sz="3600" b="1" i="1" dirty="0" err="1">
                <a:solidFill>
                  <a:srgbClr val="CC00FF"/>
                </a:solidFill>
                <a:latin typeface="Times New Roman" pitchFamily="18" charset="0"/>
                <a:cs typeface="Times New Roman" pitchFamily="18" charset="0"/>
              </a:rPr>
              <a:t>này</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cán</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bộ</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phỏng</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vấn</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có</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thể</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trao</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đổi</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thêm</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về</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các</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vấn</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đề</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khác</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nếu</a:t>
            </a:r>
            <a:r>
              <a:rPr lang="en-US" sz="3600" b="1" i="1" dirty="0">
                <a:solidFill>
                  <a:srgbClr val="CC00FF"/>
                </a:solidFill>
                <a:latin typeface="Times New Roman" pitchFamily="18" charset="0"/>
                <a:cs typeface="Times New Roman" pitchFamily="18" charset="0"/>
              </a:rPr>
              <a:t> </a:t>
            </a:r>
            <a:r>
              <a:rPr lang="en-US" sz="3600" b="1" i="1" dirty="0" err="1">
                <a:solidFill>
                  <a:srgbClr val="CC00FF"/>
                </a:solidFill>
                <a:latin typeface="Times New Roman" pitchFamily="18" charset="0"/>
                <a:cs typeface="Times New Roman" pitchFamily="18" charset="0"/>
              </a:rPr>
              <a:t>cần</a:t>
            </a:r>
            <a:r>
              <a:rPr lang="en-US" sz="3600" b="1" i="1" dirty="0">
                <a:solidFill>
                  <a:srgbClr val="CC00FF"/>
                </a:solidFill>
                <a:latin typeface="Times New Roman" pitchFamily="18" charset="0"/>
                <a:cs typeface="Times New Roman" pitchFamily="18" charset="0"/>
              </a:rPr>
              <a:t> </a:t>
            </a:r>
            <a:r>
              <a:rPr lang="en-US" sz="3600" b="1" i="1" dirty="0" err="1" smtClean="0">
                <a:solidFill>
                  <a:srgbClr val="CC00FF"/>
                </a:solidFill>
                <a:latin typeface="Times New Roman" pitchFamily="18" charset="0"/>
                <a:cs typeface="Times New Roman" pitchFamily="18" charset="0"/>
              </a:rPr>
              <a:t>thiết</a:t>
            </a:r>
            <a:r>
              <a:rPr lang="en-US" sz="3600" b="1" i="1" dirty="0" smtClean="0">
                <a:solidFill>
                  <a:srgbClr val="CC00FF"/>
                </a:solidFill>
                <a:latin typeface="Times New Roman" pitchFamily="18" charset="0"/>
                <a:cs typeface="Times New Roman" pitchFamily="18" charset="0"/>
              </a:rPr>
              <a:t>.</a:t>
            </a:r>
            <a:endParaRPr lang="en-US" sz="3600" b="1" dirty="0">
              <a:solidFill>
                <a:srgbClr val="CC00FF"/>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7764536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782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fld id="{BAE525F9-95ED-4923-9FCB-F6070537B7FC}" type="slidenum">
              <a:rPr lang="en-US"/>
              <a:pPr/>
              <a:t>3</a:t>
            </a:fld>
            <a:endParaRPr lang="en-US"/>
          </a:p>
        </p:txBody>
      </p:sp>
      <p:sp>
        <p:nvSpPr>
          <p:cNvPr id="4099" name="Rectangle 2"/>
          <p:cNvSpPr>
            <a:spLocks noGrp="1" noChangeArrowheads="1"/>
          </p:cNvSpPr>
          <p:nvPr>
            <p:ph type="title"/>
          </p:nvPr>
        </p:nvSpPr>
        <p:spPr/>
        <p:txBody>
          <a:bodyPr>
            <a:noAutofit/>
          </a:bodyPr>
          <a:lstStyle/>
          <a:p>
            <a:pPr marL="0" lvl="0" indent="0">
              <a:spcAft>
                <a:spcPts val="600"/>
              </a:spcAft>
            </a:pPr>
            <a:r>
              <a:rPr lang="en-US" sz="3600" b="1" cap="all" dirty="0">
                <a:latin typeface="Times New Roman" pitchFamily="18" charset="0"/>
                <a:cs typeface="Times New Roman" pitchFamily="18" charset="0"/>
              </a:rPr>
              <a:t>I.    MỤC ĐÍCH VÀ VAI TRÒ CỦA TUYỂN DỤNG.</a:t>
            </a:r>
          </a:p>
        </p:txBody>
      </p:sp>
      <p:sp>
        <p:nvSpPr>
          <p:cNvPr id="4100" name="Rectangle 3"/>
          <p:cNvSpPr>
            <a:spLocks noGrp="1" noChangeArrowheads="1"/>
          </p:cNvSpPr>
          <p:nvPr>
            <p:ph type="body" idx="1"/>
          </p:nvPr>
        </p:nvSpPr>
        <p:spPr/>
        <p:txBody>
          <a:bodyPr>
            <a:normAutofit/>
          </a:bodyPr>
          <a:lstStyle/>
          <a:p>
            <a:pPr eaLnBrk="1" hangingPunct="1">
              <a:lnSpc>
                <a:spcPct val="90000"/>
              </a:lnSpc>
              <a:spcBef>
                <a:spcPct val="0"/>
              </a:spcBef>
            </a:pPr>
            <a:r>
              <a:rPr lang="en-US" dirty="0" err="1" smtClean="0">
                <a:latin typeface="Times New Roman" pitchFamily="18" charset="0"/>
                <a:ea typeface="Tahoma" pitchFamily="34" charset="0"/>
                <a:cs typeface="Times New Roman" pitchFamily="18" charset="0"/>
              </a:rPr>
              <a:t>Tuyển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dụng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là</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một</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trong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những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nhiệm</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vụ</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hàng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đầu</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và</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liên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tục</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nhằm</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đảm</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bảo</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có</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đủ</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nhân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sự</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về</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chất</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và</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lượng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cho</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họat</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động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của</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đơn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vị</a:t>
            </a:r>
            <a:r>
              <a:rPr lang="en-US" dirty="0" smtClean="0">
                <a:latin typeface="Times New Roman" pitchFamily="18" charset="0"/>
                <a:ea typeface="Tahoma" pitchFamily="34" charset="0"/>
                <a:cs typeface="Times New Roman" pitchFamily="18" charset="0"/>
              </a:rPr>
              <a:t>.</a:t>
            </a:r>
            <a:endParaRPr lang="en-US" dirty="0">
              <a:latin typeface="Times New Roman" pitchFamily="18" charset="0"/>
              <a:ea typeface="Tahoma" pitchFamily="34" charset="0"/>
              <a:cs typeface="Times New Roman" pitchFamily="18" charset="0"/>
            </a:endParaRPr>
          </a:p>
          <a:p>
            <a:pPr marL="0" indent="0" eaLnBrk="1" hangingPunct="1">
              <a:lnSpc>
                <a:spcPct val="90000"/>
              </a:lnSpc>
              <a:spcBef>
                <a:spcPct val="0"/>
              </a:spcBef>
              <a:buNone/>
            </a:pPr>
            <a:endParaRPr lang="en-US" dirty="0" smtClean="0">
              <a:latin typeface="Times New Roman" pitchFamily="18" charset="0"/>
              <a:ea typeface="Tahoma" pitchFamily="34" charset="0"/>
              <a:cs typeface="Times New Roman" pitchFamily="18" charset="0"/>
            </a:endParaRPr>
          </a:p>
          <a:p>
            <a:pPr eaLnBrk="1" hangingPunct="1">
              <a:lnSpc>
                <a:spcPct val="90000"/>
              </a:lnSpc>
              <a:spcBef>
                <a:spcPct val="0"/>
              </a:spcBef>
            </a:pPr>
            <a:r>
              <a:rPr lang="en-US" dirty="0" err="1" smtClean="0">
                <a:latin typeface="Times New Roman" pitchFamily="18" charset="0"/>
                <a:ea typeface="Tahoma" pitchFamily="34" charset="0"/>
                <a:cs typeface="Times New Roman" pitchFamily="18" charset="0"/>
              </a:rPr>
              <a:t>Tuyển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được</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nhân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sự</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tốt</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là</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bước</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khởi</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đầu</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và</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là</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nền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tảng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cho</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sự</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thành</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công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của</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đơn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vị</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trong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tương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lai</a:t>
            </a:r>
            <a:r>
              <a:rPr lang="en-US" dirty="0" smtClean="0">
                <a:latin typeface="Times New Roman" pitchFamily="18" charset="0"/>
                <a:ea typeface="Tahoma" pitchFamily="34" charset="0"/>
                <a:cs typeface="Times New Roman" pitchFamily="18" charset="0"/>
              </a:rPr>
              <a:t>. </a:t>
            </a:r>
          </a:p>
          <a:p>
            <a:pPr eaLnBrk="1" hangingPunct="1">
              <a:lnSpc>
                <a:spcPct val="90000"/>
              </a:lnSpc>
              <a:spcBef>
                <a:spcPct val="0"/>
              </a:spcBef>
            </a:pPr>
            <a:endParaRPr lang="en-US" dirty="0" smtClean="0">
              <a:latin typeface="Times New Roman" pitchFamily="18" charset="0"/>
              <a:ea typeface="Tahoma" pitchFamily="34" charset="0"/>
              <a:cs typeface="Times New Roman" pitchFamily="18" charset="0"/>
            </a:endParaRPr>
          </a:p>
          <a:p>
            <a:pPr eaLnBrk="1" hangingPunct="1">
              <a:lnSpc>
                <a:spcPct val="90000"/>
              </a:lnSpc>
              <a:spcBef>
                <a:spcPct val="0"/>
              </a:spcBef>
            </a:pPr>
            <a:r>
              <a:rPr lang="en-US" dirty="0" err="1" smtClean="0">
                <a:latin typeface="Times New Roman" pitchFamily="18" charset="0"/>
                <a:ea typeface="Tahoma" pitchFamily="34" charset="0"/>
                <a:cs typeface="Times New Roman" pitchFamily="18" charset="0"/>
              </a:rPr>
              <a:t>Những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sai</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lầm</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trong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tuyển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dụng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có</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thể</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ảnh</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hưởng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đến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chất</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lượng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công</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việc</a:t>
            </a:r>
            <a:r>
              <a:rPr lang="en-US" dirty="0" smtClean="0">
                <a:latin typeface="Times New Roman" pitchFamily="18" charset="0"/>
                <a:ea typeface="Tahoma" pitchFamily="34" charset="0"/>
                <a:cs typeface="Times New Roman" pitchFamily="18" charset="0"/>
              </a:rPr>
              <a:t>/</a:t>
            </a:r>
            <a:r>
              <a:rPr lang="en-US" dirty="0" err="1" smtClean="0">
                <a:latin typeface="Times New Roman" pitchFamily="18" charset="0"/>
                <a:ea typeface="Tahoma" pitchFamily="34" charset="0"/>
                <a:cs typeface="Times New Roman" pitchFamily="18" charset="0"/>
              </a:rPr>
              <a:t>sản</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phẩm</a:t>
            </a:r>
            <a:r>
              <a:rPr lang="en-US" dirty="0" smtClean="0">
                <a:latin typeface="Times New Roman" pitchFamily="18" charset="0"/>
                <a:ea typeface="Tahoma" pitchFamily="34" charset="0"/>
                <a:cs typeface="Times New Roman" pitchFamily="18" charset="0"/>
              </a:rPr>
              <a:t>. </a:t>
            </a:r>
          </a:p>
          <a:p>
            <a:pPr eaLnBrk="1" hangingPunct="1">
              <a:lnSpc>
                <a:spcPct val="90000"/>
              </a:lnSpc>
            </a:pPr>
            <a:endParaRPr lang="en-US" dirty="0" smtClean="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9851347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fade">
                                      <p:cBhvr>
                                        <p:cTn id="7" dur="1000"/>
                                        <p:tgtEl>
                                          <p:spTgt spid="4100">
                                            <p:txEl>
                                              <p:pRg st="0" end="0"/>
                                            </p:txEl>
                                          </p:spTgt>
                                        </p:tgtEl>
                                      </p:cBhvr>
                                    </p:animEffect>
                                    <p:anim calcmode="lin" valueType="num">
                                      <p:cBhvr>
                                        <p:cTn id="8" dur="1000" fill="hold"/>
                                        <p:tgtEl>
                                          <p:spTgt spid="41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00">
                                            <p:txEl>
                                              <p:pRg st="2" end="2"/>
                                            </p:txEl>
                                          </p:spTgt>
                                        </p:tgtEl>
                                        <p:attrNameLst>
                                          <p:attrName>style.visibility</p:attrName>
                                        </p:attrNameLst>
                                      </p:cBhvr>
                                      <p:to>
                                        <p:strVal val="visible"/>
                                      </p:to>
                                    </p:set>
                                    <p:animEffect transition="in" filter="fade">
                                      <p:cBhvr>
                                        <p:cTn id="14" dur="1000"/>
                                        <p:tgtEl>
                                          <p:spTgt spid="4100">
                                            <p:txEl>
                                              <p:pRg st="2" end="2"/>
                                            </p:txEl>
                                          </p:spTgt>
                                        </p:tgtEl>
                                      </p:cBhvr>
                                    </p:animEffect>
                                    <p:anim calcmode="lin" valueType="num">
                                      <p:cBhvr>
                                        <p:cTn id="15" dur="1000" fill="hold"/>
                                        <p:tgtEl>
                                          <p:spTgt spid="410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1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animEffect transition="in" filter="fade">
                                      <p:cBhvr>
                                        <p:cTn id="21" dur="1000"/>
                                        <p:tgtEl>
                                          <p:spTgt spid="4100">
                                            <p:txEl>
                                              <p:pRg st="4" end="4"/>
                                            </p:txEl>
                                          </p:spTgt>
                                        </p:tgtEl>
                                      </p:cBhvr>
                                    </p:animEffect>
                                    <p:anim calcmode="lin" valueType="num">
                                      <p:cBhvr>
                                        <p:cTn id="22" dur="1000" fill="hold"/>
                                        <p:tgtEl>
                                          <p:spTgt spid="4100">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10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fld id="{E8B8ECB2-3C1C-46DB-BC3A-3DE4A1D9D3FB}" type="slidenum">
              <a:rPr lang="en-US"/>
              <a:pPr/>
              <a:t>4</a:t>
            </a:fld>
            <a:endParaRPr lang="en-US"/>
          </a:p>
        </p:txBody>
      </p:sp>
      <p:sp>
        <p:nvSpPr>
          <p:cNvPr id="5124" name="Rectangle 3"/>
          <p:cNvSpPr>
            <a:spLocks noGrp="1" noChangeArrowheads="1"/>
          </p:cNvSpPr>
          <p:nvPr>
            <p:ph type="body" idx="1"/>
          </p:nvPr>
        </p:nvSpPr>
        <p:spPr/>
        <p:txBody>
          <a:bodyPr>
            <a:noAutofit/>
          </a:bodyPr>
          <a:lstStyle/>
          <a:p>
            <a:pPr marL="0" indent="457200" eaLnBrk="1" hangingPunct="1">
              <a:lnSpc>
                <a:spcPct val="90000"/>
              </a:lnSpc>
              <a:spcBef>
                <a:spcPts val="600"/>
              </a:spcBef>
              <a:spcAft>
                <a:spcPts val="600"/>
              </a:spcAft>
              <a:buFontTx/>
              <a:buNone/>
            </a:pP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buộc</a:t>
            </a:r>
            <a:r>
              <a:rPr lang="en-US" dirty="0" smtClean="0">
                <a:latin typeface="Times New Roman" pitchFamily="18" charset="0"/>
                <a:cs typeface="Times New Roman" pitchFamily="18" charset="0"/>
              </a:rPr>
              <a:t> ta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hậu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a:t>
            </a:r>
          </a:p>
          <a:p>
            <a:pPr marL="0" indent="457200" eaLnBrk="1" hangingPunct="1">
              <a:lnSpc>
                <a:spcPct val="90000"/>
              </a:lnSpc>
              <a:spcBef>
                <a:spcPts val="600"/>
              </a:spcBef>
              <a:spcAft>
                <a:spcPts val="600"/>
              </a:spcAft>
            </a:pPr>
            <a:r>
              <a:rPr lang="en-US" dirty="0" err="1" smtClean="0">
                <a:latin typeface="Times New Roman" pitchFamily="18" charset="0"/>
                <a:cs typeface="Times New Roman" pitchFamily="18" charset="0"/>
              </a:rPr>
              <a:t>Gây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kém</a:t>
            </a:r>
            <a:r>
              <a:rPr lang="en-US" dirty="0" smtClean="0">
                <a:latin typeface="Times New Roman" pitchFamily="18" charset="0"/>
                <a:cs typeface="Times New Roman" pitchFamily="18" charset="0"/>
              </a:rPr>
              <a:t> chi </a:t>
            </a:r>
            <a:r>
              <a:rPr lang="en-US" dirty="0" err="1" smtClean="0">
                <a:latin typeface="Times New Roman" pitchFamily="18" charset="0"/>
                <a:cs typeface="Times New Roman" pitchFamily="18" charset="0"/>
              </a:rPr>
              <a:t>phí</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457200" eaLnBrk="1" hangingPunct="1">
              <a:lnSpc>
                <a:spcPct val="90000"/>
              </a:lnSpc>
              <a:spcBef>
                <a:spcPts val="600"/>
              </a:spcBef>
              <a:spcAft>
                <a:spcPts val="600"/>
              </a:spcAft>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tâm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bất</a:t>
            </a:r>
            <a:r>
              <a:rPr lang="en-US" dirty="0" smtClean="0">
                <a:latin typeface="Times New Roman" pitchFamily="18" charset="0"/>
                <a:cs typeface="Times New Roman" pitchFamily="18" charset="0"/>
              </a:rPr>
              <a:t> an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a:t>
            </a:r>
          </a:p>
          <a:p>
            <a:pPr marL="0" indent="457200" eaLnBrk="1" hangingPunct="1">
              <a:lnSpc>
                <a:spcPct val="90000"/>
              </a:lnSpc>
              <a:spcBef>
                <a:spcPts val="600"/>
              </a:spcBef>
              <a:spcAft>
                <a:spcPts val="600"/>
              </a:spcAft>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a:t>
            </a:r>
          </a:p>
          <a:p>
            <a:pPr marL="0" indent="457200" eaLnBrk="1" hangingPunct="1">
              <a:lnSpc>
                <a:spcPct val="90000"/>
              </a:lnSpc>
              <a:spcBef>
                <a:spcPts val="600"/>
              </a:spcBef>
              <a:spcAft>
                <a:spcPts val="600"/>
              </a:spcAft>
            </a:pP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a:t>
            </a:r>
            <a:r>
              <a:rPr lang="en-US" dirty="0" smtClean="0">
                <a:latin typeface="Times New Roman" pitchFamily="18" charset="0"/>
                <a:cs typeface="Times New Roman" pitchFamily="18" charset="0"/>
              </a:rPr>
              <a:t>.</a:t>
            </a:r>
          </a:p>
        </p:txBody>
      </p:sp>
      <p:sp>
        <p:nvSpPr>
          <p:cNvPr id="2" name="Title 1"/>
          <p:cNvSpPr>
            <a:spLocks noGrp="1"/>
          </p:cNvSpPr>
          <p:nvPr>
            <p:ph type="title"/>
          </p:nvPr>
        </p:nvSpPr>
        <p:spPr/>
        <p:txBody>
          <a:bodyPr>
            <a:noAutofit/>
          </a:bodyPr>
          <a:lstStyle/>
          <a:p>
            <a:r>
              <a:rPr lang="en-US" sz="3600" b="1" cap="all" dirty="0">
                <a:latin typeface="Times New Roman" pitchFamily="18" charset="0"/>
                <a:cs typeface="Times New Roman" pitchFamily="18" charset="0"/>
              </a:rPr>
              <a:t>I.    MỤC ĐÍCH VÀ VAI TRÒ CỦA TUYỂN DỤNG.</a:t>
            </a:r>
            <a:endParaRPr lang="en-US" sz="3600" dirty="0"/>
          </a:p>
        </p:txBody>
      </p:sp>
    </p:spTree>
    <p:extLst>
      <p:ext uri="{BB962C8B-B14F-4D97-AF65-F5344CB8AC3E}">
        <p14:creationId xmlns:p14="http://schemas.microsoft.com/office/powerpoint/2010/main" val="3703183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1000"/>
                                        <p:tgtEl>
                                          <p:spTgt spid="5124">
                                            <p:txEl>
                                              <p:pRg st="0" end="0"/>
                                            </p:txEl>
                                          </p:spTgt>
                                        </p:tgtEl>
                                      </p:cBhvr>
                                    </p:animEffect>
                                    <p:anim calcmode="lin" valueType="num">
                                      <p:cBhvr>
                                        <p:cTn id="8" dur="10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4">
                                            <p:txEl>
                                              <p:pRg st="1" end="1"/>
                                            </p:txEl>
                                          </p:spTgt>
                                        </p:tgtEl>
                                        <p:attrNameLst>
                                          <p:attrName>style.visibility</p:attrName>
                                        </p:attrNameLst>
                                      </p:cBhvr>
                                      <p:to>
                                        <p:strVal val="visible"/>
                                      </p:to>
                                    </p:set>
                                    <p:animEffect transition="in" filter="fade">
                                      <p:cBhvr>
                                        <p:cTn id="14" dur="1000"/>
                                        <p:tgtEl>
                                          <p:spTgt spid="5124">
                                            <p:txEl>
                                              <p:pRg st="1" end="1"/>
                                            </p:txEl>
                                          </p:spTgt>
                                        </p:tgtEl>
                                      </p:cBhvr>
                                    </p:animEffect>
                                    <p:anim calcmode="lin" valueType="num">
                                      <p:cBhvr>
                                        <p:cTn id="15" dur="1000" fill="hold"/>
                                        <p:tgtEl>
                                          <p:spTgt spid="512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24">
                                            <p:txEl>
                                              <p:pRg st="2" end="2"/>
                                            </p:txEl>
                                          </p:spTgt>
                                        </p:tgtEl>
                                        <p:attrNameLst>
                                          <p:attrName>style.visibility</p:attrName>
                                        </p:attrNameLst>
                                      </p:cBhvr>
                                      <p:to>
                                        <p:strVal val="visible"/>
                                      </p:to>
                                    </p:set>
                                    <p:animEffect transition="in" filter="fade">
                                      <p:cBhvr>
                                        <p:cTn id="21" dur="1000"/>
                                        <p:tgtEl>
                                          <p:spTgt spid="5124">
                                            <p:txEl>
                                              <p:pRg st="2" end="2"/>
                                            </p:txEl>
                                          </p:spTgt>
                                        </p:tgtEl>
                                      </p:cBhvr>
                                    </p:animEffect>
                                    <p:anim calcmode="lin" valueType="num">
                                      <p:cBhvr>
                                        <p:cTn id="22" dur="1000" fill="hold"/>
                                        <p:tgtEl>
                                          <p:spTgt spid="512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24">
                                            <p:txEl>
                                              <p:pRg st="3" end="3"/>
                                            </p:txEl>
                                          </p:spTgt>
                                        </p:tgtEl>
                                        <p:attrNameLst>
                                          <p:attrName>style.visibility</p:attrName>
                                        </p:attrNameLst>
                                      </p:cBhvr>
                                      <p:to>
                                        <p:strVal val="visible"/>
                                      </p:to>
                                    </p:set>
                                    <p:animEffect transition="in" filter="fade">
                                      <p:cBhvr>
                                        <p:cTn id="28" dur="1000"/>
                                        <p:tgtEl>
                                          <p:spTgt spid="5124">
                                            <p:txEl>
                                              <p:pRg st="3" end="3"/>
                                            </p:txEl>
                                          </p:spTgt>
                                        </p:tgtEl>
                                      </p:cBhvr>
                                    </p:animEffect>
                                    <p:anim calcmode="lin" valueType="num">
                                      <p:cBhvr>
                                        <p:cTn id="29" dur="1000" fill="hold"/>
                                        <p:tgtEl>
                                          <p:spTgt spid="512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24">
                                            <p:txEl>
                                              <p:pRg st="4" end="4"/>
                                            </p:txEl>
                                          </p:spTgt>
                                        </p:tgtEl>
                                        <p:attrNameLst>
                                          <p:attrName>style.visibility</p:attrName>
                                        </p:attrNameLst>
                                      </p:cBhvr>
                                      <p:to>
                                        <p:strVal val="visible"/>
                                      </p:to>
                                    </p:set>
                                    <p:animEffect transition="in" filter="fade">
                                      <p:cBhvr>
                                        <p:cTn id="35" dur="1000"/>
                                        <p:tgtEl>
                                          <p:spTgt spid="5124">
                                            <p:txEl>
                                              <p:pRg st="4" end="4"/>
                                            </p:txEl>
                                          </p:spTgt>
                                        </p:tgtEl>
                                      </p:cBhvr>
                                    </p:animEffect>
                                    <p:anim calcmode="lin" valueType="num">
                                      <p:cBhvr>
                                        <p:cTn id="36" dur="1000" fill="hold"/>
                                        <p:tgtEl>
                                          <p:spTgt spid="512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fld id="{517E9A45-036D-4BF0-9F58-37888429E278}" type="slidenum">
              <a:rPr lang="en-US"/>
              <a:pPr/>
              <a:t>5</a:t>
            </a:fld>
            <a:endParaRPr lang="en-US"/>
          </a:p>
        </p:txBody>
      </p:sp>
      <p:sp>
        <p:nvSpPr>
          <p:cNvPr id="109571" name="Rectangle 3"/>
          <p:cNvSpPr>
            <a:spLocks noGrp="1" noChangeArrowheads="1"/>
          </p:cNvSpPr>
          <p:nvPr>
            <p:ph type="body" idx="1"/>
          </p:nvPr>
        </p:nvSpPr>
        <p:spPr>
          <a:xfrm>
            <a:off x="457200" y="764704"/>
            <a:ext cx="8229600" cy="5361459"/>
          </a:xfrm>
        </p:spPr>
        <p:txBody>
          <a:bodyPr/>
          <a:lstStyle/>
          <a:p>
            <a:pPr marL="0" indent="0" eaLnBrk="1" hangingPunct="1">
              <a:buFontTx/>
              <a:buNone/>
            </a:pP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Thách</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thức</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cho</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chúng</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ta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là</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làm</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sao</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tuyển</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được</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Nhân</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r>
              <a:rPr lang="en-US" dirty="0" err="1" smtClean="0">
                <a:solidFill>
                  <a:srgbClr val="0000CC"/>
                </a:solidFill>
                <a:effectLst>
                  <a:outerShdw blurRad="38100" dist="38100" dir="2700000" algn="tl">
                    <a:srgbClr val="C0C0C0"/>
                  </a:outerShdw>
                </a:effectLst>
                <a:latin typeface="Times New Roman" pitchFamily="18" charset="0"/>
                <a:cs typeface="Times New Roman" pitchFamily="18" charset="0"/>
              </a:rPr>
              <a:t>sự</a:t>
            </a: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a:t>
            </a:r>
          </a:p>
          <a:p>
            <a:pPr marL="0" indent="0" eaLnBrk="1" hangingPunct="1">
              <a:buFontTx/>
              <a:buNone/>
            </a:pPr>
            <a:r>
              <a:rPr lang="en-US" dirty="0" smtClean="0">
                <a:solidFill>
                  <a:srgbClr val="0000CC"/>
                </a:solidFill>
                <a:effectLst>
                  <a:outerShdw blurRad="38100" dist="38100" dir="2700000" algn="tl">
                    <a:srgbClr val="C0C0C0"/>
                  </a:outerShdw>
                </a:effectLst>
                <a:latin typeface="Times New Roman" pitchFamily="18" charset="0"/>
                <a:cs typeface="Times New Roman" pitchFamily="18" charset="0"/>
              </a:rPr>
              <a:t> </a:t>
            </a:r>
            <a:endParaRPr lang="en-US" b="1" dirty="0" smtClean="0">
              <a:solidFill>
                <a:srgbClr val="0000CC"/>
              </a:solidFill>
              <a:effectLst>
                <a:outerShdw blurRad="38100" dist="38100" dir="2700000" algn="tl">
                  <a:srgbClr val="C0C0C0"/>
                </a:outerShdw>
              </a:effectLst>
              <a:latin typeface="Times New Roman" pitchFamily="18" charset="0"/>
              <a:cs typeface="Times New Roman" pitchFamily="18" charset="0"/>
            </a:endParaRPr>
          </a:p>
          <a:p>
            <a:pPr marL="514350" indent="-514350" eaLnBrk="1" hangingPunct="1">
              <a:buFontTx/>
              <a:buAutoNum type="arabicPeriod"/>
            </a:pPr>
            <a:r>
              <a:rPr lang="en-US" b="1" dirty="0" smtClean="0">
                <a:solidFill>
                  <a:srgbClr val="0000CC"/>
                </a:solidFill>
                <a:effectLst>
                  <a:outerShdw blurRad="38100" dist="38100" dir="2700000" algn="tl">
                    <a:srgbClr val="C0C0C0"/>
                  </a:outerShdw>
                </a:effectLst>
                <a:latin typeface="Times New Roman" pitchFamily="18" charset="0"/>
                <a:cs typeface="Times New Roman" pitchFamily="18" charset="0"/>
              </a:rPr>
              <a:t>PHÙ HỢP VỚI YÊU CẦU CÔNG VIỆC </a:t>
            </a:r>
            <a:r>
              <a:rPr lang="en-US" b="1" dirty="0" smtClean="0">
                <a:solidFill>
                  <a:srgbClr val="0000CC"/>
                </a:solidFill>
                <a:effectLst>
                  <a:outerShdw blurRad="38100" dist="38100" dir="2700000" algn="tl">
                    <a:srgbClr val="C0C0C0"/>
                  </a:outerShdw>
                </a:effectLst>
                <a:latin typeface="Times New Roman" pitchFamily="18" charset="0"/>
                <a:cs typeface="Times New Roman" pitchFamily="18" charset="0"/>
              </a:rPr>
              <a:t>VÀ </a:t>
            </a:r>
            <a:r>
              <a:rPr lang="en-US" b="1" dirty="0" smtClean="0">
                <a:solidFill>
                  <a:srgbClr val="0000CC"/>
                </a:solidFill>
                <a:effectLst>
                  <a:outerShdw blurRad="38100" dist="38100" dir="2700000" algn="tl">
                    <a:srgbClr val="C0C0C0"/>
                  </a:outerShdw>
                </a:effectLst>
                <a:latin typeface="Times New Roman" pitchFamily="18" charset="0"/>
                <a:cs typeface="Times New Roman" pitchFamily="18" charset="0"/>
              </a:rPr>
              <a:t>VĂN HÓA CÔNG TY</a:t>
            </a:r>
          </a:p>
          <a:p>
            <a:pPr marL="514350" indent="-514350" eaLnBrk="1" hangingPunct="1">
              <a:buFontTx/>
              <a:buAutoNum type="arabicPeriod"/>
            </a:pPr>
            <a:endParaRPr lang="en-US" b="1" dirty="0" smtClean="0">
              <a:solidFill>
                <a:srgbClr val="0000CC"/>
              </a:solidFill>
              <a:effectLst>
                <a:outerShdw blurRad="38100" dist="38100" dir="2700000" algn="tl">
                  <a:srgbClr val="C0C0C0"/>
                </a:outerShdw>
              </a:effectLst>
              <a:latin typeface="Times New Roman" pitchFamily="18" charset="0"/>
              <a:cs typeface="Times New Roman" pitchFamily="18" charset="0"/>
            </a:endParaRPr>
          </a:p>
          <a:p>
            <a:pPr marL="514350" indent="-514350" eaLnBrk="1" hangingPunct="1">
              <a:buFontTx/>
              <a:buAutoNum type="arabicPeriod"/>
            </a:pPr>
            <a:r>
              <a:rPr lang="en-US" b="1" dirty="0" smtClean="0">
                <a:solidFill>
                  <a:srgbClr val="0000CC"/>
                </a:solidFill>
                <a:effectLst>
                  <a:outerShdw blurRad="38100" dist="38100" dir="2700000" algn="tl">
                    <a:srgbClr val="C0C0C0"/>
                  </a:outerShdw>
                </a:effectLst>
                <a:latin typeface="Times New Roman" pitchFamily="18" charset="0"/>
                <a:cs typeface="Times New Roman" pitchFamily="18" charset="0"/>
              </a:rPr>
              <a:t>CÓ KHẢ NĂNG PHÁT TRIỂN VÀ THĂNG TIẾN TRONG TRẦN ANH</a:t>
            </a:r>
          </a:p>
        </p:txBody>
      </p:sp>
    </p:spTree>
    <p:extLst>
      <p:ext uri="{BB962C8B-B14F-4D97-AF65-F5344CB8AC3E}">
        <p14:creationId xmlns:p14="http://schemas.microsoft.com/office/powerpoint/2010/main" val="356345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p:cTn id="7" dur="500" fill="hold"/>
                                        <p:tgtEl>
                                          <p:spTgt spid="1095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95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9571">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 calcmode="lin" valueType="num">
                                      <p:cBhvr>
                                        <p:cTn id="12" dur="500" fill="hold"/>
                                        <p:tgtEl>
                                          <p:spTgt spid="10957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957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957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900"/>
                                  </p:stCondLst>
                                  <p:childTnLst>
                                    <p:set>
                                      <p:cBhvr>
                                        <p:cTn id="18" dur="1" fill="hold">
                                          <p:stCondLst>
                                            <p:cond delay="0"/>
                                          </p:stCondLst>
                                        </p:cTn>
                                        <p:tgtEl>
                                          <p:spTgt spid="109571">
                                            <p:txEl>
                                              <p:pRg st="2" end="2"/>
                                            </p:txEl>
                                          </p:spTgt>
                                        </p:tgtEl>
                                        <p:attrNameLst>
                                          <p:attrName>style.visibility</p:attrName>
                                        </p:attrNameLst>
                                      </p:cBhvr>
                                      <p:to>
                                        <p:strVal val="visible"/>
                                      </p:to>
                                    </p:set>
                                    <p:animEffect transition="in" filter="wipe(down)">
                                      <p:cBhvr>
                                        <p:cTn id="19" dur="1160">
                                          <p:stCondLst>
                                            <p:cond delay="0"/>
                                          </p:stCondLst>
                                        </p:cTn>
                                        <p:tgtEl>
                                          <p:spTgt spid="109571">
                                            <p:txEl>
                                              <p:pRg st="2" end="2"/>
                                            </p:txEl>
                                          </p:spTgt>
                                        </p:tgtEl>
                                      </p:cBhvr>
                                    </p:animEffect>
                                    <p:anim calcmode="lin" valueType="num">
                                      <p:cBhvr>
                                        <p:cTn id="20" dur="3644" tmFilter="0,0; 0.14,0.36; 0.43,0.73; 0.71,0.91; 1.0,1.0">
                                          <p:stCondLst>
                                            <p:cond delay="0"/>
                                          </p:stCondLst>
                                        </p:cTn>
                                        <p:tgtEl>
                                          <p:spTgt spid="109571">
                                            <p:txEl>
                                              <p:pRg st="2" end="2"/>
                                            </p:txEl>
                                          </p:spTgt>
                                        </p:tgtEl>
                                        <p:attrNameLst>
                                          <p:attrName>ppt_x</p:attrName>
                                        </p:attrNameLst>
                                      </p:cBhvr>
                                      <p:tavLst>
                                        <p:tav tm="0">
                                          <p:val>
                                            <p:strVal val="#ppt_x-0.25"/>
                                          </p:val>
                                        </p:tav>
                                        <p:tav tm="100000">
                                          <p:val>
                                            <p:strVal val="#ppt_x"/>
                                          </p:val>
                                        </p:tav>
                                      </p:tavLst>
                                    </p:anim>
                                    <p:anim calcmode="lin" valueType="num">
                                      <p:cBhvr>
                                        <p:cTn id="21" dur="1328" tmFilter="0.0,0.0; 0.25,0.07; 0.50,0.2; 0.75,0.467; 1.0,1.0">
                                          <p:stCondLst>
                                            <p:cond delay="0"/>
                                          </p:stCondLst>
                                        </p:cTn>
                                        <p:tgtEl>
                                          <p:spTgt spid="109571">
                                            <p:txEl>
                                              <p:pRg st="2" end="2"/>
                                            </p:txEl>
                                          </p:spTgt>
                                        </p:tgtEl>
                                        <p:attrNameLst>
                                          <p:attrName>ppt_y</p:attrName>
                                        </p:attrNameLst>
                                      </p:cBhvr>
                                      <p:tavLst>
                                        <p:tav tm="0" fmla="#ppt_y-sin(pi*$)/3">
                                          <p:val>
                                            <p:fltVal val="0.5"/>
                                          </p:val>
                                        </p:tav>
                                        <p:tav tm="100000">
                                          <p:val>
                                            <p:fltVal val="1"/>
                                          </p:val>
                                        </p:tav>
                                      </p:tavLst>
                                    </p:anim>
                                    <p:anim calcmode="lin" valueType="num">
                                      <p:cBhvr>
                                        <p:cTn id="22" dur="1328" tmFilter="0, 0; 0.125,0.2665; 0.25,0.4; 0.375,0.465; 0.5,0.5;  0.625,0.535; 0.75,0.6; 0.875,0.7335; 1,1">
                                          <p:stCondLst>
                                            <p:cond delay="1328"/>
                                          </p:stCondLst>
                                        </p:cTn>
                                        <p:tgtEl>
                                          <p:spTgt spid="109571">
                                            <p:txEl>
                                              <p:pRg st="2" end="2"/>
                                            </p:txEl>
                                          </p:spTgt>
                                        </p:tgtEl>
                                        <p:attrNameLst>
                                          <p:attrName>ppt_y</p:attrName>
                                        </p:attrNameLst>
                                      </p:cBhvr>
                                      <p:tavLst>
                                        <p:tav tm="0" fmla="#ppt_y-sin(pi*$)/9">
                                          <p:val>
                                            <p:fltVal val="0"/>
                                          </p:val>
                                        </p:tav>
                                        <p:tav tm="100000">
                                          <p:val>
                                            <p:fltVal val="1"/>
                                          </p:val>
                                        </p:tav>
                                      </p:tavLst>
                                    </p:anim>
                                    <p:anim calcmode="lin" valueType="num">
                                      <p:cBhvr>
                                        <p:cTn id="23" dur="664" tmFilter="0, 0; 0.125,0.2665; 0.25,0.4; 0.375,0.465; 0.5,0.5;  0.625,0.535; 0.75,0.6; 0.875,0.7335; 1,1">
                                          <p:stCondLst>
                                            <p:cond delay="2648"/>
                                          </p:stCondLst>
                                        </p:cTn>
                                        <p:tgtEl>
                                          <p:spTgt spid="109571">
                                            <p:txEl>
                                              <p:pRg st="2" end="2"/>
                                            </p:txEl>
                                          </p:spTgt>
                                        </p:tgtEl>
                                        <p:attrNameLst>
                                          <p:attrName>ppt_y</p:attrName>
                                        </p:attrNameLst>
                                      </p:cBhvr>
                                      <p:tavLst>
                                        <p:tav tm="0" fmla="#ppt_y-sin(pi*$)/27">
                                          <p:val>
                                            <p:fltVal val="0"/>
                                          </p:val>
                                        </p:tav>
                                        <p:tav tm="100000">
                                          <p:val>
                                            <p:fltVal val="1"/>
                                          </p:val>
                                        </p:tav>
                                      </p:tavLst>
                                    </p:anim>
                                    <p:anim calcmode="lin" valueType="num">
                                      <p:cBhvr>
                                        <p:cTn id="24" dur="328" tmFilter="0, 0; 0.125,0.2665; 0.25,0.4; 0.375,0.465; 0.5,0.5;  0.625,0.535; 0.75,0.6; 0.875,0.7335; 1,1">
                                          <p:stCondLst>
                                            <p:cond delay="3312"/>
                                          </p:stCondLst>
                                        </p:cTn>
                                        <p:tgtEl>
                                          <p:spTgt spid="109571">
                                            <p:txEl>
                                              <p:pRg st="2" end="2"/>
                                            </p:txEl>
                                          </p:spTgt>
                                        </p:tgtEl>
                                        <p:attrNameLst>
                                          <p:attrName>ppt_y</p:attrName>
                                        </p:attrNameLst>
                                      </p:cBhvr>
                                      <p:tavLst>
                                        <p:tav tm="0" fmla="#ppt_y-sin(pi*$)/81">
                                          <p:val>
                                            <p:fltVal val="0"/>
                                          </p:val>
                                        </p:tav>
                                        <p:tav tm="100000">
                                          <p:val>
                                            <p:fltVal val="1"/>
                                          </p:val>
                                        </p:tav>
                                      </p:tavLst>
                                    </p:anim>
                                    <p:animScale>
                                      <p:cBhvr>
                                        <p:cTn id="25" dur="1">
                                          <p:stCondLst>
                                            <p:cond delay="1300"/>
                                          </p:stCondLst>
                                        </p:cTn>
                                        <p:tgtEl>
                                          <p:spTgt spid="109571">
                                            <p:txEl>
                                              <p:pRg st="2" end="2"/>
                                            </p:txEl>
                                          </p:spTgt>
                                        </p:tgtEl>
                                      </p:cBhvr>
                                      <p:to x="100000" y="60000"/>
                                    </p:animScale>
                                    <p:animScale>
                                      <p:cBhvr>
                                        <p:cTn id="26" dur="332" decel="50000">
                                          <p:stCondLst>
                                            <p:cond delay="1352"/>
                                          </p:stCondLst>
                                        </p:cTn>
                                        <p:tgtEl>
                                          <p:spTgt spid="109571">
                                            <p:txEl>
                                              <p:pRg st="2" end="2"/>
                                            </p:txEl>
                                          </p:spTgt>
                                        </p:tgtEl>
                                      </p:cBhvr>
                                      <p:to x="100000" y="100000"/>
                                    </p:animScale>
                                    <p:animScale>
                                      <p:cBhvr>
                                        <p:cTn id="27" dur="1">
                                          <p:stCondLst>
                                            <p:cond delay="2624"/>
                                          </p:stCondLst>
                                        </p:cTn>
                                        <p:tgtEl>
                                          <p:spTgt spid="109571">
                                            <p:txEl>
                                              <p:pRg st="2" end="2"/>
                                            </p:txEl>
                                          </p:spTgt>
                                        </p:tgtEl>
                                      </p:cBhvr>
                                      <p:to x="100000" y="80000"/>
                                    </p:animScale>
                                    <p:animScale>
                                      <p:cBhvr>
                                        <p:cTn id="28" dur="332" decel="50000">
                                          <p:stCondLst>
                                            <p:cond delay="2676"/>
                                          </p:stCondLst>
                                        </p:cTn>
                                        <p:tgtEl>
                                          <p:spTgt spid="109571">
                                            <p:txEl>
                                              <p:pRg st="2" end="2"/>
                                            </p:txEl>
                                          </p:spTgt>
                                        </p:tgtEl>
                                      </p:cBhvr>
                                      <p:to x="100000" y="100000"/>
                                    </p:animScale>
                                    <p:animScale>
                                      <p:cBhvr>
                                        <p:cTn id="29" dur="1">
                                          <p:stCondLst>
                                            <p:cond delay="3284"/>
                                          </p:stCondLst>
                                        </p:cTn>
                                        <p:tgtEl>
                                          <p:spTgt spid="109571">
                                            <p:txEl>
                                              <p:pRg st="2" end="2"/>
                                            </p:txEl>
                                          </p:spTgt>
                                        </p:tgtEl>
                                      </p:cBhvr>
                                      <p:to x="100000" y="90000"/>
                                    </p:animScale>
                                    <p:animScale>
                                      <p:cBhvr>
                                        <p:cTn id="30" dur="332" decel="50000">
                                          <p:stCondLst>
                                            <p:cond delay="3336"/>
                                          </p:stCondLst>
                                        </p:cTn>
                                        <p:tgtEl>
                                          <p:spTgt spid="109571">
                                            <p:txEl>
                                              <p:pRg st="2" end="2"/>
                                            </p:txEl>
                                          </p:spTgt>
                                        </p:tgtEl>
                                      </p:cBhvr>
                                      <p:to x="100000" y="100000"/>
                                    </p:animScale>
                                    <p:animScale>
                                      <p:cBhvr>
                                        <p:cTn id="31" dur="1">
                                          <p:stCondLst>
                                            <p:cond delay="3616"/>
                                          </p:stCondLst>
                                        </p:cTn>
                                        <p:tgtEl>
                                          <p:spTgt spid="109571">
                                            <p:txEl>
                                              <p:pRg st="2" end="2"/>
                                            </p:txEl>
                                          </p:spTgt>
                                        </p:tgtEl>
                                      </p:cBhvr>
                                      <p:to x="100000" y="95000"/>
                                    </p:animScale>
                                    <p:animScale>
                                      <p:cBhvr>
                                        <p:cTn id="32" dur="332" decel="50000">
                                          <p:stCondLst>
                                            <p:cond delay="3668"/>
                                          </p:stCondLst>
                                        </p:cTn>
                                        <p:tgtEl>
                                          <p:spTgt spid="109571">
                                            <p:txEl>
                                              <p:pRg st="2" end="2"/>
                                            </p:txEl>
                                          </p:spTgt>
                                        </p:tgtEl>
                                      </p:cBhvr>
                                      <p:to x="100000" y="100000"/>
                                    </p:animScale>
                                  </p:childTnLst>
                                  <p:subTnLst>
                                    <p:animClr clrSpc="rgb" dir="cw">
                                      <p:cBhvr override="childStyle">
                                        <p:cTn dur="1" fill="hold" display="0" masterRel="nextClick" afterEffect="1"/>
                                        <p:tgtEl>
                                          <p:spTgt spid="109571">
                                            <p:txEl>
                                              <p:pRg st="2" end="2"/>
                                            </p:txEl>
                                          </p:spTgt>
                                        </p:tgtEl>
                                        <p:attrNameLst>
                                          <p:attrName>ppt_c</p:attrName>
                                        </p:attrNameLst>
                                      </p:cBhvr>
                                      <p:to>
                                        <a:schemeClr val="accent2"/>
                                      </p:to>
                                    </p:animClr>
                                    <p:audio>
                                      <p:cMediaNode>
                                        <p:cTn display="0" masterRel="sameClick">
                                          <p:stCondLst>
                                            <p:cond evt="begin" delay="0">
                                              <p:tn val="17"/>
                                            </p:cond>
                                          </p:stCondLst>
                                          <p:endCondLst>
                                            <p:cond evt="onStopAudio" delay="0">
                                              <p:tgtEl>
                                                <p:sldTgt/>
                                              </p:tgtEl>
                                            </p:cond>
                                          </p:endCondLst>
                                        </p:cTn>
                                        <p:tgtEl>
                                          <p:sndTgt r:embed="rId2" name="bomb.wav"/>
                                        </p:tgtEl>
                                      </p:cMediaNode>
                                    </p:audio>
                                  </p:sub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900"/>
                                  </p:stCondLst>
                                  <p:childTnLst>
                                    <p:set>
                                      <p:cBhvr>
                                        <p:cTn id="36" dur="1" fill="hold">
                                          <p:stCondLst>
                                            <p:cond delay="0"/>
                                          </p:stCondLst>
                                        </p:cTn>
                                        <p:tgtEl>
                                          <p:spTgt spid="109571">
                                            <p:txEl>
                                              <p:pRg st="4" end="4"/>
                                            </p:txEl>
                                          </p:spTgt>
                                        </p:tgtEl>
                                        <p:attrNameLst>
                                          <p:attrName>style.visibility</p:attrName>
                                        </p:attrNameLst>
                                      </p:cBhvr>
                                      <p:to>
                                        <p:strVal val="visible"/>
                                      </p:to>
                                    </p:set>
                                    <p:animEffect transition="in" filter="wipe(down)">
                                      <p:cBhvr>
                                        <p:cTn id="37" dur="1218">
                                          <p:stCondLst>
                                            <p:cond delay="0"/>
                                          </p:stCondLst>
                                        </p:cTn>
                                        <p:tgtEl>
                                          <p:spTgt spid="109571">
                                            <p:txEl>
                                              <p:pRg st="4" end="4"/>
                                            </p:txEl>
                                          </p:spTgt>
                                        </p:tgtEl>
                                      </p:cBhvr>
                                    </p:animEffect>
                                    <p:anim calcmode="lin" valueType="num">
                                      <p:cBhvr>
                                        <p:cTn id="38" dur="3826" tmFilter="0,0; 0.14,0.36; 0.43,0.73; 0.71,0.91; 1.0,1.0">
                                          <p:stCondLst>
                                            <p:cond delay="0"/>
                                          </p:stCondLst>
                                        </p:cTn>
                                        <p:tgtEl>
                                          <p:spTgt spid="109571">
                                            <p:txEl>
                                              <p:pRg st="4" end="4"/>
                                            </p:txEl>
                                          </p:spTgt>
                                        </p:tgtEl>
                                        <p:attrNameLst>
                                          <p:attrName>ppt_x</p:attrName>
                                        </p:attrNameLst>
                                      </p:cBhvr>
                                      <p:tavLst>
                                        <p:tav tm="0">
                                          <p:val>
                                            <p:strVal val="#ppt_x-0.25"/>
                                          </p:val>
                                        </p:tav>
                                        <p:tav tm="100000">
                                          <p:val>
                                            <p:strVal val="#ppt_x"/>
                                          </p:val>
                                        </p:tav>
                                      </p:tavLst>
                                    </p:anim>
                                    <p:anim calcmode="lin" valueType="num">
                                      <p:cBhvr>
                                        <p:cTn id="39" dur="1394" tmFilter="0.0,0.0; 0.25,0.07; 0.50,0.2; 0.75,0.467; 1.0,1.0">
                                          <p:stCondLst>
                                            <p:cond delay="0"/>
                                          </p:stCondLst>
                                        </p:cTn>
                                        <p:tgtEl>
                                          <p:spTgt spid="109571">
                                            <p:txEl>
                                              <p:pRg st="4" end="4"/>
                                            </p:txEl>
                                          </p:spTgt>
                                        </p:tgtEl>
                                        <p:attrNameLst>
                                          <p:attrName>ppt_y</p:attrName>
                                        </p:attrNameLst>
                                      </p:cBhvr>
                                      <p:tavLst>
                                        <p:tav tm="0" fmla="#ppt_y-sin(pi*$)/3">
                                          <p:val>
                                            <p:fltVal val="0.5"/>
                                          </p:val>
                                        </p:tav>
                                        <p:tav tm="100000">
                                          <p:val>
                                            <p:fltVal val="1"/>
                                          </p:val>
                                        </p:tav>
                                      </p:tavLst>
                                    </p:anim>
                                    <p:anim calcmode="lin" valueType="num">
                                      <p:cBhvr>
                                        <p:cTn id="40" dur="1394" tmFilter="0, 0; 0.125,0.2665; 0.25,0.4; 0.375,0.465; 0.5,0.5;  0.625,0.535; 0.75,0.6; 0.875,0.7335; 1,1">
                                          <p:stCondLst>
                                            <p:cond delay="1394"/>
                                          </p:stCondLst>
                                        </p:cTn>
                                        <p:tgtEl>
                                          <p:spTgt spid="109571">
                                            <p:txEl>
                                              <p:pRg st="4" end="4"/>
                                            </p:txEl>
                                          </p:spTgt>
                                        </p:tgtEl>
                                        <p:attrNameLst>
                                          <p:attrName>ppt_y</p:attrName>
                                        </p:attrNameLst>
                                      </p:cBhvr>
                                      <p:tavLst>
                                        <p:tav tm="0" fmla="#ppt_y-sin(pi*$)/9">
                                          <p:val>
                                            <p:fltVal val="0"/>
                                          </p:val>
                                        </p:tav>
                                        <p:tav tm="100000">
                                          <p:val>
                                            <p:fltVal val="1"/>
                                          </p:val>
                                        </p:tav>
                                      </p:tavLst>
                                    </p:anim>
                                    <p:anim calcmode="lin" valueType="num">
                                      <p:cBhvr>
                                        <p:cTn id="41" dur="697" tmFilter="0, 0; 0.125,0.2665; 0.25,0.4; 0.375,0.465; 0.5,0.5;  0.625,0.535; 0.75,0.6; 0.875,0.7335; 1,1">
                                          <p:stCondLst>
                                            <p:cond delay="2780"/>
                                          </p:stCondLst>
                                        </p:cTn>
                                        <p:tgtEl>
                                          <p:spTgt spid="109571">
                                            <p:txEl>
                                              <p:pRg st="4" end="4"/>
                                            </p:txEl>
                                          </p:spTgt>
                                        </p:tgtEl>
                                        <p:attrNameLst>
                                          <p:attrName>ppt_y</p:attrName>
                                        </p:attrNameLst>
                                      </p:cBhvr>
                                      <p:tavLst>
                                        <p:tav tm="0" fmla="#ppt_y-sin(pi*$)/27">
                                          <p:val>
                                            <p:fltVal val="0"/>
                                          </p:val>
                                        </p:tav>
                                        <p:tav tm="100000">
                                          <p:val>
                                            <p:fltVal val="1"/>
                                          </p:val>
                                        </p:tav>
                                      </p:tavLst>
                                    </p:anim>
                                    <p:anim calcmode="lin" valueType="num">
                                      <p:cBhvr>
                                        <p:cTn id="42" dur="344" tmFilter="0, 0; 0.125,0.2665; 0.25,0.4; 0.375,0.465; 0.5,0.5;  0.625,0.535; 0.75,0.6; 0.875,0.7335; 1,1">
                                          <p:stCondLst>
                                            <p:cond delay="3478"/>
                                          </p:stCondLst>
                                        </p:cTn>
                                        <p:tgtEl>
                                          <p:spTgt spid="109571">
                                            <p:txEl>
                                              <p:pRg st="4" end="4"/>
                                            </p:txEl>
                                          </p:spTgt>
                                        </p:tgtEl>
                                        <p:attrNameLst>
                                          <p:attrName>ppt_y</p:attrName>
                                        </p:attrNameLst>
                                      </p:cBhvr>
                                      <p:tavLst>
                                        <p:tav tm="0" fmla="#ppt_y-sin(pi*$)/81">
                                          <p:val>
                                            <p:fltVal val="0"/>
                                          </p:val>
                                        </p:tav>
                                        <p:tav tm="100000">
                                          <p:val>
                                            <p:fltVal val="1"/>
                                          </p:val>
                                        </p:tav>
                                      </p:tavLst>
                                    </p:anim>
                                    <p:animScale>
                                      <p:cBhvr>
                                        <p:cTn id="43" dur="1">
                                          <p:stCondLst>
                                            <p:cond delay="1365"/>
                                          </p:stCondLst>
                                        </p:cTn>
                                        <p:tgtEl>
                                          <p:spTgt spid="109571">
                                            <p:txEl>
                                              <p:pRg st="4" end="4"/>
                                            </p:txEl>
                                          </p:spTgt>
                                        </p:tgtEl>
                                      </p:cBhvr>
                                      <p:to x="100000" y="60000"/>
                                    </p:animScale>
                                    <p:animScale>
                                      <p:cBhvr>
                                        <p:cTn id="44" dur="349" decel="50000">
                                          <p:stCondLst>
                                            <p:cond delay="1420"/>
                                          </p:stCondLst>
                                        </p:cTn>
                                        <p:tgtEl>
                                          <p:spTgt spid="109571">
                                            <p:txEl>
                                              <p:pRg st="4" end="4"/>
                                            </p:txEl>
                                          </p:spTgt>
                                        </p:tgtEl>
                                      </p:cBhvr>
                                      <p:to x="100000" y="100000"/>
                                    </p:animScale>
                                    <p:animScale>
                                      <p:cBhvr>
                                        <p:cTn id="45" dur="1">
                                          <p:stCondLst>
                                            <p:cond delay="2755"/>
                                          </p:stCondLst>
                                        </p:cTn>
                                        <p:tgtEl>
                                          <p:spTgt spid="109571">
                                            <p:txEl>
                                              <p:pRg st="4" end="4"/>
                                            </p:txEl>
                                          </p:spTgt>
                                        </p:tgtEl>
                                      </p:cBhvr>
                                      <p:to x="100000" y="80000"/>
                                    </p:animScale>
                                    <p:animScale>
                                      <p:cBhvr>
                                        <p:cTn id="46" dur="349" decel="50000">
                                          <p:stCondLst>
                                            <p:cond delay="2810"/>
                                          </p:stCondLst>
                                        </p:cTn>
                                        <p:tgtEl>
                                          <p:spTgt spid="109571">
                                            <p:txEl>
                                              <p:pRg st="4" end="4"/>
                                            </p:txEl>
                                          </p:spTgt>
                                        </p:tgtEl>
                                      </p:cBhvr>
                                      <p:to x="100000" y="100000"/>
                                    </p:animScale>
                                    <p:animScale>
                                      <p:cBhvr>
                                        <p:cTn id="47" dur="1">
                                          <p:stCondLst>
                                            <p:cond delay="3448"/>
                                          </p:stCondLst>
                                        </p:cTn>
                                        <p:tgtEl>
                                          <p:spTgt spid="109571">
                                            <p:txEl>
                                              <p:pRg st="4" end="4"/>
                                            </p:txEl>
                                          </p:spTgt>
                                        </p:tgtEl>
                                      </p:cBhvr>
                                      <p:to x="100000" y="90000"/>
                                    </p:animScale>
                                    <p:animScale>
                                      <p:cBhvr>
                                        <p:cTn id="48" dur="349" decel="50000">
                                          <p:stCondLst>
                                            <p:cond delay="3503"/>
                                          </p:stCondLst>
                                        </p:cTn>
                                        <p:tgtEl>
                                          <p:spTgt spid="109571">
                                            <p:txEl>
                                              <p:pRg st="4" end="4"/>
                                            </p:txEl>
                                          </p:spTgt>
                                        </p:tgtEl>
                                      </p:cBhvr>
                                      <p:to x="100000" y="100000"/>
                                    </p:animScale>
                                    <p:animScale>
                                      <p:cBhvr>
                                        <p:cTn id="49" dur="1">
                                          <p:stCondLst>
                                            <p:cond delay="3797"/>
                                          </p:stCondLst>
                                        </p:cTn>
                                        <p:tgtEl>
                                          <p:spTgt spid="109571">
                                            <p:txEl>
                                              <p:pRg st="4" end="4"/>
                                            </p:txEl>
                                          </p:spTgt>
                                        </p:tgtEl>
                                      </p:cBhvr>
                                      <p:to x="100000" y="95000"/>
                                    </p:animScale>
                                    <p:animScale>
                                      <p:cBhvr>
                                        <p:cTn id="50" dur="349" decel="50000">
                                          <p:stCondLst>
                                            <p:cond delay="3851"/>
                                          </p:stCondLst>
                                        </p:cTn>
                                        <p:tgtEl>
                                          <p:spTgt spid="109571">
                                            <p:txEl>
                                              <p:pRg st="4" end="4"/>
                                            </p:txEl>
                                          </p:spTgt>
                                        </p:tgtEl>
                                      </p:cBhvr>
                                      <p:to x="100000" y="100000"/>
                                    </p:animScale>
                                  </p:childTnLst>
                                  <p:subTnLst>
                                    <p:animClr clrSpc="rgb" dir="cw">
                                      <p:cBhvr override="childStyle">
                                        <p:cTn dur="1" fill="hold" display="0" masterRel="nextClick" afterEffect="1"/>
                                        <p:tgtEl>
                                          <p:spTgt spid="109571">
                                            <p:txEl>
                                              <p:pRg st="4" end="4"/>
                                            </p:txEl>
                                          </p:spTgt>
                                        </p:tgtEl>
                                        <p:attrNameLst>
                                          <p:attrName>ppt_c</p:attrName>
                                        </p:attrNameLst>
                                      </p:cBhvr>
                                      <p:to>
                                        <a:schemeClr val="accent2"/>
                                      </p:to>
                                    </p:animClr>
                                    <p:audio>
                                      <p:cMediaNode>
                                        <p:cTn display="0" masterRel="sameClick">
                                          <p:stCondLst>
                                            <p:cond evt="begin" delay="0">
                                              <p:tn val="35"/>
                                            </p:cond>
                                          </p:stCondLst>
                                          <p:endCondLst>
                                            <p:cond evt="onStopAudio" delay="0">
                                              <p:tgtEl>
                                                <p:sldTgt/>
                                              </p:tgtEl>
                                            </p:cond>
                                          </p:endCondLst>
                                        </p:cTn>
                                        <p:tgtEl>
                                          <p:sndTgt r:embed="rId2"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488832" cy="1008112"/>
          </a:xfrm>
        </p:spPr>
        <p:txBody>
          <a:bodyPr>
            <a:noAutofit/>
          </a:bodyPr>
          <a:lstStyle/>
          <a:p>
            <a:pPr lvl="0" algn="l"/>
            <a:r>
              <a:rPr lang="en-US" sz="3000" b="1" cap="all" dirty="0" smtClean="0">
                <a:latin typeface="Times New Roman" pitchFamily="18" charset="0"/>
                <a:cs typeface="Times New Roman" pitchFamily="18" charset="0"/>
              </a:rPr>
              <a:t>II.  SƠ LƯỢC CÁC BƯỚC </a:t>
            </a:r>
            <a:r>
              <a:rPr lang="en-US" sz="3000" b="1" cap="all" dirty="0" err="1" smtClean="0">
                <a:latin typeface="Times New Roman" pitchFamily="18" charset="0"/>
                <a:cs typeface="Times New Roman" pitchFamily="18" charset="0"/>
              </a:rPr>
              <a:t>Quy</a:t>
            </a:r>
            <a:r>
              <a:rPr lang="en-US" sz="3000" b="1" cap="all" dirty="0" smtClean="0">
                <a:latin typeface="Times New Roman" pitchFamily="18" charset="0"/>
                <a:cs typeface="Times New Roman" pitchFamily="18" charset="0"/>
              </a:rPr>
              <a:t> </a:t>
            </a:r>
            <a:r>
              <a:rPr lang="en-US" sz="3000" b="1" cap="all" dirty="0" err="1" smtClean="0">
                <a:latin typeface="Times New Roman" pitchFamily="18" charset="0"/>
                <a:cs typeface="Times New Roman" pitchFamily="18" charset="0"/>
              </a:rPr>
              <a:t>trình</a:t>
            </a:r>
            <a:r>
              <a:rPr lang="en-US" sz="3000" b="1" cap="all" dirty="0" smtClean="0">
                <a:latin typeface="Times New Roman" pitchFamily="18" charset="0"/>
                <a:cs typeface="Times New Roman" pitchFamily="18" charset="0"/>
              </a:rPr>
              <a:t> </a:t>
            </a:r>
            <a:r>
              <a:rPr lang="en-US" sz="3000" b="1" cap="all" dirty="0" err="1" smtClean="0">
                <a:latin typeface="Times New Roman" pitchFamily="18" charset="0"/>
                <a:cs typeface="Times New Roman" pitchFamily="18" charset="0"/>
              </a:rPr>
              <a:t>tuyển</a:t>
            </a:r>
            <a:r>
              <a:rPr lang="en-US" sz="3000" b="1" cap="all" dirty="0" smtClean="0">
                <a:latin typeface="Times New Roman" pitchFamily="18" charset="0"/>
                <a:cs typeface="Times New Roman" pitchFamily="18" charset="0"/>
              </a:rPr>
              <a:t> </a:t>
            </a:r>
            <a:r>
              <a:rPr lang="en-US" sz="3000" b="1" cap="all" dirty="0" err="1" smtClean="0">
                <a:latin typeface="Times New Roman" pitchFamily="18" charset="0"/>
                <a:cs typeface="Times New Roman" pitchFamily="18" charset="0"/>
              </a:rPr>
              <a:t>dụng</a:t>
            </a:r>
            <a:endParaRPr lang="en-US" sz="3000" dirty="0"/>
          </a:p>
        </p:txBody>
      </p:sp>
      <p:sp>
        <p:nvSpPr>
          <p:cNvPr id="8" name="Content Placeholder 7"/>
          <p:cNvSpPr>
            <a:spLocks noGrp="1"/>
          </p:cNvSpPr>
          <p:nvPr>
            <p:ph idx="1"/>
          </p:nvPr>
        </p:nvSpPr>
        <p:spPr>
          <a:xfrm>
            <a:off x="467544" y="1196752"/>
            <a:ext cx="8229600" cy="5472608"/>
          </a:xfrm>
        </p:spPr>
        <p:txBody>
          <a:bodyPr>
            <a:noAutofit/>
          </a:bodyPr>
          <a:lstStyle/>
          <a:p>
            <a:pPr marL="514350" indent="-514350">
              <a:spcBef>
                <a:spcPts val="300"/>
              </a:spcBef>
              <a:spcAft>
                <a:spcPts val="300"/>
              </a:spcAft>
              <a:buAutoNum type="arabicPeriod"/>
            </a:pPr>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1: </a:t>
            </a:r>
            <a:r>
              <a:rPr lang="en-US" sz="2200" dirty="0" err="1">
                <a:latin typeface="Times New Roman" pitchFamily="18" charset="0"/>
                <a:cs typeface="Times New Roman" pitchFamily="18" charset="0"/>
              </a:rPr>
              <a:t>Lập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Yêu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cầu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tuyển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dụng</a:t>
            </a:r>
            <a:endParaRPr lang="en-US" sz="2200" dirty="0" smtClean="0">
              <a:latin typeface="Times New Roman" pitchFamily="18" charset="0"/>
              <a:cs typeface="Times New Roman" pitchFamily="18" charset="0"/>
            </a:endParaRPr>
          </a:p>
          <a:p>
            <a:pPr marL="514350" indent="-514350">
              <a:spcBef>
                <a:spcPts val="300"/>
              </a:spcBef>
              <a:spcAft>
                <a:spcPts val="300"/>
              </a:spcAft>
              <a:buAutoNum type="arabicPeriod"/>
            </a:pPr>
            <a:r>
              <a:rPr lang="en-US" sz="2200" dirty="0" err="1" smtClean="0">
                <a:latin typeface="Times New Roman" pitchFamily="18" charset="0"/>
                <a:cs typeface="Times New Roman" pitchFamily="18" charset="0"/>
              </a:rPr>
              <a:t>Bước</a:t>
            </a:r>
            <a:r>
              <a:rPr lang="en-US" sz="2200" dirty="0">
                <a:latin typeface="Times New Roman" pitchFamily="18" charset="0"/>
                <a:cs typeface="Times New Roman" pitchFamily="18" charset="0"/>
              </a:rPr>
              <a:t> 2: </a:t>
            </a:r>
            <a:r>
              <a:rPr lang="en-US" sz="2200" dirty="0" err="1">
                <a:latin typeface="Times New Roman" pitchFamily="18" charset="0"/>
                <a:cs typeface="Times New Roman" pitchFamily="18" charset="0"/>
              </a:rPr>
              <a:t>Phê</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duyệt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yêu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cầu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tuyển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dụng</a:t>
            </a:r>
            <a:endParaRPr lang="en-US" sz="2200" dirty="0" smtClean="0">
              <a:latin typeface="Times New Roman" pitchFamily="18" charset="0"/>
              <a:cs typeface="Times New Roman" pitchFamily="18" charset="0"/>
            </a:endParaRPr>
          </a:p>
          <a:p>
            <a:pPr marL="514350" indent="-514350">
              <a:spcBef>
                <a:spcPts val="300"/>
              </a:spcBef>
              <a:spcAft>
                <a:spcPts val="300"/>
              </a:spcAft>
              <a:buAutoNum type="arabicPeriod"/>
            </a:pPr>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3: </a:t>
            </a:r>
            <a:r>
              <a:rPr lang="en-US" sz="2200" dirty="0" err="1" smtClean="0">
                <a:latin typeface="Times New Roman" pitchFamily="18" charset="0"/>
                <a:cs typeface="Times New Roman" pitchFamily="18" charset="0"/>
              </a:rPr>
              <a:t>Thông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báo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tuyển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dụng</a:t>
            </a:r>
            <a:endParaRPr lang="en-US" sz="2200" dirty="0" smtClean="0">
              <a:latin typeface="Times New Roman" pitchFamily="18" charset="0"/>
              <a:cs typeface="Times New Roman" pitchFamily="18" charset="0"/>
            </a:endParaRPr>
          </a:p>
          <a:p>
            <a:pPr marL="514350" indent="-514350">
              <a:spcBef>
                <a:spcPts val="300"/>
              </a:spcBef>
              <a:spcAft>
                <a:spcPts val="300"/>
              </a:spcAft>
              <a:buAutoNum type="arabicPeriod"/>
            </a:pPr>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4: </a:t>
            </a:r>
            <a:r>
              <a:rPr lang="vi-VN" sz="2200" dirty="0">
                <a:latin typeface="Times New Roman" pitchFamily="18" charset="0"/>
                <a:cs typeface="Times New Roman" pitchFamily="18" charset="0"/>
              </a:rPr>
              <a:t>Thu nhận hồ </a:t>
            </a:r>
            <a:r>
              <a:rPr lang="vi-VN" sz="2200" dirty="0" smtClean="0">
                <a:latin typeface="Times New Roman" pitchFamily="18" charset="0"/>
                <a:cs typeface="Times New Roman" pitchFamily="18" charset="0"/>
              </a:rPr>
              <a:t>sơ</a:t>
            </a:r>
            <a:endParaRPr lang="en-US" sz="2200" dirty="0" smtClean="0">
              <a:latin typeface="Times New Roman" pitchFamily="18" charset="0"/>
              <a:cs typeface="Times New Roman" pitchFamily="18" charset="0"/>
            </a:endParaRPr>
          </a:p>
          <a:p>
            <a:pPr marL="514350" indent="-514350">
              <a:spcBef>
                <a:spcPts val="300"/>
              </a:spcBef>
              <a:spcAft>
                <a:spcPts val="300"/>
              </a:spcAft>
              <a:buAutoNum type="arabicPeriod"/>
            </a:pPr>
            <a:r>
              <a:rPr lang="en-US" sz="2200" dirty="0" err="1" smtClean="0">
                <a:latin typeface="Times New Roman" pitchFamily="18" charset="0"/>
                <a:cs typeface="Times New Roman" pitchFamily="18" charset="0"/>
              </a:rPr>
              <a:t>Bước</a:t>
            </a:r>
            <a:r>
              <a:rPr lang="en-US" sz="2200" dirty="0">
                <a:latin typeface="Times New Roman" pitchFamily="18" charset="0"/>
                <a:cs typeface="Times New Roman" pitchFamily="18" charset="0"/>
              </a:rPr>
              <a:t> 5: </a:t>
            </a:r>
            <a:r>
              <a:rPr lang="en-US" sz="2200" dirty="0" err="1">
                <a:latin typeface="Times New Roman" pitchFamily="18" charset="0"/>
                <a:cs typeface="Times New Roman" pitchFamily="18" charset="0"/>
              </a:rPr>
              <a:t>Tuyển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chọn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nhân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sự</a:t>
            </a:r>
            <a:r>
              <a:rPr lang="en-US" sz="2200" dirty="0" smtClean="0">
                <a:latin typeface="Times New Roman" pitchFamily="18" charset="0"/>
                <a:cs typeface="Times New Roman" pitchFamily="18" charset="0"/>
              </a:rPr>
              <a:t>:</a:t>
            </a:r>
          </a:p>
          <a:p>
            <a:pPr marL="1080000" indent="-514350">
              <a:spcBef>
                <a:spcPts val="300"/>
              </a:spcBef>
              <a:spcAft>
                <a:spcPts val="300"/>
              </a:spcAft>
              <a:buAutoNum type="alphaLcPeriod"/>
            </a:pPr>
            <a:r>
              <a:rPr lang="en-US" sz="2200" dirty="0" err="1" smtClean="0">
                <a:latin typeface="Times New Roman" pitchFamily="18" charset="0"/>
                <a:cs typeface="Times New Roman" pitchFamily="18" charset="0"/>
              </a:rPr>
              <a:t>Sơ</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loại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hồ</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sơ</a:t>
            </a:r>
            <a:endParaRPr lang="en-US" sz="2200" dirty="0" smtClean="0">
              <a:latin typeface="Times New Roman" pitchFamily="18" charset="0"/>
              <a:cs typeface="Times New Roman" pitchFamily="18" charset="0"/>
            </a:endParaRPr>
          </a:p>
          <a:p>
            <a:pPr marL="1080000" indent="-514350">
              <a:spcBef>
                <a:spcPts val="300"/>
              </a:spcBef>
              <a:spcAft>
                <a:spcPts val="300"/>
              </a:spcAft>
              <a:buAutoNum type="alphaLcPeriod"/>
            </a:pPr>
            <a:r>
              <a:rPr lang="en-US" sz="2200" dirty="0" smtClean="0">
                <a:latin typeface="Times New Roman" pitchFamily="18" charset="0"/>
                <a:cs typeface="Times New Roman" pitchFamily="18" charset="0"/>
              </a:rPr>
              <a:t>Test </a:t>
            </a:r>
            <a:r>
              <a:rPr lang="en-US" sz="2200" dirty="0" err="1" smtClean="0">
                <a:latin typeface="Times New Roman" pitchFamily="18" charset="0"/>
                <a:cs typeface="Times New Roman" pitchFamily="18" charset="0"/>
              </a:rPr>
              <a:t>chuyên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môn</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t>
            </a:r>
            <a:r>
              <a:rPr lang="en-US" sz="2200" dirty="0" err="1">
                <a:latin typeface="Times New Roman" pitchFamily="18" charset="0"/>
                <a:cs typeface="Times New Roman" pitchFamily="18" charset="0"/>
              </a:rPr>
              <a:t>vị</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trí</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Kế</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toán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kỹ</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thuật</a:t>
            </a:r>
            <a:r>
              <a:rPr lang="en-US" sz="2200" dirty="0" smtClean="0">
                <a:latin typeface="Times New Roman" pitchFamily="18" charset="0"/>
                <a:cs typeface="Times New Roman" pitchFamily="18" charset="0"/>
              </a:rPr>
              <a:t>)</a:t>
            </a:r>
          </a:p>
          <a:p>
            <a:pPr marL="1080000" indent="-514350">
              <a:spcBef>
                <a:spcPts val="300"/>
              </a:spcBef>
              <a:spcAft>
                <a:spcPts val="300"/>
              </a:spcAft>
              <a:buAutoNum type="alphaLcPeriod"/>
            </a:pPr>
            <a:r>
              <a:rPr lang="en-US" sz="2200" dirty="0" err="1" smtClean="0">
                <a:latin typeface="Times New Roman" pitchFamily="18" charset="0"/>
                <a:cs typeface="Times New Roman" pitchFamily="18" charset="0"/>
              </a:rPr>
              <a:t>Trưởng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bộ</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phận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Phỏng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vấn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vòng</a:t>
            </a:r>
            <a:r>
              <a:rPr lang="en-US" sz="2200" dirty="0" smtClean="0">
                <a:latin typeface="Times New Roman" pitchFamily="18" charset="0"/>
                <a:cs typeface="Times New Roman" pitchFamily="18" charset="0"/>
              </a:rPr>
              <a:t> 1 </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cho</a:t>
            </a:r>
            <a:r>
              <a:rPr lang="en-US" sz="2200" i="1" dirty="0" smtClean="0">
                <a:latin typeface="Times New Roman" pitchFamily="18" charset="0"/>
                <a:cs typeface="Times New Roman" pitchFamily="18" charset="0"/>
              </a:rPr>
              <a:t> UV </a:t>
            </a:r>
            <a:r>
              <a:rPr lang="en-US" sz="2200" i="1" dirty="0" err="1" smtClean="0">
                <a:latin typeface="Times New Roman" pitchFamily="18" charset="0"/>
                <a:cs typeface="Times New Roman" pitchFamily="18" charset="0"/>
              </a:rPr>
              <a:t>làm</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quen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với</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bộ</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phận</a:t>
            </a:r>
            <a:r>
              <a:rPr lang="en-US" sz="2200" i="1" dirty="0" smtClean="0">
                <a:latin typeface="Times New Roman" pitchFamily="18" charset="0"/>
                <a:cs typeface="Times New Roman" pitchFamily="18" charset="0"/>
              </a:rPr>
              <a:t>)</a:t>
            </a:r>
          </a:p>
          <a:p>
            <a:pPr marL="1080000" indent="-514350">
              <a:spcBef>
                <a:spcPts val="300"/>
              </a:spcBef>
              <a:spcAft>
                <a:spcPts val="300"/>
              </a:spcAft>
              <a:buFont typeface="Arial" pitchFamily="34" charset="0"/>
              <a:buAutoNum type="alphaLcPeriod"/>
            </a:pPr>
            <a:r>
              <a:rPr lang="en-US" sz="2200" dirty="0" err="1">
                <a:latin typeface="Times New Roman" pitchFamily="18" charset="0"/>
                <a:cs typeface="Times New Roman" pitchFamily="18" charset="0"/>
              </a:rPr>
              <a:t>Trưởng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vị</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Phỏng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vấn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vòng</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a:t>
            </a:r>
          </a:p>
          <a:p>
            <a:pPr marL="565650" indent="0">
              <a:spcBef>
                <a:spcPts val="300"/>
              </a:spcBef>
              <a:spcAft>
                <a:spcPts val="300"/>
              </a:spcAft>
              <a:buNone/>
            </a:pPr>
            <a:r>
              <a:rPr lang="en-US" sz="2200" dirty="0" smtClean="0">
                <a:latin typeface="Times New Roman" pitchFamily="18" charset="0"/>
                <a:cs typeface="Times New Roman" pitchFamily="18" charset="0"/>
              </a:rPr>
              <a:t>d’.    </a:t>
            </a:r>
            <a:r>
              <a:rPr lang="en-US" sz="2200" dirty="0" err="1" smtClean="0">
                <a:latin typeface="Times New Roman" pitchFamily="18" charset="0"/>
                <a:cs typeface="Times New Roman" pitchFamily="18" charset="0"/>
              </a:rPr>
              <a:t>Phỏng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vấn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ngành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dọc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Bảo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vệ</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đêm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Kỹ</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thuật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tòa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nhà</a:t>
            </a:r>
            <a:r>
              <a:rPr lang="en-US" sz="2200" dirty="0" smtClean="0">
                <a:latin typeface="Times New Roman" pitchFamily="18" charset="0"/>
                <a:cs typeface="Times New Roman" pitchFamily="18" charset="0"/>
              </a:rPr>
              <a:t>, CSKH)</a:t>
            </a:r>
          </a:p>
          <a:p>
            <a:pPr marL="565650" indent="0">
              <a:spcBef>
                <a:spcPts val="300"/>
              </a:spcBef>
              <a:spcAft>
                <a:spcPts val="300"/>
              </a:spcAft>
              <a:buNone/>
            </a:pPr>
            <a:r>
              <a:rPr lang="en-US" sz="2200" dirty="0" smtClean="0">
                <a:latin typeface="Times New Roman" pitchFamily="18" charset="0"/>
                <a:cs typeface="Times New Roman" pitchFamily="18" charset="0"/>
              </a:rPr>
              <a:t>e.     </a:t>
            </a:r>
            <a:r>
              <a:rPr lang="en-US" sz="2200" dirty="0" err="1" smtClean="0">
                <a:latin typeface="Times New Roman" pitchFamily="18" charset="0"/>
                <a:cs typeface="Times New Roman" pitchFamily="18" charset="0"/>
              </a:rPr>
              <a:t>Phê</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duyệt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kết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tuyển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dụng</a:t>
            </a:r>
            <a:r>
              <a:rPr lang="en-US" sz="2200" dirty="0" smtClean="0">
                <a:latin typeface="Times New Roman" pitchFamily="18" charset="0"/>
                <a:cs typeface="Times New Roman" pitchFamily="18" charset="0"/>
              </a:rPr>
              <a:t>.</a:t>
            </a:r>
          </a:p>
          <a:p>
            <a:pPr marL="0" indent="0">
              <a:spcBef>
                <a:spcPts val="300"/>
              </a:spcBef>
              <a:spcAft>
                <a:spcPts val="300"/>
              </a:spcAft>
              <a:buNone/>
            </a:pPr>
            <a:r>
              <a:rPr lang="en-US" sz="2200" dirty="0" smtClean="0">
                <a:latin typeface="Times New Roman" pitchFamily="18" charset="0"/>
                <a:cs typeface="Times New Roman" pitchFamily="18" charset="0"/>
              </a:rPr>
              <a:t>6.    </a:t>
            </a:r>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6: </a:t>
            </a:r>
            <a:r>
              <a:rPr lang="en-US" sz="2200" dirty="0" err="1" smtClean="0">
                <a:latin typeface="Times New Roman" pitchFamily="18" charset="0"/>
                <a:cs typeface="Times New Roman" pitchFamily="18" charset="0"/>
              </a:rPr>
              <a:t>Tiếp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nhận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nhân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mới</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0731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down)">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down)">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wipe(down)">
                                      <p:cBhvr>
                                        <p:cTn id="62"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cap="all" dirty="0">
                <a:latin typeface="Times New Roman" pitchFamily="18" charset="0"/>
                <a:cs typeface="Times New Roman" pitchFamily="18" charset="0"/>
              </a:rPr>
              <a:t>III. CÁC KỸ NĂNG TUYỂN DỤNG</a:t>
            </a:r>
            <a:endParaRPr lang="en-US" dirty="0"/>
          </a:p>
        </p:txBody>
      </p:sp>
      <p:sp>
        <p:nvSpPr>
          <p:cNvPr id="3" name="Content Placeholder 2"/>
          <p:cNvSpPr>
            <a:spLocks noGrp="1"/>
          </p:cNvSpPr>
          <p:nvPr>
            <p:ph idx="1"/>
          </p:nvPr>
        </p:nvSpPr>
        <p:spPr>
          <a:xfrm>
            <a:off x="467544" y="1556792"/>
            <a:ext cx="8229600" cy="4525963"/>
          </a:xfrm>
        </p:spPr>
        <p:txBody>
          <a:bodyPr>
            <a:normAutofit/>
          </a:bodyPr>
          <a:lstStyle/>
          <a:p>
            <a:pPr marL="874350" indent="-514350">
              <a:spcAft>
                <a:spcPts val="600"/>
              </a:spcAft>
              <a:buAutoNum type="arabicPeriod"/>
            </a:pP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nguồn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endParaRPr lang="en-US" dirty="0">
              <a:latin typeface="Times New Roman" pitchFamily="18" charset="0"/>
              <a:cs typeface="Times New Roman" pitchFamily="18" charset="0"/>
            </a:endParaRPr>
          </a:p>
          <a:p>
            <a:pPr marL="874350" indent="-514350">
              <a:spcAft>
                <a:spcPts val="600"/>
              </a:spcAft>
              <a:buAutoNum type="arabicPeriod"/>
            </a:pPr>
            <a:r>
              <a:rPr lang="en-US" dirty="0">
                <a:latin typeface="Times New Roman" pitchFamily="18" charset="0"/>
                <a:cs typeface="Times New Roman" pitchFamily="18" charset="0"/>
              </a:rPr>
              <a:t>Thu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endParaRPr lang="en-US" dirty="0">
              <a:latin typeface="Times New Roman" pitchFamily="18" charset="0"/>
              <a:cs typeface="Times New Roman" pitchFamily="18" charset="0"/>
            </a:endParaRPr>
          </a:p>
          <a:p>
            <a:pPr marL="874350" indent="-514350">
              <a:spcAft>
                <a:spcPts val="600"/>
              </a:spcAft>
              <a:buAutoNum type="arabicPeriod"/>
            </a:pPr>
            <a:r>
              <a:rPr lang="vi-VN" dirty="0">
                <a:latin typeface="Times New Roman" pitchFamily="18" charset="0"/>
                <a:cs typeface="Times New Roman" pitchFamily="18" charset="0"/>
              </a:rPr>
              <a:t>Kỹ năng phỏng vấn</a:t>
            </a:r>
            <a:endParaRPr lang="en-US" dirty="0">
              <a:latin typeface="Times New Roman" pitchFamily="18" charset="0"/>
              <a:cs typeface="Times New Roman" pitchFamily="18" charset="0"/>
            </a:endParaRPr>
          </a:p>
          <a:p>
            <a:pPr marL="874350" indent="-514350">
              <a:spcAft>
                <a:spcPts val="600"/>
              </a:spcAft>
              <a:buAutoNum type="arabicPeriod"/>
            </a:pPr>
            <a:r>
              <a:rPr lang="vi-VN" dirty="0">
                <a:latin typeface="Times New Roman" pitchFamily="18" charset="0"/>
                <a:cs typeface="Times New Roman" pitchFamily="18" charset="0"/>
              </a:rPr>
              <a:t>Kỹ năng đánh giá ứng </a:t>
            </a:r>
            <a:r>
              <a:rPr lang="vi-VN" dirty="0"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endParaRPr lang="en-US" dirty="0">
              <a:latin typeface="Times New Roman" pitchFamily="18" charset="0"/>
              <a:cs typeface="Times New Roman" pitchFamily="18" charset="0"/>
            </a:endParaRPr>
          </a:p>
          <a:p>
            <a:pPr marL="874350" indent="-514350">
              <a:spcAft>
                <a:spcPts val="600"/>
              </a:spcAft>
              <a:buAutoNum type="arabicPeriod"/>
            </a:pPr>
            <a:r>
              <a:rPr lang="vi-VN" dirty="0">
                <a:latin typeface="Times New Roman" pitchFamily="18" charset="0"/>
                <a:cs typeface="Times New Roman" pitchFamily="18" charset="0"/>
              </a:rPr>
              <a:t>Kỹ năng đàm </a:t>
            </a:r>
            <a:r>
              <a:rPr lang="vi-VN" dirty="0" smtClean="0">
                <a:latin typeface="Times New Roman" pitchFamily="18" charset="0"/>
                <a:cs typeface="Times New Roman" pitchFamily="18" charset="0"/>
              </a:rPr>
              <a:t>phán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151957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latin typeface="Times New Roman" pitchFamily="18" charset="0"/>
                <a:cs typeface="Times New Roman" pitchFamily="18" charset="0"/>
              </a:rPr>
              <a:t>1. </a:t>
            </a:r>
            <a:r>
              <a:rPr lang="en-US" sz="3600" b="1" dirty="0" err="1">
                <a:latin typeface="Times New Roman" pitchFamily="18" charset="0"/>
                <a:cs typeface="Times New Roman" pitchFamily="18" charset="0"/>
              </a:rPr>
              <a:t>Khai</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thác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nguồn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hồ</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sơ</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CBNV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do </a:t>
            </a:r>
            <a:r>
              <a:rPr lang="en-US" dirty="0" err="1" smtClean="0">
                <a:latin typeface="Times New Roman" pitchFamily="18" charset="0"/>
                <a:cs typeface="Times New Roman" pitchFamily="18" charset="0"/>
              </a:rPr>
              <a:t>treo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ĐH, CĐ, TC, </a:t>
            </a:r>
            <a:r>
              <a:rPr lang="en-US" dirty="0" err="1" smtClean="0">
                <a:latin typeface="Times New Roman" pitchFamily="18" charset="0"/>
                <a:cs typeface="Times New Roman" pitchFamily="18" charset="0"/>
              </a:rPr>
              <a:t>dạy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tâm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Internet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facebook</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863633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US" sz="3600" b="1" dirty="0" smtClean="0">
                <a:latin typeface="Times New Roman" pitchFamily="18" charset="0"/>
                <a:cs typeface="Times New Roman" pitchFamily="18" charset="0"/>
              </a:rPr>
              <a:t>2. Thu </a:t>
            </a:r>
            <a:r>
              <a:rPr lang="en-US" sz="3600" b="1" dirty="0" err="1">
                <a:latin typeface="Times New Roman" pitchFamily="18" charset="0"/>
                <a:cs typeface="Times New Roman" pitchFamily="18" charset="0"/>
              </a:rPr>
              <a:t>nhận</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và</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sàng</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lọc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hồ</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sơ</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6712"/>
            <a:ext cx="8229600" cy="5289451"/>
          </a:xfrm>
        </p:spPr>
        <p:txBody>
          <a:bodyPr>
            <a:noAutofit/>
          </a:bodyPr>
          <a:lstStyle/>
          <a:p>
            <a:pPr marL="0" indent="0">
              <a:buNone/>
            </a:pPr>
            <a:r>
              <a:rPr lang="en-US" sz="2600" b="1" dirty="0" smtClean="0">
                <a:latin typeface="Times New Roman" pitchFamily="18" charset="0"/>
                <a:cs typeface="Times New Roman" pitchFamily="18" charset="0"/>
              </a:rPr>
              <a:t>a. Thu </a:t>
            </a:r>
            <a:r>
              <a:rPr lang="en-US" sz="2600" b="1" dirty="0" err="1" smtClean="0">
                <a:latin typeface="Times New Roman" pitchFamily="18" charset="0"/>
                <a:cs typeface="Times New Roman" pitchFamily="18" charset="0"/>
              </a:rPr>
              <a:t>nhận</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hồ</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sơ</a:t>
            </a:r>
            <a:r>
              <a:rPr lang="en-US" sz="2600" b="1" dirty="0" smtClean="0">
                <a:latin typeface="Times New Roman" pitchFamily="18" charset="0"/>
                <a:cs typeface="Times New Roman" pitchFamily="18" charset="0"/>
              </a:rPr>
              <a:t>:</a:t>
            </a:r>
          </a:p>
          <a:p>
            <a:pPr>
              <a:buFontTx/>
              <a:buChar char="-"/>
            </a:pPr>
            <a:r>
              <a:rPr lang="en-US" sz="2600" dirty="0" err="1" smtClean="0">
                <a:latin typeface="Times New Roman" pitchFamily="18" charset="0"/>
                <a:cs typeface="Times New Roman" pitchFamily="18" charset="0"/>
              </a:rPr>
              <a:t>Hồ</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nộp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theo</a:t>
            </a:r>
            <a:r>
              <a:rPr lang="en-US" sz="2600" dirty="0" smtClean="0">
                <a:latin typeface="Times New Roman" pitchFamily="18" charset="0"/>
                <a:cs typeface="Times New Roman" pitchFamily="18" charset="0"/>
              </a:rPr>
              <a:t> 2 </a:t>
            </a:r>
            <a:r>
              <a:rPr lang="en-US" sz="2600" dirty="0" err="1" smtClean="0">
                <a:latin typeface="Times New Roman" pitchFamily="18" charset="0"/>
                <a:cs typeface="Times New Roman" pitchFamily="18" charset="0"/>
              </a:rPr>
              <a:t>cách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Nộp</a:t>
            </a:r>
            <a:r>
              <a:rPr lang="en-US" sz="2600" dirty="0" smtClean="0">
                <a:latin typeface="Times New Roman" pitchFamily="18" charset="0"/>
                <a:cs typeface="Times New Roman" pitchFamily="18" charset="0"/>
              </a:rPr>
              <a:t> online </a:t>
            </a:r>
            <a:r>
              <a:rPr lang="en-US" sz="2600" dirty="0" err="1" smtClean="0">
                <a:latin typeface="Times New Roman" pitchFamily="18" charset="0"/>
                <a:cs typeface="Times New Roman" pitchFamily="18" charset="0"/>
              </a:rPr>
              <a:t>hoặc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nộp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trực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tiếp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siêu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chủ</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yếu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nộp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trực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tiếp</a:t>
            </a:r>
            <a:r>
              <a:rPr lang="en-US" sz="2600" dirty="0" smtClean="0">
                <a:latin typeface="Times New Roman" pitchFamily="18" charset="0"/>
                <a:cs typeface="Times New Roman" pitchFamily="18" charset="0"/>
              </a:rPr>
              <a:t>.</a:t>
            </a:r>
          </a:p>
          <a:p>
            <a:pPr>
              <a:buFontTx/>
              <a:buChar char="-"/>
            </a:pP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UV </a:t>
            </a:r>
            <a:r>
              <a:rPr lang="en-US" sz="2600" dirty="0" err="1" smtClean="0">
                <a:latin typeface="Times New Roman" pitchFamily="18" charset="0"/>
                <a:cs typeface="Times New Roman" pitchFamily="18" charset="0"/>
              </a:rPr>
              <a:t>nộp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hồ</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bắt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buộc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phải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có</a:t>
            </a:r>
            <a:r>
              <a:rPr lang="en-US" sz="2600" dirty="0" smtClean="0">
                <a:latin typeface="Times New Roman" pitchFamily="18" charset="0"/>
                <a:cs typeface="Times New Roman" pitchFamily="18" charset="0"/>
              </a:rPr>
              <a:t> CV </a:t>
            </a:r>
            <a:r>
              <a:rPr lang="en-US" sz="2600" dirty="0" err="1" smtClean="0">
                <a:latin typeface="Times New Roman" pitchFamily="18" charset="0"/>
                <a:cs typeface="Times New Roman" pitchFamily="18" charset="0"/>
              </a:rPr>
              <a:t>theo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mẫu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Trần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Mục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đích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để</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chúng</a:t>
            </a:r>
            <a:r>
              <a:rPr lang="en-US" sz="2600" dirty="0" smtClean="0">
                <a:latin typeface="Times New Roman" pitchFamily="18" charset="0"/>
                <a:cs typeface="Times New Roman" pitchFamily="18" charset="0"/>
              </a:rPr>
              <a:t>  ta </a:t>
            </a:r>
            <a:r>
              <a:rPr lang="en-US" sz="2600" dirty="0" err="1" smtClean="0">
                <a:latin typeface="Times New Roman" pitchFamily="18" charset="0"/>
                <a:cs typeface="Times New Roman" pitchFamily="18" charset="0"/>
              </a:rPr>
              <a:t>có</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đ</a:t>
            </a:r>
            <a:r>
              <a:rPr lang="en-US" sz="2600" dirty="0" err="1" smtClean="0">
                <a:latin typeface="Times New Roman" pitchFamily="18" charset="0"/>
                <a:cs typeface="Times New Roman" pitchFamily="18" charset="0"/>
              </a:rPr>
              <a:t>ủ</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dữ</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liệu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cao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cân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nặng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ảnh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toàn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thân</a:t>
            </a:r>
            <a:r>
              <a:rPr lang="en-US" sz="2600" dirty="0" smtClean="0">
                <a:latin typeface="Times New Roman" pitchFamily="18" charset="0"/>
                <a:cs typeface="Times New Roman" pitchFamily="18" charset="0"/>
              </a:rPr>
              <a:t>, Facebook, </a:t>
            </a:r>
            <a:r>
              <a:rPr lang="en-US" sz="2600" dirty="0" err="1" smtClean="0">
                <a:latin typeface="Times New Roman" pitchFamily="18" charset="0"/>
                <a:cs typeface="Times New Roman" pitchFamily="18" charset="0"/>
              </a:rPr>
              <a:t>thông</a:t>
            </a:r>
            <a:r>
              <a:rPr lang="en-US" sz="2600" dirty="0" smtClean="0">
                <a:latin typeface="Times New Roman" pitchFamily="18" charset="0"/>
                <a:cs typeface="Times New Roman" pitchFamily="18" charset="0"/>
              </a:rPr>
              <a:t> tin </a:t>
            </a:r>
            <a:r>
              <a:rPr lang="en-US" sz="2600" dirty="0" err="1" smtClean="0">
                <a:latin typeface="Times New Roman" pitchFamily="18" charset="0"/>
                <a:cs typeface="Times New Roman" pitchFamily="18" charset="0"/>
              </a:rPr>
              <a:t>gia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đình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thông</a:t>
            </a:r>
            <a:r>
              <a:rPr lang="en-US" sz="2600" dirty="0" smtClean="0">
                <a:latin typeface="Times New Roman" pitchFamily="18" charset="0"/>
                <a:cs typeface="Times New Roman" pitchFamily="18" charset="0"/>
              </a:rPr>
              <a:t> tin </a:t>
            </a:r>
            <a:r>
              <a:rPr lang="en-US" sz="2600" dirty="0" err="1" smtClean="0">
                <a:latin typeface="Times New Roman" pitchFamily="18" charset="0"/>
                <a:cs typeface="Times New Roman" pitchFamily="18" charset="0"/>
              </a:rPr>
              <a:t>tham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chiếu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muốn</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Để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có</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căn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cứ</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đánh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loại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ứng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tham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chiếu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cần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Lưu</a:t>
            </a:r>
            <a:r>
              <a:rPr lang="en-US" sz="2600" dirty="0" smtClean="0">
                <a:latin typeface="Times New Roman" pitchFamily="18" charset="0"/>
                <a:cs typeface="Times New Roman" pitchFamily="18" charset="0"/>
              </a:rPr>
              <a:t> ý: </a:t>
            </a:r>
            <a:r>
              <a:rPr lang="en-US" sz="2600" dirty="0" err="1" smtClean="0">
                <a:latin typeface="Times New Roman" pitchFamily="18" charset="0"/>
                <a:cs typeface="Times New Roman" pitchFamily="18" charset="0"/>
              </a:rPr>
              <a:t>Yêu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cầu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điền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đầy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đủ</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thông</a:t>
            </a:r>
            <a:r>
              <a:rPr lang="en-US" sz="2600" dirty="0" smtClean="0">
                <a:latin typeface="Times New Roman" pitchFamily="18" charset="0"/>
                <a:cs typeface="Times New Roman" pitchFamily="18" charset="0"/>
              </a:rPr>
              <a:t> tin</a:t>
            </a:r>
          </a:p>
          <a:p>
            <a:pPr marL="0" indent="0">
              <a:buNone/>
            </a:pPr>
            <a:r>
              <a:rPr lang="en-US" sz="2600" dirty="0" smtClean="0">
                <a:latin typeface="Times New Roman" pitchFamily="18" charset="0"/>
                <a:cs typeface="Times New Roman" pitchFamily="18" charset="0"/>
              </a:rPr>
              <a:t>=&gt;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Tại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đơn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vị</a:t>
            </a:r>
            <a:r>
              <a:rPr lang="en-US" sz="2600" dirty="0">
                <a:latin typeface="Times New Roman" pitchFamily="18" charset="0"/>
                <a:cs typeface="Times New Roman" pitchFamily="18" charset="0"/>
              </a:rPr>
              <a:t>, PT HCNS in </a:t>
            </a:r>
            <a:r>
              <a:rPr lang="en-US" sz="2600" dirty="0" err="1">
                <a:latin typeface="Times New Roman" pitchFamily="18" charset="0"/>
                <a:cs typeface="Times New Roman" pitchFamily="18" charset="0"/>
              </a:rPr>
              <a:t>sẵn</a:t>
            </a:r>
            <a:r>
              <a:rPr lang="en-US" sz="2600" dirty="0">
                <a:latin typeface="Times New Roman" pitchFamily="18" charset="0"/>
                <a:cs typeface="Times New Roman" pitchFamily="18" charset="0"/>
              </a:rPr>
              <a:t> CV </a:t>
            </a:r>
            <a:r>
              <a:rPr lang="en-US" sz="2600" dirty="0" err="1">
                <a:latin typeface="Times New Roman" pitchFamily="18" charset="0"/>
                <a:cs typeface="Times New Roman" pitchFamily="18" charset="0"/>
              </a:rPr>
              <a:t>mẫu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để</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có</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ứng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nộp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hồ</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sơ</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thì</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yêu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cầu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ứng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kê</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khai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thông</a:t>
            </a:r>
            <a:r>
              <a:rPr lang="en-US" sz="2600" dirty="0">
                <a:latin typeface="Times New Roman" pitchFamily="18" charset="0"/>
                <a:cs typeface="Times New Roman" pitchFamily="18" charset="0"/>
              </a:rPr>
              <a:t> tin.</a:t>
            </a:r>
            <a:endParaRPr lang="en-US" sz="2600" dirty="0" smtClean="0">
              <a:latin typeface="Times New Roman" pitchFamily="18" charset="0"/>
              <a:cs typeface="Times New Roman" pitchFamily="18" charset="0"/>
            </a:endParaRPr>
          </a:p>
          <a:p>
            <a:pPr marL="0" indent="0">
              <a:buNone/>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1491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395941</TotalTime>
  <Words>2132</Words>
  <Application>Microsoft Office PowerPoint</Application>
  <PresentationFormat>On-screen Show (4:3)</PresentationFormat>
  <Paragraphs>141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I.    MỤC ĐÍCH VÀ VAI TRÒ CỦA TUYỂN DỤNG.</vt:lpstr>
      <vt:lpstr>I.    MỤC ĐÍCH VÀ VAI TRÒ CỦA TUYỂN DỤNG.</vt:lpstr>
      <vt:lpstr>PowerPoint Presentation</vt:lpstr>
      <vt:lpstr>II.  SƠ LƯỢC CÁC BƯỚC Quy trình tuyển dụng</vt:lpstr>
      <vt:lpstr>III. CÁC KỸ NĂNG TUYỂN DỤNG</vt:lpstr>
      <vt:lpstr>1. Khai thác nguồn hồ sơ:</vt:lpstr>
      <vt:lpstr>2. Thu nhận và sàng lọc hồ sơ</vt:lpstr>
      <vt:lpstr>PowerPoint Presentation</vt:lpstr>
      <vt:lpstr>PowerPoint Presentation</vt:lpstr>
      <vt:lpstr>3. KỸ NĂNG PHỎNG VẤN</vt:lpstr>
      <vt:lpstr>c. Xóa tan sự ngượng ngập ban đầu</vt:lpstr>
      <vt:lpstr>3.2. TRONG CUỘC PHỎNG VẤN</vt:lpstr>
      <vt:lpstr>B. ĐẶT CÁC CÂU HỎI:</vt:lpstr>
      <vt:lpstr>B.2. Câu hỏi tình huống:</vt:lpstr>
      <vt:lpstr>B.3. Câu hỏi về hành vi trong quá khứ:</vt:lpstr>
      <vt:lpstr>B.4. Câu hỏi để đánh giá kỹ năng làm việc nhóm</vt:lpstr>
      <vt:lpstr>3. KỸ NĂNG ĐÁNH GIÁ ỨNG VIÊN QUA HÌNH THỨC</vt:lpstr>
      <vt:lpstr>4. KỸ NĂNG ĐÀM PHÁN (chủ yếu dành cho ứng viên trúng tuyển)</vt:lpstr>
      <vt:lpstr>4.1 LƯƠNG VÀ PHÚC LỢI</vt:lpstr>
      <vt:lpstr>4.2 CÁC QUY ĐỊNH ĐẶC THÙ TRẦN ANH</vt:lpstr>
      <vt:lpstr>b. Nộp và lưu bằng gốc</vt:lpstr>
      <vt:lpstr>C. Kỹ quỹ đồng phục</vt:lpstr>
      <vt:lpstr>D. Đối với phụ nữ: Thoả thuận 2 năm đầu không sinh con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Phuc</dc:creator>
  <cp:lastModifiedBy>Le Xuan Tung</cp:lastModifiedBy>
  <cp:revision>194</cp:revision>
  <dcterms:created xsi:type="dcterms:W3CDTF">2013-12-28T07:33:47Z</dcterms:created>
  <dcterms:modified xsi:type="dcterms:W3CDTF">2015-07-18T07:21:02Z</dcterms:modified>
</cp:coreProperties>
</file>