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5" r:id="rId2"/>
  </p:sldMasterIdLst>
  <p:notesMasterIdLst>
    <p:notesMasterId r:id="rId88"/>
  </p:notesMasterIdLst>
  <p:handoutMasterIdLst>
    <p:handoutMasterId r:id="rId89"/>
  </p:handoutMasterIdLst>
  <p:sldIdLst>
    <p:sldId id="935" r:id="rId3"/>
    <p:sldId id="936" r:id="rId4"/>
    <p:sldId id="937" r:id="rId5"/>
    <p:sldId id="938" r:id="rId6"/>
    <p:sldId id="929" r:id="rId7"/>
    <p:sldId id="928" r:id="rId8"/>
    <p:sldId id="690" r:id="rId9"/>
    <p:sldId id="692" r:id="rId10"/>
    <p:sldId id="789" r:id="rId11"/>
    <p:sldId id="805" r:id="rId12"/>
    <p:sldId id="733" r:id="rId13"/>
    <p:sldId id="806" r:id="rId14"/>
    <p:sldId id="738" r:id="rId15"/>
    <p:sldId id="813" r:id="rId16"/>
    <p:sldId id="807" r:id="rId17"/>
    <p:sldId id="833" r:id="rId18"/>
    <p:sldId id="808" r:id="rId19"/>
    <p:sldId id="780" r:id="rId20"/>
    <p:sldId id="809" r:id="rId21"/>
    <p:sldId id="810" r:id="rId22"/>
    <p:sldId id="811" r:id="rId23"/>
    <p:sldId id="834" r:id="rId24"/>
    <p:sldId id="812" r:id="rId25"/>
    <p:sldId id="790" r:id="rId26"/>
    <p:sldId id="761" r:id="rId27"/>
    <p:sldId id="814" r:id="rId28"/>
    <p:sldId id="815" r:id="rId29"/>
    <p:sldId id="701" r:id="rId30"/>
    <p:sldId id="816" r:id="rId31"/>
    <p:sldId id="817" r:id="rId32"/>
    <p:sldId id="818" r:id="rId33"/>
    <p:sldId id="819" r:id="rId34"/>
    <p:sldId id="702" r:id="rId35"/>
    <p:sldId id="782" r:id="rId36"/>
    <p:sldId id="821" r:id="rId37"/>
    <p:sldId id="784" r:id="rId38"/>
    <p:sldId id="824" r:id="rId39"/>
    <p:sldId id="930" r:id="rId40"/>
    <p:sldId id="931" r:id="rId41"/>
    <p:sldId id="827" r:id="rId42"/>
    <p:sldId id="829" r:id="rId43"/>
    <p:sldId id="831" r:id="rId44"/>
    <p:sldId id="820" r:id="rId45"/>
    <p:sldId id="823" r:id="rId46"/>
    <p:sldId id="841" r:id="rId47"/>
    <p:sldId id="911" r:id="rId48"/>
    <p:sldId id="910" r:id="rId49"/>
    <p:sldId id="842" r:id="rId50"/>
    <p:sldId id="844" r:id="rId51"/>
    <p:sldId id="845" r:id="rId52"/>
    <p:sldId id="912" r:id="rId53"/>
    <p:sldId id="847" r:id="rId54"/>
    <p:sldId id="848" r:id="rId55"/>
    <p:sldId id="850" r:id="rId56"/>
    <p:sldId id="852" r:id="rId57"/>
    <p:sldId id="914" r:id="rId58"/>
    <p:sldId id="855" r:id="rId59"/>
    <p:sldId id="856" r:id="rId60"/>
    <p:sldId id="858" r:id="rId61"/>
    <p:sldId id="924" r:id="rId62"/>
    <p:sldId id="860" r:id="rId63"/>
    <p:sldId id="925" r:id="rId64"/>
    <p:sldId id="926" r:id="rId65"/>
    <p:sldId id="863" r:id="rId66"/>
    <p:sldId id="913" r:id="rId67"/>
    <p:sldId id="865" r:id="rId68"/>
    <p:sldId id="927" r:id="rId69"/>
    <p:sldId id="915" r:id="rId70"/>
    <p:sldId id="869" r:id="rId71"/>
    <p:sldId id="916" r:id="rId72"/>
    <p:sldId id="919" r:id="rId73"/>
    <p:sldId id="917" r:id="rId74"/>
    <p:sldId id="920" r:id="rId75"/>
    <p:sldId id="901" r:id="rId76"/>
    <p:sldId id="902" r:id="rId77"/>
    <p:sldId id="903" r:id="rId78"/>
    <p:sldId id="904" r:id="rId79"/>
    <p:sldId id="905" r:id="rId80"/>
    <p:sldId id="906" r:id="rId81"/>
    <p:sldId id="934" r:id="rId82"/>
    <p:sldId id="908" r:id="rId83"/>
    <p:sldId id="909" r:id="rId84"/>
    <p:sldId id="932" r:id="rId85"/>
    <p:sldId id="933" r:id="rId86"/>
    <p:sldId id="685" r:id="rId87"/>
  </p:sldIdLst>
  <p:sldSz cx="9144000" cy="6858000" type="screen4x3"/>
  <p:notesSz cx="6858000" cy="987266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60066"/>
    <a:srgbClr val="9933FF"/>
    <a:srgbClr val="003300"/>
    <a:srgbClr val="006600"/>
    <a:srgbClr val="FF99FF"/>
    <a:srgbClr val="FF7C80"/>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95852" autoAdjust="0"/>
  </p:normalViewPr>
  <p:slideViewPr>
    <p:cSldViewPr snapToGrid="0">
      <p:cViewPr varScale="1">
        <p:scale>
          <a:sx n="110" d="100"/>
          <a:sy n="110" d="100"/>
        </p:scale>
        <p:origin x="1928"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526"/>
    </p:cViewPr>
  </p:sorterViewPr>
  <p:notesViewPr>
    <p:cSldViewPr snapToGrid="0">
      <p:cViewPr varScale="1">
        <p:scale>
          <a:sx n="75" d="100"/>
          <a:sy n="75" d="100"/>
        </p:scale>
        <p:origin x="-3336" y="-90"/>
      </p:cViewPr>
      <p:guideLst>
        <p:guide orient="horz" pos="3109"/>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hyperlink" Target="http://sakai.it.tdt.edu.vn/"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kai.it.tdt.edu.vn/" TargetMode="External"/><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a:t>1</a:t>
          </a:r>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US" sz="2400" dirty="0"/>
            <a:t>Able to define a List ADT</a:t>
          </a:r>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a:t>2</a:t>
          </a:r>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US" sz="2400" dirty="0"/>
            <a:t>Able to implement a List ADT with array</a:t>
          </a:r>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61FB8177-7993-46E5-B094-41292D251B70}">
      <dgm:prSet phldrT="[Text]"/>
      <dgm:spPr/>
      <dgm:t>
        <a:bodyPr/>
        <a:lstStyle/>
        <a:p>
          <a:r>
            <a:rPr lang="en-US" dirty="0"/>
            <a:t>3</a:t>
          </a:r>
        </a:p>
      </dgm:t>
    </dgm:pt>
    <dgm:pt modelId="{C18B2466-5B89-406A-AEB3-A90DA73B8F42}" type="parTrans" cxnId="{ADC6E86E-521E-4EE6-92D4-8358E6DDA9AF}">
      <dgm:prSet/>
      <dgm:spPr/>
      <dgm:t>
        <a:bodyPr/>
        <a:lstStyle/>
        <a:p>
          <a:endParaRPr lang="en-US"/>
        </a:p>
      </dgm:t>
    </dgm:pt>
    <dgm:pt modelId="{21173218-360E-48E7-BB01-E407B643AE52}" type="sibTrans" cxnId="{ADC6E86E-521E-4EE6-92D4-8358E6DDA9AF}">
      <dgm:prSet/>
      <dgm:spPr/>
      <dgm:t>
        <a:bodyPr/>
        <a:lstStyle/>
        <a:p>
          <a:endParaRPr lang="en-US"/>
        </a:p>
      </dgm:t>
    </dgm:pt>
    <dgm:pt modelId="{CD7DEC81-6F6B-4BDB-AEE7-69FE1CF3B125}">
      <dgm:prSet phldrT="[Text]" custT="1"/>
      <dgm:spPr/>
      <dgm:t>
        <a:bodyPr/>
        <a:lstStyle/>
        <a:p>
          <a:r>
            <a:rPr lang="en-US" sz="2400" dirty="0"/>
            <a:t>Able to implement a List ADT with linked list</a:t>
          </a:r>
        </a:p>
      </dgm:t>
    </dgm:pt>
    <dgm:pt modelId="{2000B3C0-B1A7-46BC-B2C3-ED482D801A31}" type="parTrans" cxnId="{B43DBA2F-6873-4C7E-88D3-61292AC15D8A}">
      <dgm:prSet/>
      <dgm:spPr/>
      <dgm:t>
        <a:bodyPr/>
        <a:lstStyle/>
        <a:p>
          <a:endParaRPr lang="en-US"/>
        </a:p>
      </dgm:t>
    </dgm:pt>
    <dgm:pt modelId="{800F9105-CB80-4820-94A6-674A34D42A5C}" type="sibTrans" cxnId="{B43DBA2F-6873-4C7E-88D3-61292AC15D8A}">
      <dgm:prSet/>
      <dgm:spPr/>
      <dgm:t>
        <a:bodyPr/>
        <a:lstStyle/>
        <a:p>
          <a:endParaRPr lang="en-US"/>
        </a:p>
      </dgm:t>
    </dgm:pt>
    <dgm:pt modelId="{3540AF93-8D02-49E5-8C94-6551695615D2}">
      <dgm:prSet phldrT="[Text]"/>
      <dgm:spPr>
        <a:solidFill>
          <a:srgbClr val="00B050"/>
        </a:solidFill>
        <a:ln>
          <a:solidFill>
            <a:srgbClr val="00B050"/>
          </a:solidFill>
        </a:ln>
      </dgm:spPr>
      <dgm:t>
        <a:bodyPr/>
        <a:lstStyle/>
        <a:p>
          <a:r>
            <a:rPr lang="en-US" dirty="0"/>
            <a:t>4</a:t>
          </a:r>
        </a:p>
      </dgm:t>
    </dgm:pt>
    <dgm:pt modelId="{AB668843-C23E-4E8C-83BF-CC8343B0DAF6}" type="parTrans" cxnId="{E5303AA3-3CC3-4F56-BCC3-C758311A6FE6}">
      <dgm:prSet/>
      <dgm:spPr/>
      <dgm:t>
        <a:bodyPr/>
        <a:lstStyle/>
        <a:p>
          <a:endParaRPr lang="en-US"/>
        </a:p>
      </dgm:t>
    </dgm:pt>
    <dgm:pt modelId="{07617A85-9C5F-465E-9E86-28AACCCE8A85}" type="sibTrans" cxnId="{E5303AA3-3CC3-4F56-BCC3-C758311A6FE6}">
      <dgm:prSet/>
      <dgm:spPr/>
      <dgm:t>
        <a:bodyPr/>
        <a:lstStyle/>
        <a:p>
          <a:endParaRPr lang="en-US"/>
        </a:p>
      </dgm:t>
    </dgm:pt>
    <dgm:pt modelId="{0BA460C7-F33D-4F94-A65D-F7A4444A0DC9}">
      <dgm:prSet phldrT="[Text]" custT="1"/>
      <dgm:spPr/>
      <dgm:t>
        <a:bodyPr/>
        <a:lstStyle/>
        <a:p>
          <a:r>
            <a:rPr lang="en-US" sz="2400" dirty="0"/>
            <a:t>Able to use Java API LinkedList class</a:t>
          </a:r>
        </a:p>
      </dgm:t>
    </dgm:pt>
    <dgm:pt modelId="{16A9EAA5-04C1-46D7-897E-45D75E601BD3}" type="parTrans" cxnId="{5A9B34D0-DD04-4497-85F9-C52AC014E8A4}">
      <dgm:prSet/>
      <dgm:spPr/>
      <dgm:t>
        <a:bodyPr/>
        <a:lstStyle/>
        <a:p>
          <a:endParaRPr lang="en-US"/>
        </a:p>
      </dgm:t>
    </dgm:pt>
    <dgm:pt modelId="{EAC6C53B-027D-4988-9512-88BB2DC1B1D2}" type="sibTrans" cxnId="{5A9B34D0-DD04-4497-85F9-C52AC014E8A4}">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4">
        <dgm:presLayoutVars>
          <dgm:chMax val="1"/>
          <dgm:bulletEnabled val="1"/>
        </dgm:presLayoutVars>
      </dgm:prSet>
      <dgm:spPr/>
    </dgm:pt>
    <dgm:pt modelId="{17946CE0-4F59-49F2-83C9-45D73974197A}" type="pres">
      <dgm:prSet presAssocID="{7ED2F955-2120-4923-9611-8AAF93F827CA}" presName="descendantText" presStyleLbl="alignAcc1" presStyleIdx="0" presStyleCnt="4">
        <dgm:presLayoutVars>
          <dgm:bulletEnabled val="1"/>
        </dgm:presLayoutVars>
      </dgm:prSet>
      <dgm:spPr/>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4">
        <dgm:presLayoutVars>
          <dgm:chMax val="1"/>
          <dgm:bulletEnabled val="1"/>
        </dgm:presLayoutVars>
      </dgm:prSet>
      <dgm:spPr/>
    </dgm:pt>
    <dgm:pt modelId="{F8B2D4D0-CC62-4E1F-8BFF-8FB3F6AE7A97}" type="pres">
      <dgm:prSet presAssocID="{9CE06BC0-032E-4149-919B-24D09572F737}" presName="descendantText" presStyleLbl="alignAcc1" presStyleIdx="1" presStyleCnt="4">
        <dgm:presLayoutVars>
          <dgm:bulletEnabled val="1"/>
        </dgm:presLayoutVars>
      </dgm:prSet>
      <dgm:spPr/>
    </dgm:pt>
    <dgm:pt modelId="{4580E6DB-61F0-4F9F-ADDF-378A57499B8F}" type="pres">
      <dgm:prSet presAssocID="{10126DF6-3E42-4D40-9688-6A1FBB3BFC04}" presName="sp" presStyleCnt="0"/>
      <dgm:spPr/>
    </dgm:pt>
    <dgm:pt modelId="{96D42D5D-C42A-4B1C-80BA-5321B63E8571}" type="pres">
      <dgm:prSet presAssocID="{61FB8177-7993-46E5-B094-41292D251B70}" presName="composite" presStyleCnt="0"/>
      <dgm:spPr/>
    </dgm:pt>
    <dgm:pt modelId="{07951361-5D33-45A2-9EE4-610B36FF9DB0}" type="pres">
      <dgm:prSet presAssocID="{61FB8177-7993-46E5-B094-41292D251B70}" presName="parentText" presStyleLbl="alignNode1" presStyleIdx="2" presStyleCnt="4">
        <dgm:presLayoutVars>
          <dgm:chMax val="1"/>
          <dgm:bulletEnabled val="1"/>
        </dgm:presLayoutVars>
      </dgm:prSet>
      <dgm:spPr/>
    </dgm:pt>
    <dgm:pt modelId="{7625166C-48AB-4023-B514-381FC1C29791}" type="pres">
      <dgm:prSet presAssocID="{61FB8177-7993-46E5-B094-41292D251B70}" presName="descendantText" presStyleLbl="alignAcc1" presStyleIdx="2" presStyleCnt="4">
        <dgm:presLayoutVars>
          <dgm:bulletEnabled val="1"/>
        </dgm:presLayoutVars>
      </dgm:prSet>
      <dgm:spPr/>
    </dgm:pt>
    <dgm:pt modelId="{0BB23987-6A99-409A-B8A3-16E407FE05C9}" type="pres">
      <dgm:prSet presAssocID="{21173218-360E-48E7-BB01-E407B643AE52}" presName="sp" presStyleCnt="0"/>
      <dgm:spPr/>
    </dgm:pt>
    <dgm:pt modelId="{0930608F-2225-49FE-A86F-09FB4D0F7E9F}" type="pres">
      <dgm:prSet presAssocID="{3540AF93-8D02-49E5-8C94-6551695615D2}" presName="composite" presStyleCnt="0"/>
      <dgm:spPr/>
    </dgm:pt>
    <dgm:pt modelId="{30A22B96-D0A9-4021-B644-FA31FA75A3A2}" type="pres">
      <dgm:prSet presAssocID="{3540AF93-8D02-49E5-8C94-6551695615D2}" presName="parentText" presStyleLbl="alignNode1" presStyleIdx="3" presStyleCnt="4">
        <dgm:presLayoutVars>
          <dgm:chMax val="1"/>
          <dgm:bulletEnabled val="1"/>
        </dgm:presLayoutVars>
      </dgm:prSet>
      <dgm:spPr/>
    </dgm:pt>
    <dgm:pt modelId="{C3B9ADA7-ECC6-48E1-8CF9-FAD428EA5191}" type="pres">
      <dgm:prSet presAssocID="{3540AF93-8D02-49E5-8C94-6551695615D2}" presName="descendantText" presStyleLbl="alignAcc1" presStyleIdx="3" presStyleCnt="4">
        <dgm:presLayoutVars>
          <dgm:bulletEnabled val="1"/>
        </dgm:presLayoutVars>
      </dgm:prSet>
      <dgm:spPr/>
    </dgm:pt>
  </dgm:ptLst>
  <dgm:cxnLst>
    <dgm:cxn modelId="{1EF0B918-426E-4F6E-9CF3-2A8220D29AC8}" type="presOf" srcId="{7DF50EEE-E66E-402D-A97F-C4566E2DA512}" destId="{F8B2D4D0-CC62-4E1F-8BFF-8FB3F6AE7A97}" srcOrd="0" destOrd="0" presId="urn:microsoft.com/office/officeart/2005/8/layout/chevron2"/>
    <dgm:cxn modelId="{B43DBA2F-6873-4C7E-88D3-61292AC15D8A}" srcId="{61FB8177-7993-46E5-B094-41292D251B70}" destId="{CD7DEC81-6F6B-4BDB-AEE7-69FE1CF3B125}" srcOrd="0" destOrd="0" parTransId="{2000B3C0-B1A7-46BC-B2C3-ED482D801A31}" sibTransId="{800F9105-CB80-4820-94A6-674A34D42A5C}"/>
    <dgm:cxn modelId="{9E01103A-5B40-4A5A-BE97-B75EFE091FDB}" srcId="{9CE06BC0-032E-4149-919B-24D09572F737}" destId="{7DF50EEE-E66E-402D-A97F-C4566E2DA512}" srcOrd="0" destOrd="0" parTransId="{AAF8E71A-C5A5-4D62-AE7B-23D0A73376F2}" sibTransId="{916F7EE1-38E8-46D2-BEDD-0D0FE7F77815}"/>
    <dgm:cxn modelId="{0F439757-C830-47A5-99AE-7E615D2A12FC}" type="presOf" srcId="{61FB8177-7993-46E5-B094-41292D251B70}" destId="{07951361-5D33-45A2-9EE4-610B36FF9DB0}" srcOrd="0" destOrd="0" presId="urn:microsoft.com/office/officeart/2005/8/layout/chevron2"/>
    <dgm:cxn modelId="{E451DE5A-6295-4742-90F5-58F39681C0D8}" type="presOf" srcId="{3540AF93-8D02-49E5-8C94-6551695615D2}" destId="{30A22B96-D0A9-4021-B644-FA31FA75A3A2}"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ADC6E86E-521E-4EE6-92D4-8358E6DDA9AF}" srcId="{7ADA11EA-323B-4707-895B-4B9D16876644}" destId="{61FB8177-7993-46E5-B094-41292D251B70}" srcOrd="2" destOrd="0" parTransId="{C18B2466-5B89-406A-AEB3-A90DA73B8F42}" sibTransId="{21173218-360E-48E7-BB01-E407B643AE52}"/>
    <dgm:cxn modelId="{02191378-F905-4ECF-BCCD-C55DBCB86319}" type="presOf" srcId="{0BA460C7-F33D-4F94-A65D-F7A4444A0DC9}" destId="{C3B9ADA7-ECC6-48E1-8CF9-FAD428EA5191}" srcOrd="0" destOrd="0" presId="urn:microsoft.com/office/officeart/2005/8/layout/chevron2"/>
    <dgm:cxn modelId="{A1C38080-4DD2-4D41-B634-597A6491906A}" type="presOf" srcId="{9CE06BC0-032E-4149-919B-24D09572F737}" destId="{E26FD5B1-3991-4CE2-874F-8C2F1F1A42F2}" srcOrd="0" destOrd="0" presId="urn:microsoft.com/office/officeart/2005/8/layout/chevron2"/>
    <dgm:cxn modelId="{E5303AA3-3CC3-4F56-BCC3-C758311A6FE6}" srcId="{7ADA11EA-323B-4707-895B-4B9D16876644}" destId="{3540AF93-8D02-49E5-8C94-6551695615D2}" srcOrd="3" destOrd="0" parTransId="{AB668843-C23E-4E8C-83BF-CC8343B0DAF6}" sibTransId="{07617A85-9C5F-465E-9E86-28AACCCE8A85}"/>
    <dgm:cxn modelId="{2F0DABB9-74A1-4C13-8887-6F0E61EE6019}" type="presOf" srcId="{7ADA11EA-323B-4707-895B-4B9D16876644}" destId="{9243B227-0C0E-4439-B08B-C48187B71ED3}" srcOrd="0" destOrd="0" presId="urn:microsoft.com/office/officeart/2005/8/layout/chevron2"/>
    <dgm:cxn modelId="{5A9B34D0-DD04-4497-85F9-C52AC014E8A4}" srcId="{3540AF93-8D02-49E5-8C94-6551695615D2}" destId="{0BA460C7-F33D-4F94-A65D-F7A4444A0DC9}" srcOrd="0" destOrd="0" parTransId="{16A9EAA5-04C1-46D7-897E-45D75E601BD3}" sibTransId="{EAC6C53B-027D-4988-9512-88BB2DC1B1D2}"/>
    <dgm:cxn modelId="{D9EE75DA-1E10-4F72-B405-53DABB8C78EF}" type="presOf" srcId="{CD7DEC81-6F6B-4BDB-AEE7-69FE1CF3B125}" destId="{7625166C-48AB-4023-B514-381FC1C29791}" srcOrd="0" destOrd="0" presId="urn:microsoft.com/office/officeart/2005/8/layout/chevron2"/>
    <dgm:cxn modelId="{B4AC30DE-5CB5-4131-81F3-7013FA76C519}" type="presOf" srcId="{DEBD6EF9-2804-423B-9DF9-F21060D61466}" destId="{17946CE0-4F59-49F2-83C9-45D73974197A}" srcOrd="0" destOrd="0" presId="urn:microsoft.com/office/officeart/2005/8/layout/chevron2"/>
    <dgm:cxn modelId="{B82754DE-B314-4A89-B577-A5EDDFF78C39}" type="presOf" srcId="{7ED2F955-2120-4923-9611-8AAF93F827CA}" destId="{232EAE4B-1ED0-4687-9A33-90AF17948ACD}" srcOrd="0" destOrd="0" presId="urn:microsoft.com/office/officeart/2005/8/layout/chevron2"/>
    <dgm:cxn modelId="{F78A3CEB-97F9-4415-B7DD-099ACA7A8C9C}" srcId="{7ED2F955-2120-4923-9611-8AAF93F827CA}" destId="{DEBD6EF9-2804-423B-9DF9-F21060D61466}" srcOrd="0" destOrd="0" parTransId="{5B933FA4-8D86-4F7D-8E4D-40B626870BD3}" sibTransId="{5EAE268D-523B-4FEB-B34C-35B99AF6F8C8}"/>
    <dgm:cxn modelId="{655687F6-E705-49EF-9481-6F2C21D287EF}" srcId="{7ADA11EA-323B-4707-895B-4B9D16876644}" destId="{7ED2F955-2120-4923-9611-8AAF93F827CA}" srcOrd="0" destOrd="0" parTransId="{4017A13B-00DD-453B-A717-0EE681D464B5}" sibTransId="{0F80FB6D-866C-4704-ADF8-3CFB6EB56F4F}"/>
    <dgm:cxn modelId="{66B363B6-5F6B-455B-AEB6-36B9F4ACF6C7}" type="presParOf" srcId="{9243B227-0C0E-4439-B08B-C48187B71ED3}" destId="{62BFFFC2-E5EE-4620-B112-2FC0CAD81860}" srcOrd="0" destOrd="0" presId="urn:microsoft.com/office/officeart/2005/8/layout/chevron2"/>
    <dgm:cxn modelId="{731ED730-4C67-4BBF-8BB4-AC88C0DE26F6}" type="presParOf" srcId="{62BFFFC2-E5EE-4620-B112-2FC0CAD81860}" destId="{232EAE4B-1ED0-4687-9A33-90AF17948ACD}" srcOrd="0" destOrd="0" presId="urn:microsoft.com/office/officeart/2005/8/layout/chevron2"/>
    <dgm:cxn modelId="{6FCE6F58-9C9E-423B-BBAC-1605B2958430}" type="presParOf" srcId="{62BFFFC2-E5EE-4620-B112-2FC0CAD81860}" destId="{17946CE0-4F59-49F2-83C9-45D73974197A}" srcOrd="1" destOrd="0" presId="urn:microsoft.com/office/officeart/2005/8/layout/chevron2"/>
    <dgm:cxn modelId="{A6294E0D-0A1B-4D6F-B06A-230EB694EFE7}" type="presParOf" srcId="{9243B227-0C0E-4439-B08B-C48187B71ED3}" destId="{8C2FAFCB-21D8-4CC0-ABA1-F5FEEEA196E9}" srcOrd="1" destOrd="0" presId="urn:microsoft.com/office/officeart/2005/8/layout/chevron2"/>
    <dgm:cxn modelId="{853DBF45-3E62-41BE-94F7-E8B3CCE9D992}" type="presParOf" srcId="{9243B227-0C0E-4439-B08B-C48187B71ED3}" destId="{66F64149-FCE0-42B2-BF46-BBEE3094C0DB}" srcOrd="2" destOrd="0" presId="urn:microsoft.com/office/officeart/2005/8/layout/chevron2"/>
    <dgm:cxn modelId="{E868A598-6FD7-4FAA-A1D0-4F9C1BF5DC33}" type="presParOf" srcId="{66F64149-FCE0-42B2-BF46-BBEE3094C0DB}" destId="{E26FD5B1-3991-4CE2-874F-8C2F1F1A42F2}" srcOrd="0" destOrd="0" presId="urn:microsoft.com/office/officeart/2005/8/layout/chevron2"/>
    <dgm:cxn modelId="{9C2C03A5-2CB4-4494-9C21-891BAC4916BB}" type="presParOf" srcId="{66F64149-FCE0-42B2-BF46-BBEE3094C0DB}" destId="{F8B2D4D0-CC62-4E1F-8BFF-8FB3F6AE7A97}" srcOrd="1" destOrd="0" presId="urn:microsoft.com/office/officeart/2005/8/layout/chevron2"/>
    <dgm:cxn modelId="{B77488F3-73E8-4083-B71E-DDBC712BAA7E}" type="presParOf" srcId="{9243B227-0C0E-4439-B08B-C48187B71ED3}" destId="{4580E6DB-61F0-4F9F-ADDF-378A57499B8F}" srcOrd="3" destOrd="0" presId="urn:microsoft.com/office/officeart/2005/8/layout/chevron2"/>
    <dgm:cxn modelId="{7943EFBC-ECDB-4D93-B190-F32A65A75278}" type="presParOf" srcId="{9243B227-0C0E-4439-B08B-C48187B71ED3}" destId="{96D42D5D-C42A-4B1C-80BA-5321B63E8571}" srcOrd="4" destOrd="0" presId="urn:microsoft.com/office/officeart/2005/8/layout/chevron2"/>
    <dgm:cxn modelId="{CB9FEFA3-5E1E-4C28-ACD1-8EC5D791E489}" type="presParOf" srcId="{96D42D5D-C42A-4B1C-80BA-5321B63E8571}" destId="{07951361-5D33-45A2-9EE4-610B36FF9DB0}" srcOrd="0" destOrd="0" presId="urn:microsoft.com/office/officeart/2005/8/layout/chevron2"/>
    <dgm:cxn modelId="{6C1E089E-F2EC-489B-AEDB-41DCD0220D24}" type="presParOf" srcId="{96D42D5D-C42A-4B1C-80BA-5321B63E8571}" destId="{7625166C-48AB-4023-B514-381FC1C29791}" srcOrd="1" destOrd="0" presId="urn:microsoft.com/office/officeart/2005/8/layout/chevron2"/>
    <dgm:cxn modelId="{8755C1A2-9F75-4488-BEA5-5C81AB1B01D7}" type="presParOf" srcId="{9243B227-0C0E-4439-B08B-C48187B71ED3}" destId="{0BB23987-6A99-409A-B8A3-16E407FE05C9}" srcOrd="5" destOrd="0" presId="urn:microsoft.com/office/officeart/2005/8/layout/chevron2"/>
    <dgm:cxn modelId="{17061B44-B405-4CE3-9B2E-E5A8C89DEA95}" type="presParOf" srcId="{9243B227-0C0E-4439-B08B-C48187B71ED3}" destId="{0930608F-2225-49FE-A86F-09FB4D0F7E9F}" srcOrd="6" destOrd="0" presId="urn:microsoft.com/office/officeart/2005/8/layout/chevron2"/>
    <dgm:cxn modelId="{5FEBA22B-6698-4A9C-9845-A83905FCDADC}" type="presParOf" srcId="{0930608F-2225-49FE-A86F-09FB4D0F7E9F}" destId="{30A22B96-D0A9-4021-B644-FA31FA75A3A2}" srcOrd="0" destOrd="0" presId="urn:microsoft.com/office/officeart/2005/8/layout/chevron2"/>
    <dgm:cxn modelId="{0610415F-99D8-4C21-BBC9-9367CAC18D7E}" type="presParOf" srcId="{0930608F-2225-49FE-A86F-09FB4D0F7E9F}" destId="{C3B9ADA7-ECC6-48E1-8CF9-FAD428EA51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a:solidFill>
                <a:schemeClr val="tx1"/>
              </a:solidFill>
            </a:rPr>
            <a:t>Book</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rPr>
            <a:t>List ADT:</a:t>
          </a:r>
          <a:r>
            <a:rPr lang="en-US" sz="2200" baseline="0" dirty="0">
              <a:solidFill>
                <a:schemeClr val="tx1"/>
              </a:solidFill>
            </a:rPr>
            <a:t> Chapter 4, pages 227 to 233</a:t>
          </a:r>
          <a:endParaRPr lang="en-US" sz="22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a:solidFill>
                <a:schemeClr val="tx1"/>
              </a:solidFill>
            </a:rPr>
            <a:t>IT-TDT Sakai </a:t>
          </a:r>
          <a:r>
            <a:rPr lang="en-US" sz="2800" dirty="0">
              <a:solidFill>
                <a:schemeClr val="tx1"/>
              </a:solidFill>
              <a:sym typeface="Wingdings" panose="05000000000000000000" pitchFamily="2" charset="2"/>
            </a:rPr>
            <a:t> </a:t>
          </a:r>
          <a:r>
            <a:rPr lang="en-US" sz="2800" dirty="0">
              <a:solidFill>
                <a:schemeClr val="tx1"/>
              </a:solidFill>
            </a:rPr>
            <a:t>501043 website </a:t>
          </a:r>
          <a:r>
            <a:rPr lang="en-US" sz="2800" dirty="0">
              <a:solidFill>
                <a:schemeClr val="tx1"/>
              </a:solidFill>
              <a:sym typeface="Wingdings" panose="05000000000000000000" pitchFamily="2" charset="2"/>
            </a:rPr>
            <a:t>  Lessons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a:solidFill>
                <a:schemeClr val="tx1"/>
              </a:solidFill>
              <a:hlinkClick xmlns:r="http://schemas.openxmlformats.org/officeDocument/2006/relationships" r:id="rId1"/>
            </a:rPr>
            <a:t>http://sakai.it.tdt.edu.vn</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CCAD265B-CB61-476F-8EB2-F8AA7BE6F91E}">
      <dgm:prSet phldrT="[Text]" custT="1"/>
      <dgm:spPr>
        <a:solidFill>
          <a:srgbClr val="5BFB81"/>
        </a:solidFill>
      </dgm:spPr>
      <dgm:t>
        <a:bodyPr/>
        <a:lstStyle/>
        <a:p>
          <a:pPr marL="465138" indent="-293688">
            <a:lnSpc>
              <a:spcPct val="100000"/>
            </a:lnSpc>
            <a:spcBef>
              <a:spcPts val="0"/>
            </a:spcBef>
            <a:spcAft>
              <a:spcPts val="600"/>
            </a:spcAft>
          </a:pPr>
          <a:endParaRPr lang="en-US" sz="2200" baseline="0" dirty="0">
            <a:solidFill>
              <a:schemeClr val="tx1"/>
            </a:solidFill>
            <a:latin typeface="+mn-lt"/>
          </a:endParaRPr>
        </a:p>
      </dgm:t>
    </dgm:pt>
    <dgm:pt modelId="{897CD898-D411-4B08-B343-9EE9896B6C32}" type="parTrans" cxnId="{4ACEFEC8-0E7F-4336-87B5-FB478EA75132}">
      <dgm:prSet/>
      <dgm:spPr/>
      <dgm:t>
        <a:bodyPr/>
        <a:lstStyle/>
        <a:p>
          <a:endParaRPr lang="en-US"/>
        </a:p>
      </dgm:t>
    </dgm:pt>
    <dgm:pt modelId="{571D3750-F712-47E1-A325-A681968CBBD7}" type="sibTrans" cxnId="{4ACEFEC8-0E7F-4336-87B5-FB478EA75132}">
      <dgm:prSet/>
      <dgm:spPr/>
      <dgm:t>
        <a:bodyPr/>
        <a:lstStyle/>
        <a:p>
          <a:endParaRPr lang="en-US"/>
        </a:p>
      </dgm:t>
    </dgm:pt>
    <dgm:pt modelId="{F6CE912F-21A3-4FAA-ADEC-255F16EFD9BF}">
      <dgm:prSet phldrT="[Text]" custT="1"/>
      <dgm:spPr>
        <a:solidFill>
          <a:srgbClr val="5BFB81"/>
        </a:solidFill>
      </dgm:spPr>
      <dgm:t>
        <a:bodyPr/>
        <a:lstStyle/>
        <a:p>
          <a:pPr marL="465138" indent="-293688">
            <a:lnSpc>
              <a:spcPct val="100000"/>
            </a:lnSpc>
            <a:spcBef>
              <a:spcPts val="0"/>
            </a:spcBef>
            <a:spcAft>
              <a:spcPts val="600"/>
            </a:spcAft>
          </a:pPr>
          <a:r>
            <a:rPr lang="en-US" sz="2200" b="1" baseline="0" dirty="0">
              <a:solidFill>
                <a:schemeClr val="tx1"/>
              </a:solidFill>
              <a:latin typeface="+mn-lt"/>
            </a:rPr>
            <a:t>Linked Lists: </a:t>
          </a:r>
          <a:r>
            <a:rPr lang="en-US" sz="2200" baseline="0" dirty="0">
              <a:solidFill>
                <a:schemeClr val="tx1"/>
              </a:solidFill>
              <a:latin typeface="+mn-lt"/>
            </a:rPr>
            <a:t>Chapter 5, pages 265 to 325</a:t>
          </a:r>
        </a:p>
      </dgm:t>
    </dgm:pt>
    <dgm:pt modelId="{BA504D16-2C5F-4916-8864-563466FFC912}" type="parTrans" cxnId="{4BC38318-53C0-4FEB-B4C9-75B74739E872}">
      <dgm:prSet/>
      <dgm:spPr/>
      <dgm:t>
        <a:bodyPr/>
        <a:lstStyle/>
        <a:p>
          <a:endParaRPr lang="en-US"/>
        </a:p>
      </dgm:t>
    </dgm:pt>
    <dgm:pt modelId="{B4F5F459-368E-4AC9-B2B2-99E5AC404ED8}" type="sibTrans" cxnId="{4BC38318-53C0-4FEB-B4C9-75B74739E872}">
      <dgm:prSet/>
      <dgm:spPr/>
      <dgm:t>
        <a:bodyPr/>
        <a:lstStyle/>
        <a:p>
          <a:endParaRPr lang="en-US"/>
        </a:p>
      </dgm:t>
    </dgm:pt>
    <dgm:pt modelId="{F689186A-B9F0-4B7E-BECC-A09536137075}">
      <dgm:prSet phldrT="[Text]" custT="1"/>
      <dgm:spPr>
        <a:solidFill>
          <a:srgbClr val="5BFB81"/>
        </a:solidFill>
      </dgm:spPr>
      <dgm:t>
        <a:bodyPr/>
        <a:lstStyle/>
        <a:p>
          <a:pPr marL="465138" indent="-293688">
            <a:lnSpc>
              <a:spcPct val="100000"/>
            </a:lnSpc>
            <a:spcBef>
              <a:spcPts val="0"/>
            </a:spcBef>
            <a:spcAft>
              <a:spcPts val="600"/>
            </a:spcAft>
          </a:pPr>
          <a:r>
            <a:rPr lang="en-US" sz="2200" baseline="0" dirty="0">
              <a:solidFill>
                <a:schemeClr val="tx1"/>
              </a:solidFill>
              <a:latin typeface="+mn-lt"/>
            </a:rPr>
            <a:t>An array-based implementation: Chapter 4, pages 250 to 257 </a:t>
          </a:r>
        </a:p>
      </dgm:t>
    </dgm:pt>
    <dgm:pt modelId="{111BD96E-292E-4A38-84A6-184CD948AB29}" type="parTrans" cxnId="{59164F97-45E8-4FBB-8003-D562CC16CDCC}">
      <dgm:prSet/>
      <dgm:spPr/>
      <dgm:t>
        <a:bodyPr/>
        <a:lstStyle/>
        <a:p>
          <a:endParaRPr lang="en-US"/>
        </a:p>
      </dgm:t>
    </dgm:pt>
    <dgm:pt modelId="{13691C4D-CEF3-4AD0-BA1C-D0E3D2BB43E5}" type="sibTrans" cxnId="{59164F97-45E8-4FBB-8003-D562CC16CDCC}">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pt>
    <dgm:pt modelId="{1CF88B78-4801-4BFE-9764-C472D8A97954}" type="pres">
      <dgm:prSet presAssocID="{15A46DDB-42AA-4BBF-AE75-5C9F19A8EE95}" presName="txShp" presStyleLbl="node1" presStyleIdx="1" presStyleCnt="2" custScaleX="125836">
        <dgm:presLayoutVars>
          <dgm:bulletEnabled val="1"/>
        </dgm:presLayoutVars>
      </dgm:prSet>
      <dgm:spPr/>
    </dgm:pt>
  </dgm:ptLst>
  <dgm:cxnLst>
    <dgm:cxn modelId="{4BC38318-53C0-4FEB-B4C9-75B74739E872}" srcId="{0FE90267-9BC7-4679-8942-5FF3A3AB06ED}" destId="{F6CE912F-21A3-4FAA-ADEC-255F16EFD9BF}" srcOrd="2" destOrd="0" parTransId="{BA504D16-2C5F-4916-8864-563466FFC912}" sibTransId="{B4F5F459-368E-4AC9-B2B2-99E5AC404ED8}"/>
    <dgm:cxn modelId="{1BBC6133-45AD-4060-8C4A-0B1D02B70742}" srcId="{0FE90267-9BC7-4679-8942-5FF3A3AB06ED}" destId="{C5CEBEED-CFB9-42A5-B5AD-5846D62AC459}" srcOrd="0" destOrd="0" parTransId="{A0A2091F-B4A7-494A-8045-F1B6768BF68E}" sibTransId="{8F2732F5-0EE9-4592-B5B0-D7D7746865F9}"/>
    <dgm:cxn modelId="{C3144358-C927-4D94-BE52-71654A8E3165}" type="presOf" srcId="{CCAD265B-CB61-476F-8EB2-F8AA7BE6F91E}" destId="{691D3C5E-B9A5-48E5-96D2-C74E4BC7C021}" srcOrd="0" destOrd="4"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221ECC6B-FB37-4F20-8946-647EC30A4283}" type="presOf" srcId="{0FE90267-9BC7-4679-8942-5FF3A3AB06ED}" destId="{691D3C5E-B9A5-48E5-96D2-C74E4BC7C021}" srcOrd="0" destOrd="0" presId="urn:microsoft.com/office/officeart/2005/8/layout/vList3#1"/>
    <dgm:cxn modelId="{B604DC77-B775-4D1F-9129-68612B5F6BE5}" srcId="{C862E928-676D-428E-8E83-FEAED208C0F7}" destId="{0FE90267-9BC7-4679-8942-5FF3A3AB06ED}" srcOrd="0" destOrd="0" parTransId="{97FF8DFD-B26D-41C3-89BA-C7B95B7D90CB}" sibTransId="{D0E060C8-5E3E-490E-B807-583FB2F11816}"/>
    <dgm:cxn modelId="{354E2678-439C-4C16-B092-9D920FB9C889}" type="presOf" srcId="{6D3F791B-D2DD-426C-ACEF-4A7F889FA29F}" destId="{1CF88B78-4801-4BFE-9764-C472D8A97954}" srcOrd="0" destOrd="1" presId="urn:microsoft.com/office/officeart/2005/8/layout/vList3#1"/>
    <dgm:cxn modelId="{59164F97-45E8-4FBB-8003-D562CC16CDCC}" srcId="{0FE90267-9BC7-4679-8942-5FF3A3AB06ED}" destId="{F689186A-B9F0-4B7E-BECC-A09536137075}" srcOrd="1" destOrd="0" parTransId="{111BD96E-292E-4A38-84A6-184CD948AB29}" sibTransId="{13691C4D-CEF3-4AD0-BA1C-D0E3D2BB43E5}"/>
    <dgm:cxn modelId="{2AC996B7-F0B5-4313-91C8-A5FBE32F6FEA}" type="presOf" srcId="{C5CEBEED-CFB9-42A5-B5AD-5846D62AC459}" destId="{691D3C5E-B9A5-48E5-96D2-C74E4BC7C021}" srcOrd="0" destOrd="1" presId="urn:microsoft.com/office/officeart/2005/8/layout/vList3#1"/>
    <dgm:cxn modelId="{83FA6FC1-F88F-4C82-A297-1DF86F64DD4A}" type="presOf" srcId="{C862E928-676D-428E-8E83-FEAED208C0F7}" destId="{92EE76E5-3762-43F0-B701-FDC1B9155319}" srcOrd="0" destOrd="0" presId="urn:microsoft.com/office/officeart/2005/8/layout/vList3#1"/>
    <dgm:cxn modelId="{4ACEFEC8-0E7F-4336-87B5-FB478EA75132}" srcId="{0FE90267-9BC7-4679-8942-5FF3A3AB06ED}" destId="{CCAD265B-CB61-476F-8EB2-F8AA7BE6F91E}" srcOrd="3" destOrd="0" parTransId="{897CD898-D411-4B08-B343-9EE9896B6C32}" sibTransId="{571D3750-F712-47E1-A325-A681968CBBD7}"/>
    <dgm:cxn modelId="{B807A9C9-B9C8-4E83-BB9A-1ED19A38A0C3}" type="presOf" srcId="{15A46DDB-42AA-4BBF-AE75-5C9F19A8EE95}" destId="{1CF88B78-4801-4BFE-9764-C472D8A97954}" srcOrd="0" destOrd="0" presId="urn:microsoft.com/office/officeart/2005/8/layout/vList3#1"/>
    <dgm:cxn modelId="{1D6058D0-81CE-4F13-B03B-ACD0A5765515}" type="presOf" srcId="{F6CE912F-21A3-4FAA-ADEC-255F16EFD9BF}" destId="{691D3C5E-B9A5-48E5-96D2-C74E4BC7C021}" srcOrd="0" destOrd="3" presId="urn:microsoft.com/office/officeart/2005/8/layout/vList3#1"/>
    <dgm:cxn modelId="{2A2C85E8-EF86-4FE4-814F-631FB7B7A97B}" srcId="{15A46DDB-42AA-4BBF-AE75-5C9F19A8EE95}" destId="{6D3F791B-D2DD-426C-ACEF-4A7F889FA29F}" srcOrd="0" destOrd="0" parTransId="{31C8CEE9-AAE9-4B4C-BEF9-E822E9ABD43E}" sibTransId="{AF9012BD-7807-4957-B43C-821558493998}"/>
    <dgm:cxn modelId="{684A15EC-9D38-4205-9D8C-CB2C59BADF41}" type="presOf" srcId="{F689186A-B9F0-4B7E-BECC-A09536137075}" destId="{691D3C5E-B9A5-48E5-96D2-C74E4BC7C021}" srcOrd="0" destOrd="2" presId="urn:microsoft.com/office/officeart/2005/8/layout/vList3#1"/>
    <dgm:cxn modelId="{CD9DF956-B88E-4F55-95A3-A574ED6A0BE1}" type="presParOf" srcId="{92EE76E5-3762-43F0-B701-FDC1B9155319}" destId="{BB6723CE-ADD8-4F40-BBA2-A73E76036D91}" srcOrd="0" destOrd="0" presId="urn:microsoft.com/office/officeart/2005/8/layout/vList3#1"/>
    <dgm:cxn modelId="{66981205-68CC-487D-A4B0-2C9047F4A5C9}" type="presParOf" srcId="{BB6723CE-ADD8-4F40-BBA2-A73E76036D91}" destId="{E9C254D0-7C86-4675-AC1B-555179EDDE6F}" srcOrd="0" destOrd="0" presId="urn:microsoft.com/office/officeart/2005/8/layout/vList3#1"/>
    <dgm:cxn modelId="{779EEF32-622C-4809-855F-E19CB46F3C33}" type="presParOf" srcId="{BB6723CE-ADD8-4F40-BBA2-A73E76036D91}" destId="{691D3C5E-B9A5-48E5-96D2-C74E4BC7C021}" srcOrd="1" destOrd="0" presId="urn:microsoft.com/office/officeart/2005/8/layout/vList3#1"/>
    <dgm:cxn modelId="{A1483B12-9DA1-4035-852B-DB2D73421967}" type="presParOf" srcId="{92EE76E5-3762-43F0-B701-FDC1B9155319}" destId="{13220A11-ED16-4A41-B09D-38EEF3B5F949}" srcOrd="1" destOrd="0" presId="urn:microsoft.com/office/officeart/2005/8/layout/vList3#1"/>
    <dgm:cxn modelId="{4001FC44-877E-4B96-9CE6-91F62D10798A}" type="presParOf" srcId="{92EE76E5-3762-43F0-B701-FDC1B9155319}" destId="{432ED7D5-1CA3-470E-B9D4-49E90AF170FE}" srcOrd="2" destOrd="0" presId="urn:microsoft.com/office/officeart/2005/8/layout/vList3#1"/>
    <dgm:cxn modelId="{7AFDE172-D892-4726-BDFB-5BFBFB5C8062}" type="presParOf" srcId="{432ED7D5-1CA3-470E-B9D4-49E90AF170FE}" destId="{71E86C86-047A-4D09-AAD2-F51B4E8AD96C}" srcOrd="0" destOrd="0" presId="urn:microsoft.com/office/officeart/2005/8/layout/vList3#1"/>
    <dgm:cxn modelId="{768BC53B-C564-49F3-8BA7-C29F2047E70D}"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176923" y="177312"/>
          <a:ext cx="1179487" cy="825641"/>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413210"/>
        <a:ext cx="825641" cy="353846"/>
      </dsp:txXfrm>
    </dsp:sp>
    <dsp:sp modelId="{17946CE0-4F59-49F2-83C9-45D73974197A}">
      <dsp:nvSpPr>
        <dsp:cNvPr id="0" name=""/>
        <dsp:cNvSpPr/>
      </dsp:nvSpPr>
      <dsp:spPr>
        <a:xfrm rot="5400000">
          <a:off x="3694836" y="-2868805"/>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define a List ADT</a:t>
          </a:r>
        </a:p>
      </dsp:txBody>
      <dsp:txXfrm rot="-5400000">
        <a:off x="825641" y="37816"/>
        <a:ext cx="6467630" cy="691814"/>
      </dsp:txXfrm>
    </dsp:sp>
    <dsp:sp modelId="{E26FD5B1-3991-4CE2-874F-8C2F1F1A42F2}">
      <dsp:nvSpPr>
        <dsp:cNvPr id="0" name=""/>
        <dsp:cNvSpPr/>
      </dsp:nvSpPr>
      <dsp:spPr>
        <a:xfrm rot="5400000">
          <a:off x="-176923" y="1209017"/>
          <a:ext cx="1179487" cy="825641"/>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1444915"/>
        <a:ext cx="825641" cy="353846"/>
      </dsp:txXfrm>
    </dsp:sp>
    <dsp:sp modelId="{F8B2D4D0-CC62-4E1F-8BFF-8FB3F6AE7A97}">
      <dsp:nvSpPr>
        <dsp:cNvPr id="0" name=""/>
        <dsp:cNvSpPr/>
      </dsp:nvSpPr>
      <dsp:spPr>
        <a:xfrm rot="5400000">
          <a:off x="3694836" y="-1837100"/>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array</a:t>
          </a:r>
        </a:p>
      </dsp:txBody>
      <dsp:txXfrm rot="-5400000">
        <a:off x="825641" y="1069521"/>
        <a:ext cx="6467630" cy="691814"/>
      </dsp:txXfrm>
    </dsp:sp>
    <dsp:sp modelId="{07951361-5D33-45A2-9EE4-610B36FF9DB0}">
      <dsp:nvSpPr>
        <dsp:cNvPr id="0" name=""/>
        <dsp:cNvSpPr/>
      </dsp:nvSpPr>
      <dsp:spPr>
        <a:xfrm rot="5400000">
          <a:off x="-176923" y="2240721"/>
          <a:ext cx="1179487" cy="8256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2476619"/>
        <a:ext cx="825641" cy="353846"/>
      </dsp:txXfrm>
    </dsp:sp>
    <dsp:sp modelId="{7625166C-48AB-4023-B514-381FC1C29791}">
      <dsp:nvSpPr>
        <dsp:cNvPr id="0" name=""/>
        <dsp:cNvSpPr/>
      </dsp:nvSpPr>
      <dsp:spPr>
        <a:xfrm rot="5400000">
          <a:off x="3694836" y="-805396"/>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implement a List ADT with linked list</a:t>
          </a:r>
        </a:p>
      </dsp:txBody>
      <dsp:txXfrm rot="-5400000">
        <a:off x="825641" y="2101225"/>
        <a:ext cx="6467630" cy="691814"/>
      </dsp:txXfrm>
    </dsp:sp>
    <dsp:sp modelId="{30A22B96-D0A9-4021-B644-FA31FA75A3A2}">
      <dsp:nvSpPr>
        <dsp:cNvPr id="0" name=""/>
        <dsp:cNvSpPr/>
      </dsp:nvSpPr>
      <dsp:spPr>
        <a:xfrm rot="5400000">
          <a:off x="-176923" y="3272426"/>
          <a:ext cx="1179487" cy="825641"/>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3508324"/>
        <a:ext cx="825641" cy="353846"/>
      </dsp:txXfrm>
    </dsp:sp>
    <dsp:sp modelId="{C3B9ADA7-ECC6-48E1-8CF9-FAD428EA5191}">
      <dsp:nvSpPr>
        <dsp:cNvPr id="0" name=""/>
        <dsp:cNvSpPr/>
      </dsp:nvSpPr>
      <dsp:spPr>
        <a:xfrm rot="5400000">
          <a:off x="3694836" y="226307"/>
          <a:ext cx="766666" cy="65050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Able to use Java API LinkedList class</a:t>
          </a:r>
        </a:p>
      </dsp:txBody>
      <dsp:txXfrm rot="-5400000">
        <a:off x="825641" y="3132928"/>
        <a:ext cx="6467630" cy="691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Book</a:t>
          </a:r>
        </a:p>
        <a:p>
          <a:pPr marL="465138" lvl="1" indent="-293688" algn="l" defTabSz="977900">
            <a:lnSpc>
              <a:spcPct val="100000"/>
            </a:lnSpc>
            <a:spcBef>
              <a:spcPct val="0"/>
            </a:spcBef>
            <a:spcAft>
              <a:spcPts val="600"/>
            </a:spcAft>
            <a:buChar char="•"/>
          </a:pPr>
          <a:r>
            <a:rPr lang="en-US" sz="2200" b="1" kern="1200" baseline="0" dirty="0">
              <a:solidFill>
                <a:schemeClr val="tx1"/>
              </a:solidFill>
            </a:rPr>
            <a:t>List ADT:</a:t>
          </a:r>
          <a:r>
            <a:rPr lang="en-US" sz="2200" kern="1200" baseline="0" dirty="0">
              <a:solidFill>
                <a:schemeClr val="tx1"/>
              </a:solidFill>
            </a:rPr>
            <a:t> Chapter 4, pages 227 to 233</a:t>
          </a:r>
          <a:endParaRPr lang="en-US" sz="2200" kern="1200" baseline="0" dirty="0">
            <a:solidFill>
              <a:schemeClr val="tx1"/>
            </a:solidFill>
            <a:latin typeface="+mn-lt"/>
          </a:endParaRPr>
        </a:p>
        <a:p>
          <a:pPr marL="465138" lvl="1" indent="-293688" algn="l" defTabSz="977900">
            <a:lnSpc>
              <a:spcPct val="100000"/>
            </a:lnSpc>
            <a:spcBef>
              <a:spcPct val="0"/>
            </a:spcBef>
            <a:spcAft>
              <a:spcPts val="600"/>
            </a:spcAft>
            <a:buChar char="•"/>
          </a:pPr>
          <a:r>
            <a:rPr lang="en-US" sz="2200" kern="1200" baseline="0" dirty="0">
              <a:solidFill>
                <a:schemeClr val="tx1"/>
              </a:solidFill>
              <a:latin typeface="+mn-lt"/>
            </a:rPr>
            <a:t>An array-based implementation: Chapter 4, pages 250 to 257 </a:t>
          </a:r>
        </a:p>
        <a:p>
          <a:pPr marL="465138" lvl="1" indent="-293688" algn="l" defTabSz="977900">
            <a:lnSpc>
              <a:spcPct val="100000"/>
            </a:lnSpc>
            <a:spcBef>
              <a:spcPct val="0"/>
            </a:spcBef>
            <a:spcAft>
              <a:spcPts val="600"/>
            </a:spcAft>
            <a:buChar char="•"/>
          </a:pPr>
          <a:r>
            <a:rPr lang="en-US" sz="2200" b="1" kern="1200" baseline="0" dirty="0">
              <a:solidFill>
                <a:schemeClr val="tx1"/>
              </a:solidFill>
              <a:latin typeface="+mn-lt"/>
            </a:rPr>
            <a:t>Linked Lists: </a:t>
          </a:r>
          <a:r>
            <a:rPr lang="en-US" sz="2200" kern="1200" baseline="0" dirty="0">
              <a:solidFill>
                <a:schemeClr val="tx1"/>
              </a:solidFill>
              <a:latin typeface="+mn-lt"/>
            </a:rPr>
            <a:t>Chapter 5, pages 265 to 325</a:t>
          </a:r>
        </a:p>
        <a:p>
          <a:pPr marL="465138" lvl="1" indent="-293688" algn="l" defTabSz="977900">
            <a:lnSpc>
              <a:spcPct val="100000"/>
            </a:lnSpc>
            <a:spcBef>
              <a:spcPct val="0"/>
            </a:spcBef>
            <a:spcAft>
              <a:spcPts val="600"/>
            </a:spcAft>
            <a:buChar char="•"/>
          </a:pPr>
          <a:endParaRPr lang="en-US" sz="22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IT-TDT Sakai </a:t>
          </a:r>
          <a:r>
            <a:rPr lang="en-US" sz="2800" kern="1200" dirty="0">
              <a:solidFill>
                <a:schemeClr val="tx1"/>
              </a:solidFill>
              <a:sym typeface="Wingdings" panose="05000000000000000000" pitchFamily="2" charset="2"/>
            </a:rPr>
            <a:t> </a:t>
          </a:r>
          <a:r>
            <a:rPr lang="en-US" sz="2800" kern="1200" dirty="0">
              <a:solidFill>
                <a:schemeClr val="tx1"/>
              </a:solidFill>
            </a:rPr>
            <a:t>501043 website </a:t>
          </a:r>
          <a:r>
            <a:rPr lang="en-US" sz="2800" kern="1200" dirty="0">
              <a:solidFill>
                <a:schemeClr val="tx1"/>
              </a:solidFill>
              <a:sym typeface="Wingdings" panose="05000000000000000000" pitchFamily="2" charset="2"/>
            </a:rPr>
            <a:t>  Lessons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a:solidFill>
                <a:schemeClr val="tx1"/>
              </a:solidFill>
              <a:hlinkClick xmlns:r="http://schemas.openxmlformats.org/officeDocument/2006/relationships" r:id="rId2"/>
            </a:rPr>
            <a:t>http://sakai.it.tdt.edu.vn</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05" cy="493097"/>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84463" y="1"/>
            <a:ext cx="2972005" cy="493097"/>
          </a:xfrm>
          <a:prstGeom prst="rect">
            <a:avLst/>
          </a:prstGeom>
        </p:spPr>
        <p:txBody>
          <a:bodyPr vert="horz" lIns="88221" tIns="44111" rIns="88221" bIns="44111" rtlCol="0"/>
          <a:lstStyle>
            <a:lvl1pPr algn="r">
              <a:defRPr sz="1200"/>
            </a:lvl1pPr>
          </a:lstStyle>
          <a:p>
            <a:fld id="{0D253E4B-C7A1-409F-B60B-55023F7B9320}" type="datetimeFigureOut">
              <a:rPr lang="en-US" smtClean="0"/>
              <a:pPr/>
              <a:t>8/17/20</a:t>
            </a:fld>
            <a:endParaRPr lang="en-US" dirty="0"/>
          </a:p>
        </p:txBody>
      </p:sp>
      <p:sp>
        <p:nvSpPr>
          <p:cNvPr id="4" name="Footer Placeholder 3"/>
          <p:cNvSpPr>
            <a:spLocks noGrp="1"/>
          </p:cNvSpPr>
          <p:nvPr>
            <p:ph type="ftr" sz="quarter" idx="2"/>
          </p:nvPr>
        </p:nvSpPr>
        <p:spPr>
          <a:xfrm>
            <a:off x="0" y="9378035"/>
            <a:ext cx="2972005" cy="493097"/>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463" y="9378035"/>
            <a:ext cx="2972005" cy="493097"/>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4182717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72005"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82929" y="1"/>
            <a:ext cx="2973538" cy="494629"/>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62025" y="739775"/>
            <a:ext cx="4935538" cy="37020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3961" y="4687486"/>
            <a:ext cx="5490080" cy="4444000"/>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9378035"/>
            <a:ext cx="2972005"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82929" y="9378035"/>
            <a:ext cx="2973538" cy="493097"/>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574923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95607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extLst>
      <p:ext uri="{BB962C8B-B14F-4D97-AF65-F5344CB8AC3E}">
        <p14:creationId xmlns:p14="http://schemas.microsoft.com/office/powerpoint/2010/main" val="205768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extLst>
      <p:ext uri="{BB962C8B-B14F-4D97-AF65-F5344CB8AC3E}">
        <p14:creationId xmlns:p14="http://schemas.microsoft.com/office/powerpoint/2010/main" val="2861425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extLst>
      <p:ext uri="{BB962C8B-B14F-4D97-AF65-F5344CB8AC3E}">
        <p14:creationId xmlns:p14="http://schemas.microsoft.com/office/powerpoint/2010/main" val="131267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extLst>
      <p:ext uri="{BB962C8B-B14F-4D97-AF65-F5344CB8AC3E}">
        <p14:creationId xmlns:p14="http://schemas.microsoft.com/office/powerpoint/2010/main" val="58907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extLst>
      <p:ext uri="{BB962C8B-B14F-4D97-AF65-F5344CB8AC3E}">
        <p14:creationId xmlns:p14="http://schemas.microsoft.com/office/powerpoint/2010/main" val="425310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extLst>
      <p:ext uri="{BB962C8B-B14F-4D97-AF65-F5344CB8AC3E}">
        <p14:creationId xmlns:p14="http://schemas.microsoft.com/office/powerpoint/2010/main" val="184735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extLst>
      <p:ext uri="{BB962C8B-B14F-4D97-AF65-F5344CB8AC3E}">
        <p14:creationId xmlns:p14="http://schemas.microsoft.com/office/powerpoint/2010/main" val="1732379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extLst>
      <p:ext uri="{BB962C8B-B14F-4D97-AF65-F5344CB8AC3E}">
        <p14:creationId xmlns:p14="http://schemas.microsoft.com/office/powerpoint/2010/main" val="253687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extLst>
      <p:ext uri="{BB962C8B-B14F-4D97-AF65-F5344CB8AC3E}">
        <p14:creationId xmlns:p14="http://schemas.microsoft.com/office/powerpoint/2010/main" val="40980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extLst>
      <p:ext uri="{BB962C8B-B14F-4D97-AF65-F5344CB8AC3E}">
        <p14:creationId xmlns:p14="http://schemas.microsoft.com/office/powerpoint/2010/main" val="102349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extLst>
      <p:ext uri="{BB962C8B-B14F-4D97-AF65-F5344CB8AC3E}">
        <p14:creationId xmlns:p14="http://schemas.microsoft.com/office/powerpoint/2010/main" val="200473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extLst>
      <p:ext uri="{BB962C8B-B14F-4D97-AF65-F5344CB8AC3E}">
        <p14:creationId xmlns:p14="http://schemas.microsoft.com/office/powerpoint/2010/main" val="3561322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extLst>
      <p:ext uri="{BB962C8B-B14F-4D97-AF65-F5344CB8AC3E}">
        <p14:creationId xmlns:p14="http://schemas.microsoft.com/office/powerpoint/2010/main" val="3703090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extLst>
      <p:ext uri="{BB962C8B-B14F-4D97-AF65-F5344CB8AC3E}">
        <p14:creationId xmlns:p14="http://schemas.microsoft.com/office/powerpoint/2010/main" val="179989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extLst>
      <p:ext uri="{BB962C8B-B14F-4D97-AF65-F5344CB8AC3E}">
        <p14:creationId xmlns:p14="http://schemas.microsoft.com/office/powerpoint/2010/main" val="2154043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extLst>
      <p:ext uri="{BB962C8B-B14F-4D97-AF65-F5344CB8AC3E}">
        <p14:creationId xmlns:p14="http://schemas.microsoft.com/office/powerpoint/2010/main" val="1227422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Explain explicitly the differences between a list and a linked list.</a:t>
            </a:r>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extLst>
      <p:ext uri="{BB962C8B-B14F-4D97-AF65-F5344CB8AC3E}">
        <p14:creationId xmlns:p14="http://schemas.microsoft.com/office/powerpoint/2010/main" val="11819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extLst>
      <p:ext uri="{BB962C8B-B14F-4D97-AF65-F5344CB8AC3E}">
        <p14:creationId xmlns:p14="http://schemas.microsoft.com/office/powerpoint/2010/main" val="4117595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extLst>
      <p:ext uri="{BB962C8B-B14F-4D97-AF65-F5344CB8AC3E}">
        <p14:creationId xmlns:p14="http://schemas.microsoft.com/office/powerpoint/2010/main" val="3651756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extLst>
      <p:ext uri="{BB962C8B-B14F-4D97-AF65-F5344CB8AC3E}">
        <p14:creationId xmlns:p14="http://schemas.microsoft.com/office/powerpoint/2010/main" val="1499957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extLst>
      <p:ext uri="{BB962C8B-B14F-4D97-AF65-F5344CB8AC3E}">
        <p14:creationId xmlns:p14="http://schemas.microsoft.com/office/powerpoint/2010/main" val="101985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dirty="0"/>
          </a:p>
        </p:txBody>
      </p:sp>
    </p:spTree>
    <p:extLst>
      <p:ext uri="{BB962C8B-B14F-4D97-AF65-F5344CB8AC3E}">
        <p14:creationId xmlns:p14="http://schemas.microsoft.com/office/powerpoint/2010/main" val="371590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extLst>
      <p:ext uri="{BB962C8B-B14F-4D97-AF65-F5344CB8AC3E}">
        <p14:creationId xmlns:p14="http://schemas.microsoft.com/office/powerpoint/2010/main" val="1127613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extLst>
      <p:ext uri="{BB962C8B-B14F-4D97-AF65-F5344CB8AC3E}">
        <p14:creationId xmlns:p14="http://schemas.microsoft.com/office/powerpoint/2010/main" val="4237886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extLst>
      <p:ext uri="{BB962C8B-B14F-4D97-AF65-F5344CB8AC3E}">
        <p14:creationId xmlns:p14="http://schemas.microsoft.com/office/powerpoint/2010/main" val="2390914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extLst>
      <p:ext uri="{BB962C8B-B14F-4D97-AF65-F5344CB8AC3E}">
        <p14:creationId xmlns:p14="http://schemas.microsoft.com/office/powerpoint/2010/main" val="2839354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extLst>
      <p:ext uri="{BB962C8B-B14F-4D97-AF65-F5344CB8AC3E}">
        <p14:creationId xmlns:p14="http://schemas.microsoft.com/office/powerpoint/2010/main" val="1843011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extLst>
      <p:ext uri="{BB962C8B-B14F-4D97-AF65-F5344CB8AC3E}">
        <p14:creationId xmlns:p14="http://schemas.microsoft.com/office/powerpoint/2010/main" val="2006168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extLst>
      <p:ext uri="{BB962C8B-B14F-4D97-AF65-F5344CB8AC3E}">
        <p14:creationId xmlns:p14="http://schemas.microsoft.com/office/powerpoint/2010/main" val="914811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extLst>
      <p:ext uri="{BB962C8B-B14F-4D97-AF65-F5344CB8AC3E}">
        <p14:creationId xmlns:p14="http://schemas.microsoft.com/office/powerpoint/2010/main" val="36430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extLst>
      <p:ext uri="{BB962C8B-B14F-4D97-AF65-F5344CB8AC3E}">
        <p14:creationId xmlns:p14="http://schemas.microsoft.com/office/powerpoint/2010/main" val="729907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extLst>
      <p:ext uri="{BB962C8B-B14F-4D97-AF65-F5344CB8AC3E}">
        <p14:creationId xmlns:p14="http://schemas.microsoft.com/office/powerpoint/2010/main" val="234622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extLst>
      <p:ext uri="{BB962C8B-B14F-4D97-AF65-F5344CB8AC3E}">
        <p14:creationId xmlns:p14="http://schemas.microsoft.com/office/powerpoint/2010/main" val="1394575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extLst>
      <p:ext uri="{BB962C8B-B14F-4D97-AF65-F5344CB8AC3E}">
        <p14:creationId xmlns:p14="http://schemas.microsoft.com/office/powerpoint/2010/main" val="3611622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extLst>
      <p:ext uri="{BB962C8B-B14F-4D97-AF65-F5344CB8AC3E}">
        <p14:creationId xmlns:p14="http://schemas.microsoft.com/office/powerpoint/2010/main" val="7279613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extLst>
      <p:ext uri="{BB962C8B-B14F-4D97-AF65-F5344CB8AC3E}">
        <p14:creationId xmlns:p14="http://schemas.microsoft.com/office/powerpoint/2010/main" val="1607407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extLst>
      <p:ext uri="{BB962C8B-B14F-4D97-AF65-F5344CB8AC3E}">
        <p14:creationId xmlns:p14="http://schemas.microsoft.com/office/powerpoint/2010/main" val="1601004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extLst>
      <p:ext uri="{BB962C8B-B14F-4D97-AF65-F5344CB8AC3E}">
        <p14:creationId xmlns:p14="http://schemas.microsoft.com/office/powerpoint/2010/main" val="662058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extLst>
      <p:ext uri="{BB962C8B-B14F-4D97-AF65-F5344CB8AC3E}">
        <p14:creationId xmlns:p14="http://schemas.microsoft.com/office/powerpoint/2010/main" val="442584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extLst>
      <p:ext uri="{BB962C8B-B14F-4D97-AF65-F5344CB8AC3E}">
        <p14:creationId xmlns:p14="http://schemas.microsoft.com/office/powerpoint/2010/main" val="26997000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extLst>
      <p:ext uri="{BB962C8B-B14F-4D97-AF65-F5344CB8AC3E}">
        <p14:creationId xmlns:p14="http://schemas.microsoft.com/office/powerpoint/2010/main" val="35489627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extLst>
      <p:ext uri="{BB962C8B-B14F-4D97-AF65-F5344CB8AC3E}">
        <p14:creationId xmlns:p14="http://schemas.microsoft.com/office/powerpoint/2010/main" val="38603968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extLst>
      <p:ext uri="{BB962C8B-B14F-4D97-AF65-F5344CB8AC3E}">
        <p14:creationId xmlns:p14="http://schemas.microsoft.com/office/powerpoint/2010/main" val="378523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extLst>
      <p:ext uri="{BB962C8B-B14F-4D97-AF65-F5344CB8AC3E}">
        <p14:creationId xmlns:p14="http://schemas.microsoft.com/office/powerpoint/2010/main" val="27423704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extLst>
      <p:ext uri="{BB962C8B-B14F-4D97-AF65-F5344CB8AC3E}">
        <p14:creationId xmlns:p14="http://schemas.microsoft.com/office/powerpoint/2010/main" val="2405981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extLst>
      <p:ext uri="{BB962C8B-B14F-4D97-AF65-F5344CB8AC3E}">
        <p14:creationId xmlns:p14="http://schemas.microsoft.com/office/powerpoint/2010/main" val="30062245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extLst>
      <p:ext uri="{BB962C8B-B14F-4D97-AF65-F5344CB8AC3E}">
        <p14:creationId xmlns:p14="http://schemas.microsoft.com/office/powerpoint/2010/main" val="14832636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extLst>
      <p:ext uri="{BB962C8B-B14F-4D97-AF65-F5344CB8AC3E}">
        <p14:creationId xmlns:p14="http://schemas.microsoft.com/office/powerpoint/2010/main" val="12068913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extLst>
      <p:ext uri="{BB962C8B-B14F-4D97-AF65-F5344CB8AC3E}">
        <p14:creationId xmlns:p14="http://schemas.microsoft.com/office/powerpoint/2010/main" val="14368157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extLst>
      <p:ext uri="{BB962C8B-B14F-4D97-AF65-F5344CB8AC3E}">
        <p14:creationId xmlns:p14="http://schemas.microsoft.com/office/powerpoint/2010/main" val="1850102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extLst>
      <p:ext uri="{BB962C8B-B14F-4D97-AF65-F5344CB8AC3E}">
        <p14:creationId xmlns:p14="http://schemas.microsoft.com/office/powerpoint/2010/main" val="123247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extLst>
      <p:ext uri="{BB962C8B-B14F-4D97-AF65-F5344CB8AC3E}">
        <p14:creationId xmlns:p14="http://schemas.microsoft.com/office/powerpoint/2010/main" val="13132956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extLst>
      <p:ext uri="{BB962C8B-B14F-4D97-AF65-F5344CB8AC3E}">
        <p14:creationId xmlns:p14="http://schemas.microsoft.com/office/powerpoint/2010/main" val="3081589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extLst>
      <p:ext uri="{BB962C8B-B14F-4D97-AF65-F5344CB8AC3E}">
        <p14:creationId xmlns:p14="http://schemas.microsoft.com/office/powerpoint/2010/main" val="244007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extLst>
      <p:ext uri="{BB962C8B-B14F-4D97-AF65-F5344CB8AC3E}">
        <p14:creationId xmlns:p14="http://schemas.microsoft.com/office/powerpoint/2010/main" val="23476028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extLst>
      <p:ext uri="{BB962C8B-B14F-4D97-AF65-F5344CB8AC3E}">
        <p14:creationId xmlns:p14="http://schemas.microsoft.com/office/powerpoint/2010/main" val="2817991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extLst>
      <p:ext uri="{BB962C8B-B14F-4D97-AF65-F5344CB8AC3E}">
        <p14:creationId xmlns:p14="http://schemas.microsoft.com/office/powerpoint/2010/main" val="39609187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extLst>
      <p:ext uri="{BB962C8B-B14F-4D97-AF65-F5344CB8AC3E}">
        <p14:creationId xmlns:p14="http://schemas.microsoft.com/office/powerpoint/2010/main" val="34749463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extLst>
      <p:ext uri="{BB962C8B-B14F-4D97-AF65-F5344CB8AC3E}">
        <p14:creationId xmlns:p14="http://schemas.microsoft.com/office/powerpoint/2010/main" val="113804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extLst>
      <p:ext uri="{BB962C8B-B14F-4D97-AF65-F5344CB8AC3E}">
        <p14:creationId xmlns:p14="http://schemas.microsoft.com/office/powerpoint/2010/main" val="33009352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extLst>
      <p:ext uri="{BB962C8B-B14F-4D97-AF65-F5344CB8AC3E}">
        <p14:creationId xmlns:p14="http://schemas.microsoft.com/office/powerpoint/2010/main" val="41280818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extLst>
      <p:ext uri="{BB962C8B-B14F-4D97-AF65-F5344CB8AC3E}">
        <p14:creationId xmlns:p14="http://schemas.microsoft.com/office/powerpoint/2010/main" val="34939787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extLst>
      <p:ext uri="{BB962C8B-B14F-4D97-AF65-F5344CB8AC3E}">
        <p14:creationId xmlns:p14="http://schemas.microsoft.com/office/powerpoint/2010/main" val="102532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extLst>
      <p:ext uri="{BB962C8B-B14F-4D97-AF65-F5344CB8AC3E}">
        <p14:creationId xmlns:p14="http://schemas.microsoft.com/office/powerpoint/2010/main" val="29133953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extLst>
      <p:ext uri="{BB962C8B-B14F-4D97-AF65-F5344CB8AC3E}">
        <p14:creationId xmlns:p14="http://schemas.microsoft.com/office/powerpoint/2010/main" val="342412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extLst>
      <p:ext uri="{BB962C8B-B14F-4D97-AF65-F5344CB8AC3E}">
        <p14:creationId xmlns:p14="http://schemas.microsoft.com/office/powerpoint/2010/main" val="29619912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extLst>
      <p:ext uri="{BB962C8B-B14F-4D97-AF65-F5344CB8AC3E}">
        <p14:creationId xmlns:p14="http://schemas.microsoft.com/office/powerpoint/2010/main" val="37656501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extLst>
      <p:ext uri="{BB962C8B-B14F-4D97-AF65-F5344CB8AC3E}">
        <p14:creationId xmlns:p14="http://schemas.microsoft.com/office/powerpoint/2010/main" val="8267801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extLst>
      <p:ext uri="{BB962C8B-B14F-4D97-AF65-F5344CB8AC3E}">
        <p14:creationId xmlns:p14="http://schemas.microsoft.com/office/powerpoint/2010/main" val="17042175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extLst>
      <p:ext uri="{BB962C8B-B14F-4D97-AF65-F5344CB8AC3E}">
        <p14:creationId xmlns:p14="http://schemas.microsoft.com/office/powerpoint/2010/main" val="14581938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77</a:t>
            </a:fld>
            <a:endParaRPr lang="en-US" dirty="0"/>
          </a:p>
        </p:txBody>
      </p:sp>
    </p:spTree>
    <p:extLst>
      <p:ext uri="{BB962C8B-B14F-4D97-AF65-F5344CB8AC3E}">
        <p14:creationId xmlns:p14="http://schemas.microsoft.com/office/powerpoint/2010/main" val="39607984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78</a:t>
            </a:fld>
            <a:endParaRPr lang="en-US" dirty="0"/>
          </a:p>
        </p:txBody>
      </p:sp>
    </p:spTree>
    <p:extLst>
      <p:ext uri="{BB962C8B-B14F-4D97-AF65-F5344CB8AC3E}">
        <p14:creationId xmlns:p14="http://schemas.microsoft.com/office/powerpoint/2010/main" val="17596115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79</a:t>
            </a:fld>
            <a:endParaRPr lang="en-US" dirty="0"/>
          </a:p>
        </p:txBody>
      </p:sp>
    </p:spTree>
    <p:extLst>
      <p:ext uri="{BB962C8B-B14F-4D97-AF65-F5344CB8AC3E}">
        <p14:creationId xmlns:p14="http://schemas.microsoft.com/office/powerpoint/2010/main" val="30446988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80</a:t>
            </a:fld>
            <a:endParaRPr lang="en-US" dirty="0"/>
          </a:p>
        </p:txBody>
      </p:sp>
    </p:spTree>
    <p:extLst>
      <p:ext uri="{BB962C8B-B14F-4D97-AF65-F5344CB8AC3E}">
        <p14:creationId xmlns:p14="http://schemas.microsoft.com/office/powerpoint/2010/main" val="31398593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81</a:t>
            </a:fld>
            <a:endParaRPr lang="en-US" dirty="0"/>
          </a:p>
        </p:txBody>
      </p:sp>
    </p:spTree>
    <p:extLst>
      <p:ext uri="{BB962C8B-B14F-4D97-AF65-F5344CB8AC3E}">
        <p14:creationId xmlns:p14="http://schemas.microsoft.com/office/powerpoint/2010/main" val="28122865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82</a:t>
            </a:fld>
            <a:endParaRPr lang="en-US" dirty="0"/>
          </a:p>
        </p:txBody>
      </p:sp>
    </p:spTree>
    <p:extLst>
      <p:ext uri="{BB962C8B-B14F-4D97-AF65-F5344CB8AC3E}">
        <p14:creationId xmlns:p14="http://schemas.microsoft.com/office/powerpoint/2010/main" val="289347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extLst>
      <p:ext uri="{BB962C8B-B14F-4D97-AF65-F5344CB8AC3E}">
        <p14:creationId xmlns:p14="http://schemas.microsoft.com/office/powerpoint/2010/main" val="16377655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83</a:t>
            </a:fld>
            <a:endParaRPr lang="en-US" dirty="0"/>
          </a:p>
        </p:txBody>
      </p:sp>
    </p:spTree>
    <p:extLst>
      <p:ext uri="{BB962C8B-B14F-4D97-AF65-F5344CB8AC3E}">
        <p14:creationId xmlns:p14="http://schemas.microsoft.com/office/powerpoint/2010/main" val="34034128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84</a:t>
            </a:fld>
            <a:endParaRPr lang="en-US" dirty="0"/>
          </a:p>
        </p:txBody>
      </p:sp>
    </p:spTree>
    <p:extLst>
      <p:ext uri="{BB962C8B-B14F-4D97-AF65-F5344CB8AC3E}">
        <p14:creationId xmlns:p14="http://schemas.microsoft.com/office/powerpoint/2010/main" val="3675770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739775"/>
            <a:ext cx="4937125" cy="3703638"/>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85</a:t>
            </a:fld>
            <a:endParaRPr lang="en-US" dirty="0"/>
          </a:p>
        </p:txBody>
      </p:sp>
    </p:spTree>
    <p:extLst>
      <p:ext uri="{BB962C8B-B14F-4D97-AF65-F5344CB8AC3E}">
        <p14:creationId xmlns:p14="http://schemas.microsoft.com/office/powerpoint/2010/main" val="208419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extLst>
      <p:ext uri="{BB962C8B-B14F-4D97-AF65-F5344CB8AC3E}">
        <p14:creationId xmlns:p14="http://schemas.microsoft.com/office/powerpoint/2010/main" val="221382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172737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101828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822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8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65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117529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40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602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br>
              <a:rPr lang="en-US" dirty="0"/>
            </a:b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5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4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62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br>
              <a:rPr lang="en-US" dirty="0"/>
            </a:br>
            <a:r>
              <a:rPr lang="en-US" dirty="0"/>
              <a:t>---</a:t>
            </a:r>
            <a:br>
              <a:rPr lang="en-US" dirty="0"/>
            </a:br>
            <a:r>
              <a:rPr lang="en-US" dirty="0"/>
              <a:t>123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399" y="6553199"/>
            <a:ext cx="2713139" cy="76201"/>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a:t> [501043 Lecture 8: List ADT &amp; Linked Lists]</a:t>
            </a:r>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a:solidFill>
                <a:srgbClr val="000000"/>
              </a:solidFill>
              <a:latin typeface="Arial"/>
              <a:cs typeface="Aria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Arial"/>
              <a:cs typeface="Aria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fontAlgn="auto">
              <a:spcBef>
                <a:spcPts val="0"/>
              </a:spcBef>
              <a:spcAft>
                <a:spcPts val="0"/>
              </a:spcAft>
            </a:pPr>
            <a:r>
              <a:rPr lang="en-SG" dirty="0">
                <a:solidFill>
                  <a:srgbClr val="003399"/>
                </a:solidFill>
                <a:cs typeface="Arial"/>
              </a:rPr>
              <a:t>[501043 Lecture 1: Intro to Java]</a:t>
            </a:r>
            <a:endParaRPr lang="en-US" dirty="0">
              <a:solidFill>
                <a:srgbClr val="003399"/>
              </a:solidFill>
              <a:cs typeface="Aria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fontAlgn="auto">
              <a:spcBef>
                <a:spcPts val="0"/>
              </a:spcBef>
              <a:spcAft>
                <a:spcPts val="0"/>
              </a:spcAft>
            </a:pPr>
            <a:fld id="{9D84BA89-CC61-4F67-A868-148EFD8CC251}" type="slidenum">
              <a:rPr/>
              <a:pPr fontAlgn="auto">
                <a:spcBef>
                  <a:spcPts val="0"/>
                </a:spcBef>
                <a:spcAft>
                  <a:spcPts val="0"/>
                </a:spcAft>
              </a:pPr>
              <a:t>‹#›</a:t>
            </a:fld>
            <a:endParaRPr dirty="0"/>
          </a:p>
        </p:txBody>
      </p:sp>
    </p:spTree>
    <p:extLst>
      <p:ext uri="{BB962C8B-B14F-4D97-AF65-F5344CB8AC3E}">
        <p14:creationId xmlns:p14="http://schemas.microsoft.com/office/powerpoint/2010/main" val="10837414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kai.it.tdt.edu.vn/"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slide" Target="slide6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www.cs.usfca.edu/~galles/visualization/Algorithms.html" TargetMode="Externa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Data Structures </a:t>
            </a:r>
            <a:r>
              <a:rPr lang="en-US" sz="4400"/>
              <a:t>and Algorithms</a:t>
            </a:r>
            <a:endParaRPr lang="en-US" sz="4400" dirty="0"/>
          </a:p>
        </p:txBody>
      </p:sp>
      <p:sp>
        <p:nvSpPr>
          <p:cNvPr id="3" name="Subtitle 2"/>
          <p:cNvSpPr>
            <a:spLocks noGrp="1"/>
          </p:cNvSpPr>
          <p:nvPr>
            <p:ph type="subTitle" idx="1"/>
          </p:nvPr>
        </p:nvSpPr>
        <p:spPr/>
        <p:txBody>
          <a:bodyPr/>
          <a:lstStyle/>
          <a:p>
            <a:r>
              <a:rPr lang="en-US" sz="4400" dirty="0">
                <a:solidFill>
                  <a:srgbClr val="FF0000"/>
                </a:solidFill>
              </a:rPr>
              <a:t>List ADT &amp; Linked Lists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39879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914400" y="228600"/>
            <a:ext cx="7772400" cy="788988"/>
          </a:xfrm>
        </p:spPr>
        <p:txBody>
          <a:bodyPr/>
          <a:lstStyle/>
          <a:p>
            <a:r>
              <a:rPr lang="en-US" sz="3600" dirty="0">
                <a:latin typeface="Britannic Bold" panose="020B0903060703020204" pitchFamily="34" charset="0"/>
              </a:rPr>
              <a:t>Motivation</a:t>
            </a:r>
          </a:p>
        </p:txBody>
      </p:sp>
      <p:sp>
        <p:nvSpPr>
          <p:cNvPr id="4100" name="Rectangle 3"/>
          <p:cNvSpPr>
            <a:spLocks noGrp="1" noChangeArrowheads="1"/>
          </p:cNvSpPr>
          <p:nvPr>
            <p:ph idx="1"/>
          </p:nvPr>
        </p:nvSpPr>
        <p:spPr>
          <a:xfrm>
            <a:off x="685804" y="1066800"/>
            <a:ext cx="8000996" cy="5410200"/>
          </a:xfrm>
        </p:spPr>
        <p:txBody>
          <a:bodyPr/>
          <a:lstStyle/>
          <a:p>
            <a:pPr marL="457200" lvl="0" indent="-457200">
              <a:spcBef>
                <a:spcPts val="1200"/>
              </a:spcBef>
              <a:buClr>
                <a:schemeClr val="bg2"/>
              </a:buClr>
              <a:buSzPct val="100000"/>
              <a:buFont typeface="Wingdings" pitchFamily="2" charset="2"/>
              <a:buChar char="q"/>
              <a:defRPr/>
            </a:pPr>
            <a:r>
              <a:rPr lang="en-GB" sz="2400" b="1" dirty="0">
                <a:solidFill>
                  <a:srgbClr val="C00000"/>
                </a:solidFill>
              </a:rPr>
              <a:t>List</a:t>
            </a:r>
            <a:r>
              <a:rPr lang="en-GB" sz="2400" dirty="0">
                <a:solidFill>
                  <a:srgbClr val="0000FF"/>
                </a:solidFill>
              </a:rPr>
              <a:t> is one of the most basic types of data collection</a:t>
            </a:r>
          </a:p>
          <a:p>
            <a:pPr marL="857250" lvl="1" indent="-322263">
              <a:spcBef>
                <a:spcPts val="600"/>
              </a:spcBef>
              <a:buSzPct val="120000"/>
              <a:buFont typeface="Wingdings" pitchFamily="2" charset="2"/>
              <a:buChar char="§"/>
              <a:defRPr/>
            </a:pPr>
            <a:r>
              <a:rPr lang="en-GB" sz="2000" dirty="0"/>
              <a:t>For example, list of groceries, list of modules, list of friends, etc.</a:t>
            </a:r>
          </a:p>
          <a:p>
            <a:pPr marL="857250" lvl="1" indent="-322263">
              <a:spcBef>
                <a:spcPts val="600"/>
              </a:spcBef>
              <a:buSzPct val="120000"/>
              <a:buFont typeface="Wingdings" pitchFamily="2" charset="2"/>
              <a:buChar char="§"/>
              <a:defRPr/>
            </a:pPr>
            <a:r>
              <a:rPr lang="en-GB" sz="2000" dirty="0"/>
              <a:t>In general, we keep items of the </a:t>
            </a:r>
            <a:r>
              <a:rPr lang="en-GB" sz="2000" dirty="0">
                <a:solidFill>
                  <a:srgbClr val="C00000"/>
                </a:solidFill>
              </a:rPr>
              <a:t>same type (class) </a:t>
            </a:r>
            <a:r>
              <a:rPr lang="en-GB" sz="2000" dirty="0"/>
              <a:t>in one list</a:t>
            </a:r>
          </a:p>
          <a:p>
            <a:pPr marL="457200" lvl="0" indent="-457200">
              <a:spcBef>
                <a:spcPts val="1200"/>
              </a:spcBef>
              <a:buClr>
                <a:schemeClr val="bg2"/>
              </a:buClr>
              <a:buSzPct val="100000"/>
              <a:buFont typeface="Wingdings" pitchFamily="2" charset="2"/>
              <a:buChar char="q"/>
              <a:defRPr/>
            </a:pPr>
            <a:r>
              <a:rPr lang="en-GB" sz="2400" dirty="0">
                <a:solidFill>
                  <a:srgbClr val="0000FF"/>
                </a:solidFill>
              </a:rPr>
              <a:t>Typical Operations on a data collection</a:t>
            </a:r>
          </a:p>
          <a:p>
            <a:pPr marL="857250" lvl="1" indent="-322263">
              <a:spcBef>
                <a:spcPts val="600"/>
              </a:spcBef>
              <a:buSzPct val="120000"/>
              <a:buFont typeface="Wingdings" pitchFamily="2" charset="2"/>
              <a:buChar char="§"/>
              <a:defRPr/>
            </a:pPr>
            <a:r>
              <a:rPr lang="en-GB" sz="2000" dirty="0">
                <a:solidFill>
                  <a:srgbClr val="C00000"/>
                </a:solidFill>
              </a:rPr>
              <a:t>Add</a:t>
            </a:r>
            <a:r>
              <a:rPr lang="en-GB" sz="2000" dirty="0"/>
              <a:t> data</a:t>
            </a:r>
          </a:p>
          <a:p>
            <a:pPr marL="857250" lvl="1" indent="-322263">
              <a:spcBef>
                <a:spcPts val="600"/>
              </a:spcBef>
              <a:buSzPct val="120000"/>
              <a:buFont typeface="Wingdings" pitchFamily="2" charset="2"/>
              <a:buChar char="§"/>
              <a:defRPr/>
            </a:pPr>
            <a:r>
              <a:rPr lang="en-GB" sz="2000" dirty="0">
                <a:solidFill>
                  <a:srgbClr val="C00000"/>
                </a:solidFill>
              </a:rPr>
              <a:t>Remove </a:t>
            </a:r>
            <a:r>
              <a:rPr lang="en-GB" sz="2000" dirty="0"/>
              <a:t>data</a:t>
            </a:r>
          </a:p>
          <a:p>
            <a:pPr marL="857250" lvl="1" indent="-322263">
              <a:spcBef>
                <a:spcPts val="600"/>
              </a:spcBef>
              <a:buSzPct val="120000"/>
              <a:buFont typeface="Wingdings" pitchFamily="2" charset="2"/>
              <a:buChar char="§"/>
              <a:defRPr/>
            </a:pPr>
            <a:r>
              <a:rPr lang="en-GB" sz="2000" dirty="0">
                <a:solidFill>
                  <a:srgbClr val="C00000"/>
                </a:solidFill>
              </a:rPr>
              <a:t>Query</a:t>
            </a:r>
            <a:r>
              <a:rPr lang="en-GB" sz="2000" dirty="0"/>
              <a:t> data</a:t>
            </a:r>
          </a:p>
          <a:p>
            <a:pPr marL="857250" lvl="1" indent="-322263">
              <a:spcBef>
                <a:spcPts val="600"/>
              </a:spcBef>
              <a:buSzPct val="120000"/>
              <a:buFont typeface="Wingdings" pitchFamily="2" charset="2"/>
              <a:buChar char="§"/>
              <a:defRPr/>
            </a:pPr>
            <a:r>
              <a:rPr lang="en-GB" sz="2000" dirty="0"/>
              <a:t>The details of the operations vary from application to application. The overall theme is the </a:t>
            </a:r>
            <a:r>
              <a:rPr lang="en-GB" sz="2000" dirty="0">
                <a:solidFill>
                  <a:srgbClr val="C00000"/>
                </a:solidFill>
              </a:rPr>
              <a:t>management of data</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grpSp>
        <p:nvGrpSpPr>
          <p:cNvPr id="8" name="Group 7"/>
          <p:cNvGrpSpPr>
            <a:grpSpLocks/>
          </p:cNvGrpSpPr>
          <p:nvPr/>
        </p:nvGrpSpPr>
        <p:grpSpPr bwMode="auto">
          <a:xfrm>
            <a:off x="7696200" y="304800"/>
            <a:ext cx="1156987" cy="1169953"/>
            <a:chOff x="4354" y="160"/>
            <a:chExt cx="1160" cy="1173"/>
          </a:xfrm>
        </p:grpSpPr>
        <p:sp>
          <p:nvSpPr>
            <p:cNvPr id="9" name="Freeform 8"/>
            <p:cNvSpPr>
              <a:spLocks noChangeArrowheads="1"/>
            </p:cNvSpPr>
            <p:nvPr/>
          </p:nvSpPr>
          <p:spPr bwMode="auto">
            <a:xfrm>
              <a:off x="5112" y="906"/>
              <a:ext cx="404" cy="429"/>
            </a:xfrm>
            <a:custGeom>
              <a:avLst/>
              <a:gdLst>
                <a:gd name="T0" fmla="*/ 1054 w 1780"/>
                <a:gd name="T1" fmla="*/ 132 h 1890"/>
                <a:gd name="T2" fmla="*/ 953 w 1780"/>
                <a:gd name="T3" fmla="*/ 70 h 1890"/>
                <a:gd name="T4" fmla="*/ 842 w 1780"/>
                <a:gd name="T5" fmla="*/ 26 h 1890"/>
                <a:gd name="T6" fmla="*/ 728 w 1780"/>
                <a:gd name="T7" fmla="*/ 0 h 1890"/>
                <a:gd name="T8" fmla="*/ 609 w 1780"/>
                <a:gd name="T9" fmla="*/ 4 h 1890"/>
                <a:gd name="T10" fmla="*/ 494 w 1780"/>
                <a:gd name="T11" fmla="*/ 26 h 1890"/>
                <a:gd name="T12" fmla="*/ 383 w 1780"/>
                <a:gd name="T13" fmla="*/ 70 h 1890"/>
                <a:gd name="T14" fmla="*/ 282 w 1780"/>
                <a:gd name="T15" fmla="*/ 136 h 1890"/>
                <a:gd name="T16" fmla="*/ 507 w 1780"/>
                <a:gd name="T17" fmla="*/ 450 h 1890"/>
                <a:gd name="T18" fmla="*/ 564 w 1780"/>
                <a:gd name="T19" fmla="*/ 423 h 1890"/>
                <a:gd name="T20" fmla="*/ 639 w 1780"/>
                <a:gd name="T21" fmla="*/ 405 h 1890"/>
                <a:gd name="T22" fmla="*/ 723 w 1780"/>
                <a:gd name="T23" fmla="*/ 410 h 1890"/>
                <a:gd name="T24" fmla="*/ 789 w 1780"/>
                <a:gd name="T25" fmla="*/ 436 h 1890"/>
                <a:gd name="T26" fmla="*/ 860 w 1780"/>
                <a:gd name="T27" fmla="*/ 480 h 1890"/>
                <a:gd name="T28" fmla="*/ 1338 w 1780"/>
                <a:gd name="T29" fmla="*/ 957 h 1890"/>
                <a:gd name="T30" fmla="*/ 1377 w 1780"/>
                <a:gd name="T31" fmla="*/ 1032 h 1890"/>
                <a:gd name="T32" fmla="*/ 1404 w 1780"/>
                <a:gd name="T33" fmla="*/ 1116 h 1890"/>
                <a:gd name="T34" fmla="*/ 1404 w 1780"/>
                <a:gd name="T35" fmla="*/ 1195 h 1890"/>
                <a:gd name="T36" fmla="*/ 1382 w 1780"/>
                <a:gd name="T37" fmla="*/ 1285 h 1890"/>
                <a:gd name="T38" fmla="*/ 1347 w 1780"/>
                <a:gd name="T39" fmla="*/ 1355 h 1890"/>
                <a:gd name="T40" fmla="*/ 1289 w 1780"/>
                <a:gd name="T41" fmla="*/ 1417 h 1890"/>
                <a:gd name="T42" fmla="*/ 1219 w 1780"/>
                <a:gd name="T43" fmla="*/ 1457 h 1890"/>
                <a:gd name="T44" fmla="*/ 1148 w 1780"/>
                <a:gd name="T45" fmla="*/ 1483 h 1890"/>
                <a:gd name="T46" fmla="*/ 1063 w 1780"/>
                <a:gd name="T47" fmla="*/ 1479 h 1890"/>
                <a:gd name="T48" fmla="*/ 988 w 1780"/>
                <a:gd name="T49" fmla="*/ 1461 h 1890"/>
                <a:gd name="T50" fmla="*/ 922 w 1780"/>
                <a:gd name="T51" fmla="*/ 1417 h 1890"/>
                <a:gd name="T52" fmla="*/ 436 w 1780"/>
                <a:gd name="T53" fmla="*/ 935 h 1890"/>
                <a:gd name="T54" fmla="*/ 397 w 1780"/>
                <a:gd name="T55" fmla="*/ 856 h 1890"/>
                <a:gd name="T56" fmla="*/ 370 w 1780"/>
                <a:gd name="T57" fmla="*/ 776 h 1890"/>
                <a:gd name="T58" fmla="*/ 370 w 1780"/>
                <a:gd name="T59" fmla="*/ 692 h 1890"/>
                <a:gd name="T60" fmla="*/ 392 w 1780"/>
                <a:gd name="T61" fmla="*/ 604 h 1890"/>
                <a:gd name="T62" fmla="*/ 119 w 1780"/>
                <a:gd name="T63" fmla="*/ 313 h 1890"/>
                <a:gd name="T64" fmla="*/ 57 w 1780"/>
                <a:gd name="T65" fmla="*/ 428 h 1890"/>
                <a:gd name="T66" fmla="*/ 22 w 1780"/>
                <a:gd name="T67" fmla="*/ 547 h 1890"/>
                <a:gd name="T68" fmla="*/ 0 w 1780"/>
                <a:gd name="T69" fmla="*/ 675 h 1890"/>
                <a:gd name="T70" fmla="*/ 4 w 1780"/>
                <a:gd name="T71" fmla="*/ 803 h 1890"/>
                <a:gd name="T72" fmla="*/ 26 w 1780"/>
                <a:gd name="T73" fmla="*/ 931 h 1890"/>
                <a:gd name="T74" fmla="*/ 66 w 1780"/>
                <a:gd name="T75" fmla="*/ 1045 h 1890"/>
                <a:gd name="T76" fmla="*/ 127 w 1780"/>
                <a:gd name="T77" fmla="*/ 1156 h 1890"/>
                <a:gd name="T78" fmla="*/ 211 w 1780"/>
                <a:gd name="T79" fmla="*/ 1254 h 1890"/>
                <a:gd name="T80" fmla="*/ 714 w 1780"/>
                <a:gd name="T81" fmla="*/ 1748 h 1890"/>
                <a:gd name="T82" fmla="*/ 816 w 1780"/>
                <a:gd name="T83" fmla="*/ 1823 h 1890"/>
                <a:gd name="T84" fmla="*/ 926 w 1780"/>
                <a:gd name="T85" fmla="*/ 1863 h 1890"/>
                <a:gd name="T86" fmla="*/ 1041 w 1780"/>
                <a:gd name="T87" fmla="*/ 1885 h 1890"/>
                <a:gd name="T88" fmla="*/ 1161 w 1780"/>
                <a:gd name="T89" fmla="*/ 1885 h 1890"/>
                <a:gd name="T90" fmla="*/ 1276 w 1780"/>
                <a:gd name="T91" fmla="*/ 1867 h 1890"/>
                <a:gd name="T92" fmla="*/ 1386 w 1780"/>
                <a:gd name="T93" fmla="*/ 1818 h 1890"/>
                <a:gd name="T94" fmla="*/ 1488 w 1780"/>
                <a:gd name="T95" fmla="*/ 1752 h 1890"/>
                <a:gd name="T96" fmla="*/ 1580 w 1780"/>
                <a:gd name="T97" fmla="*/ 1673 h 1890"/>
                <a:gd name="T98" fmla="*/ 1656 w 1780"/>
                <a:gd name="T99" fmla="*/ 1571 h 1890"/>
                <a:gd name="T100" fmla="*/ 1713 w 1780"/>
                <a:gd name="T101" fmla="*/ 1465 h 1890"/>
                <a:gd name="T102" fmla="*/ 1753 w 1780"/>
                <a:gd name="T103" fmla="*/ 1342 h 1890"/>
                <a:gd name="T104" fmla="*/ 1779 w 1780"/>
                <a:gd name="T105" fmla="*/ 1209 h 1890"/>
                <a:gd name="T106" fmla="*/ 1770 w 1780"/>
                <a:gd name="T107" fmla="*/ 1081 h 1890"/>
                <a:gd name="T108" fmla="*/ 1748 w 1780"/>
                <a:gd name="T109" fmla="*/ 957 h 1890"/>
                <a:gd name="T110" fmla="*/ 1704 w 1780"/>
                <a:gd name="T111" fmla="*/ 838 h 1890"/>
                <a:gd name="T112" fmla="*/ 1647 w 1780"/>
                <a:gd name="T113" fmla="*/ 723 h 1890"/>
                <a:gd name="T114" fmla="*/ 1567 w 1780"/>
                <a:gd name="T115" fmla="*/ 631 h 18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80"/>
                <a:gd name="T175" fmla="*/ 0 h 1890"/>
                <a:gd name="T176" fmla="*/ 1780 w 1780"/>
                <a:gd name="T177" fmla="*/ 1890 h 18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80" h="1890">
                  <a:moveTo>
                    <a:pt x="1103" y="176"/>
                  </a:moveTo>
                  <a:lnTo>
                    <a:pt x="1054" y="132"/>
                  </a:lnTo>
                  <a:lnTo>
                    <a:pt x="1006" y="97"/>
                  </a:lnTo>
                  <a:lnTo>
                    <a:pt x="953" y="70"/>
                  </a:lnTo>
                  <a:lnTo>
                    <a:pt x="895" y="44"/>
                  </a:lnTo>
                  <a:lnTo>
                    <a:pt x="842" y="26"/>
                  </a:lnTo>
                  <a:lnTo>
                    <a:pt x="785" y="8"/>
                  </a:lnTo>
                  <a:lnTo>
                    <a:pt x="728" y="0"/>
                  </a:lnTo>
                  <a:lnTo>
                    <a:pt x="666" y="0"/>
                  </a:lnTo>
                  <a:lnTo>
                    <a:pt x="609" y="4"/>
                  </a:lnTo>
                  <a:lnTo>
                    <a:pt x="551" y="8"/>
                  </a:lnTo>
                  <a:lnTo>
                    <a:pt x="494" y="26"/>
                  </a:lnTo>
                  <a:lnTo>
                    <a:pt x="436" y="44"/>
                  </a:lnTo>
                  <a:lnTo>
                    <a:pt x="383" y="70"/>
                  </a:lnTo>
                  <a:lnTo>
                    <a:pt x="326" y="101"/>
                  </a:lnTo>
                  <a:lnTo>
                    <a:pt x="282" y="136"/>
                  </a:lnTo>
                  <a:lnTo>
                    <a:pt x="233" y="176"/>
                  </a:lnTo>
                  <a:lnTo>
                    <a:pt x="507" y="450"/>
                  </a:lnTo>
                  <a:lnTo>
                    <a:pt x="525" y="441"/>
                  </a:lnTo>
                  <a:lnTo>
                    <a:pt x="564" y="423"/>
                  </a:lnTo>
                  <a:lnTo>
                    <a:pt x="604" y="410"/>
                  </a:lnTo>
                  <a:lnTo>
                    <a:pt x="639" y="405"/>
                  </a:lnTo>
                  <a:lnTo>
                    <a:pt x="679" y="405"/>
                  </a:lnTo>
                  <a:lnTo>
                    <a:pt x="723" y="410"/>
                  </a:lnTo>
                  <a:lnTo>
                    <a:pt x="759" y="419"/>
                  </a:lnTo>
                  <a:lnTo>
                    <a:pt x="789" y="436"/>
                  </a:lnTo>
                  <a:lnTo>
                    <a:pt x="829" y="454"/>
                  </a:lnTo>
                  <a:lnTo>
                    <a:pt x="860" y="480"/>
                  </a:lnTo>
                  <a:lnTo>
                    <a:pt x="1311" y="926"/>
                  </a:lnTo>
                  <a:lnTo>
                    <a:pt x="1338" y="957"/>
                  </a:lnTo>
                  <a:lnTo>
                    <a:pt x="1364" y="992"/>
                  </a:lnTo>
                  <a:lnTo>
                    <a:pt x="1377" y="1032"/>
                  </a:lnTo>
                  <a:lnTo>
                    <a:pt x="1391" y="1072"/>
                  </a:lnTo>
                  <a:lnTo>
                    <a:pt x="1404" y="1116"/>
                  </a:lnTo>
                  <a:lnTo>
                    <a:pt x="1404" y="1156"/>
                  </a:lnTo>
                  <a:lnTo>
                    <a:pt x="1404" y="1195"/>
                  </a:lnTo>
                  <a:lnTo>
                    <a:pt x="1395" y="1239"/>
                  </a:lnTo>
                  <a:lnTo>
                    <a:pt x="1382" y="1285"/>
                  </a:lnTo>
                  <a:lnTo>
                    <a:pt x="1364" y="1320"/>
                  </a:lnTo>
                  <a:lnTo>
                    <a:pt x="1347" y="1355"/>
                  </a:lnTo>
                  <a:lnTo>
                    <a:pt x="1320" y="1386"/>
                  </a:lnTo>
                  <a:lnTo>
                    <a:pt x="1289" y="1417"/>
                  </a:lnTo>
                  <a:lnTo>
                    <a:pt x="1258" y="1439"/>
                  </a:lnTo>
                  <a:lnTo>
                    <a:pt x="1219" y="1457"/>
                  </a:lnTo>
                  <a:lnTo>
                    <a:pt x="1183" y="1474"/>
                  </a:lnTo>
                  <a:lnTo>
                    <a:pt x="1148" y="1483"/>
                  </a:lnTo>
                  <a:lnTo>
                    <a:pt x="1107" y="1483"/>
                  </a:lnTo>
                  <a:lnTo>
                    <a:pt x="1063" y="1479"/>
                  </a:lnTo>
                  <a:lnTo>
                    <a:pt x="1028" y="1474"/>
                  </a:lnTo>
                  <a:lnTo>
                    <a:pt x="988" y="1461"/>
                  </a:lnTo>
                  <a:lnTo>
                    <a:pt x="953" y="1439"/>
                  </a:lnTo>
                  <a:lnTo>
                    <a:pt x="922" y="1417"/>
                  </a:lnTo>
                  <a:lnTo>
                    <a:pt x="472" y="975"/>
                  </a:lnTo>
                  <a:lnTo>
                    <a:pt x="436" y="935"/>
                  </a:lnTo>
                  <a:lnTo>
                    <a:pt x="414" y="891"/>
                  </a:lnTo>
                  <a:lnTo>
                    <a:pt x="397" y="856"/>
                  </a:lnTo>
                  <a:lnTo>
                    <a:pt x="383" y="816"/>
                  </a:lnTo>
                  <a:lnTo>
                    <a:pt x="370" y="776"/>
                  </a:lnTo>
                  <a:lnTo>
                    <a:pt x="370" y="732"/>
                  </a:lnTo>
                  <a:lnTo>
                    <a:pt x="370" y="692"/>
                  </a:lnTo>
                  <a:lnTo>
                    <a:pt x="379" y="648"/>
                  </a:lnTo>
                  <a:lnTo>
                    <a:pt x="392" y="604"/>
                  </a:lnTo>
                  <a:lnTo>
                    <a:pt x="397" y="586"/>
                  </a:lnTo>
                  <a:lnTo>
                    <a:pt x="119" y="313"/>
                  </a:lnTo>
                  <a:lnTo>
                    <a:pt x="88" y="370"/>
                  </a:lnTo>
                  <a:lnTo>
                    <a:pt x="57" y="428"/>
                  </a:lnTo>
                  <a:lnTo>
                    <a:pt x="39" y="485"/>
                  </a:lnTo>
                  <a:lnTo>
                    <a:pt x="22" y="547"/>
                  </a:lnTo>
                  <a:lnTo>
                    <a:pt x="8" y="613"/>
                  </a:lnTo>
                  <a:lnTo>
                    <a:pt x="0" y="675"/>
                  </a:lnTo>
                  <a:lnTo>
                    <a:pt x="0" y="741"/>
                  </a:lnTo>
                  <a:lnTo>
                    <a:pt x="4" y="803"/>
                  </a:lnTo>
                  <a:lnTo>
                    <a:pt x="13" y="869"/>
                  </a:lnTo>
                  <a:lnTo>
                    <a:pt x="26" y="931"/>
                  </a:lnTo>
                  <a:lnTo>
                    <a:pt x="44" y="992"/>
                  </a:lnTo>
                  <a:lnTo>
                    <a:pt x="66" y="1045"/>
                  </a:lnTo>
                  <a:lnTo>
                    <a:pt x="97" y="1107"/>
                  </a:lnTo>
                  <a:lnTo>
                    <a:pt x="127" y="1156"/>
                  </a:lnTo>
                  <a:lnTo>
                    <a:pt x="167" y="1209"/>
                  </a:lnTo>
                  <a:lnTo>
                    <a:pt x="211" y="1254"/>
                  </a:lnTo>
                  <a:lnTo>
                    <a:pt x="670" y="1713"/>
                  </a:lnTo>
                  <a:lnTo>
                    <a:pt x="714" y="1748"/>
                  </a:lnTo>
                  <a:lnTo>
                    <a:pt x="763" y="1783"/>
                  </a:lnTo>
                  <a:lnTo>
                    <a:pt x="816" y="1823"/>
                  </a:lnTo>
                  <a:lnTo>
                    <a:pt x="869" y="1841"/>
                  </a:lnTo>
                  <a:lnTo>
                    <a:pt x="926" y="1863"/>
                  </a:lnTo>
                  <a:lnTo>
                    <a:pt x="979" y="1876"/>
                  </a:lnTo>
                  <a:lnTo>
                    <a:pt x="1041" y="1885"/>
                  </a:lnTo>
                  <a:lnTo>
                    <a:pt x="1098" y="1889"/>
                  </a:lnTo>
                  <a:lnTo>
                    <a:pt x="1161" y="1885"/>
                  </a:lnTo>
                  <a:lnTo>
                    <a:pt x="1219" y="1876"/>
                  </a:lnTo>
                  <a:lnTo>
                    <a:pt x="1276" y="1867"/>
                  </a:lnTo>
                  <a:lnTo>
                    <a:pt x="1333" y="1845"/>
                  </a:lnTo>
                  <a:lnTo>
                    <a:pt x="1386" y="1818"/>
                  </a:lnTo>
                  <a:lnTo>
                    <a:pt x="1444" y="1792"/>
                  </a:lnTo>
                  <a:lnTo>
                    <a:pt x="1488" y="1752"/>
                  </a:lnTo>
                  <a:lnTo>
                    <a:pt x="1536" y="1713"/>
                  </a:lnTo>
                  <a:lnTo>
                    <a:pt x="1580" y="1673"/>
                  </a:lnTo>
                  <a:lnTo>
                    <a:pt x="1625" y="1624"/>
                  </a:lnTo>
                  <a:lnTo>
                    <a:pt x="1656" y="1571"/>
                  </a:lnTo>
                  <a:lnTo>
                    <a:pt x="1686" y="1514"/>
                  </a:lnTo>
                  <a:lnTo>
                    <a:pt x="1713" y="1465"/>
                  </a:lnTo>
                  <a:lnTo>
                    <a:pt x="1735" y="1399"/>
                  </a:lnTo>
                  <a:lnTo>
                    <a:pt x="1753" y="1342"/>
                  </a:lnTo>
                  <a:lnTo>
                    <a:pt x="1766" y="1280"/>
                  </a:lnTo>
                  <a:lnTo>
                    <a:pt x="1779" y="1209"/>
                  </a:lnTo>
                  <a:lnTo>
                    <a:pt x="1779" y="1151"/>
                  </a:lnTo>
                  <a:lnTo>
                    <a:pt x="1770" y="1081"/>
                  </a:lnTo>
                  <a:lnTo>
                    <a:pt x="1761" y="1023"/>
                  </a:lnTo>
                  <a:lnTo>
                    <a:pt x="1748" y="957"/>
                  </a:lnTo>
                  <a:lnTo>
                    <a:pt x="1731" y="895"/>
                  </a:lnTo>
                  <a:lnTo>
                    <a:pt x="1704" y="838"/>
                  </a:lnTo>
                  <a:lnTo>
                    <a:pt x="1678" y="781"/>
                  </a:lnTo>
                  <a:lnTo>
                    <a:pt x="1647" y="723"/>
                  </a:lnTo>
                  <a:lnTo>
                    <a:pt x="1607" y="679"/>
                  </a:lnTo>
                  <a:lnTo>
                    <a:pt x="1567" y="631"/>
                  </a:lnTo>
                  <a:lnTo>
                    <a:pt x="1103" y="176"/>
                  </a:lnTo>
                </a:path>
              </a:pathLst>
            </a:custGeom>
            <a:solidFill>
              <a:srgbClr val="B5B5B5"/>
            </a:solidFill>
            <a:ln w="12600">
              <a:solidFill>
                <a:srgbClr val="B5B5B5"/>
              </a:solidFill>
              <a:round/>
              <a:headEnd/>
              <a:tailEnd/>
            </a:ln>
          </p:spPr>
          <p:txBody>
            <a:bodyPr wrap="none" anchor="ctr"/>
            <a:lstStyle/>
            <a:p>
              <a:endParaRPr lang="en-SG" dirty="0"/>
            </a:p>
          </p:txBody>
        </p:sp>
        <p:sp>
          <p:nvSpPr>
            <p:cNvPr id="10" name="Freeform 9"/>
            <p:cNvSpPr>
              <a:spLocks noChangeArrowheads="1"/>
            </p:cNvSpPr>
            <p:nvPr/>
          </p:nvSpPr>
          <p:spPr bwMode="auto">
            <a:xfrm>
              <a:off x="4733" y="533"/>
              <a:ext cx="403" cy="429"/>
            </a:xfrm>
            <a:custGeom>
              <a:avLst/>
              <a:gdLst>
                <a:gd name="T0" fmla="*/ 1055 w 1776"/>
                <a:gd name="T1" fmla="*/ 132 h 1891"/>
                <a:gd name="T2" fmla="*/ 953 w 1776"/>
                <a:gd name="T3" fmla="*/ 70 h 1891"/>
                <a:gd name="T4" fmla="*/ 843 w 1776"/>
                <a:gd name="T5" fmla="*/ 22 h 1891"/>
                <a:gd name="T6" fmla="*/ 728 w 1776"/>
                <a:gd name="T7" fmla="*/ 0 h 1891"/>
                <a:gd name="T8" fmla="*/ 609 w 1776"/>
                <a:gd name="T9" fmla="*/ 4 h 1891"/>
                <a:gd name="T10" fmla="*/ 490 w 1776"/>
                <a:gd name="T11" fmla="*/ 22 h 1891"/>
                <a:gd name="T12" fmla="*/ 384 w 1776"/>
                <a:gd name="T13" fmla="*/ 66 h 1891"/>
                <a:gd name="T14" fmla="*/ 278 w 1776"/>
                <a:gd name="T15" fmla="*/ 132 h 1891"/>
                <a:gd name="T16" fmla="*/ 508 w 1776"/>
                <a:gd name="T17" fmla="*/ 451 h 1891"/>
                <a:gd name="T18" fmla="*/ 565 w 1776"/>
                <a:gd name="T19" fmla="*/ 424 h 1891"/>
                <a:gd name="T20" fmla="*/ 640 w 1776"/>
                <a:gd name="T21" fmla="*/ 406 h 1891"/>
                <a:gd name="T22" fmla="*/ 720 w 1776"/>
                <a:gd name="T23" fmla="*/ 406 h 1891"/>
                <a:gd name="T24" fmla="*/ 795 w 1776"/>
                <a:gd name="T25" fmla="*/ 437 h 1891"/>
                <a:gd name="T26" fmla="*/ 861 w 1776"/>
                <a:gd name="T27" fmla="*/ 481 h 1891"/>
                <a:gd name="T28" fmla="*/ 1337 w 1776"/>
                <a:gd name="T29" fmla="*/ 962 h 1891"/>
                <a:gd name="T30" fmla="*/ 1377 w 1776"/>
                <a:gd name="T31" fmla="*/ 1033 h 1891"/>
                <a:gd name="T32" fmla="*/ 1399 w 1776"/>
                <a:gd name="T33" fmla="*/ 1117 h 1891"/>
                <a:gd name="T34" fmla="*/ 1399 w 1776"/>
                <a:gd name="T35" fmla="*/ 1196 h 1891"/>
                <a:gd name="T36" fmla="*/ 1381 w 1776"/>
                <a:gd name="T37" fmla="*/ 1280 h 1891"/>
                <a:gd name="T38" fmla="*/ 1346 w 1776"/>
                <a:gd name="T39" fmla="*/ 1355 h 1891"/>
                <a:gd name="T40" fmla="*/ 1289 w 1776"/>
                <a:gd name="T41" fmla="*/ 1417 h 1891"/>
                <a:gd name="T42" fmla="*/ 1218 w 1776"/>
                <a:gd name="T43" fmla="*/ 1461 h 1891"/>
                <a:gd name="T44" fmla="*/ 1148 w 1776"/>
                <a:gd name="T45" fmla="*/ 1483 h 1891"/>
                <a:gd name="T46" fmla="*/ 1064 w 1776"/>
                <a:gd name="T47" fmla="*/ 1479 h 1891"/>
                <a:gd name="T48" fmla="*/ 989 w 1776"/>
                <a:gd name="T49" fmla="*/ 1461 h 1891"/>
                <a:gd name="T50" fmla="*/ 923 w 1776"/>
                <a:gd name="T51" fmla="*/ 1417 h 1891"/>
                <a:gd name="T52" fmla="*/ 437 w 1776"/>
                <a:gd name="T53" fmla="*/ 932 h 1891"/>
                <a:gd name="T54" fmla="*/ 398 w 1776"/>
                <a:gd name="T55" fmla="*/ 857 h 1891"/>
                <a:gd name="T56" fmla="*/ 371 w 1776"/>
                <a:gd name="T57" fmla="*/ 777 h 1891"/>
                <a:gd name="T58" fmla="*/ 371 w 1776"/>
                <a:gd name="T59" fmla="*/ 689 h 1891"/>
                <a:gd name="T60" fmla="*/ 393 w 1776"/>
                <a:gd name="T61" fmla="*/ 605 h 1891"/>
                <a:gd name="T62" fmla="*/ 119 w 1776"/>
                <a:gd name="T63" fmla="*/ 314 h 1891"/>
                <a:gd name="T64" fmla="*/ 61 w 1776"/>
                <a:gd name="T65" fmla="*/ 429 h 1891"/>
                <a:gd name="T66" fmla="*/ 22 w 1776"/>
                <a:gd name="T67" fmla="*/ 552 h 1891"/>
                <a:gd name="T68" fmla="*/ 0 w 1776"/>
                <a:gd name="T69" fmla="*/ 676 h 1891"/>
                <a:gd name="T70" fmla="*/ 4 w 1776"/>
                <a:gd name="T71" fmla="*/ 804 h 1891"/>
                <a:gd name="T72" fmla="*/ 26 w 1776"/>
                <a:gd name="T73" fmla="*/ 932 h 1891"/>
                <a:gd name="T74" fmla="*/ 66 w 1776"/>
                <a:gd name="T75" fmla="*/ 1046 h 1891"/>
                <a:gd name="T76" fmla="*/ 132 w 1776"/>
                <a:gd name="T77" fmla="*/ 1157 h 1891"/>
                <a:gd name="T78" fmla="*/ 211 w 1776"/>
                <a:gd name="T79" fmla="*/ 1254 h 1891"/>
                <a:gd name="T80" fmla="*/ 715 w 1776"/>
                <a:gd name="T81" fmla="*/ 1753 h 1891"/>
                <a:gd name="T82" fmla="*/ 817 w 1776"/>
                <a:gd name="T83" fmla="*/ 1819 h 1891"/>
                <a:gd name="T84" fmla="*/ 927 w 1776"/>
                <a:gd name="T85" fmla="*/ 1864 h 1891"/>
                <a:gd name="T86" fmla="*/ 1042 w 1776"/>
                <a:gd name="T87" fmla="*/ 1890 h 1891"/>
                <a:gd name="T88" fmla="*/ 1156 w 1776"/>
                <a:gd name="T89" fmla="*/ 1886 h 1891"/>
                <a:gd name="T90" fmla="*/ 1276 w 1776"/>
                <a:gd name="T91" fmla="*/ 1868 h 1891"/>
                <a:gd name="T92" fmla="*/ 1386 w 1776"/>
                <a:gd name="T93" fmla="*/ 1824 h 1891"/>
                <a:gd name="T94" fmla="*/ 1487 w 1776"/>
                <a:gd name="T95" fmla="*/ 1758 h 1891"/>
                <a:gd name="T96" fmla="*/ 1581 w 1776"/>
                <a:gd name="T97" fmla="*/ 1674 h 1891"/>
                <a:gd name="T98" fmla="*/ 1652 w 1776"/>
                <a:gd name="T99" fmla="*/ 1571 h 1891"/>
                <a:gd name="T100" fmla="*/ 1713 w 1776"/>
                <a:gd name="T101" fmla="*/ 1465 h 1891"/>
                <a:gd name="T102" fmla="*/ 1753 w 1776"/>
                <a:gd name="T103" fmla="*/ 1342 h 1891"/>
                <a:gd name="T104" fmla="*/ 1775 w 1776"/>
                <a:gd name="T105" fmla="*/ 1210 h 1891"/>
                <a:gd name="T106" fmla="*/ 1771 w 1776"/>
                <a:gd name="T107" fmla="*/ 1082 h 1891"/>
                <a:gd name="T108" fmla="*/ 1744 w 1776"/>
                <a:gd name="T109" fmla="*/ 962 h 1891"/>
                <a:gd name="T110" fmla="*/ 1704 w 1776"/>
                <a:gd name="T111" fmla="*/ 834 h 1891"/>
                <a:gd name="T112" fmla="*/ 1647 w 1776"/>
                <a:gd name="T113" fmla="*/ 729 h 1891"/>
                <a:gd name="T114" fmla="*/ 1568 w 1776"/>
                <a:gd name="T115" fmla="*/ 632 h 189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6"/>
                <a:gd name="T175" fmla="*/ 0 h 1891"/>
                <a:gd name="T176" fmla="*/ 1776 w 1776"/>
                <a:gd name="T177" fmla="*/ 1891 h 189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6" h="1891">
                  <a:moveTo>
                    <a:pt x="1099" y="172"/>
                  </a:moveTo>
                  <a:lnTo>
                    <a:pt x="1055" y="132"/>
                  </a:lnTo>
                  <a:lnTo>
                    <a:pt x="1006" y="97"/>
                  </a:lnTo>
                  <a:lnTo>
                    <a:pt x="953" y="70"/>
                  </a:lnTo>
                  <a:lnTo>
                    <a:pt x="896" y="44"/>
                  </a:lnTo>
                  <a:lnTo>
                    <a:pt x="843" y="22"/>
                  </a:lnTo>
                  <a:lnTo>
                    <a:pt x="786" y="8"/>
                  </a:lnTo>
                  <a:lnTo>
                    <a:pt x="728" y="0"/>
                  </a:lnTo>
                  <a:lnTo>
                    <a:pt x="667" y="0"/>
                  </a:lnTo>
                  <a:lnTo>
                    <a:pt x="609" y="4"/>
                  </a:lnTo>
                  <a:lnTo>
                    <a:pt x="552" y="8"/>
                  </a:lnTo>
                  <a:lnTo>
                    <a:pt x="490" y="22"/>
                  </a:lnTo>
                  <a:lnTo>
                    <a:pt x="437" y="44"/>
                  </a:lnTo>
                  <a:lnTo>
                    <a:pt x="384" y="66"/>
                  </a:lnTo>
                  <a:lnTo>
                    <a:pt x="331" y="101"/>
                  </a:lnTo>
                  <a:lnTo>
                    <a:pt x="278" y="132"/>
                  </a:lnTo>
                  <a:lnTo>
                    <a:pt x="233" y="172"/>
                  </a:lnTo>
                  <a:lnTo>
                    <a:pt x="508" y="451"/>
                  </a:lnTo>
                  <a:lnTo>
                    <a:pt x="526" y="442"/>
                  </a:lnTo>
                  <a:lnTo>
                    <a:pt x="565" y="424"/>
                  </a:lnTo>
                  <a:lnTo>
                    <a:pt x="601" y="406"/>
                  </a:lnTo>
                  <a:lnTo>
                    <a:pt x="640" y="406"/>
                  </a:lnTo>
                  <a:lnTo>
                    <a:pt x="680" y="402"/>
                  </a:lnTo>
                  <a:lnTo>
                    <a:pt x="720" y="406"/>
                  </a:lnTo>
                  <a:lnTo>
                    <a:pt x="755" y="415"/>
                  </a:lnTo>
                  <a:lnTo>
                    <a:pt x="795" y="437"/>
                  </a:lnTo>
                  <a:lnTo>
                    <a:pt x="830" y="451"/>
                  </a:lnTo>
                  <a:lnTo>
                    <a:pt x="861" y="481"/>
                  </a:lnTo>
                  <a:lnTo>
                    <a:pt x="1311" y="927"/>
                  </a:lnTo>
                  <a:lnTo>
                    <a:pt x="1337" y="962"/>
                  </a:lnTo>
                  <a:lnTo>
                    <a:pt x="1364" y="993"/>
                  </a:lnTo>
                  <a:lnTo>
                    <a:pt x="1377" y="1033"/>
                  </a:lnTo>
                  <a:lnTo>
                    <a:pt x="1390" y="1073"/>
                  </a:lnTo>
                  <a:lnTo>
                    <a:pt x="1399" y="1117"/>
                  </a:lnTo>
                  <a:lnTo>
                    <a:pt x="1403" y="1152"/>
                  </a:lnTo>
                  <a:lnTo>
                    <a:pt x="1399" y="1196"/>
                  </a:lnTo>
                  <a:lnTo>
                    <a:pt x="1390" y="1240"/>
                  </a:lnTo>
                  <a:lnTo>
                    <a:pt x="1381" y="1280"/>
                  </a:lnTo>
                  <a:lnTo>
                    <a:pt x="1364" y="1320"/>
                  </a:lnTo>
                  <a:lnTo>
                    <a:pt x="1346" y="1355"/>
                  </a:lnTo>
                  <a:lnTo>
                    <a:pt x="1320" y="1386"/>
                  </a:lnTo>
                  <a:lnTo>
                    <a:pt x="1289" y="1417"/>
                  </a:lnTo>
                  <a:lnTo>
                    <a:pt x="1253" y="1439"/>
                  </a:lnTo>
                  <a:lnTo>
                    <a:pt x="1218" y="1461"/>
                  </a:lnTo>
                  <a:lnTo>
                    <a:pt x="1183" y="1474"/>
                  </a:lnTo>
                  <a:lnTo>
                    <a:pt x="1148" y="1483"/>
                  </a:lnTo>
                  <a:lnTo>
                    <a:pt x="1103" y="1488"/>
                  </a:lnTo>
                  <a:lnTo>
                    <a:pt x="1064" y="1479"/>
                  </a:lnTo>
                  <a:lnTo>
                    <a:pt x="1024" y="1474"/>
                  </a:lnTo>
                  <a:lnTo>
                    <a:pt x="989" y="1461"/>
                  </a:lnTo>
                  <a:lnTo>
                    <a:pt x="953" y="1439"/>
                  </a:lnTo>
                  <a:lnTo>
                    <a:pt x="923" y="1417"/>
                  </a:lnTo>
                  <a:lnTo>
                    <a:pt x="477" y="976"/>
                  </a:lnTo>
                  <a:lnTo>
                    <a:pt x="437" y="932"/>
                  </a:lnTo>
                  <a:lnTo>
                    <a:pt x="415" y="896"/>
                  </a:lnTo>
                  <a:lnTo>
                    <a:pt x="398" y="857"/>
                  </a:lnTo>
                  <a:lnTo>
                    <a:pt x="384" y="817"/>
                  </a:lnTo>
                  <a:lnTo>
                    <a:pt x="371" y="777"/>
                  </a:lnTo>
                  <a:lnTo>
                    <a:pt x="371" y="733"/>
                  </a:lnTo>
                  <a:lnTo>
                    <a:pt x="371" y="689"/>
                  </a:lnTo>
                  <a:lnTo>
                    <a:pt x="384" y="649"/>
                  </a:lnTo>
                  <a:lnTo>
                    <a:pt x="393" y="605"/>
                  </a:lnTo>
                  <a:lnTo>
                    <a:pt x="398" y="587"/>
                  </a:lnTo>
                  <a:lnTo>
                    <a:pt x="119" y="314"/>
                  </a:lnTo>
                  <a:lnTo>
                    <a:pt x="83" y="367"/>
                  </a:lnTo>
                  <a:lnTo>
                    <a:pt x="61" y="429"/>
                  </a:lnTo>
                  <a:lnTo>
                    <a:pt x="39" y="486"/>
                  </a:lnTo>
                  <a:lnTo>
                    <a:pt x="22" y="552"/>
                  </a:lnTo>
                  <a:lnTo>
                    <a:pt x="8" y="609"/>
                  </a:lnTo>
                  <a:lnTo>
                    <a:pt x="0" y="676"/>
                  </a:lnTo>
                  <a:lnTo>
                    <a:pt x="0" y="742"/>
                  </a:lnTo>
                  <a:lnTo>
                    <a:pt x="4" y="804"/>
                  </a:lnTo>
                  <a:lnTo>
                    <a:pt x="13" y="870"/>
                  </a:lnTo>
                  <a:lnTo>
                    <a:pt x="26" y="932"/>
                  </a:lnTo>
                  <a:lnTo>
                    <a:pt x="44" y="993"/>
                  </a:lnTo>
                  <a:lnTo>
                    <a:pt x="66" y="1046"/>
                  </a:lnTo>
                  <a:lnTo>
                    <a:pt x="97" y="1108"/>
                  </a:lnTo>
                  <a:lnTo>
                    <a:pt x="132" y="1157"/>
                  </a:lnTo>
                  <a:lnTo>
                    <a:pt x="167" y="1210"/>
                  </a:lnTo>
                  <a:lnTo>
                    <a:pt x="211" y="1254"/>
                  </a:lnTo>
                  <a:lnTo>
                    <a:pt x="671" y="1714"/>
                  </a:lnTo>
                  <a:lnTo>
                    <a:pt x="715" y="1753"/>
                  </a:lnTo>
                  <a:lnTo>
                    <a:pt x="764" y="1784"/>
                  </a:lnTo>
                  <a:lnTo>
                    <a:pt x="817" y="1819"/>
                  </a:lnTo>
                  <a:lnTo>
                    <a:pt x="870" y="1842"/>
                  </a:lnTo>
                  <a:lnTo>
                    <a:pt x="927" y="1864"/>
                  </a:lnTo>
                  <a:lnTo>
                    <a:pt x="980" y="1881"/>
                  </a:lnTo>
                  <a:lnTo>
                    <a:pt x="1042" y="1890"/>
                  </a:lnTo>
                  <a:lnTo>
                    <a:pt x="1099" y="1890"/>
                  </a:lnTo>
                  <a:lnTo>
                    <a:pt x="1156" y="1886"/>
                  </a:lnTo>
                  <a:lnTo>
                    <a:pt x="1218" y="1881"/>
                  </a:lnTo>
                  <a:lnTo>
                    <a:pt x="1276" y="1868"/>
                  </a:lnTo>
                  <a:lnTo>
                    <a:pt x="1328" y="1846"/>
                  </a:lnTo>
                  <a:lnTo>
                    <a:pt x="1386" y="1824"/>
                  </a:lnTo>
                  <a:lnTo>
                    <a:pt x="1443" y="1793"/>
                  </a:lnTo>
                  <a:lnTo>
                    <a:pt x="1487" y="1758"/>
                  </a:lnTo>
                  <a:lnTo>
                    <a:pt x="1537" y="1714"/>
                  </a:lnTo>
                  <a:lnTo>
                    <a:pt x="1581" y="1674"/>
                  </a:lnTo>
                  <a:lnTo>
                    <a:pt x="1621" y="1625"/>
                  </a:lnTo>
                  <a:lnTo>
                    <a:pt x="1652" y="1571"/>
                  </a:lnTo>
                  <a:lnTo>
                    <a:pt x="1682" y="1518"/>
                  </a:lnTo>
                  <a:lnTo>
                    <a:pt x="1713" y="1465"/>
                  </a:lnTo>
                  <a:lnTo>
                    <a:pt x="1735" y="1404"/>
                  </a:lnTo>
                  <a:lnTo>
                    <a:pt x="1753" y="1342"/>
                  </a:lnTo>
                  <a:lnTo>
                    <a:pt x="1766" y="1280"/>
                  </a:lnTo>
                  <a:lnTo>
                    <a:pt x="1775" y="1210"/>
                  </a:lnTo>
                  <a:lnTo>
                    <a:pt x="1775" y="1148"/>
                  </a:lnTo>
                  <a:lnTo>
                    <a:pt x="1771" y="1082"/>
                  </a:lnTo>
                  <a:lnTo>
                    <a:pt x="1757" y="1024"/>
                  </a:lnTo>
                  <a:lnTo>
                    <a:pt x="1744" y="962"/>
                  </a:lnTo>
                  <a:lnTo>
                    <a:pt x="1731" y="896"/>
                  </a:lnTo>
                  <a:lnTo>
                    <a:pt x="1704" y="834"/>
                  </a:lnTo>
                  <a:lnTo>
                    <a:pt x="1678" y="782"/>
                  </a:lnTo>
                  <a:lnTo>
                    <a:pt x="1647" y="729"/>
                  </a:lnTo>
                  <a:lnTo>
                    <a:pt x="1607" y="680"/>
                  </a:lnTo>
                  <a:lnTo>
                    <a:pt x="1568" y="632"/>
                  </a:lnTo>
                  <a:lnTo>
                    <a:pt x="1099" y="172"/>
                  </a:lnTo>
                </a:path>
              </a:pathLst>
            </a:custGeom>
            <a:solidFill>
              <a:srgbClr val="B5B5B5"/>
            </a:solidFill>
            <a:ln w="12600">
              <a:solidFill>
                <a:srgbClr val="B5B5B5"/>
              </a:solidFill>
              <a:round/>
              <a:headEnd/>
              <a:tailEnd/>
            </a:ln>
          </p:spPr>
          <p:txBody>
            <a:bodyPr wrap="none" anchor="ctr"/>
            <a:lstStyle/>
            <a:p>
              <a:endParaRPr lang="en-SG" dirty="0"/>
            </a:p>
          </p:txBody>
        </p:sp>
        <p:sp>
          <p:nvSpPr>
            <p:cNvPr id="11" name="Freeform 10"/>
            <p:cNvSpPr>
              <a:spLocks noChangeArrowheads="1"/>
            </p:cNvSpPr>
            <p:nvPr/>
          </p:nvSpPr>
          <p:spPr bwMode="auto">
            <a:xfrm>
              <a:off x="4354" y="161"/>
              <a:ext cx="403" cy="427"/>
            </a:xfrm>
            <a:custGeom>
              <a:avLst/>
              <a:gdLst>
                <a:gd name="T0" fmla="*/ 1606 w 1775"/>
                <a:gd name="T1" fmla="*/ 675 h 1885"/>
                <a:gd name="T2" fmla="*/ 1677 w 1775"/>
                <a:gd name="T3" fmla="*/ 781 h 1885"/>
                <a:gd name="T4" fmla="*/ 1726 w 1775"/>
                <a:gd name="T5" fmla="*/ 892 h 1885"/>
                <a:gd name="T6" fmla="*/ 1761 w 1775"/>
                <a:gd name="T7" fmla="*/ 1019 h 1885"/>
                <a:gd name="T8" fmla="*/ 1774 w 1775"/>
                <a:gd name="T9" fmla="*/ 1147 h 1885"/>
                <a:gd name="T10" fmla="*/ 1765 w 1775"/>
                <a:gd name="T11" fmla="*/ 1275 h 1885"/>
                <a:gd name="T12" fmla="*/ 1739 w 1775"/>
                <a:gd name="T13" fmla="*/ 1399 h 1885"/>
                <a:gd name="T14" fmla="*/ 1690 w 1775"/>
                <a:gd name="T15" fmla="*/ 1518 h 1885"/>
                <a:gd name="T16" fmla="*/ 1377 w 1775"/>
                <a:gd name="T17" fmla="*/ 1302 h 1885"/>
                <a:gd name="T18" fmla="*/ 1395 w 1775"/>
                <a:gd name="T19" fmla="*/ 1240 h 1885"/>
                <a:gd name="T20" fmla="*/ 1403 w 1775"/>
                <a:gd name="T21" fmla="*/ 1152 h 1885"/>
                <a:gd name="T22" fmla="*/ 1395 w 1775"/>
                <a:gd name="T23" fmla="*/ 1068 h 1885"/>
                <a:gd name="T24" fmla="*/ 1359 w 1775"/>
                <a:gd name="T25" fmla="*/ 993 h 1885"/>
                <a:gd name="T26" fmla="*/ 1311 w 1775"/>
                <a:gd name="T27" fmla="*/ 922 h 1885"/>
                <a:gd name="T28" fmla="*/ 821 w 1775"/>
                <a:gd name="T29" fmla="*/ 454 h 1885"/>
                <a:gd name="T30" fmla="*/ 755 w 1775"/>
                <a:gd name="T31" fmla="*/ 419 h 1885"/>
                <a:gd name="T32" fmla="*/ 676 w 1775"/>
                <a:gd name="T33" fmla="*/ 405 h 1885"/>
                <a:gd name="T34" fmla="*/ 600 w 1775"/>
                <a:gd name="T35" fmla="*/ 414 h 1885"/>
                <a:gd name="T36" fmla="*/ 525 w 1775"/>
                <a:gd name="T37" fmla="*/ 445 h 1885"/>
                <a:gd name="T38" fmla="*/ 463 w 1775"/>
                <a:gd name="T39" fmla="*/ 489 h 1885"/>
                <a:gd name="T40" fmla="*/ 414 w 1775"/>
                <a:gd name="T41" fmla="*/ 560 h 1885"/>
                <a:gd name="T42" fmla="*/ 379 w 1775"/>
                <a:gd name="T43" fmla="*/ 635 h 1885"/>
                <a:gd name="T44" fmla="*/ 370 w 1775"/>
                <a:gd name="T45" fmla="*/ 720 h 1885"/>
                <a:gd name="T46" fmla="*/ 379 w 1775"/>
                <a:gd name="T47" fmla="*/ 808 h 1885"/>
                <a:gd name="T48" fmla="*/ 405 w 1775"/>
                <a:gd name="T49" fmla="*/ 887 h 1885"/>
                <a:gd name="T50" fmla="*/ 450 w 1775"/>
                <a:gd name="T51" fmla="*/ 953 h 1885"/>
                <a:gd name="T52" fmla="*/ 945 w 1775"/>
                <a:gd name="T53" fmla="*/ 1434 h 1885"/>
                <a:gd name="T54" fmla="*/ 1020 w 1775"/>
                <a:gd name="T55" fmla="*/ 1465 h 1885"/>
                <a:gd name="T56" fmla="*/ 1090 w 1775"/>
                <a:gd name="T57" fmla="*/ 1483 h 1885"/>
                <a:gd name="T58" fmla="*/ 1174 w 1775"/>
                <a:gd name="T59" fmla="*/ 1478 h 1885"/>
                <a:gd name="T60" fmla="*/ 1249 w 1775"/>
                <a:gd name="T61" fmla="*/ 1443 h 1885"/>
                <a:gd name="T62" fmla="*/ 1540 w 1775"/>
                <a:gd name="T63" fmla="*/ 1708 h 1885"/>
                <a:gd name="T64" fmla="*/ 1443 w 1775"/>
                <a:gd name="T65" fmla="*/ 1787 h 1885"/>
                <a:gd name="T66" fmla="*/ 1337 w 1775"/>
                <a:gd name="T67" fmla="*/ 1840 h 1885"/>
                <a:gd name="T68" fmla="*/ 1223 w 1775"/>
                <a:gd name="T69" fmla="*/ 1875 h 1885"/>
                <a:gd name="T70" fmla="*/ 1103 w 1775"/>
                <a:gd name="T71" fmla="*/ 1884 h 1885"/>
                <a:gd name="T72" fmla="*/ 989 w 1775"/>
                <a:gd name="T73" fmla="*/ 1880 h 1885"/>
                <a:gd name="T74" fmla="*/ 874 w 1775"/>
                <a:gd name="T75" fmla="*/ 1840 h 1885"/>
                <a:gd name="T76" fmla="*/ 773 w 1775"/>
                <a:gd name="T77" fmla="*/ 1787 h 1885"/>
                <a:gd name="T78" fmla="*/ 676 w 1775"/>
                <a:gd name="T79" fmla="*/ 1708 h 1885"/>
                <a:gd name="T80" fmla="*/ 172 w 1775"/>
                <a:gd name="T81" fmla="*/ 1214 h 1885"/>
                <a:gd name="T82" fmla="*/ 92 w 1775"/>
                <a:gd name="T83" fmla="*/ 1112 h 1885"/>
                <a:gd name="T84" fmla="*/ 48 w 1775"/>
                <a:gd name="T85" fmla="*/ 997 h 1885"/>
                <a:gd name="T86" fmla="*/ 13 w 1775"/>
                <a:gd name="T87" fmla="*/ 874 h 1885"/>
                <a:gd name="T88" fmla="*/ 0 w 1775"/>
                <a:gd name="T89" fmla="*/ 746 h 1885"/>
                <a:gd name="T90" fmla="*/ 4 w 1775"/>
                <a:gd name="T91" fmla="*/ 617 h 1885"/>
                <a:gd name="T92" fmla="*/ 35 w 1775"/>
                <a:gd name="T93" fmla="*/ 494 h 1885"/>
                <a:gd name="T94" fmla="*/ 83 w 1775"/>
                <a:gd name="T95" fmla="*/ 374 h 1885"/>
                <a:gd name="T96" fmla="*/ 150 w 1775"/>
                <a:gd name="T97" fmla="*/ 269 h 1885"/>
                <a:gd name="T98" fmla="*/ 233 w 1775"/>
                <a:gd name="T99" fmla="*/ 176 h 1885"/>
                <a:gd name="T100" fmla="*/ 330 w 1775"/>
                <a:gd name="T101" fmla="*/ 105 h 1885"/>
                <a:gd name="T102" fmla="*/ 436 w 1775"/>
                <a:gd name="T103" fmla="*/ 48 h 1885"/>
                <a:gd name="T104" fmla="*/ 551 w 1775"/>
                <a:gd name="T105" fmla="*/ 4 h 1885"/>
                <a:gd name="T106" fmla="*/ 667 w 1775"/>
                <a:gd name="T107" fmla="*/ 0 h 1885"/>
                <a:gd name="T108" fmla="*/ 781 w 1775"/>
                <a:gd name="T109" fmla="*/ 13 h 1885"/>
                <a:gd name="T110" fmla="*/ 896 w 1775"/>
                <a:gd name="T111" fmla="*/ 44 h 1885"/>
                <a:gd name="T112" fmla="*/ 1006 w 1775"/>
                <a:gd name="T113" fmla="*/ 97 h 1885"/>
                <a:gd name="T114" fmla="*/ 1103 w 1775"/>
                <a:gd name="T115" fmla="*/ 176 h 18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5"/>
                <a:gd name="T175" fmla="*/ 0 h 1885"/>
                <a:gd name="T176" fmla="*/ 1775 w 1775"/>
                <a:gd name="T177" fmla="*/ 1885 h 18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5" h="1885">
                  <a:moveTo>
                    <a:pt x="1567" y="630"/>
                  </a:moveTo>
                  <a:lnTo>
                    <a:pt x="1606" y="675"/>
                  </a:lnTo>
                  <a:lnTo>
                    <a:pt x="1646" y="728"/>
                  </a:lnTo>
                  <a:lnTo>
                    <a:pt x="1677" y="781"/>
                  </a:lnTo>
                  <a:lnTo>
                    <a:pt x="1703" y="834"/>
                  </a:lnTo>
                  <a:lnTo>
                    <a:pt x="1726" y="892"/>
                  </a:lnTo>
                  <a:lnTo>
                    <a:pt x="1748" y="958"/>
                  </a:lnTo>
                  <a:lnTo>
                    <a:pt x="1761" y="1019"/>
                  </a:lnTo>
                  <a:lnTo>
                    <a:pt x="1765" y="1081"/>
                  </a:lnTo>
                  <a:lnTo>
                    <a:pt x="1774" y="1147"/>
                  </a:lnTo>
                  <a:lnTo>
                    <a:pt x="1774" y="1209"/>
                  </a:lnTo>
                  <a:lnTo>
                    <a:pt x="1765" y="1275"/>
                  </a:lnTo>
                  <a:lnTo>
                    <a:pt x="1752" y="1337"/>
                  </a:lnTo>
                  <a:lnTo>
                    <a:pt x="1739" y="1399"/>
                  </a:lnTo>
                  <a:lnTo>
                    <a:pt x="1712" y="1461"/>
                  </a:lnTo>
                  <a:lnTo>
                    <a:pt x="1690" y="1518"/>
                  </a:lnTo>
                  <a:lnTo>
                    <a:pt x="1655" y="1571"/>
                  </a:lnTo>
                  <a:lnTo>
                    <a:pt x="1377" y="1302"/>
                  </a:lnTo>
                  <a:lnTo>
                    <a:pt x="1381" y="1284"/>
                  </a:lnTo>
                  <a:lnTo>
                    <a:pt x="1395" y="1240"/>
                  </a:lnTo>
                  <a:lnTo>
                    <a:pt x="1403" y="1196"/>
                  </a:lnTo>
                  <a:lnTo>
                    <a:pt x="1403" y="1152"/>
                  </a:lnTo>
                  <a:lnTo>
                    <a:pt x="1399" y="1112"/>
                  </a:lnTo>
                  <a:lnTo>
                    <a:pt x="1395" y="1068"/>
                  </a:lnTo>
                  <a:lnTo>
                    <a:pt x="1377" y="1028"/>
                  </a:lnTo>
                  <a:lnTo>
                    <a:pt x="1359" y="993"/>
                  </a:lnTo>
                  <a:lnTo>
                    <a:pt x="1337" y="958"/>
                  </a:lnTo>
                  <a:lnTo>
                    <a:pt x="1311" y="922"/>
                  </a:lnTo>
                  <a:lnTo>
                    <a:pt x="861" y="480"/>
                  </a:lnTo>
                  <a:lnTo>
                    <a:pt x="821" y="454"/>
                  </a:lnTo>
                  <a:lnTo>
                    <a:pt x="790" y="432"/>
                  </a:lnTo>
                  <a:lnTo>
                    <a:pt x="755" y="419"/>
                  </a:lnTo>
                  <a:lnTo>
                    <a:pt x="715" y="410"/>
                  </a:lnTo>
                  <a:lnTo>
                    <a:pt x="676" y="405"/>
                  </a:lnTo>
                  <a:lnTo>
                    <a:pt x="639" y="405"/>
                  </a:lnTo>
                  <a:lnTo>
                    <a:pt x="600" y="414"/>
                  </a:lnTo>
                  <a:lnTo>
                    <a:pt x="560" y="419"/>
                  </a:lnTo>
                  <a:lnTo>
                    <a:pt x="525" y="445"/>
                  </a:lnTo>
                  <a:lnTo>
                    <a:pt x="494" y="463"/>
                  </a:lnTo>
                  <a:lnTo>
                    <a:pt x="463" y="489"/>
                  </a:lnTo>
                  <a:lnTo>
                    <a:pt x="436" y="520"/>
                  </a:lnTo>
                  <a:lnTo>
                    <a:pt x="414" y="560"/>
                  </a:lnTo>
                  <a:lnTo>
                    <a:pt x="397" y="595"/>
                  </a:lnTo>
                  <a:lnTo>
                    <a:pt x="379" y="635"/>
                  </a:lnTo>
                  <a:lnTo>
                    <a:pt x="370" y="675"/>
                  </a:lnTo>
                  <a:lnTo>
                    <a:pt x="370" y="720"/>
                  </a:lnTo>
                  <a:lnTo>
                    <a:pt x="370" y="764"/>
                  </a:lnTo>
                  <a:lnTo>
                    <a:pt x="379" y="808"/>
                  </a:lnTo>
                  <a:lnTo>
                    <a:pt x="388" y="852"/>
                  </a:lnTo>
                  <a:lnTo>
                    <a:pt x="405" y="887"/>
                  </a:lnTo>
                  <a:lnTo>
                    <a:pt x="423" y="922"/>
                  </a:lnTo>
                  <a:lnTo>
                    <a:pt x="450" y="953"/>
                  </a:lnTo>
                  <a:lnTo>
                    <a:pt x="901" y="1394"/>
                  </a:lnTo>
                  <a:lnTo>
                    <a:pt x="945" y="1434"/>
                  </a:lnTo>
                  <a:lnTo>
                    <a:pt x="980" y="1452"/>
                  </a:lnTo>
                  <a:lnTo>
                    <a:pt x="1020" y="1465"/>
                  </a:lnTo>
                  <a:lnTo>
                    <a:pt x="1055" y="1478"/>
                  </a:lnTo>
                  <a:lnTo>
                    <a:pt x="1090" y="1483"/>
                  </a:lnTo>
                  <a:lnTo>
                    <a:pt x="1134" y="1478"/>
                  </a:lnTo>
                  <a:lnTo>
                    <a:pt x="1174" y="1478"/>
                  </a:lnTo>
                  <a:lnTo>
                    <a:pt x="1209" y="1461"/>
                  </a:lnTo>
                  <a:lnTo>
                    <a:pt x="1249" y="1443"/>
                  </a:lnTo>
                  <a:lnTo>
                    <a:pt x="1267" y="1439"/>
                  </a:lnTo>
                  <a:lnTo>
                    <a:pt x="1540" y="1708"/>
                  </a:lnTo>
                  <a:lnTo>
                    <a:pt x="1496" y="1752"/>
                  </a:lnTo>
                  <a:lnTo>
                    <a:pt x="1443" y="1787"/>
                  </a:lnTo>
                  <a:lnTo>
                    <a:pt x="1395" y="1814"/>
                  </a:lnTo>
                  <a:lnTo>
                    <a:pt x="1337" y="1840"/>
                  </a:lnTo>
                  <a:lnTo>
                    <a:pt x="1280" y="1862"/>
                  </a:lnTo>
                  <a:lnTo>
                    <a:pt x="1223" y="1875"/>
                  </a:lnTo>
                  <a:lnTo>
                    <a:pt x="1165" y="1884"/>
                  </a:lnTo>
                  <a:lnTo>
                    <a:pt x="1103" y="1884"/>
                  </a:lnTo>
                  <a:lnTo>
                    <a:pt x="1046" y="1884"/>
                  </a:lnTo>
                  <a:lnTo>
                    <a:pt x="989" y="1880"/>
                  </a:lnTo>
                  <a:lnTo>
                    <a:pt x="927" y="1858"/>
                  </a:lnTo>
                  <a:lnTo>
                    <a:pt x="874" y="1840"/>
                  </a:lnTo>
                  <a:lnTo>
                    <a:pt x="821" y="1818"/>
                  </a:lnTo>
                  <a:lnTo>
                    <a:pt x="773" y="1787"/>
                  </a:lnTo>
                  <a:lnTo>
                    <a:pt x="720" y="1752"/>
                  </a:lnTo>
                  <a:lnTo>
                    <a:pt x="676" y="1708"/>
                  </a:lnTo>
                  <a:lnTo>
                    <a:pt x="207" y="1258"/>
                  </a:lnTo>
                  <a:lnTo>
                    <a:pt x="172" y="1214"/>
                  </a:lnTo>
                  <a:lnTo>
                    <a:pt x="132" y="1165"/>
                  </a:lnTo>
                  <a:lnTo>
                    <a:pt x="92" y="1112"/>
                  </a:lnTo>
                  <a:lnTo>
                    <a:pt x="70" y="1055"/>
                  </a:lnTo>
                  <a:lnTo>
                    <a:pt x="48" y="997"/>
                  </a:lnTo>
                  <a:lnTo>
                    <a:pt x="26" y="940"/>
                  </a:lnTo>
                  <a:lnTo>
                    <a:pt x="13" y="874"/>
                  </a:lnTo>
                  <a:lnTo>
                    <a:pt x="4" y="812"/>
                  </a:lnTo>
                  <a:lnTo>
                    <a:pt x="0" y="746"/>
                  </a:lnTo>
                  <a:lnTo>
                    <a:pt x="0" y="680"/>
                  </a:lnTo>
                  <a:lnTo>
                    <a:pt x="4" y="617"/>
                  </a:lnTo>
                  <a:lnTo>
                    <a:pt x="17" y="555"/>
                  </a:lnTo>
                  <a:lnTo>
                    <a:pt x="35" y="494"/>
                  </a:lnTo>
                  <a:lnTo>
                    <a:pt x="57" y="432"/>
                  </a:lnTo>
                  <a:lnTo>
                    <a:pt x="83" y="374"/>
                  </a:lnTo>
                  <a:lnTo>
                    <a:pt x="114" y="317"/>
                  </a:lnTo>
                  <a:lnTo>
                    <a:pt x="150" y="269"/>
                  </a:lnTo>
                  <a:lnTo>
                    <a:pt x="189" y="220"/>
                  </a:lnTo>
                  <a:lnTo>
                    <a:pt x="233" y="176"/>
                  </a:lnTo>
                  <a:lnTo>
                    <a:pt x="277" y="136"/>
                  </a:lnTo>
                  <a:lnTo>
                    <a:pt x="330" y="105"/>
                  </a:lnTo>
                  <a:lnTo>
                    <a:pt x="383" y="70"/>
                  </a:lnTo>
                  <a:lnTo>
                    <a:pt x="436" y="48"/>
                  </a:lnTo>
                  <a:lnTo>
                    <a:pt x="489" y="26"/>
                  </a:lnTo>
                  <a:lnTo>
                    <a:pt x="551" y="4"/>
                  </a:lnTo>
                  <a:lnTo>
                    <a:pt x="608" y="0"/>
                  </a:lnTo>
                  <a:lnTo>
                    <a:pt x="667" y="0"/>
                  </a:lnTo>
                  <a:lnTo>
                    <a:pt x="724" y="4"/>
                  </a:lnTo>
                  <a:lnTo>
                    <a:pt x="781" y="13"/>
                  </a:lnTo>
                  <a:lnTo>
                    <a:pt x="843" y="22"/>
                  </a:lnTo>
                  <a:lnTo>
                    <a:pt x="896" y="44"/>
                  </a:lnTo>
                  <a:lnTo>
                    <a:pt x="953" y="66"/>
                  </a:lnTo>
                  <a:lnTo>
                    <a:pt x="1006" y="97"/>
                  </a:lnTo>
                  <a:lnTo>
                    <a:pt x="1055" y="136"/>
                  </a:lnTo>
                  <a:lnTo>
                    <a:pt x="1103" y="176"/>
                  </a:lnTo>
                  <a:lnTo>
                    <a:pt x="1567" y="630"/>
                  </a:lnTo>
                </a:path>
              </a:pathLst>
            </a:custGeom>
            <a:solidFill>
              <a:srgbClr val="B5B5B5"/>
            </a:solidFill>
            <a:ln w="12600">
              <a:solidFill>
                <a:srgbClr val="B5B5B5"/>
              </a:solidFill>
              <a:round/>
              <a:headEnd/>
              <a:tailEnd/>
            </a:ln>
          </p:spPr>
          <p:txBody>
            <a:bodyPr wrap="none" anchor="ctr"/>
            <a:lstStyle/>
            <a:p>
              <a:endParaRPr lang="en-SG" dirty="0"/>
            </a:p>
          </p:txBody>
        </p:sp>
        <p:sp>
          <p:nvSpPr>
            <p:cNvPr id="12" name="Freeform 11"/>
            <p:cNvSpPr>
              <a:spLocks noChangeArrowheads="1"/>
            </p:cNvSpPr>
            <p:nvPr/>
          </p:nvSpPr>
          <p:spPr bwMode="auto">
            <a:xfrm>
              <a:off x="4950" y="759"/>
              <a:ext cx="344" cy="349"/>
            </a:xfrm>
            <a:custGeom>
              <a:avLst/>
              <a:gdLst>
                <a:gd name="T0" fmla="*/ 61 w 1519"/>
                <a:gd name="T1" fmla="*/ 353 h 1537"/>
                <a:gd name="T2" fmla="*/ 52 w 1519"/>
                <a:gd name="T3" fmla="*/ 348 h 1537"/>
                <a:gd name="T4" fmla="*/ 30 w 1519"/>
                <a:gd name="T5" fmla="*/ 322 h 1537"/>
                <a:gd name="T6" fmla="*/ 17 w 1519"/>
                <a:gd name="T7" fmla="*/ 291 h 1537"/>
                <a:gd name="T8" fmla="*/ 8 w 1519"/>
                <a:gd name="T9" fmla="*/ 255 h 1537"/>
                <a:gd name="T10" fmla="*/ 0 w 1519"/>
                <a:gd name="T11" fmla="*/ 229 h 1537"/>
                <a:gd name="T12" fmla="*/ 0 w 1519"/>
                <a:gd name="T13" fmla="*/ 194 h 1537"/>
                <a:gd name="T14" fmla="*/ 4 w 1519"/>
                <a:gd name="T15" fmla="*/ 158 h 1537"/>
                <a:gd name="T16" fmla="*/ 13 w 1519"/>
                <a:gd name="T17" fmla="*/ 123 h 1537"/>
                <a:gd name="T18" fmla="*/ 26 w 1519"/>
                <a:gd name="T19" fmla="*/ 97 h 1537"/>
                <a:gd name="T20" fmla="*/ 48 w 1519"/>
                <a:gd name="T21" fmla="*/ 70 h 1537"/>
                <a:gd name="T22" fmla="*/ 70 w 1519"/>
                <a:gd name="T23" fmla="*/ 48 h 1537"/>
                <a:gd name="T24" fmla="*/ 92 w 1519"/>
                <a:gd name="T25" fmla="*/ 30 h 1537"/>
                <a:gd name="T26" fmla="*/ 119 w 1519"/>
                <a:gd name="T27" fmla="*/ 13 h 1537"/>
                <a:gd name="T28" fmla="*/ 154 w 1519"/>
                <a:gd name="T29" fmla="*/ 4 h 1537"/>
                <a:gd name="T30" fmla="*/ 185 w 1519"/>
                <a:gd name="T31" fmla="*/ 0 h 1537"/>
                <a:gd name="T32" fmla="*/ 211 w 1519"/>
                <a:gd name="T33" fmla="*/ 4 h 1537"/>
                <a:gd name="T34" fmla="*/ 247 w 1519"/>
                <a:gd name="T35" fmla="*/ 17 h 1537"/>
                <a:gd name="T36" fmla="*/ 269 w 1519"/>
                <a:gd name="T37" fmla="*/ 26 h 1537"/>
                <a:gd name="T38" fmla="*/ 299 w 1519"/>
                <a:gd name="T39" fmla="*/ 44 h 1537"/>
                <a:gd name="T40" fmla="*/ 1461 w 1519"/>
                <a:gd name="T41" fmla="*/ 1183 h 1537"/>
                <a:gd name="T42" fmla="*/ 1470 w 1519"/>
                <a:gd name="T43" fmla="*/ 1187 h 1537"/>
                <a:gd name="T44" fmla="*/ 1492 w 1519"/>
                <a:gd name="T45" fmla="*/ 1214 h 1537"/>
                <a:gd name="T46" fmla="*/ 1505 w 1519"/>
                <a:gd name="T47" fmla="*/ 1240 h 1537"/>
                <a:gd name="T48" fmla="*/ 1518 w 1519"/>
                <a:gd name="T49" fmla="*/ 1285 h 1537"/>
                <a:gd name="T50" fmla="*/ 1518 w 1519"/>
                <a:gd name="T51" fmla="*/ 1307 h 1537"/>
                <a:gd name="T52" fmla="*/ 1518 w 1519"/>
                <a:gd name="T53" fmla="*/ 1342 h 1537"/>
                <a:gd name="T54" fmla="*/ 1518 w 1519"/>
                <a:gd name="T55" fmla="*/ 1377 h 1537"/>
                <a:gd name="T56" fmla="*/ 1505 w 1519"/>
                <a:gd name="T57" fmla="*/ 1408 h 1537"/>
                <a:gd name="T58" fmla="*/ 1492 w 1519"/>
                <a:gd name="T59" fmla="*/ 1435 h 1537"/>
                <a:gd name="T60" fmla="*/ 1474 w 1519"/>
                <a:gd name="T61" fmla="*/ 1465 h 1537"/>
                <a:gd name="T62" fmla="*/ 1448 w 1519"/>
                <a:gd name="T63" fmla="*/ 1488 h 1537"/>
                <a:gd name="T64" fmla="*/ 1425 w 1519"/>
                <a:gd name="T65" fmla="*/ 1505 h 1537"/>
                <a:gd name="T66" fmla="*/ 1399 w 1519"/>
                <a:gd name="T67" fmla="*/ 1523 h 1537"/>
                <a:gd name="T68" fmla="*/ 1368 w 1519"/>
                <a:gd name="T69" fmla="*/ 1527 h 1537"/>
                <a:gd name="T70" fmla="*/ 1337 w 1519"/>
                <a:gd name="T71" fmla="*/ 1536 h 1537"/>
                <a:gd name="T72" fmla="*/ 1311 w 1519"/>
                <a:gd name="T73" fmla="*/ 1532 h 1537"/>
                <a:gd name="T74" fmla="*/ 1275 w 1519"/>
                <a:gd name="T75" fmla="*/ 1523 h 1537"/>
                <a:gd name="T76" fmla="*/ 1249 w 1519"/>
                <a:gd name="T77" fmla="*/ 1510 h 1537"/>
                <a:gd name="T78" fmla="*/ 1223 w 1519"/>
                <a:gd name="T79" fmla="*/ 1492 h 1537"/>
                <a:gd name="T80" fmla="*/ 61 w 1519"/>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9"/>
                <a:gd name="T124" fmla="*/ 0 h 1537"/>
                <a:gd name="T125" fmla="*/ 1519 w 1519"/>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9" h="1537">
                  <a:moveTo>
                    <a:pt x="61" y="353"/>
                  </a:moveTo>
                  <a:lnTo>
                    <a:pt x="52" y="348"/>
                  </a:lnTo>
                  <a:lnTo>
                    <a:pt x="30" y="322"/>
                  </a:lnTo>
                  <a:lnTo>
                    <a:pt x="17" y="291"/>
                  </a:lnTo>
                  <a:lnTo>
                    <a:pt x="8" y="255"/>
                  </a:lnTo>
                  <a:lnTo>
                    <a:pt x="0" y="229"/>
                  </a:lnTo>
                  <a:lnTo>
                    <a:pt x="0" y="194"/>
                  </a:lnTo>
                  <a:lnTo>
                    <a:pt x="4" y="158"/>
                  </a:lnTo>
                  <a:lnTo>
                    <a:pt x="13" y="123"/>
                  </a:lnTo>
                  <a:lnTo>
                    <a:pt x="26" y="97"/>
                  </a:lnTo>
                  <a:lnTo>
                    <a:pt x="48" y="70"/>
                  </a:lnTo>
                  <a:lnTo>
                    <a:pt x="70" y="48"/>
                  </a:lnTo>
                  <a:lnTo>
                    <a:pt x="92" y="30"/>
                  </a:lnTo>
                  <a:lnTo>
                    <a:pt x="119" y="13"/>
                  </a:lnTo>
                  <a:lnTo>
                    <a:pt x="154" y="4"/>
                  </a:lnTo>
                  <a:lnTo>
                    <a:pt x="185" y="0"/>
                  </a:lnTo>
                  <a:lnTo>
                    <a:pt x="211" y="4"/>
                  </a:lnTo>
                  <a:lnTo>
                    <a:pt x="247" y="17"/>
                  </a:lnTo>
                  <a:lnTo>
                    <a:pt x="269" y="26"/>
                  </a:lnTo>
                  <a:lnTo>
                    <a:pt x="299" y="44"/>
                  </a:lnTo>
                  <a:lnTo>
                    <a:pt x="1461" y="1183"/>
                  </a:lnTo>
                  <a:lnTo>
                    <a:pt x="1470" y="1187"/>
                  </a:lnTo>
                  <a:lnTo>
                    <a:pt x="1492" y="1214"/>
                  </a:lnTo>
                  <a:lnTo>
                    <a:pt x="1505" y="1240"/>
                  </a:lnTo>
                  <a:lnTo>
                    <a:pt x="1518" y="1285"/>
                  </a:lnTo>
                  <a:lnTo>
                    <a:pt x="1518" y="1307"/>
                  </a:lnTo>
                  <a:lnTo>
                    <a:pt x="1518" y="1342"/>
                  </a:lnTo>
                  <a:lnTo>
                    <a:pt x="1518" y="1377"/>
                  </a:lnTo>
                  <a:lnTo>
                    <a:pt x="1505" y="1408"/>
                  </a:lnTo>
                  <a:lnTo>
                    <a:pt x="1492" y="1435"/>
                  </a:lnTo>
                  <a:lnTo>
                    <a:pt x="1474" y="1465"/>
                  </a:lnTo>
                  <a:lnTo>
                    <a:pt x="1448" y="1488"/>
                  </a:lnTo>
                  <a:lnTo>
                    <a:pt x="1425" y="1505"/>
                  </a:lnTo>
                  <a:lnTo>
                    <a:pt x="1399" y="1523"/>
                  </a:lnTo>
                  <a:lnTo>
                    <a:pt x="1368" y="1527"/>
                  </a:lnTo>
                  <a:lnTo>
                    <a:pt x="1337" y="1536"/>
                  </a:lnTo>
                  <a:lnTo>
                    <a:pt x="1311" y="1532"/>
                  </a:lnTo>
                  <a:lnTo>
                    <a:pt x="1275" y="1523"/>
                  </a:lnTo>
                  <a:lnTo>
                    <a:pt x="1249" y="1510"/>
                  </a:lnTo>
                  <a:lnTo>
                    <a:pt x="1223" y="1492"/>
                  </a:lnTo>
                  <a:lnTo>
                    <a:pt x="61" y="353"/>
                  </a:lnTo>
                </a:path>
              </a:pathLst>
            </a:custGeom>
            <a:solidFill>
              <a:srgbClr val="B5B5B5"/>
            </a:solidFill>
            <a:ln w="12600">
              <a:solidFill>
                <a:srgbClr val="B5B5B5"/>
              </a:solidFill>
              <a:round/>
              <a:headEnd/>
              <a:tailEnd/>
            </a:ln>
          </p:spPr>
          <p:txBody>
            <a:bodyPr wrap="none" anchor="ctr"/>
            <a:lstStyle/>
            <a:p>
              <a:endParaRPr lang="en-SG" dirty="0"/>
            </a:p>
          </p:txBody>
        </p:sp>
        <p:sp>
          <p:nvSpPr>
            <p:cNvPr id="13" name="Freeform 12"/>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solidFill>
              <a:srgbClr val="B5B5B5"/>
            </a:solidFill>
            <a:ln w="12600">
              <a:solidFill>
                <a:srgbClr val="B5B5B5"/>
              </a:solidFill>
              <a:round/>
              <a:headEnd/>
              <a:tailEnd/>
            </a:ln>
          </p:spPr>
          <p:txBody>
            <a:bodyPr wrap="none" anchor="ctr"/>
            <a:lstStyle/>
            <a:p>
              <a:endParaRPr lang="en-SG" dirty="0"/>
            </a:p>
          </p:txBody>
        </p:sp>
        <p:sp>
          <p:nvSpPr>
            <p:cNvPr id="14" name="Freeform 13"/>
            <p:cNvSpPr>
              <a:spLocks noChangeArrowheads="1"/>
            </p:cNvSpPr>
            <p:nvPr/>
          </p:nvSpPr>
          <p:spPr bwMode="auto">
            <a:xfrm>
              <a:off x="4438" y="252"/>
              <a:ext cx="236" cy="246"/>
            </a:xfrm>
            <a:custGeom>
              <a:avLst/>
              <a:gdLst>
                <a:gd name="T0" fmla="*/ 786 w 1039"/>
                <a:gd name="T1" fmla="*/ 1078 h 1083"/>
                <a:gd name="T2" fmla="*/ 764 w 1039"/>
                <a:gd name="T3" fmla="*/ 1082 h 1083"/>
                <a:gd name="T4" fmla="*/ 711 w 1039"/>
                <a:gd name="T5" fmla="*/ 1082 h 1083"/>
                <a:gd name="T6" fmla="*/ 658 w 1039"/>
                <a:gd name="T7" fmla="*/ 1078 h 1083"/>
                <a:gd name="T8" fmla="*/ 610 w 1039"/>
                <a:gd name="T9" fmla="*/ 1051 h 1083"/>
                <a:gd name="T10" fmla="*/ 566 w 1039"/>
                <a:gd name="T11" fmla="*/ 1025 h 1083"/>
                <a:gd name="T12" fmla="*/ 75 w 1039"/>
                <a:gd name="T13" fmla="*/ 544 h 1083"/>
                <a:gd name="T14" fmla="*/ 48 w 1039"/>
                <a:gd name="T15" fmla="*/ 508 h 1083"/>
                <a:gd name="T16" fmla="*/ 22 w 1039"/>
                <a:gd name="T17" fmla="*/ 451 h 1083"/>
                <a:gd name="T18" fmla="*/ 8 w 1039"/>
                <a:gd name="T19" fmla="*/ 393 h 1083"/>
                <a:gd name="T20" fmla="*/ 0 w 1039"/>
                <a:gd name="T21" fmla="*/ 336 h 1083"/>
                <a:gd name="T22" fmla="*/ 8 w 1039"/>
                <a:gd name="T23" fmla="*/ 274 h 1083"/>
                <a:gd name="T24" fmla="*/ 17 w 1039"/>
                <a:gd name="T25" fmla="*/ 216 h 1083"/>
                <a:gd name="T26" fmla="*/ 44 w 1039"/>
                <a:gd name="T27" fmla="*/ 163 h 1083"/>
                <a:gd name="T28" fmla="*/ 75 w 1039"/>
                <a:gd name="T29" fmla="*/ 114 h 1083"/>
                <a:gd name="T30" fmla="*/ 114 w 1039"/>
                <a:gd name="T31" fmla="*/ 75 h 1083"/>
                <a:gd name="T32" fmla="*/ 158 w 1039"/>
                <a:gd name="T33" fmla="*/ 35 h 1083"/>
                <a:gd name="T34" fmla="*/ 211 w 1039"/>
                <a:gd name="T35" fmla="*/ 22 h 1083"/>
                <a:gd name="T36" fmla="*/ 264 w 1039"/>
                <a:gd name="T37" fmla="*/ 4 h 1083"/>
                <a:gd name="T38" fmla="*/ 318 w 1039"/>
                <a:gd name="T39" fmla="*/ 0 h 1083"/>
                <a:gd name="T40" fmla="*/ 371 w 1039"/>
                <a:gd name="T41" fmla="*/ 13 h 1083"/>
                <a:gd name="T42" fmla="*/ 424 w 1039"/>
                <a:gd name="T43" fmla="*/ 30 h 1083"/>
                <a:gd name="T44" fmla="*/ 473 w 1039"/>
                <a:gd name="T45" fmla="*/ 61 h 1083"/>
                <a:gd name="T46" fmla="*/ 950 w 1039"/>
                <a:gd name="T47" fmla="*/ 526 h 1083"/>
                <a:gd name="T48" fmla="*/ 963 w 1039"/>
                <a:gd name="T49" fmla="*/ 544 h 1083"/>
                <a:gd name="T50" fmla="*/ 985 w 1039"/>
                <a:gd name="T51" fmla="*/ 561 h 1083"/>
                <a:gd name="T52" fmla="*/ 1007 w 1039"/>
                <a:gd name="T53" fmla="*/ 610 h 1083"/>
                <a:gd name="T54" fmla="*/ 1025 w 1039"/>
                <a:gd name="T55" fmla="*/ 658 h 1083"/>
                <a:gd name="T56" fmla="*/ 1038 w 1039"/>
                <a:gd name="T57" fmla="*/ 720 h 1083"/>
                <a:gd name="T58" fmla="*/ 1038 w 1039"/>
                <a:gd name="T59" fmla="*/ 773 h 10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9"/>
                <a:gd name="T91" fmla="*/ 0 h 1083"/>
                <a:gd name="T92" fmla="*/ 1039 w 1039"/>
                <a:gd name="T93" fmla="*/ 1083 h 10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9" h="1083">
                  <a:moveTo>
                    <a:pt x="786" y="1078"/>
                  </a:moveTo>
                  <a:lnTo>
                    <a:pt x="764" y="1082"/>
                  </a:lnTo>
                  <a:lnTo>
                    <a:pt x="711" y="1082"/>
                  </a:lnTo>
                  <a:lnTo>
                    <a:pt x="658" y="1078"/>
                  </a:lnTo>
                  <a:lnTo>
                    <a:pt x="610" y="1051"/>
                  </a:lnTo>
                  <a:lnTo>
                    <a:pt x="566" y="1025"/>
                  </a:lnTo>
                  <a:lnTo>
                    <a:pt x="75" y="544"/>
                  </a:lnTo>
                  <a:lnTo>
                    <a:pt x="48" y="508"/>
                  </a:lnTo>
                  <a:lnTo>
                    <a:pt x="22" y="451"/>
                  </a:lnTo>
                  <a:lnTo>
                    <a:pt x="8" y="393"/>
                  </a:lnTo>
                  <a:lnTo>
                    <a:pt x="0" y="336"/>
                  </a:lnTo>
                  <a:lnTo>
                    <a:pt x="8" y="274"/>
                  </a:lnTo>
                  <a:lnTo>
                    <a:pt x="17" y="216"/>
                  </a:lnTo>
                  <a:lnTo>
                    <a:pt x="44" y="163"/>
                  </a:lnTo>
                  <a:lnTo>
                    <a:pt x="75" y="114"/>
                  </a:lnTo>
                  <a:lnTo>
                    <a:pt x="114" y="75"/>
                  </a:lnTo>
                  <a:lnTo>
                    <a:pt x="158" y="35"/>
                  </a:lnTo>
                  <a:lnTo>
                    <a:pt x="211" y="22"/>
                  </a:lnTo>
                  <a:lnTo>
                    <a:pt x="264" y="4"/>
                  </a:lnTo>
                  <a:lnTo>
                    <a:pt x="318" y="0"/>
                  </a:lnTo>
                  <a:lnTo>
                    <a:pt x="371" y="13"/>
                  </a:lnTo>
                  <a:lnTo>
                    <a:pt x="424" y="30"/>
                  </a:lnTo>
                  <a:lnTo>
                    <a:pt x="473" y="61"/>
                  </a:lnTo>
                  <a:lnTo>
                    <a:pt x="950" y="526"/>
                  </a:lnTo>
                  <a:lnTo>
                    <a:pt x="963" y="544"/>
                  </a:lnTo>
                  <a:lnTo>
                    <a:pt x="985" y="561"/>
                  </a:lnTo>
                  <a:lnTo>
                    <a:pt x="1007" y="610"/>
                  </a:lnTo>
                  <a:lnTo>
                    <a:pt x="1025" y="658"/>
                  </a:lnTo>
                  <a:lnTo>
                    <a:pt x="1038" y="720"/>
                  </a:lnTo>
                  <a:lnTo>
                    <a:pt x="1038" y="773"/>
                  </a:lnTo>
                </a:path>
              </a:pathLst>
            </a:custGeom>
            <a:noFill/>
            <a:ln w="12600">
              <a:solidFill>
                <a:srgbClr val="000000"/>
              </a:solidFill>
              <a:round/>
              <a:headEnd/>
              <a:tailEnd/>
            </a:ln>
          </p:spPr>
          <p:txBody>
            <a:bodyPr/>
            <a:lstStyle/>
            <a:p>
              <a:endParaRPr lang="en-SG" dirty="0"/>
            </a:p>
          </p:txBody>
        </p:sp>
        <p:sp>
          <p:nvSpPr>
            <p:cNvPr id="15" name="Freeform 14"/>
            <p:cNvSpPr>
              <a:spLocks noChangeArrowheads="1"/>
            </p:cNvSpPr>
            <p:nvPr/>
          </p:nvSpPr>
          <p:spPr bwMode="auto">
            <a:xfrm>
              <a:off x="4354" y="160"/>
              <a:ext cx="403" cy="428"/>
            </a:xfrm>
            <a:custGeom>
              <a:avLst/>
              <a:gdLst>
                <a:gd name="T0" fmla="*/ 1712 w 1779"/>
                <a:gd name="T1" fmla="*/ 1469 h 1889"/>
                <a:gd name="T2" fmla="*/ 1725 w 1779"/>
                <a:gd name="T3" fmla="*/ 1429 h 1889"/>
                <a:gd name="T4" fmla="*/ 1752 w 1779"/>
                <a:gd name="T5" fmla="*/ 1346 h 1889"/>
                <a:gd name="T6" fmla="*/ 1769 w 1779"/>
                <a:gd name="T7" fmla="*/ 1257 h 1889"/>
                <a:gd name="T8" fmla="*/ 1778 w 1779"/>
                <a:gd name="T9" fmla="*/ 1169 h 1889"/>
                <a:gd name="T10" fmla="*/ 1774 w 1779"/>
                <a:gd name="T11" fmla="*/ 1081 h 1889"/>
                <a:gd name="T12" fmla="*/ 1760 w 1779"/>
                <a:gd name="T13" fmla="*/ 988 h 1889"/>
                <a:gd name="T14" fmla="*/ 1738 w 1779"/>
                <a:gd name="T15" fmla="*/ 905 h 1889"/>
                <a:gd name="T16" fmla="*/ 1708 w 1779"/>
                <a:gd name="T17" fmla="*/ 825 h 1889"/>
                <a:gd name="T18" fmla="*/ 1663 w 1779"/>
                <a:gd name="T19" fmla="*/ 746 h 1889"/>
                <a:gd name="T20" fmla="*/ 1615 w 1779"/>
                <a:gd name="T21" fmla="*/ 671 h 1889"/>
                <a:gd name="T22" fmla="*/ 1086 w 1779"/>
                <a:gd name="T23" fmla="*/ 163 h 1889"/>
                <a:gd name="T24" fmla="*/ 1019 w 1779"/>
                <a:gd name="T25" fmla="*/ 110 h 1889"/>
                <a:gd name="T26" fmla="*/ 944 w 1779"/>
                <a:gd name="T27" fmla="*/ 66 h 1889"/>
                <a:gd name="T28" fmla="*/ 869 w 1779"/>
                <a:gd name="T29" fmla="*/ 35 h 1889"/>
                <a:gd name="T30" fmla="*/ 794 w 1779"/>
                <a:gd name="T31" fmla="*/ 17 h 1889"/>
                <a:gd name="T32" fmla="*/ 711 w 1779"/>
                <a:gd name="T33" fmla="*/ 0 h 1889"/>
                <a:gd name="T34" fmla="*/ 626 w 1779"/>
                <a:gd name="T35" fmla="*/ 4 h 1889"/>
                <a:gd name="T36" fmla="*/ 546 w 1779"/>
                <a:gd name="T37" fmla="*/ 13 h 1889"/>
                <a:gd name="T38" fmla="*/ 463 w 1779"/>
                <a:gd name="T39" fmla="*/ 39 h 1889"/>
                <a:gd name="T40" fmla="*/ 388 w 1779"/>
                <a:gd name="T41" fmla="*/ 70 h 1889"/>
                <a:gd name="T42" fmla="*/ 313 w 1779"/>
                <a:gd name="T43" fmla="*/ 110 h 1889"/>
                <a:gd name="T44" fmla="*/ 251 w 1779"/>
                <a:gd name="T45" fmla="*/ 167 h 1889"/>
                <a:gd name="T46" fmla="*/ 189 w 1779"/>
                <a:gd name="T47" fmla="*/ 224 h 1889"/>
                <a:gd name="T48" fmla="*/ 136 w 1779"/>
                <a:gd name="T49" fmla="*/ 295 h 1889"/>
                <a:gd name="T50" fmla="*/ 92 w 1779"/>
                <a:gd name="T51" fmla="*/ 366 h 1889"/>
                <a:gd name="T52" fmla="*/ 52 w 1779"/>
                <a:gd name="T53" fmla="*/ 449 h 1889"/>
                <a:gd name="T54" fmla="*/ 26 w 1779"/>
                <a:gd name="T55" fmla="*/ 533 h 1889"/>
                <a:gd name="T56" fmla="*/ 4 w 1779"/>
                <a:gd name="T57" fmla="*/ 617 h 1889"/>
                <a:gd name="T58" fmla="*/ 0 w 1779"/>
                <a:gd name="T59" fmla="*/ 711 h 1889"/>
                <a:gd name="T60" fmla="*/ 0 w 1779"/>
                <a:gd name="T61" fmla="*/ 799 h 1889"/>
                <a:gd name="T62" fmla="*/ 13 w 1779"/>
                <a:gd name="T63" fmla="*/ 887 h 1889"/>
                <a:gd name="T64" fmla="*/ 39 w 1779"/>
                <a:gd name="T65" fmla="*/ 971 h 1889"/>
                <a:gd name="T66" fmla="*/ 70 w 1779"/>
                <a:gd name="T67" fmla="*/ 1055 h 1889"/>
                <a:gd name="T68" fmla="*/ 110 w 1779"/>
                <a:gd name="T69" fmla="*/ 1134 h 1889"/>
                <a:gd name="T70" fmla="*/ 163 w 1779"/>
                <a:gd name="T71" fmla="*/ 1205 h 1889"/>
                <a:gd name="T72" fmla="*/ 194 w 1779"/>
                <a:gd name="T73" fmla="*/ 1244 h 1889"/>
                <a:gd name="T74" fmla="*/ 202 w 1779"/>
                <a:gd name="T75" fmla="*/ 1253 h 1889"/>
                <a:gd name="T76" fmla="*/ 715 w 1779"/>
                <a:gd name="T77" fmla="*/ 1756 h 1889"/>
                <a:gd name="T78" fmla="*/ 790 w 1779"/>
                <a:gd name="T79" fmla="*/ 1804 h 1889"/>
                <a:gd name="T80" fmla="*/ 865 w 1779"/>
                <a:gd name="T81" fmla="*/ 1840 h 1889"/>
                <a:gd name="T82" fmla="*/ 940 w 1779"/>
                <a:gd name="T83" fmla="*/ 1870 h 1889"/>
                <a:gd name="T84" fmla="*/ 1024 w 1779"/>
                <a:gd name="T85" fmla="*/ 1884 h 1889"/>
                <a:gd name="T86" fmla="*/ 1103 w 1779"/>
                <a:gd name="T87" fmla="*/ 1888 h 1889"/>
                <a:gd name="T88" fmla="*/ 1187 w 1779"/>
                <a:gd name="T89" fmla="*/ 1884 h 1889"/>
                <a:gd name="T90" fmla="*/ 1266 w 1779"/>
                <a:gd name="T91" fmla="*/ 1870 h 1889"/>
                <a:gd name="T92" fmla="*/ 1346 w 1779"/>
                <a:gd name="T93" fmla="*/ 1840 h 1889"/>
                <a:gd name="T94" fmla="*/ 1416 w 1779"/>
                <a:gd name="T95" fmla="*/ 1804 h 1889"/>
                <a:gd name="T96" fmla="*/ 1456 w 1779"/>
                <a:gd name="T97" fmla="*/ 1787 h 188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79"/>
                <a:gd name="T148" fmla="*/ 0 h 1889"/>
                <a:gd name="T149" fmla="*/ 1779 w 1779"/>
                <a:gd name="T150" fmla="*/ 1889 h 188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79" h="1889">
                  <a:moveTo>
                    <a:pt x="1712" y="1469"/>
                  </a:moveTo>
                  <a:lnTo>
                    <a:pt x="1725" y="1429"/>
                  </a:lnTo>
                  <a:lnTo>
                    <a:pt x="1752" y="1346"/>
                  </a:lnTo>
                  <a:lnTo>
                    <a:pt x="1769" y="1257"/>
                  </a:lnTo>
                  <a:lnTo>
                    <a:pt x="1778" y="1169"/>
                  </a:lnTo>
                  <a:lnTo>
                    <a:pt x="1774" y="1081"/>
                  </a:lnTo>
                  <a:lnTo>
                    <a:pt x="1760" y="988"/>
                  </a:lnTo>
                  <a:lnTo>
                    <a:pt x="1738" y="905"/>
                  </a:lnTo>
                  <a:lnTo>
                    <a:pt x="1708" y="825"/>
                  </a:lnTo>
                  <a:lnTo>
                    <a:pt x="1663" y="746"/>
                  </a:lnTo>
                  <a:lnTo>
                    <a:pt x="1615" y="671"/>
                  </a:lnTo>
                  <a:lnTo>
                    <a:pt x="1086" y="163"/>
                  </a:lnTo>
                  <a:lnTo>
                    <a:pt x="1019" y="110"/>
                  </a:lnTo>
                  <a:lnTo>
                    <a:pt x="944" y="66"/>
                  </a:lnTo>
                  <a:lnTo>
                    <a:pt x="869" y="35"/>
                  </a:lnTo>
                  <a:lnTo>
                    <a:pt x="794" y="17"/>
                  </a:lnTo>
                  <a:lnTo>
                    <a:pt x="711" y="0"/>
                  </a:lnTo>
                  <a:lnTo>
                    <a:pt x="626" y="4"/>
                  </a:lnTo>
                  <a:lnTo>
                    <a:pt x="546" y="13"/>
                  </a:lnTo>
                  <a:lnTo>
                    <a:pt x="463" y="39"/>
                  </a:lnTo>
                  <a:lnTo>
                    <a:pt x="388" y="70"/>
                  </a:lnTo>
                  <a:lnTo>
                    <a:pt x="313" y="110"/>
                  </a:lnTo>
                  <a:lnTo>
                    <a:pt x="251" y="167"/>
                  </a:lnTo>
                  <a:lnTo>
                    <a:pt x="189" y="224"/>
                  </a:lnTo>
                  <a:lnTo>
                    <a:pt x="136" y="295"/>
                  </a:lnTo>
                  <a:lnTo>
                    <a:pt x="92" y="366"/>
                  </a:lnTo>
                  <a:lnTo>
                    <a:pt x="52" y="449"/>
                  </a:lnTo>
                  <a:lnTo>
                    <a:pt x="26" y="533"/>
                  </a:lnTo>
                  <a:lnTo>
                    <a:pt x="4" y="617"/>
                  </a:lnTo>
                  <a:lnTo>
                    <a:pt x="0" y="711"/>
                  </a:lnTo>
                  <a:lnTo>
                    <a:pt x="0" y="799"/>
                  </a:lnTo>
                  <a:lnTo>
                    <a:pt x="13" y="887"/>
                  </a:lnTo>
                  <a:lnTo>
                    <a:pt x="39" y="971"/>
                  </a:lnTo>
                  <a:lnTo>
                    <a:pt x="70" y="1055"/>
                  </a:lnTo>
                  <a:lnTo>
                    <a:pt x="110" y="1134"/>
                  </a:lnTo>
                  <a:lnTo>
                    <a:pt x="163" y="1205"/>
                  </a:lnTo>
                  <a:lnTo>
                    <a:pt x="194" y="1244"/>
                  </a:lnTo>
                  <a:lnTo>
                    <a:pt x="202" y="1253"/>
                  </a:lnTo>
                  <a:lnTo>
                    <a:pt x="715" y="1756"/>
                  </a:lnTo>
                  <a:lnTo>
                    <a:pt x="790" y="1804"/>
                  </a:lnTo>
                  <a:lnTo>
                    <a:pt x="865" y="1840"/>
                  </a:lnTo>
                  <a:lnTo>
                    <a:pt x="940" y="1870"/>
                  </a:lnTo>
                  <a:lnTo>
                    <a:pt x="1024" y="1884"/>
                  </a:lnTo>
                  <a:lnTo>
                    <a:pt x="1103" y="1888"/>
                  </a:lnTo>
                  <a:lnTo>
                    <a:pt x="1187" y="1884"/>
                  </a:lnTo>
                  <a:lnTo>
                    <a:pt x="1266" y="1870"/>
                  </a:lnTo>
                  <a:lnTo>
                    <a:pt x="1346" y="1840"/>
                  </a:lnTo>
                  <a:lnTo>
                    <a:pt x="1416" y="1804"/>
                  </a:lnTo>
                  <a:lnTo>
                    <a:pt x="1456" y="1787"/>
                  </a:lnTo>
                </a:path>
              </a:pathLst>
            </a:custGeom>
            <a:noFill/>
            <a:ln w="12600">
              <a:solidFill>
                <a:srgbClr val="000000"/>
              </a:solidFill>
              <a:round/>
              <a:headEnd/>
              <a:tailEnd/>
            </a:ln>
          </p:spPr>
          <p:txBody>
            <a:bodyPr/>
            <a:lstStyle/>
            <a:p>
              <a:endParaRPr lang="en-SG" dirty="0"/>
            </a:p>
          </p:txBody>
        </p:sp>
        <p:sp>
          <p:nvSpPr>
            <p:cNvPr id="16" name="Freeform 15"/>
            <p:cNvSpPr>
              <a:spLocks noChangeArrowheads="1"/>
            </p:cNvSpPr>
            <p:nvPr/>
          </p:nvSpPr>
          <p:spPr bwMode="auto">
            <a:xfrm>
              <a:off x="4570" y="385"/>
              <a:ext cx="345" cy="349"/>
            </a:xfrm>
            <a:custGeom>
              <a:avLst/>
              <a:gdLst>
                <a:gd name="T0" fmla="*/ 61 w 1520"/>
                <a:gd name="T1" fmla="*/ 357 h 1541"/>
                <a:gd name="T2" fmla="*/ 57 w 1520"/>
                <a:gd name="T3" fmla="*/ 352 h 1541"/>
                <a:gd name="T4" fmla="*/ 30 w 1520"/>
                <a:gd name="T5" fmla="*/ 326 h 1541"/>
                <a:gd name="T6" fmla="*/ 22 w 1520"/>
                <a:gd name="T7" fmla="*/ 295 h 1541"/>
                <a:gd name="T8" fmla="*/ 13 w 1520"/>
                <a:gd name="T9" fmla="*/ 260 h 1541"/>
                <a:gd name="T10" fmla="*/ 0 w 1520"/>
                <a:gd name="T11" fmla="*/ 229 h 1541"/>
                <a:gd name="T12" fmla="*/ 0 w 1520"/>
                <a:gd name="T13" fmla="*/ 198 h 1541"/>
                <a:gd name="T14" fmla="*/ 4 w 1520"/>
                <a:gd name="T15" fmla="*/ 158 h 1541"/>
                <a:gd name="T16" fmla="*/ 17 w 1520"/>
                <a:gd name="T17" fmla="*/ 132 h 1541"/>
                <a:gd name="T18" fmla="*/ 26 w 1520"/>
                <a:gd name="T19" fmla="*/ 97 h 1541"/>
                <a:gd name="T20" fmla="*/ 48 w 1520"/>
                <a:gd name="T21" fmla="*/ 70 h 1541"/>
                <a:gd name="T22" fmla="*/ 70 w 1520"/>
                <a:gd name="T23" fmla="*/ 48 h 1541"/>
                <a:gd name="T24" fmla="*/ 92 w 1520"/>
                <a:gd name="T25" fmla="*/ 30 h 1541"/>
                <a:gd name="T26" fmla="*/ 119 w 1520"/>
                <a:gd name="T27" fmla="*/ 17 h 1541"/>
                <a:gd name="T28" fmla="*/ 150 w 1520"/>
                <a:gd name="T29" fmla="*/ 4 h 1541"/>
                <a:gd name="T30" fmla="*/ 185 w 1520"/>
                <a:gd name="T31" fmla="*/ 0 h 1541"/>
                <a:gd name="T32" fmla="*/ 211 w 1520"/>
                <a:gd name="T33" fmla="*/ 8 h 1541"/>
                <a:gd name="T34" fmla="*/ 242 w 1520"/>
                <a:gd name="T35" fmla="*/ 13 h 1541"/>
                <a:gd name="T36" fmla="*/ 273 w 1520"/>
                <a:gd name="T37" fmla="*/ 30 h 1541"/>
                <a:gd name="T38" fmla="*/ 300 w 1520"/>
                <a:gd name="T39" fmla="*/ 44 h 1541"/>
                <a:gd name="T40" fmla="*/ 1462 w 1520"/>
                <a:gd name="T41" fmla="*/ 1187 h 1541"/>
                <a:gd name="T42" fmla="*/ 1466 w 1520"/>
                <a:gd name="T43" fmla="*/ 1192 h 1541"/>
                <a:gd name="T44" fmla="*/ 1488 w 1520"/>
                <a:gd name="T45" fmla="*/ 1214 h 1541"/>
                <a:gd name="T46" fmla="*/ 1506 w 1520"/>
                <a:gd name="T47" fmla="*/ 1249 h 1541"/>
                <a:gd name="T48" fmla="*/ 1510 w 1520"/>
                <a:gd name="T49" fmla="*/ 1284 h 1541"/>
                <a:gd name="T50" fmla="*/ 1519 w 1520"/>
                <a:gd name="T51" fmla="*/ 1311 h 1541"/>
                <a:gd name="T52" fmla="*/ 1519 w 1520"/>
                <a:gd name="T53" fmla="*/ 1346 h 1541"/>
                <a:gd name="T54" fmla="*/ 1515 w 1520"/>
                <a:gd name="T55" fmla="*/ 1381 h 1541"/>
                <a:gd name="T56" fmla="*/ 1510 w 1520"/>
                <a:gd name="T57" fmla="*/ 1412 h 1541"/>
                <a:gd name="T58" fmla="*/ 1493 w 1520"/>
                <a:gd name="T59" fmla="*/ 1443 h 1541"/>
                <a:gd name="T60" fmla="*/ 1475 w 1520"/>
                <a:gd name="T61" fmla="*/ 1474 h 1541"/>
                <a:gd name="T62" fmla="*/ 1453 w 1520"/>
                <a:gd name="T63" fmla="*/ 1496 h 1541"/>
                <a:gd name="T64" fmla="*/ 1426 w 1520"/>
                <a:gd name="T65" fmla="*/ 1514 h 1541"/>
                <a:gd name="T66" fmla="*/ 1400 w 1520"/>
                <a:gd name="T67" fmla="*/ 1522 h 1541"/>
                <a:gd name="T68" fmla="*/ 1373 w 1520"/>
                <a:gd name="T69" fmla="*/ 1536 h 1541"/>
                <a:gd name="T70" fmla="*/ 1334 w 1520"/>
                <a:gd name="T71" fmla="*/ 1540 h 1541"/>
                <a:gd name="T72" fmla="*/ 1307 w 1520"/>
                <a:gd name="T73" fmla="*/ 1536 h 1541"/>
                <a:gd name="T74" fmla="*/ 1276 w 1520"/>
                <a:gd name="T75" fmla="*/ 1527 h 1541"/>
                <a:gd name="T76" fmla="*/ 1250 w 1520"/>
                <a:gd name="T77" fmla="*/ 1509 h 1541"/>
                <a:gd name="T78" fmla="*/ 1223 w 1520"/>
                <a:gd name="T79" fmla="*/ 1496 h 1541"/>
                <a:gd name="T80" fmla="*/ 61 w 1520"/>
                <a:gd name="T81" fmla="*/ 357 h 15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0"/>
                <a:gd name="T124" fmla="*/ 0 h 1541"/>
                <a:gd name="T125" fmla="*/ 1520 w 1520"/>
                <a:gd name="T126" fmla="*/ 1541 h 154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0" h="1541">
                  <a:moveTo>
                    <a:pt x="61" y="357"/>
                  </a:moveTo>
                  <a:lnTo>
                    <a:pt x="57" y="352"/>
                  </a:lnTo>
                  <a:lnTo>
                    <a:pt x="30" y="326"/>
                  </a:lnTo>
                  <a:lnTo>
                    <a:pt x="22" y="295"/>
                  </a:lnTo>
                  <a:lnTo>
                    <a:pt x="13" y="260"/>
                  </a:lnTo>
                  <a:lnTo>
                    <a:pt x="0" y="229"/>
                  </a:lnTo>
                  <a:lnTo>
                    <a:pt x="0" y="198"/>
                  </a:lnTo>
                  <a:lnTo>
                    <a:pt x="4" y="158"/>
                  </a:lnTo>
                  <a:lnTo>
                    <a:pt x="17" y="132"/>
                  </a:lnTo>
                  <a:lnTo>
                    <a:pt x="26" y="97"/>
                  </a:lnTo>
                  <a:lnTo>
                    <a:pt x="48" y="70"/>
                  </a:lnTo>
                  <a:lnTo>
                    <a:pt x="70" y="48"/>
                  </a:lnTo>
                  <a:lnTo>
                    <a:pt x="92" y="30"/>
                  </a:lnTo>
                  <a:lnTo>
                    <a:pt x="119" y="17"/>
                  </a:lnTo>
                  <a:lnTo>
                    <a:pt x="150" y="4"/>
                  </a:lnTo>
                  <a:lnTo>
                    <a:pt x="185" y="0"/>
                  </a:lnTo>
                  <a:lnTo>
                    <a:pt x="211" y="8"/>
                  </a:lnTo>
                  <a:lnTo>
                    <a:pt x="242" y="13"/>
                  </a:lnTo>
                  <a:lnTo>
                    <a:pt x="273" y="30"/>
                  </a:lnTo>
                  <a:lnTo>
                    <a:pt x="300" y="44"/>
                  </a:lnTo>
                  <a:lnTo>
                    <a:pt x="1462" y="1187"/>
                  </a:lnTo>
                  <a:lnTo>
                    <a:pt x="1466" y="1192"/>
                  </a:lnTo>
                  <a:lnTo>
                    <a:pt x="1488" y="1214"/>
                  </a:lnTo>
                  <a:lnTo>
                    <a:pt x="1506" y="1249"/>
                  </a:lnTo>
                  <a:lnTo>
                    <a:pt x="1510" y="1284"/>
                  </a:lnTo>
                  <a:lnTo>
                    <a:pt x="1519" y="1311"/>
                  </a:lnTo>
                  <a:lnTo>
                    <a:pt x="1519" y="1346"/>
                  </a:lnTo>
                  <a:lnTo>
                    <a:pt x="1515" y="1381"/>
                  </a:lnTo>
                  <a:lnTo>
                    <a:pt x="1510" y="1412"/>
                  </a:lnTo>
                  <a:lnTo>
                    <a:pt x="1493" y="1443"/>
                  </a:lnTo>
                  <a:lnTo>
                    <a:pt x="1475" y="1474"/>
                  </a:lnTo>
                  <a:lnTo>
                    <a:pt x="1453" y="1496"/>
                  </a:lnTo>
                  <a:lnTo>
                    <a:pt x="1426" y="1514"/>
                  </a:lnTo>
                  <a:lnTo>
                    <a:pt x="1400" y="1522"/>
                  </a:lnTo>
                  <a:lnTo>
                    <a:pt x="1373" y="1536"/>
                  </a:lnTo>
                  <a:lnTo>
                    <a:pt x="1334" y="1540"/>
                  </a:lnTo>
                  <a:lnTo>
                    <a:pt x="1307" y="1536"/>
                  </a:lnTo>
                  <a:lnTo>
                    <a:pt x="1276" y="1527"/>
                  </a:lnTo>
                  <a:lnTo>
                    <a:pt x="1250" y="1509"/>
                  </a:lnTo>
                  <a:lnTo>
                    <a:pt x="1223" y="1496"/>
                  </a:lnTo>
                  <a:lnTo>
                    <a:pt x="61" y="357"/>
                  </a:lnTo>
                </a:path>
              </a:pathLst>
            </a:custGeom>
            <a:noFill/>
            <a:ln w="12600">
              <a:solidFill>
                <a:srgbClr val="000000"/>
              </a:solidFill>
              <a:round/>
              <a:headEnd/>
              <a:tailEnd/>
            </a:ln>
          </p:spPr>
          <p:txBody>
            <a:bodyPr/>
            <a:lstStyle/>
            <a:p>
              <a:endParaRPr lang="en-SG" dirty="0"/>
            </a:p>
          </p:txBody>
        </p:sp>
        <p:sp>
          <p:nvSpPr>
            <p:cNvPr id="17" name="Freeform 16"/>
            <p:cNvSpPr>
              <a:spLocks noChangeArrowheads="1"/>
            </p:cNvSpPr>
            <p:nvPr/>
          </p:nvSpPr>
          <p:spPr bwMode="auto">
            <a:xfrm>
              <a:off x="4733" y="627"/>
              <a:ext cx="331" cy="334"/>
            </a:xfrm>
            <a:custGeom>
              <a:avLst/>
              <a:gdLst>
                <a:gd name="T0" fmla="*/ 1457 w 1458"/>
                <a:gd name="T1" fmla="*/ 1373 h 1475"/>
                <a:gd name="T2" fmla="*/ 1382 w 1458"/>
                <a:gd name="T3" fmla="*/ 1408 h 1475"/>
                <a:gd name="T4" fmla="*/ 1303 w 1458"/>
                <a:gd name="T5" fmla="*/ 1443 h 1475"/>
                <a:gd name="T6" fmla="*/ 1228 w 1458"/>
                <a:gd name="T7" fmla="*/ 1465 h 1475"/>
                <a:gd name="T8" fmla="*/ 1144 w 1458"/>
                <a:gd name="T9" fmla="*/ 1474 h 1475"/>
                <a:gd name="T10" fmla="*/ 1064 w 1458"/>
                <a:gd name="T11" fmla="*/ 1474 h 1475"/>
                <a:gd name="T12" fmla="*/ 980 w 1458"/>
                <a:gd name="T13" fmla="*/ 1461 h 1475"/>
                <a:gd name="T14" fmla="*/ 901 w 1458"/>
                <a:gd name="T15" fmla="*/ 1439 h 1475"/>
                <a:gd name="T16" fmla="*/ 826 w 1458"/>
                <a:gd name="T17" fmla="*/ 1408 h 1475"/>
                <a:gd name="T18" fmla="*/ 755 w 1458"/>
                <a:gd name="T19" fmla="*/ 1364 h 1475"/>
                <a:gd name="T20" fmla="*/ 689 w 1458"/>
                <a:gd name="T21" fmla="*/ 1315 h 1475"/>
                <a:gd name="T22" fmla="*/ 189 w 1458"/>
                <a:gd name="T23" fmla="*/ 825 h 1475"/>
                <a:gd name="T24" fmla="*/ 141 w 1458"/>
                <a:gd name="T25" fmla="*/ 763 h 1475"/>
                <a:gd name="T26" fmla="*/ 92 w 1458"/>
                <a:gd name="T27" fmla="*/ 688 h 1475"/>
                <a:gd name="T28" fmla="*/ 57 w 1458"/>
                <a:gd name="T29" fmla="*/ 608 h 1475"/>
                <a:gd name="T30" fmla="*/ 30 w 1458"/>
                <a:gd name="T31" fmla="*/ 525 h 1475"/>
                <a:gd name="T32" fmla="*/ 8 w 1458"/>
                <a:gd name="T33" fmla="*/ 436 h 1475"/>
                <a:gd name="T34" fmla="*/ 0 w 1458"/>
                <a:gd name="T35" fmla="*/ 348 h 1475"/>
                <a:gd name="T36" fmla="*/ 0 w 1458"/>
                <a:gd name="T37" fmla="*/ 255 h 1475"/>
                <a:gd name="T38" fmla="*/ 8 w 1458"/>
                <a:gd name="T39" fmla="*/ 172 h 1475"/>
                <a:gd name="T40" fmla="*/ 30 w 1458"/>
                <a:gd name="T41" fmla="*/ 83 h 1475"/>
                <a:gd name="T42" fmla="*/ 61 w 1458"/>
                <a:gd name="T43" fmla="*/ 0 h 14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8"/>
                <a:gd name="T67" fmla="*/ 0 h 1475"/>
                <a:gd name="T68" fmla="*/ 1458 w 1458"/>
                <a:gd name="T69" fmla="*/ 1475 h 14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8" h="1475">
                  <a:moveTo>
                    <a:pt x="1457" y="1373"/>
                  </a:moveTo>
                  <a:lnTo>
                    <a:pt x="1382" y="1408"/>
                  </a:lnTo>
                  <a:lnTo>
                    <a:pt x="1303" y="1443"/>
                  </a:lnTo>
                  <a:lnTo>
                    <a:pt x="1228" y="1465"/>
                  </a:lnTo>
                  <a:lnTo>
                    <a:pt x="1144" y="1474"/>
                  </a:lnTo>
                  <a:lnTo>
                    <a:pt x="1064" y="1474"/>
                  </a:lnTo>
                  <a:lnTo>
                    <a:pt x="980" y="1461"/>
                  </a:lnTo>
                  <a:lnTo>
                    <a:pt x="901" y="1439"/>
                  </a:lnTo>
                  <a:lnTo>
                    <a:pt x="826" y="1408"/>
                  </a:lnTo>
                  <a:lnTo>
                    <a:pt x="755" y="1364"/>
                  </a:lnTo>
                  <a:lnTo>
                    <a:pt x="689" y="1315"/>
                  </a:lnTo>
                  <a:lnTo>
                    <a:pt x="189" y="825"/>
                  </a:lnTo>
                  <a:lnTo>
                    <a:pt x="141" y="763"/>
                  </a:lnTo>
                  <a:lnTo>
                    <a:pt x="92" y="688"/>
                  </a:lnTo>
                  <a:lnTo>
                    <a:pt x="57" y="608"/>
                  </a:lnTo>
                  <a:lnTo>
                    <a:pt x="30" y="525"/>
                  </a:lnTo>
                  <a:lnTo>
                    <a:pt x="8" y="436"/>
                  </a:lnTo>
                  <a:lnTo>
                    <a:pt x="0" y="348"/>
                  </a:lnTo>
                  <a:lnTo>
                    <a:pt x="0" y="255"/>
                  </a:lnTo>
                  <a:lnTo>
                    <a:pt x="8" y="172"/>
                  </a:lnTo>
                  <a:lnTo>
                    <a:pt x="30" y="83"/>
                  </a:lnTo>
                  <a:lnTo>
                    <a:pt x="61" y="0"/>
                  </a:lnTo>
                </a:path>
              </a:pathLst>
            </a:custGeom>
            <a:noFill/>
            <a:ln w="12600">
              <a:solidFill>
                <a:srgbClr val="000000"/>
              </a:solidFill>
              <a:round/>
              <a:headEnd/>
              <a:tailEnd/>
            </a:ln>
          </p:spPr>
          <p:txBody>
            <a:bodyPr/>
            <a:lstStyle/>
            <a:p>
              <a:endParaRPr lang="en-SG" dirty="0"/>
            </a:p>
          </p:txBody>
        </p:sp>
        <p:sp>
          <p:nvSpPr>
            <p:cNvPr id="18" name="Freeform 17"/>
            <p:cNvSpPr>
              <a:spLocks noChangeArrowheads="1"/>
            </p:cNvSpPr>
            <p:nvPr/>
          </p:nvSpPr>
          <p:spPr bwMode="auto">
            <a:xfrm>
              <a:off x="4804" y="532"/>
              <a:ext cx="332" cy="336"/>
            </a:xfrm>
            <a:custGeom>
              <a:avLst/>
              <a:gdLst>
                <a:gd name="T0" fmla="*/ 1395 w 1462"/>
                <a:gd name="T1" fmla="*/ 1479 h 1480"/>
                <a:gd name="T2" fmla="*/ 1421 w 1462"/>
                <a:gd name="T3" fmla="*/ 1400 h 1480"/>
                <a:gd name="T4" fmla="*/ 1448 w 1462"/>
                <a:gd name="T5" fmla="*/ 1307 h 1480"/>
                <a:gd name="T6" fmla="*/ 1461 w 1462"/>
                <a:gd name="T7" fmla="*/ 1219 h 1480"/>
                <a:gd name="T8" fmla="*/ 1461 w 1462"/>
                <a:gd name="T9" fmla="*/ 1126 h 1480"/>
                <a:gd name="T10" fmla="*/ 1452 w 1462"/>
                <a:gd name="T11" fmla="*/ 1038 h 1480"/>
                <a:gd name="T12" fmla="*/ 1430 w 1462"/>
                <a:gd name="T13" fmla="*/ 949 h 1480"/>
                <a:gd name="T14" fmla="*/ 1399 w 1462"/>
                <a:gd name="T15" fmla="*/ 870 h 1480"/>
                <a:gd name="T16" fmla="*/ 1364 w 1462"/>
                <a:gd name="T17" fmla="*/ 786 h 1480"/>
                <a:gd name="T18" fmla="*/ 1315 w 1462"/>
                <a:gd name="T19" fmla="*/ 716 h 1480"/>
                <a:gd name="T20" fmla="*/ 1267 w 1462"/>
                <a:gd name="T21" fmla="*/ 654 h 1480"/>
                <a:gd name="T22" fmla="*/ 767 w 1462"/>
                <a:gd name="T23" fmla="*/ 158 h 1480"/>
                <a:gd name="T24" fmla="*/ 701 w 1462"/>
                <a:gd name="T25" fmla="*/ 110 h 1480"/>
                <a:gd name="T26" fmla="*/ 635 w 1462"/>
                <a:gd name="T27" fmla="*/ 70 h 1480"/>
                <a:gd name="T28" fmla="*/ 555 w 1462"/>
                <a:gd name="T29" fmla="*/ 39 h 1480"/>
                <a:gd name="T30" fmla="*/ 476 w 1462"/>
                <a:gd name="T31" fmla="*/ 17 h 1480"/>
                <a:gd name="T32" fmla="*/ 397 w 1462"/>
                <a:gd name="T33" fmla="*/ 0 h 1480"/>
                <a:gd name="T34" fmla="*/ 317 w 1462"/>
                <a:gd name="T35" fmla="*/ 4 h 1480"/>
                <a:gd name="T36" fmla="*/ 233 w 1462"/>
                <a:gd name="T37" fmla="*/ 8 h 1480"/>
                <a:gd name="T38" fmla="*/ 150 w 1462"/>
                <a:gd name="T39" fmla="*/ 35 h 1480"/>
                <a:gd name="T40" fmla="*/ 75 w 1462"/>
                <a:gd name="T41" fmla="*/ 70 h 1480"/>
                <a:gd name="T42" fmla="*/ 0 w 1462"/>
                <a:gd name="T43" fmla="*/ 110 h 1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62"/>
                <a:gd name="T67" fmla="*/ 0 h 1480"/>
                <a:gd name="T68" fmla="*/ 1462 w 1462"/>
                <a:gd name="T69" fmla="*/ 1480 h 14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62" h="1480">
                  <a:moveTo>
                    <a:pt x="1395" y="1479"/>
                  </a:moveTo>
                  <a:lnTo>
                    <a:pt x="1421" y="1400"/>
                  </a:lnTo>
                  <a:lnTo>
                    <a:pt x="1448" y="1307"/>
                  </a:lnTo>
                  <a:lnTo>
                    <a:pt x="1461" y="1219"/>
                  </a:lnTo>
                  <a:lnTo>
                    <a:pt x="1461" y="1126"/>
                  </a:lnTo>
                  <a:lnTo>
                    <a:pt x="1452" y="1038"/>
                  </a:lnTo>
                  <a:lnTo>
                    <a:pt x="1430" y="949"/>
                  </a:lnTo>
                  <a:lnTo>
                    <a:pt x="1399" y="870"/>
                  </a:lnTo>
                  <a:lnTo>
                    <a:pt x="1364" y="786"/>
                  </a:lnTo>
                  <a:lnTo>
                    <a:pt x="1315" y="716"/>
                  </a:lnTo>
                  <a:lnTo>
                    <a:pt x="1267" y="654"/>
                  </a:lnTo>
                  <a:lnTo>
                    <a:pt x="767" y="158"/>
                  </a:lnTo>
                  <a:lnTo>
                    <a:pt x="701" y="110"/>
                  </a:lnTo>
                  <a:lnTo>
                    <a:pt x="635" y="70"/>
                  </a:lnTo>
                  <a:lnTo>
                    <a:pt x="555" y="39"/>
                  </a:lnTo>
                  <a:lnTo>
                    <a:pt x="476" y="17"/>
                  </a:lnTo>
                  <a:lnTo>
                    <a:pt x="397" y="0"/>
                  </a:lnTo>
                  <a:lnTo>
                    <a:pt x="317" y="4"/>
                  </a:lnTo>
                  <a:lnTo>
                    <a:pt x="233" y="8"/>
                  </a:lnTo>
                  <a:lnTo>
                    <a:pt x="150" y="35"/>
                  </a:lnTo>
                  <a:lnTo>
                    <a:pt x="75" y="70"/>
                  </a:lnTo>
                  <a:lnTo>
                    <a:pt x="0" y="110"/>
                  </a:lnTo>
                </a:path>
              </a:pathLst>
            </a:custGeom>
            <a:noFill/>
            <a:ln w="12600">
              <a:solidFill>
                <a:srgbClr val="000000"/>
              </a:solidFill>
              <a:round/>
              <a:headEnd/>
              <a:tailEnd/>
            </a:ln>
          </p:spPr>
          <p:txBody>
            <a:bodyPr/>
            <a:lstStyle/>
            <a:p>
              <a:endParaRPr lang="en-SG" dirty="0"/>
            </a:p>
          </p:txBody>
        </p:sp>
        <p:sp>
          <p:nvSpPr>
            <p:cNvPr id="19" name="Freeform 18"/>
            <p:cNvSpPr>
              <a:spLocks noChangeArrowheads="1"/>
            </p:cNvSpPr>
            <p:nvPr/>
          </p:nvSpPr>
          <p:spPr bwMode="auto">
            <a:xfrm>
              <a:off x="4816" y="693"/>
              <a:ext cx="181" cy="178"/>
            </a:xfrm>
            <a:custGeom>
              <a:avLst/>
              <a:gdLst>
                <a:gd name="T0" fmla="*/ 799 w 800"/>
                <a:gd name="T1" fmla="*/ 781 h 786"/>
                <a:gd name="T2" fmla="*/ 742 w 800"/>
                <a:gd name="T3" fmla="*/ 785 h 786"/>
                <a:gd name="T4" fmla="*/ 680 w 800"/>
                <a:gd name="T5" fmla="*/ 776 h 786"/>
                <a:gd name="T6" fmla="*/ 627 w 800"/>
                <a:gd name="T7" fmla="*/ 754 h 786"/>
                <a:gd name="T8" fmla="*/ 587 w 800"/>
                <a:gd name="T9" fmla="*/ 732 h 786"/>
                <a:gd name="T10" fmla="*/ 66 w 800"/>
                <a:gd name="T11" fmla="*/ 225 h 786"/>
                <a:gd name="T12" fmla="*/ 39 w 800"/>
                <a:gd name="T13" fmla="*/ 180 h 786"/>
                <a:gd name="T14" fmla="*/ 22 w 800"/>
                <a:gd name="T15" fmla="*/ 127 h 786"/>
                <a:gd name="T16" fmla="*/ 4 w 800"/>
                <a:gd name="T17" fmla="*/ 61 h 786"/>
                <a:gd name="T18" fmla="*/ 0 w 800"/>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786"/>
                <a:gd name="T32" fmla="*/ 800 w 800"/>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786">
                  <a:moveTo>
                    <a:pt x="799" y="781"/>
                  </a:moveTo>
                  <a:lnTo>
                    <a:pt x="742" y="785"/>
                  </a:lnTo>
                  <a:lnTo>
                    <a:pt x="680" y="776"/>
                  </a:lnTo>
                  <a:lnTo>
                    <a:pt x="627" y="754"/>
                  </a:lnTo>
                  <a:lnTo>
                    <a:pt x="587" y="732"/>
                  </a:lnTo>
                  <a:lnTo>
                    <a:pt x="66" y="225"/>
                  </a:lnTo>
                  <a:lnTo>
                    <a:pt x="39" y="180"/>
                  </a:lnTo>
                  <a:lnTo>
                    <a:pt x="22" y="127"/>
                  </a:lnTo>
                  <a:lnTo>
                    <a:pt x="4" y="61"/>
                  </a:lnTo>
                  <a:lnTo>
                    <a:pt x="0" y="0"/>
                  </a:lnTo>
                </a:path>
              </a:pathLst>
            </a:custGeom>
            <a:noFill/>
            <a:ln w="12600">
              <a:solidFill>
                <a:srgbClr val="000000"/>
              </a:solidFill>
              <a:round/>
              <a:headEnd/>
              <a:tailEnd/>
            </a:ln>
          </p:spPr>
          <p:txBody>
            <a:bodyPr/>
            <a:lstStyle/>
            <a:p>
              <a:endParaRPr lang="en-SG" dirty="0"/>
            </a:p>
          </p:txBody>
        </p:sp>
        <p:sp>
          <p:nvSpPr>
            <p:cNvPr id="20" name="Freeform 19"/>
            <p:cNvSpPr>
              <a:spLocks noChangeArrowheads="1"/>
            </p:cNvSpPr>
            <p:nvPr/>
          </p:nvSpPr>
          <p:spPr bwMode="auto">
            <a:xfrm>
              <a:off x="4872" y="625"/>
              <a:ext cx="181" cy="178"/>
            </a:xfrm>
            <a:custGeom>
              <a:avLst/>
              <a:gdLst>
                <a:gd name="T0" fmla="*/ 798 w 799"/>
                <a:gd name="T1" fmla="*/ 785 h 786"/>
                <a:gd name="T2" fmla="*/ 794 w 799"/>
                <a:gd name="T3" fmla="*/ 728 h 786"/>
                <a:gd name="T4" fmla="*/ 780 w 799"/>
                <a:gd name="T5" fmla="*/ 657 h 786"/>
                <a:gd name="T6" fmla="*/ 758 w 799"/>
                <a:gd name="T7" fmla="*/ 604 h 786"/>
                <a:gd name="T8" fmla="*/ 732 w 799"/>
                <a:gd name="T9" fmla="*/ 556 h 786"/>
                <a:gd name="T10" fmla="*/ 216 w 799"/>
                <a:gd name="T11" fmla="*/ 48 h 786"/>
                <a:gd name="T12" fmla="*/ 167 w 799"/>
                <a:gd name="T13" fmla="*/ 26 h 786"/>
                <a:gd name="T14" fmla="*/ 123 w 799"/>
                <a:gd name="T15" fmla="*/ 4 h 786"/>
                <a:gd name="T16" fmla="*/ 57 w 799"/>
                <a:gd name="T17" fmla="*/ 0 h 786"/>
                <a:gd name="T18" fmla="*/ 0 w 799"/>
                <a:gd name="T19" fmla="*/ 0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9"/>
                <a:gd name="T31" fmla="*/ 0 h 786"/>
                <a:gd name="T32" fmla="*/ 799 w 799"/>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9" h="786">
                  <a:moveTo>
                    <a:pt x="798" y="785"/>
                  </a:moveTo>
                  <a:lnTo>
                    <a:pt x="794" y="728"/>
                  </a:lnTo>
                  <a:lnTo>
                    <a:pt x="780" y="657"/>
                  </a:lnTo>
                  <a:lnTo>
                    <a:pt x="758" y="604"/>
                  </a:lnTo>
                  <a:lnTo>
                    <a:pt x="732" y="556"/>
                  </a:lnTo>
                  <a:lnTo>
                    <a:pt x="216" y="48"/>
                  </a:lnTo>
                  <a:lnTo>
                    <a:pt x="167" y="26"/>
                  </a:lnTo>
                  <a:lnTo>
                    <a:pt x="123" y="4"/>
                  </a:lnTo>
                  <a:lnTo>
                    <a:pt x="57" y="0"/>
                  </a:lnTo>
                  <a:lnTo>
                    <a:pt x="0" y="0"/>
                  </a:lnTo>
                </a:path>
              </a:pathLst>
            </a:custGeom>
            <a:noFill/>
            <a:ln w="12600">
              <a:solidFill>
                <a:srgbClr val="000000"/>
              </a:solidFill>
              <a:round/>
              <a:headEnd/>
              <a:tailEnd/>
            </a:ln>
          </p:spPr>
          <p:txBody>
            <a:bodyPr/>
            <a:lstStyle/>
            <a:p>
              <a:endParaRPr lang="en-SG" dirty="0"/>
            </a:p>
          </p:txBody>
        </p:sp>
        <p:sp>
          <p:nvSpPr>
            <p:cNvPr id="21" name="Freeform 20"/>
            <p:cNvSpPr>
              <a:spLocks noChangeArrowheads="1"/>
            </p:cNvSpPr>
            <p:nvPr/>
          </p:nvSpPr>
          <p:spPr bwMode="auto">
            <a:xfrm>
              <a:off x="4950" y="757"/>
              <a:ext cx="344" cy="349"/>
            </a:xfrm>
            <a:custGeom>
              <a:avLst/>
              <a:gdLst>
                <a:gd name="T0" fmla="*/ 57 w 1515"/>
                <a:gd name="T1" fmla="*/ 353 h 1537"/>
                <a:gd name="T2" fmla="*/ 52 w 1515"/>
                <a:gd name="T3" fmla="*/ 348 h 1537"/>
                <a:gd name="T4" fmla="*/ 30 w 1515"/>
                <a:gd name="T5" fmla="*/ 322 h 1537"/>
                <a:gd name="T6" fmla="*/ 17 w 1515"/>
                <a:gd name="T7" fmla="*/ 295 h 1537"/>
                <a:gd name="T8" fmla="*/ 8 w 1515"/>
                <a:gd name="T9" fmla="*/ 260 h 1537"/>
                <a:gd name="T10" fmla="*/ 0 w 1515"/>
                <a:gd name="T11" fmla="*/ 229 h 1537"/>
                <a:gd name="T12" fmla="*/ 0 w 1515"/>
                <a:gd name="T13" fmla="*/ 194 h 1537"/>
                <a:gd name="T14" fmla="*/ 4 w 1515"/>
                <a:gd name="T15" fmla="*/ 158 h 1537"/>
                <a:gd name="T16" fmla="*/ 13 w 1515"/>
                <a:gd name="T17" fmla="*/ 127 h 1537"/>
                <a:gd name="T18" fmla="*/ 26 w 1515"/>
                <a:gd name="T19" fmla="*/ 101 h 1537"/>
                <a:gd name="T20" fmla="*/ 44 w 1515"/>
                <a:gd name="T21" fmla="*/ 70 h 1537"/>
                <a:gd name="T22" fmla="*/ 70 w 1515"/>
                <a:gd name="T23" fmla="*/ 48 h 1537"/>
                <a:gd name="T24" fmla="*/ 92 w 1515"/>
                <a:gd name="T25" fmla="*/ 30 h 1537"/>
                <a:gd name="T26" fmla="*/ 119 w 1515"/>
                <a:gd name="T27" fmla="*/ 17 h 1537"/>
                <a:gd name="T28" fmla="*/ 150 w 1515"/>
                <a:gd name="T29" fmla="*/ 4 h 1537"/>
                <a:gd name="T30" fmla="*/ 185 w 1515"/>
                <a:gd name="T31" fmla="*/ 0 h 1537"/>
                <a:gd name="T32" fmla="*/ 211 w 1515"/>
                <a:gd name="T33" fmla="*/ 8 h 1537"/>
                <a:gd name="T34" fmla="*/ 242 w 1515"/>
                <a:gd name="T35" fmla="*/ 13 h 1537"/>
                <a:gd name="T36" fmla="*/ 269 w 1515"/>
                <a:gd name="T37" fmla="*/ 30 h 1537"/>
                <a:gd name="T38" fmla="*/ 300 w 1515"/>
                <a:gd name="T39" fmla="*/ 44 h 1537"/>
                <a:gd name="T40" fmla="*/ 1457 w 1515"/>
                <a:gd name="T41" fmla="*/ 1183 h 1537"/>
                <a:gd name="T42" fmla="*/ 1466 w 1515"/>
                <a:gd name="T43" fmla="*/ 1192 h 1537"/>
                <a:gd name="T44" fmla="*/ 1483 w 1515"/>
                <a:gd name="T45" fmla="*/ 1214 h 1537"/>
                <a:gd name="T46" fmla="*/ 1496 w 1515"/>
                <a:gd name="T47" fmla="*/ 1245 h 1537"/>
                <a:gd name="T48" fmla="*/ 1510 w 1515"/>
                <a:gd name="T49" fmla="*/ 1280 h 1537"/>
                <a:gd name="T50" fmla="*/ 1514 w 1515"/>
                <a:gd name="T51" fmla="*/ 1311 h 1537"/>
                <a:gd name="T52" fmla="*/ 1514 w 1515"/>
                <a:gd name="T53" fmla="*/ 1346 h 1537"/>
                <a:gd name="T54" fmla="*/ 1510 w 1515"/>
                <a:gd name="T55" fmla="*/ 1377 h 1537"/>
                <a:gd name="T56" fmla="*/ 1505 w 1515"/>
                <a:gd name="T57" fmla="*/ 1413 h 1537"/>
                <a:gd name="T58" fmla="*/ 1488 w 1515"/>
                <a:gd name="T59" fmla="*/ 1435 h 1537"/>
                <a:gd name="T60" fmla="*/ 1466 w 1515"/>
                <a:gd name="T61" fmla="*/ 1465 h 1537"/>
                <a:gd name="T62" fmla="*/ 1443 w 1515"/>
                <a:gd name="T63" fmla="*/ 1488 h 1537"/>
                <a:gd name="T64" fmla="*/ 1421 w 1515"/>
                <a:gd name="T65" fmla="*/ 1510 h 1537"/>
                <a:gd name="T66" fmla="*/ 1395 w 1515"/>
                <a:gd name="T67" fmla="*/ 1523 h 1537"/>
                <a:gd name="T68" fmla="*/ 1364 w 1515"/>
                <a:gd name="T69" fmla="*/ 1532 h 1537"/>
                <a:gd name="T70" fmla="*/ 1329 w 1515"/>
                <a:gd name="T71" fmla="*/ 1536 h 1537"/>
                <a:gd name="T72" fmla="*/ 1302 w 1515"/>
                <a:gd name="T73" fmla="*/ 1532 h 1537"/>
                <a:gd name="T74" fmla="*/ 1271 w 1515"/>
                <a:gd name="T75" fmla="*/ 1523 h 1537"/>
                <a:gd name="T76" fmla="*/ 1245 w 1515"/>
                <a:gd name="T77" fmla="*/ 1510 h 1537"/>
                <a:gd name="T78" fmla="*/ 1218 w 1515"/>
                <a:gd name="T79" fmla="*/ 1492 h 1537"/>
                <a:gd name="T80" fmla="*/ 57 w 1515"/>
                <a:gd name="T81" fmla="*/ 353 h 15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5"/>
                <a:gd name="T124" fmla="*/ 0 h 1537"/>
                <a:gd name="T125" fmla="*/ 1515 w 1515"/>
                <a:gd name="T126" fmla="*/ 1537 h 15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5" h="1537">
                  <a:moveTo>
                    <a:pt x="57" y="353"/>
                  </a:moveTo>
                  <a:lnTo>
                    <a:pt x="52" y="348"/>
                  </a:lnTo>
                  <a:lnTo>
                    <a:pt x="30" y="322"/>
                  </a:lnTo>
                  <a:lnTo>
                    <a:pt x="17" y="295"/>
                  </a:lnTo>
                  <a:lnTo>
                    <a:pt x="8" y="260"/>
                  </a:lnTo>
                  <a:lnTo>
                    <a:pt x="0" y="229"/>
                  </a:lnTo>
                  <a:lnTo>
                    <a:pt x="0" y="194"/>
                  </a:lnTo>
                  <a:lnTo>
                    <a:pt x="4" y="158"/>
                  </a:lnTo>
                  <a:lnTo>
                    <a:pt x="13" y="127"/>
                  </a:lnTo>
                  <a:lnTo>
                    <a:pt x="26" y="101"/>
                  </a:lnTo>
                  <a:lnTo>
                    <a:pt x="44" y="70"/>
                  </a:lnTo>
                  <a:lnTo>
                    <a:pt x="70" y="48"/>
                  </a:lnTo>
                  <a:lnTo>
                    <a:pt x="92" y="30"/>
                  </a:lnTo>
                  <a:lnTo>
                    <a:pt x="119" y="17"/>
                  </a:lnTo>
                  <a:lnTo>
                    <a:pt x="150" y="4"/>
                  </a:lnTo>
                  <a:lnTo>
                    <a:pt x="185" y="0"/>
                  </a:lnTo>
                  <a:lnTo>
                    <a:pt x="211" y="8"/>
                  </a:lnTo>
                  <a:lnTo>
                    <a:pt x="242" y="13"/>
                  </a:lnTo>
                  <a:lnTo>
                    <a:pt x="269" y="30"/>
                  </a:lnTo>
                  <a:lnTo>
                    <a:pt x="300" y="44"/>
                  </a:lnTo>
                  <a:lnTo>
                    <a:pt x="1457" y="1183"/>
                  </a:lnTo>
                  <a:lnTo>
                    <a:pt x="1466" y="1192"/>
                  </a:lnTo>
                  <a:lnTo>
                    <a:pt x="1483" y="1214"/>
                  </a:lnTo>
                  <a:lnTo>
                    <a:pt x="1496" y="1245"/>
                  </a:lnTo>
                  <a:lnTo>
                    <a:pt x="1510" y="1280"/>
                  </a:lnTo>
                  <a:lnTo>
                    <a:pt x="1514" y="1311"/>
                  </a:lnTo>
                  <a:lnTo>
                    <a:pt x="1514" y="1346"/>
                  </a:lnTo>
                  <a:lnTo>
                    <a:pt x="1510" y="1377"/>
                  </a:lnTo>
                  <a:lnTo>
                    <a:pt x="1505" y="1413"/>
                  </a:lnTo>
                  <a:lnTo>
                    <a:pt x="1488" y="1435"/>
                  </a:lnTo>
                  <a:lnTo>
                    <a:pt x="1466" y="1465"/>
                  </a:lnTo>
                  <a:lnTo>
                    <a:pt x="1443" y="1488"/>
                  </a:lnTo>
                  <a:lnTo>
                    <a:pt x="1421" y="1510"/>
                  </a:lnTo>
                  <a:lnTo>
                    <a:pt x="1395" y="1523"/>
                  </a:lnTo>
                  <a:lnTo>
                    <a:pt x="1364" y="1532"/>
                  </a:lnTo>
                  <a:lnTo>
                    <a:pt x="1329" y="1536"/>
                  </a:lnTo>
                  <a:lnTo>
                    <a:pt x="1302" y="1532"/>
                  </a:lnTo>
                  <a:lnTo>
                    <a:pt x="1271" y="1523"/>
                  </a:lnTo>
                  <a:lnTo>
                    <a:pt x="1245" y="1510"/>
                  </a:lnTo>
                  <a:lnTo>
                    <a:pt x="1218" y="1492"/>
                  </a:lnTo>
                  <a:lnTo>
                    <a:pt x="57" y="353"/>
                  </a:lnTo>
                </a:path>
              </a:pathLst>
            </a:custGeom>
            <a:noFill/>
            <a:ln w="12600">
              <a:solidFill>
                <a:srgbClr val="000000"/>
              </a:solidFill>
              <a:round/>
              <a:headEnd/>
              <a:tailEnd/>
            </a:ln>
          </p:spPr>
          <p:txBody>
            <a:bodyPr/>
            <a:lstStyle/>
            <a:p>
              <a:endParaRPr lang="en-SG" dirty="0"/>
            </a:p>
          </p:txBody>
        </p:sp>
        <p:sp>
          <p:nvSpPr>
            <p:cNvPr id="22" name="Freeform 21"/>
            <p:cNvSpPr>
              <a:spLocks noChangeArrowheads="1"/>
            </p:cNvSpPr>
            <p:nvPr/>
          </p:nvSpPr>
          <p:spPr bwMode="auto">
            <a:xfrm>
              <a:off x="5112" y="904"/>
              <a:ext cx="404" cy="430"/>
            </a:xfrm>
            <a:custGeom>
              <a:avLst/>
              <a:gdLst>
                <a:gd name="T0" fmla="*/ 322 w 1780"/>
                <a:gd name="T1" fmla="*/ 105 h 1894"/>
                <a:gd name="T2" fmla="*/ 357 w 1780"/>
                <a:gd name="T3" fmla="*/ 88 h 1894"/>
                <a:gd name="T4" fmla="*/ 428 w 1780"/>
                <a:gd name="T5" fmla="*/ 52 h 1894"/>
                <a:gd name="T6" fmla="*/ 507 w 1780"/>
                <a:gd name="T7" fmla="*/ 22 h 1894"/>
                <a:gd name="T8" fmla="*/ 591 w 1780"/>
                <a:gd name="T9" fmla="*/ 8 h 1894"/>
                <a:gd name="T10" fmla="*/ 670 w 1780"/>
                <a:gd name="T11" fmla="*/ 0 h 1894"/>
                <a:gd name="T12" fmla="*/ 759 w 1780"/>
                <a:gd name="T13" fmla="*/ 4 h 1894"/>
                <a:gd name="T14" fmla="*/ 838 w 1780"/>
                <a:gd name="T15" fmla="*/ 22 h 1894"/>
                <a:gd name="T16" fmla="*/ 913 w 1780"/>
                <a:gd name="T17" fmla="*/ 52 h 1894"/>
                <a:gd name="T18" fmla="*/ 988 w 1780"/>
                <a:gd name="T19" fmla="*/ 88 h 1894"/>
                <a:gd name="T20" fmla="*/ 1063 w 1780"/>
                <a:gd name="T21" fmla="*/ 132 h 1894"/>
                <a:gd name="T22" fmla="*/ 1580 w 1780"/>
                <a:gd name="T23" fmla="*/ 652 h 1894"/>
                <a:gd name="T24" fmla="*/ 1638 w 1780"/>
                <a:gd name="T25" fmla="*/ 719 h 1894"/>
                <a:gd name="T26" fmla="*/ 1682 w 1780"/>
                <a:gd name="T27" fmla="*/ 789 h 1894"/>
                <a:gd name="T28" fmla="*/ 1717 w 1780"/>
                <a:gd name="T29" fmla="*/ 873 h 1894"/>
                <a:gd name="T30" fmla="*/ 1748 w 1780"/>
                <a:gd name="T31" fmla="*/ 952 h 1894"/>
                <a:gd name="T32" fmla="*/ 1770 w 1780"/>
                <a:gd name="T33" fmla="*/ 1045 h 1894"/>
                <a:gd name="T34" fmla="*/ 1775 w 1780"/>
                <a:gd name="T35" fmla="*/ 1133 h 1894"/>
                <a:gd name="T36" fmla="*/ 1779 w 1780"/>
                <a:gd name="T37" fmla="*/ 1222 h 1894"/>
                <a:gd name="T38" fmla="*/ 1757 w 1780"/>
                <a:gd name="T39" fmla="*/ 1311 h 1894"/>
                <a:gd name="T40" fmla="*/ 1739 w 1780"/>
                <a:gd name="T41" fmla="*/ 1399 h 1894"/>
                <a:gd name="T42" fmla="*/ 1713 w 1780"/>
                <a:gd name="T43" fmla="*/ 1483 h 1894"/>
                <a:gd name="T44" fmla="*/ 1669 w 1780"/>
                <a:gd name="T45" fmla="*/ 1558 h 1894"/>
                <a:gd name="T46" fmla="*/ 1620 w 1780"/>
                <a:gd name="T47" fmla="*/ 1633 h 1894"/>
                <a:gd name="T48" fmla="*/ 1563 w 1780"/>
                <a:gd name="T49" fmla="*/ 1695 h 1894"/>
                <a:gd name="T50" fmla="*/ 1501 w 1780"/>
                <a:gd name="T51" fmla="*/ 1752 h 1894"/>
                <a:gd name="T52" fmla="*/ 1430 w 1780"/>
                <a:gd name="T53" fmla="*/ 1800 h 1894"/>
                <a:gd name="T54" fmla="*/ 1355 w 1780"/>
                <a:gd name="T55" fmla="*/ 1840 h 1894"/>
                <a:gd name="T56" fmla="*/ 1280 w 1780"/>
                <a:gd name="T57" fmla="*/ 1871 h 1894"/>
                <a:gd name="T58" fmla="*/ 1197 w 1780"/>
                <a:gd name="T59" fmla="*/ 1889 h 1894"/>
                <a:gd name="T60" fmla="*/ 1116 w 1780"/>
                <a:gd name="T61" fmla="*/ 1893 h 1894"/>
                <a:gd name="T62" fmla="*/ 1032 w 1780"/>
                <a:gd name="T63" fmla="*/ 1889 h 1894"/>
                <a:gd name="T64" fmla="*/ 953 w 1780"/>
                <a:gd name="T65" fmla="*/ 1871 h 1894"/>
                <a:gd name="T66" fmla="*/ 869 w 1780"/>
                <a:gd name="T67" fmla="*/ 1845 h 1894"/>
                <a:gd name="T68" fmla="*/ 798 w 1780"/>
                <a:gd name="T69" fmla="*/ 1809 h 1894"/>
                <a:gd name="T70" fmla="*/ 728 w 1780"/>
                <a:gd name="T71" fmla="*/ 1761 h 1894"/>
                <a:gd name="T72" fmla="*/ 688 w 1780"/>
                <a:gd name="T73" fmla="*/ 1730 h 1894"/>
                <a:gd name="T74" fmla="*/ 679 w 1780"/>
                <a:gd name="T75" fmla="*/ 1725 h 1894"/>
                <a:gd name="T76" fmla="*/ 167 w 1780"/>
                <a:gd name="T77" fmla="*/ 1217 h 1894"/>
                <a:gd name="T78" fmla="*/ 114 w 1780"/>
                <a:gd name="T79" fmla="*/ 1147 h 1894"/>
                <a:gd name="T80" fmla="*/ 75 w 1780"/>
                <a:gd name="T81" fmla="*/ 1067 h 1894"/>
                <a:gd name="T82" fmla="*/ 39 w 1780"/>
                <a:gd name="T83" fmla="*/ 988 h 1894"/>
                <a:gd name="T84" fmla="*/ 22 w 1780"/>
                <a:gd name="T85" fmla="*/ 899 h 1894"/>
                <a:gd name="T86" fmla="*/ 4 w 1780"/>
                <a:gd name="T87" fmla="*/ 811 h 1894"/>
                <a:gd name="T88" fmla="*/ 0 w 1780"/>
                <a:gd name="T89" fmla="*/ 723 h 1894"/>
                <a:gd name="T90" fmla="*/ 0 w 1780"/>
                <a:gd name="T91" fmla="*/ 635 h 1894"/>
                <a:gd name="T92" fmla="*/ 22 w 1780"/>
                <a:gd name="T93" fmla="*/ 547 h 1894"/>
                <a:gd name="T94" fmla="*/ 44 w 1780"/>
                <a:gd name="T95" fmla="*/ 463 h 1894"/>
                <a:gd name="T96" fmla="*/ 66 w 1780"/>
                <a:gd name="T97" fmla="*/ 423 h 18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1894"/>
                <a:gd name="T149" fmla="*/ 1780 w 1780"/>
                <a:gd name="T150" fmla="*/ 1894 h 18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1894">
                  <a:moveTo>
                    <a:pt x="322" y="105"/>
                  </a:moveTo>
                  <a:lnTo>
                    <a:pt x="357" y="88"/>
                  </a:lnTo>
                  <a:lnTo>
                    <a:pt x="428" y="52"/>
                  </a:lnTo>
                  <a:lnTo>
                    <a:pt x="507" y="22"/>
                  </a:lnTo>
                  <a:lnTo>
                    <a:pt x="591" y="8"/>
                  </a:lnTo>
                  <a:lnTo>
                    <a:pt x="670" y="0"/>
                  </a:lnTo>
                  <a:lnTo>
                    <a:pt x="759" y="4"/>
                  </a:lnTo>
                  <a:lnTo>
                    <a:pt x="838" y="22"/>
                  </a:lnTo>
                  <a:lnTo>
                    <a:pt x="913" y="52"/>
                  </a:lnTo>
                  <a:lnTo>
                    <a:pt x="988" y="88"/>
                  </a:lnTo>
                  <a:lnTo>
                    <a:pt x="1063" y="132"/>
                  </a:lnTo>
                  <a:lnTo>
                    <a:pt x="1580" y="652"/>
                  </a:lnTo>
                  <a:lnTo>
                    <a:pt x="1638" y="719"/>
                  </a:lnTo>
                  <a:lnTo>
                    <a:pt x="1682" y="789"/>
                  </a:lnTo>
                  <a:lnTo>
                    <a:pt x="1717" y="873"/>
                  </a:lnTo>
                  <a:lnTo>
                    <a:pt x="1748" y="952"/>
                  </a:lnTo>
                  <a:lnTo>
                    <a:pt x="1770" y="1045"/>
                  </a:lnTo>
                  <a:lnTo>
                    <a:pt x="1775" y="1133"/>
                  </a:lnTo>
                  <a:lnTo>
                    <a:pt x="1779" y="1222"/>
                  </a:lnTo>
                  <a:lnTo>
                    <a:pt x="1757" y="1311"/>
                  </a:lnTo>
                  <a:lnTo>
                    <a:pt x="1739" y="1399"/>
                  </a:lnTo>
                  <a:lnTo>
                    <a:pt x="1713" y="1483"/>
                  </a:lnTo>
                  <a:lnTo>
                    <a:pt x="1669" y="1558"/>
                  </a:lnTo>
                  <a:lnTo>
                    <a:pt x="1620" y="1633"/>
                  </a:lnTo>
                  <a:lnTo>
                    <a:pt x="1563" y="1695"/>
                  </a:lnTo>
                  <a:lnTo>
                    <a:pt x="1501" y="1752"/>
                  </a:lnTo>
                  <a:lnTo>
                    <a:pt x="1430" y="1800"/>
                  </a:lnTo>
                  <a:lnTo>
                    <a:pt x="1355" y="1840"/>
                  </a:lnTo>
                  <a:lnTo>
                    <a:pt x="1280" y="1871"/>
                  </a:lnTo>
                  <a:lnTo>
                    <a:pt x="1197" y="1889"/>
                  </a:lnTo>
                  <a:lnTo>
                    <a:pt x="1116" y="1893"/>
                  </a:lnTo>
                  <a:lnTo>
                    <a:pt x="1032" y="1889"/>
                  </a:lnTo>
                  <a:lnTo>
                    <a:pt x="953" y="1871"/>
                  </a:lnTo>
                  <a:lnTo>
                    <a:pt x="869" y="1845"/>
                  </a:lnTo>
                  <a:lnTo>
                    <a:pt x="798" y="1809"/>
                  </a:lnTo>
                  <a:lnTo>
                    <a:pt x="728" y="1761"/>
                  </a:lnTo>
                  <a:lnTo>
                    <a:pt x="688" y="1730"/>
                  </a:lnTo>
                  <a:lnTo>
                    <a:pt x="679" y="1725"/>
                  </a:lnTo>
                  <a:lnTo>
                    <a:pt x="167" y="1217"/>
                  </a:lnTo>
                  <a:lnTo>
                    <a:pt x="114" y="1147"/>
                  </a:lnTo>
                  <a:lnTo>
                    <a:pt x="75" y="1067"/>
                  </a:lnTo>
                  <a:lnTo>
                    <a:pt x="39" y="988"/>
                  </a:lnTo>
                  <a:lnTo>
                    <a:pt x="22" y="899"/>
                  </a:lnTo>
                  <a:lnTo>
                    <a:pt x="4" y="811"/>
                  </a:lnTo>
                  <a:lnTo>
                    <a:pt x="0" y="723"/>
                  </a:lnTo>
                  <a:lnTo>
                    <a:pt x="0" y="635"/>
                  </a:lnTo>
                  <a:lnTo>
                    <a:pt x="22" y="547"/>
                  </a:lnTo>
                  <a:lnTo>
                    <a:pt x="44" y="463"/>
                  </a:lnTo>
                  <a:lnTo>
                    <a:pt x="66" y="423"/>
                  </a:lnTo>
                </a:path>
              </a:pathLst>
            </a:custGeom>
            <a:noFill/>
            <a:ln w="12600">
              <a:solidFill>
                <a:srgbClr val="000000"/>
              </a:solidFill>
              <a:round/>
              <a:headEnd/>
              <a:tailEnd/>
            </a:ln>
          </p:spPr>
          <p:txBody>
            <a:bodyPr/>
            <a:lstStyle/>
            <a:p>
              <a:endParaRPr lang="en-SG" dirty="0"/>
            </a:p>
          </p:txBody>
        </p:sp>
        <p:sp>
          <p:nvSpPr>
            <p:cNvPr id="23" name="Freeform 22"/>
            <p:cNvSpPr>
              <a:spLocks noChangeArrowheads="1"/>
            </p:cNvSpPr>
            <p:nvPr/>
          </p:nvSpPr>
          <p:spPr bwMode="auto">
            <a:xfrm>
              <a:off x="5196" y="996"/>
              <a:ext cx="234" cy="245"/>
            </a:xfrm>
            <a:custGeom>
              <a:avLst/>
              <a:gdLst>
                <a:gd name="T0" fmla="*/ 0 w 1034"/>
                <a:gd name="T1" fmla="*/ 308 h 1082"/>
                <a:gd name="T2" fmla="*/ 0 w 1034"/>
                <a:gd name="T3" fmla="*/ 330 h 1082"/>
                <a:gd name="T4" fmla="*/ 4 w 1034"/>
                <a:gd name="T5" fmla="*/ 388 h 1082"/>
                <a:gd name="T6" fmla="*/ 17 w 1034"/>
                <a:gd name="T7" fmla="*/ 445 h 1082"/>
                <a:gd name="T8" fmla="*/ 39 w 1034"/>
                <a:gd name="T9" fmla="*/ 493 h 1082"/>
                <a:gd name="T10" fmla="*/ 75 w 1034"/>
                <a:gd name="T11" fmla="*/ 542 h 1082"/>
                <a:gd name="T12" fmla="*/ 564 w 1034"/>
                <a:gd name="T13" fmla="*/ 1019 h 1082"/>
                <a:gd name="T14" fmla="*/ 595 w 1034"/>
                <a:gd name="T15" fmla="*/ 1046 h 1082"/>
                <a:gd name="T16" fmla="*/ 648 w 1034"/>
                <a:gd name="T17" fmla="*/ 1068 h 1082"/>
                <a:gd name="T18" fmla="*/ 701 w 1034"/>
                <a:gd name="T19" fmla="*/ 1081 h 1082"/>
                <a:gd name="T20" fmla="*/ 758 w 1034"/>
                <a:gd name="T21" fmla="*/ 1081 h 1082"/>
                <a:gd name="T22" fmla="*/ 812 w 1034"/>
                <a:gd name="T23" fmla="*/ 1068 h 1082"/>
                <a:gd name="T24" fmla="*/ 861 w 1034"/>
                <a:gd name="T25" fmla="*/ 1046 h 1082"/>
                <a:gd name="T26" fmla="*/ 914 w 1034"/>
                <a:gd name="T27" fmla="*/ 1015 h 1082"/>
                <a:gd name="T28" fmla="*/ 954 w 1034"/>
                <a:gd name="T29" fmla="*/ 975 h 1082"/>
                <a:gd name="T30" fmla="*/ 985 w 1034"/>
                <a:gd name="T31" fmla="*/ 931 h 1082"/>
                <a:gd name="T32" fmla="*/ 1011 w 1034"/>
                <a:gd name="T33" fmla="*/ 878 h 1082"/>
                <a:gd name="T34" fmla="*/ 1029 w 1034"/>
                <a:gd name="T35" fmla="*/ 820 h 1082"/>
                <a:gd name="T36" fmla="*/ 1033 w 1034"/>
                <a:gd name="T37" fmla="*/ 758 h 1082"/>
                <a:gd name="T38" fmla="*/ 1033 w 1034"/>
                <a:gd name="T39" fmla="*/ 701 h 1082"/>
                <a:gd name="T40" fmla="*/ 1015 w 1034"/>
                <a:gd name="T41" fmla="*/ 643 h 1082"/>
                <a:gd name="T42" fmla="*/ 993 w 1034"/>
                <a:gd name="T43" fmla="*/ 586 h 1082"/>
                <a:gd name="T44" fmla="*/ 958 w 1034"/>
                <a:gd name="T45" fmla="*/ 538 h 1082"/>
                <a:gd name="T46" fmla="*/ 485 w 1034"/>
                <a:gd name="T47" fmla="*/ 74 h 1082"/>
                <a:gd name="T48" fmla="*/ 472 w 1034"/>
                <a:gd name="T49" fmla="*/ 61 h 1082"/>
                <a:gd name="T50" fmla="*/ 450 w 1034"/>
                <a:gd name="T51" fmla="*/ 39 h 1082"/>
                <a:gd name="T52" fmla="*/ 405 w 1034"/>
                <a:gd name="T53" fmla="*/ 17 h 1082"/>
                <a:gd name="T54" fmla="*/ 357 w 1034"/>
                <a:gd name="T55" fmla="*/ 4 h 1082"/>
                <a:gd name="T56" fmla="*/ 304 w 1034"/>
                <a:gd name="T57" fmla="*/ 0 h 1082"/>
                <a:gd name="T58" fmla="*/ 251 w 1034"/>
                <a:gd name="T59" fmla="*/ 4 h 10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4"/>
                <a:gd name="T91" fmla="*/ 0 h 1082"/>
                <a:gd name="T92" fmla="*/ 1034 w 1034"/>
                <a:gd name="T93" fmla="*/ 1082 h 10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4" h="1082">
                  <a:moveTo>
                    <a:pt x="0" y="308"/>
                  </a:moveTo>
                  <a:lnTo>
                    <a:pt x="0" y="330"/>
                  </a:lnTo>
                  <a:lnTo>
                    <a:pt x="4" y="388"/>
                  </a:lnTo>
                  <a:lnTo>
                    <a:pt x="17" y="445"/>
                  </a:lnTo>
                  <a:lnTo>
                    <a:pt x="39" y="493"/>
                  </a:lnTo>
                  <a:lnTo>
                    <a:pt x="75" y="542"/>
                  </a:lnTo>
                  <a:lnTo>
                    <a:pt x="564" y="1019"/>
                  </a:lnTo>
                  <a:lnTo>
                    <a:pt x="595" y="1046"/>
                  </a:lnTo>
                  <a:lnTo>
                    <a:pt x="648" y="1068"/>
                  </a:lnTo>
                  <a:lnTo>
                    <a:pt x="701" y="1081"/>
                  </a:lnTo>
                  <a:lnTo>
                    <a:pt x="758" y="1081"/>
                  </a:lnTo>
                  <a:lnTo>
                    <a:pt x="812" y="1068"/>
                  </a:lnTo>
                  <a:lnTo>
                    <a:pt x="861" y="1046"/>
                  </a:lnTo>
                  <a:lnTo>
                    <a:pt x="914" y="1015"/>
                  </a:lnTo>
                  <a:lnTo>
                    <a:pt x="954" y="975"/>
                  </a:lnTo>
                  <a:lnTo>
                    <a:pt x="985" y="931"/>
                  </a:lnTo>
                  <a:lnTo>
                    <a:pt x="1011" y="878"/>
                  </a:lnTo>
                  <a:lnTo>
                    <a:pt x="1029" y="820"/>
                  </a:lnTo>
                  <a:lnTo>
                    <a:pt x="1033" y="758"/>
                  </a:lnTo>
                  <a:lnTo>
                    <a:pt x="1033" y="701"/>
                  </a:lnTo>
                  <a:lnTo>
                    <a:pt x="1015" y="643"/>
                  </a:lnTo>
                  <a:lnTo>
                    <a:pt x="993" y="586"/>
                  </a:lnTo>
                  <a:lnTo>
                    <a:pt x="958" y="538"/>
                  </a:lnTo>
                  <a:lnTo>
                    <a:pt x="485" y="74"/>
                  </a:lnTo>
                  <a:lnTo>
                    <a:pt x="472" y="61"/>
                  </a:lnTo>
                  <a:lnTo>
                    <a:pt x="450" y="39"/>
                  </a:lnTo>
                  <a:lnTo>
                    <a:pt x="405" y="17"/>
                  </a:lnTo>
                  <a:lnTo>
                    <a:pt x="357" y="4"/>
                  </a:lnTo>
                  <a:lnTo>
                    <a:pt x="304" y="0"/>
                  </a:lnTo>
                  <a:lnTo>
                    <a:pt x="251" y="4"/>
                  </a:lnTo>
                </a:path>
              </a:pathLst>
            </a:custGeom>
            <a:noFill/>
            <a:ln w="12600">
              <a:solidFill>
                <a:srgbClr val="000000"/>
              </a:solidFill>
              <a:round/>
              <a:headEnd/>
              <a:tailEnd/>
            </a:ln>
          </p:spPr>
          <p:txBody>
            <a:bodyPr/>
            <a:lstStyle/>
            <a:p>
              <a:endParaRPr lang="en-SG" dirty="0"/>
            </a:p>
          </p:txBody>
        </p:sp>
      </p:grpSp>
      <p:pic>
        <p:nvPicPr>
          <p:cNvPr id="24" name="Picture 23" descr="7470107-people-in-queue.jpg"/>
          <p:cNvPicPr>
            <a:picLocks noChangeAspect="1"/>
          </p:cNvPicPr>
          <p:nvPr/>
        </p:nvPicPr>
        <p:blipFill>
          <a:blip r:embed="rId3" cstate="print"/>
          <a:stretch>
            <a:fillRect/>
          </a:stretch>
        </p:blipFill>
        <p:spPr>
          <a:xfrm>
            <a:off x="1828800" y="5129212"/>
            <a:ext cx="3810000" cy="866775"/>
          </a:xfrm>
          <a:prstGeom prst="rect">
            <a:avLst/>
          </a:prstGeom>
        </p:spPr>
      </p:pic>
      <p:pic>
        <p:nvPicPr>
          <p:cNvPr id="25" name="Picture 24" descr="11703570-circle-of-people-with-chosen-one.jpg"/>
          <p:cNvPicPr>
            <a:picLocks noChangeAspect="1"/>
          </p:cNvPicPr>
          <p:nvPr/>
        </p:nvPicPr>
        <p:blipFill>
          <a:blip r:embed="rId4" cstate="print"/>
          <a:stretch>
            <a:fillRect/>
          </a:stretch>
        </p:blipFill>
        <p:spPr>
          <a:xfrm>
            <a:off x="5943600" y="5047128"/>
            <a:ext cx="1524000" cy="1524000"/>
          </a:xfrm>
          <a:prstGeom prst="rect">
            <a:avLst/>
          </a:prstGeom>
        </p:spPr>
      </p:pic>
      <p:sp>
        <p:nvSpPr>
          <p:cNvPr id="28" name="TextBox 27"/>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(1/3)</a:t>
            </a:r>
            <a:endParaRPr lang="en-US" sz="3600" b="1" dirty="0">
              <a:latin typeface="Britannic Bold" panose="020B0903060703020204" pitchFamily="34" charset="0"/>
            </a:endParaRPr>
          </a:p>
        </p:txBody>
      </p:sp>
      <p:sp>
        <p:nvSpPr>
          <p:cNvPr id="3" name="Content Placeholder 2"/>
          <p:cNvSpPr>
            <a:spLocks noGrp="1"/>
          </p:cNvSpPr>
          <p:nvPr>
            <p:ph idx="1"/>
          </p:nvPr>
        </p:nvSpPr>
        <p:spPr>
          <a:xfrm>
            <a:off x="655026" y="990600"/>
            <a:ext cx="8031773" cy="5486400"/>
          </a:xfrm>
        </p:spPr>
        <p:txBody>
          <a:bodyPr>
            <a:normAutofit/>
          </a:bodyPr>
          <a:lstStyle/>
          <a:p>
            <a:pPr marL="457200" indent="-457200">
              <a:lnSpc>
                <a:spcPct val="110000"/>
              </a:lnSpc>
              <a:buClr>
                <a:schemeClr val="bg2"/>
              </a:buClr>
              <a:buSzPct val="100000"/>
              <a:buFont typeface="Wingdings" pitchFamily="2" charset="2"/>
              <a:buChar char="q"/>
              <a:defRPr/>
            </a:pPr>
            <a:r>
              <a:rPr lang="en-GB" sz="2400" dirty="0">
                <a:solidFill>
                  <a:srgbClr val="0000FF"/>
                </a:solidFill>
              </a:rPr>
              <a:t>A list ADT is a dynamic linear data structure</a:t>
            </a:r>
          </a:p>
          <a:p>
            <a:pPr marL="989013" lvl="2" indent="-457200">
              <a:spcBef>
                <a:spcPts val="0"/>
              </a:spcBef>
              <a:buClr>
                <a:schemeClr val="bg2"/>
              </a:buClr>
              <a:buSzPct val="100000"/>
              <a:buFont typeface="Wingdings" pitchFamily="2" charset="2"/>
              <a:buChar char="§"/>
            </a:pPr>
            <a:r>
              <a:rPr lang="en-GB" sz="2000" dirty="0"/>
              <a:t>A collection of data items, accessible one after another starting from the beginning (head) of the list</a:t>
            </a:r>
            <a:endParaRPr lang="en-GB" sz="2400" dirty="0">
              <a:solidFill>
                <a:srgbClr val="0000FF"/>
              </a:solidFill>
            </a:endParaRPr>
          </a:p>
          <a:p>
            <a:pPr marL="457200" lvl="0" indent="-457200">
              <a:lnSpc>
                <a:spcPct val="110000"/>
              </a:lnSpc>
              <a:spcBef>
                <a:spcPts val="1200"/>
              </a:spcBef>
              <a:buClr>
                <a:schemeClr val="bg2"/>
              </a:buClr>
              <a:buSzPct val="100000"/>
              <a:buFont typeface="Wingdings" pitchFamily="2" charset="2"/>
              <a:buChar char="q"/>
              <a:defRPr/>
            </a:pPr>
            <a:r>
              <a:rPr lang="en-GB" sz="2400" dirty="0">
                <a:solidFill>
                  <a:srgbClr val="0000FF"/>
                </a:solidFill>
              </a:rPr>
              <a:t>Examples of List ADT operations:</a:t>
            </a:r>
          </a:p>
          <a:p>
            <a:pPr marL="989013" lvl="2" indent="-457200">
              <a:lnSpc>
                <a:spcPct val="110000"/>
              </a:lnSpc>
              <a:spcBef>
                <a:spcPts val="0"/>
              </a:spcBef>
              <a:buClr>
                <a:schemeClr val="bg2"/>
              </a:buClr>
              <a:buSzPct val="100000"/>
              <a:buFont typeface="Wingdings" pitchFamily="2" charset="2"/>
              <a:buChar char="§"/>
            </a:pPr>
            <a:r>
              <a:rPr lang="en-GB" sz="2000" dirty="0"/>
              <a:t>Create an empty list</a:t>
            </a:r>
          </a:p>
          <a:p>
            <a:pPr marL="989013" lvl="2" indent="-457200">
              <a:lnSpc>
                <a:spcPct val="110000"/>
              </a:lnSpc>
              <a:spcBef>
                <a:spcPts val="0"/>
              </a:spcBef>
              <a:buClr>
                <a:schemeClr val="bg2"/>
              </a:buClr>
              <a:buSzPct val="100000"/>
              <a:buFont typeface="Wingdings" pitchFamily="2" charset="2"/>
              <a:buChar char="§"/>
            </a:pPr>
            <a:r>
              <a:rPr lang="en-GB" sz="2000" dirty="0"/>
              <a:t>Determine whether a list is empty</a:t>
            </a:r>
          </a:p>
          <a:p>
            <a:pPr marL="989013" lvl="2" indent="-457200">
              <a:lnSpc>
                <a:spcPct val="110000"/>
              </a:lnSpc>
              <a:spcBef>
                <a:spcPts val="0"/>
              </a:spcBef>
              <a:buClr>
                <a:schemeClr val="bg2"/>
              </a:buClr>
              <a:buSzPct val="100000"/>
              <a:buFont typeface="Wingdings" pitchFamily="2" charset="2"/>
              <a:buChar char="§"/>
            </a:pPr>
            <a:r>
              <a:rPr lang="en-GB" sz="2000" dirty="0"/>
              <a:t>Determine number of items in the list</a:t>
            </a:r>
          </a:p>
          <a:p>
            <a:pPr marL="989013" lvl="2" indent="-457200">
              <a:lnSpc>
                <a:spcPct val="110000"/>
              </a:lnSpc>
              <a:spcBef>
                <a:spcPts val="0"/>
              </a:spcBef>
              <a:buClr>
                <a:schemeClr val="bg2"/>
              </a:buClr>
              <a:buSzPct val="100000"/>
              <a:buFont typeface="Wingdings" pitchFamily="2" charset="2"/>
              <a:buChar char="§"/>
            </a:pPr>
            <a:r>
              <a:rPr lang="en-GB" sz="2000" dirty="0"/>
              <a:t>Add an item at a given position</a:t>
            </a:r>
          </a:p>
          <a:p>
            <a:pPr marL="989013" lvl="2" indent="-457200">
              <a:lnSpc>
                <a:spcPct val="110000"/>
              </a:lnSpc>
              <a:spcBef>
                <a:spcPts val="0"/>
              </a:spcBef>
              <a:buClr>
                <a:schemeClr val="bg2"/>
              </a:buClr>
              <a:buSzPct val="100000"/>
              <a:buFont typeface="Wingdings" pitchFamily="2" charset="2"/>
              <a:buChar char="§"/>
            </a:pPr>
            <a:r>
              <a:rPr lang="en-GB" sz="2000" dirty="0"/>
              <a:t>Remove an item at a position</a:t>
            </a:r>
          </a:p>
          <a:p>
            <a:pPr marL="989013" lvl="2" indent="-457200">
              <a:lnSpc>
                <a:spcPct val="110000"/>
              </a:lnSpc>
              <a:spcBef>
                <a:spcPts val="0"/>
              </a:spcBef>
              <a:buClr>
                <a:schemeClr val="bg2"/>
              </a:buClr>
              <a:buSzPct val="100000"/>
              <a:buFont typeface="Wingdings" pitchFamily="2" charset="2"/>
              <a:buChar char="§"/>
            </a:pPr>
            <a:r>
              <a:rPr lang="en-GB" sz="2000" dirty="0"/>
              <a:t>Remove all items</a:t>
            </a:r>
          </a:p>
          <a:p>
            <a:pPr marL="989013" lvl="2" indent="-457200">
              <a:lnSpc>
                <a:spcPct val="110000"/>
              </a:lnSpc>
              <a:spcBef>
                <a:spcPts val="0"/>
              </a:spcBef>
              <a:buClr>
                <a:schemeClr val="bg2"/>
              </a:buClr>
              <a:buSzPct val="100000"/>
              <a:buFont typeface="Wingdings" pitchFamily="2" charset="2"/>
              <a:buChar char="§"/>
            </a:pPr>
            <a:r>
              <a:rPr lang="en-GB" sz="2000" dirty="0"/>
              <a:t>Read an item from the list at a position</a:t>
            </a:r>
            <a:endParaRPr lang="en-GB" sz="2000" dirty="0">
              <a:solidFill>
                <a:srgbClr val="00B050"/>
              </a:solidFill>
            </a:endParaRPr>
          </a:p>
          <a:p>
            <a:pPr marL="457200" indent="-457200">
              <a:spcBef>
                <a:spcPts val="1200"/>
              </a:spcBef>
              <a:buClr>
                <a:schemeClr val="bg2"/>
              </a:buClr>
              <a:buSzPct val="100000"/>
              <a:buFont typeface="Wingdings" pitchFamily="2" charset="2"/>
              <a:buChar char="q"/>
            </a:pPr>
            <a:r>
              <a:rPr lang="en-GB" sz="2400" dirty="0">
                <a:solidFill>
                  <a:srgbClr val="006600"/>
                </a:solidFill>
              </a:rPr>
              <a:t>The next slide on the basic list interface does not have all the above operations… we will slowly build up these operations in list beyond the basic list. </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11</a:t>
            </a:fld>
            <a:endParaRPr lang="en-US" sz="1600" dirty="0"/>
          </a:p>
        </p:txBody>
      </p:sp>
      <p:sp>
        <p:nvSpPr>
          <p:cNvPr id="10" name="TextBox 9"/>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
        <p:nvSpPr>
          <p:cNvPr id="4" name="TextBox 3"/>
          <p:cNvSpPr txBox="1"/>
          <p:nvPr/>
        </p:nvSpPr>
        <p:spPr>
          <a:xfrm>
            <a:off x="6928338" y="1890346"/>
            <a:ext cx="1925516" cy="954107"/>
          </a:xfrm>
          <a:prstGeom prst="rect">
            <a:avLst/>
          </a:prstGeom>
          <a:solidFill>
            <a:schemeClr val="accent2">
              <a:lumMod val="20000"/>
              <a:lumOff val="80000"/>
            </a:schemeClr>
          </a:solidFill>
          <a:ln>
            <a:solidFill>
              <a:schemeClr val="tx1"/>
            </a:solidFill>
          </a:ln>
        </p:spPr>
        <p:txBody>
          <a:bodyPr wrap="square" rtlCol="0">
            <a:spAutoFit/>
          </a:bodyPr>
          <a:lstStyle/>
          <a:p>
            <a:r>
              <a:rPr lang="en-US" sz="1400" dirty="0"/>
              <a:t>You will learn non-linear data structures such as trees and graphs </a:t>
            </a:r>
            <a:r>
              <a:rPr lang="en-US" sz="1400"/>
              <a:t>in 502043.</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 name="Title 1"/>
          <p:cNvSpPr>
            <a:spLocks noGrp="1"/>
          </p:cNvSpPr>
          <p:nvPr>
            <p:ph type="title"/>
          </p:nvPr>
        </p:nvSpPr>
        <p:spPr>
          <a:xfrm>
            <a:off x="824752" y="228600"/>
            <a:ext cx="7862047" cy="788988"/>
          </a:xfrm>
        </p:spPr>
        <p:txBody>
          <a:bodyPr/>
          <a:lstStyle/>
          <a:p>
            <a:r>
              <a:rPr lang="en-US" sz="3600" dirty="0">
                <a:latin typeface="Britannic Bold" panose="020B0903060703020204" pitchFamily="34" charset="0"/>
              </a:rPr>
              <a:t>ADT of a List (2/3)</a:t>
            </a:r>
            <a:endParaRPr lang="en-US" sz="3600" b="1" dirty="0">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grpSp>
        <p:nvGrpSpPr>
          <p:cNvPr id="11" name="Group 10"/>
          <p:cNvGrpSpPr/>
          <p:nvPr/>
        </p:nvGrpSpPr>
        <p:grpSpPr>
          <a:xfrm>
            <a:off x="685804" y="905435"/>
            <a:ext cx="8153395" cy="3492520"/>
            <a:chOff x="570124" y="1066800"/>
            <a:chExt cx="8269076" cy="3492520"/>
          </a:xfrm>
        </p:grpSpPr>
        <p:sp>
          <p:nvSpPr>
            <p:cNvPr id="9" name="TextBox 8"/>
            <p:cNvSpPr txBox="1"/>
            <p:nvPr/>
          </p:nvSpPr>
          <p:spPr>
            <a:xfrm>
              <a:off x="570124" y="1143000"/>
              <a:ext cx="8269076"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ListInterface &lt;E&gt;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6248400" y="1066800"/>
              <a:ext cx="2362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ListInterface.java</a:t>
              </a:r>
            </a:p>
          </p:txBody>
        </p:sp>
      </p:grpSp>
      <p:sp>
        <p:nvSpPr>
          <p:cNvPr id="8" name="Content Placeholder 2"/>
          <p:cNvSpPr>
            <a:spLocks noGrp="1"/>
          </p:cNvSpPr>
          <p:nvPr>
            <p:ph idx="1"/>
          </p:nvPr>
        </p:nvSpPr>
        <p:spPr>
          <a:xfrm>
            <a:off x="685803" y="4536141"/>
            <a:ext cx="8086721" cy="1750359"/>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The </a:t>
            </a:r>
            <a:r>
              <a:rPr lang="en-GB" sz="2400" b="1" dirty="0">
                <a:solidFill>
                  <a:srgbClr val="C00000"/>
                </a:solidFill>
              </a:rPr>
              <a:t>ListInterface</a:t>
            </a:r>
            <a:r>
              <a:rPr lang="en-GB" sz="2400" b="1" dirty="0"/>
              <a:t> </a:t>
            </a:r>
            <a:r>
              <a:rPr lang="en-GB" sz="2400" dirty="0"/>
              <a:t>above defines the operations (methods) we would like to have in a List ADT</a:t>
            </a:r>
          </a:p>
          <a:p>
            <a:pPr marL="457200" lvl="0" indent="-457200">
              <a:spcBef>
                <a:spcPts val="600"/>
              </a:spcBef>
              <a:buClr>
                <a:schemeClr val="bg2"/>
              </a:buClr>
              <a:buSzPct val="100000"/>
              <a:buFont typeface="Wingdings" pitchFamily="2" charset="2"/>
              <a:buChar char="q"/>
              <a:defRPr/>
            </a:pPr>
            <a:r>
              <a:rPr lang="en-GB" sz="2400" dirty="0"/>
              <a:t>The operations shown here are just a small sample. An actual List ADT usually contains more operations.</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15" y="228600"/>
            <a:ext cx="7789985" cy="788988"/>
          </a:xfrm>
        </p:spPr>
        <p:txBody>
          <a:bodyPr/>
          <a:lstStyle/>
          <a:p>
            <a:r>
              <a:rPr lang="en-US" sz="3600" dirty="0">
                <a:latin typeface="Britannic Bold" panose="020B0903060703020204" pitchFamily="34" charset="0"/>
              </a:rPr>
              <a:t>ADT of a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17" name="Content Placeholder 2"/>
          <p:cNvSpPr>
            <a:spLocks noGrp="1"/>
          </p:cNvSpPr>
          <p:nvPr>
            <p:ph idx="1"/>
          </p:nvPr>
        </p:nvSpPr>
        <p:spPr>
          <a:xfrm>
            <a:off x="668214" y="1066799"/>
            <a:ext cx="8018585" cy="885825"/>
          </a:xfrm>
        </p:spPr>
        <p:txBody>
          <a:bodyPr>
            <a:normAutofit fontScale="85000" lnSpcReduction="10000"/>
          </a:bodyPr>
          <a:lstStyle/>
          <a:p>
            <a:pPr marL="457200" lvl="0" indent="-457200">
              <a:buClr>
                <a:schemeClr val="bg2"/>
              </a:buClr>
              <a:buSzPct val="100000"/>
              <a:buFont typeface="Wingdings" pitchFamily="2" charset="2"/>
              <a:buChar char="q"/>
              <a:defRPr/>
            </a:pPr>
            <a:r>
              <a:rPr lang="en-GB" sz="2800" dirty="0"/>
              <a:t>We will examine 2 implementations of list ADT, both using the </a:t>
            </a:r>
            <a:r>
              <a:rPr lang="en-GB" sz="2800" b="1" dirty="0">
                <a:solidFill>
                  <a:srgbClr val="C00000"/>
                </a:solidFill>
              </a:rPr>
              <a:t>ListInterface</a:t>
            </a:r>
            <a:r>
              <a:rPr lang="en-GB" sz="2800" dirty="0">
                <a:solidFill>
                  <a:srgbClr val="C00000"/>
                </a:solidFill>
              </a:rPr>
              <a:t> </a:t>
            </a:r>
            <a:r>
              <a:rPr lang="en-GB" sz="2800" dirty="0"/>
              <a:t>shown in the previous slide</a:t>
            </a:r>
          </a:p>
        </p:txBody>
      </p:sp>
      <p:sp>
        <p:nvSpPr>
          <p:cNvPr id="16" name="Line 12"/>
          <p:cNvSpPr>
            <a:spLocks noChangeShapeType="1"/>
          </p:cNvSpPr>
          <p:nvPr/>
        </p:nvSpPr>
        <p:spPr bwMode="auto">
          <a:xfrm>
            <a:off x="4343400" y="1828800"/>
            <a:ext cx="0" cy="4038600"/>
          </a:xfrm>
          <a:prstGeom prst="line">
            <a:avLst/>
          </a:prstGeom>
          <a:noFill/>
          <a:ln w="57150">
            <a:solidFill>
              <a:schemeClr val="tx2"/>
            </a:solidFill>
            <a:round/>
            <a:headEnd/>
            <a:tailEnd/>
          </a:ln>
        </p:spPr>
        <p:txBody>
          <a:bodyPr/>
          <a:lstStyle/>
          <a:p>
            <a:endParaRPr lang="en-US" dirty="0"/>
          </a:p>
        </p:txBody>
      </p:sp>
      <p:grpSp>
        <p:nvGrpSpPr>
          <p:cNvPr id="21" name="Group 20"/>
          <p:cNvGrpSpPr/>
          <p:nvPr/>
        </p:nvGrpSpPr>
        <p:grpSpPr>
          <a:xfrm>
            <a:off x="668215" y="2147248"/>
            <a:ext cx="3048000" cy="3907516"/>
            <a:chOff x="668215" y="2133600"/>
            <a:chExt cx="3048000" cy="3907516"/>
          </a:xfrm>
        </p:grpSpPr>
        <p:grpSp>
          <p:nvGrpSpPr>
            <p:cNvPr id="20" name="Group 19"/>
            <p:cNvGrpSpPr/>
            <p:nvPr/>
          </p:nvGrpSpPr>
          <p:grpSpPr>
            <a:xfrm>
              <a:off x="668215" y="2133600"/>
              <a:ext cx="3048000" cy="3276600"/>
              <a:chOff x="668215" y="2368061"/>
              <a:chExt cx="3048000" cy="3276600"/>
            </a:xfrm>
          </p:grpSpPr>
          <p:sp>
            <p:nvSpPr>
              <p:cNvPr id="6" name="AutoShape 4"/>
              <p:cNvSpPr>
                <a:spLocks noChangeArrowheads="1"/>
              </p:cNvSpPr>
              <p:nvPr/>
            </p:nvSpPr>
            <p:spPr bwMode="auto">
              <a:xfrm>
                <a:off x="1354015" y="2368061"/>
                <a:ext cx="2362200" cy="3276600"/>
              </a:xfrm>
              <a:prstGeom prst="verticalScroll">
                <a:avLst>
                  <a:gd name="adj" fmla="val 12500"/>
                </a:avLst>
              </a:prstGeom>
              <a:solidFill>
                <a:schemeClr val="accent2">
                  <a:lumMod val="20000"/>
                  <a:lumOff val="80000"/>
                </a:schemeClr>
              </a:solidFill>
              <a:ln w="9525">
                <a:solidFill>
                  <a:schemeClr val="tx1"/>
                </a:solidFill>
                <a:round/>
                <a:headEnd/>
                <a:tailEnd/>
              </a:ln>
            </p:spPr>
            <p:txBody>
              <a:bodyPr vert="eaVert" wrap="none" anchor="ctr"/>
              <a:lstStyle/>
              <a:p>
                <a:endParaRPr lang="en-US" dirty="0"/>
              </a:p>
            </p:txBody>
          </p:sp>
          <p:sp>
            <p:nvSpPr>
              <p:cNvPr id="7" name="Text Box 5"/>
              <p:cNvSpPr txBox="1">
                <a:spLocks noChangeArrowheads="1"/>
              </p:cNvSpPr>
              <p:nvPr/>
            </p:nvSpPr>
            <p:spPr bwMode="auto">
              <a:xfrm>
                <a:off x="1735015" y="2825261"/>
                <a:ext cx="1617785" cy="2569934"/>
              </a:xfrm>
              <a:prstGeom prst="rect">
                <a:avLst/>
              </a:prstGeom>
              <a:noFill/>
              <a:ln w="9525">
                <a:noFill/>
                <a:miter lim="800000"/>
                <a:headEnd/>
                <a:tailEnd/>
              </a:ln>
            </p:spPr>
            <p:txBody>
              <a:bodyPr wrap="square">
                <a:spAutoFit/>
              </a:bodyPr>
              <a:lstStyle/>
              <a:p>
                <a:pPr marL="342900" indent="-342900" algn="l"/>
                <a:r>
                  <a:rPr lang="en-US" dirty="0"/>
                  <a:t>Contractual </a:t>
                </a:r>
              </a:p>
              <a:p>
                <a:pPr marL="342900" indent="-342900" algn="l"/>
                <a:r>
                  <a:rPr lang="en-US" dirty="0"/>
                  <a:t>obligations:</a:t>
                </a:r>
              </a:p>
              <a:p>
                <a:pPr marL="342900" indent="-342900" algn="l">
                  <a:spcAft>
                    <a:spcPts val="600"/>
                  </a:spcAft>
                </a:pPr>
                <a:r>
                  <a:rPr lang="en-US" sz="2400" dirty="0"/>
                  <a:t>List ADT</a:t>
                </a:r>
                <a:endParaRPr lang="en-US" sz="1000" dirty="0"/>
              </a:p>
              <a:p>
                <a:pPr marL="179388" indent="-179388" algn="l">
                  <a:buFontTx/>
                  <a:buAutoNum type="arabicPeriod"/>
                </a:pPr>
                <a:r>
                  <a:rPr lang="en-US" sz="1600" dirty="0"/>
                  <a:t>Create empty list</a:t>
                </a:r>
              </a:p>
              <a:p>
                <a:pPr marL="179388" indent="-179388" algn="l">
                  <a:buFontTx/>
                  <a:buAutoNum type="arabicPeriod"/>
                </a:pPr>
                <a:r>
                  <a:rPr lang="en-US" sz="1600" dirty="0"/>
                  <a:t>Determine …</a:t>
                </a:r>
              </a:p>
              <a:p>
                <a:pPr marL="179388" indent="-179388" algn="l">
                  <a:buFontTx/>
                  <a:buAutoNum type="arabicPeriod"/>
                </a:pPr>
                <a:r>
                  <a:rPr lang="en-US" sz="1600" dirty="0"/>
                  <a:t>Add an item</a:t>
                </a:r>
              </a:p>
              <a:p>
                <a:pPr marL="342900" indent="-342900" algn="l"/>
                <a:endParaRPr lang="en-US" sz="1600" dirty="0"/>
              </a:p>
              <a:p>
                <a:pPr marL="342900" indent="-342900" algn="l"/>
                <a:r>
                  <a:rPr lang="en-US" sz="1600" dirty="0"/>
                  <a:t>…</a:t>
                </a:r>
              </a:p>
            </p:txBody>
          </p:sp>
          <p:sp>
            <p:nvSpPr>
              <p:cNvPr id="10" name="AutoShape 6"/>
              <p:cNvSpPr>
                <a:spLocks noChangeArrowheads="1"/>
              </p:cNvSpPr>
              <p:nvPr/>
            </p:nvSpPr>
            <p:spPr bwMode="auto">
              <a:xfrm>
                <a:off x="668215" y="3587261"/>
                <a:ext cx="457200" cy="457200"/>
              </a:xfrm>
              <a:prstGeom prst="smileyFace">
                <a:avLst>
                  <a:gd name="adj" fmla="val 4653"/>
                </a:avLst>
              </a:prstGeom>
              <a:solidFill>
                <a:schemeClr val="accent2"/>
              </a:solidFill>
              <a:ln w="9525">
                <a:solidFill>
                  <a:schemeClr val="tx1"/>
                </a:solidFill>
                <a:round/>
                <a:headEnd/>
                <a:tailEnd/>
              </a:ln>
            </p:spPr>
            <p:txBody>
              <a:bodyPr wrap="none" anchor="ctr"/>
              <a:lstStyle/>
              <a:p>
                <a:endParaRPr lang="en-US" dirty="0"/>
              </a:p>
            </p:txBody>
          </p:sp>
          <p:sp>
            <p:nvSpPr>
              <p:cNvPr id="11" name="Line 7"/>
              <p:cNvSpPr>
                <a:spLocks noChangeShapeType="1"/>
              </p:cNvSpPr>
              <p:nvPr/>
            </p:nvSpPr>
            <p:spPr bwMode="auto">
              <a:xfrm>
                <a:off x="1277815" y="3815861"/>
                <a:ext cx="228600" cy="0"/>
              </a:xfrm>
              <a:prstGeom prst="line">
                <a:avLst/>
              </a:prstGeom>
              <a:noFill/>
              <a:ln w="9525">
                <a:solidFill>
                  <a:schemeClr val="tx1"/>
                </a:solidFill>
                <a:round/>
                <a:headEnd/>
                <a:tailEnd type="triangle" w="med" len="med"/>
              </a:ln>
            </p:spPr>
            <p:txBody>
              <a:bodyPr/>
              <a:lstStyle/>
              <a:p>
                <a:endParaRPr lang="en-US" dirty="0"/>
              </a:p>
            </p:txBody>
          </p:sp>
        </p:grpSp>
        <p:sp>
          <p:nvSpPr>
            <p:cNvPr id="18" name="Text Box 13"/>
            <p:cNvSpPr txBox="1">
              <a:spLocks noChangeArrowheads="1"/>
            </p:cNvSpPr>
            <p:nvPr/>
          </p:nvSpPr>
          <p:spPr bwMode="auto">
            <a:xfrm>
              <a:off x="2133599" y="5579451"/>
              <a:ext cx="800219" cy="461665"/>
            </a:xfrm>
            <a:prstGeom prst="rect">
              <a:avLst/>
            </a:prstGeom>
            <a:noFill/>
            <a:ln w="9525">
              <a:noFill/>
              <a:miter lim="800000"/>
              <a:headEnd/>
              <a:tailEnd/>
            </a:ln>
          </p:spPr>
          <p:txBody>
            <a:bodyPr wrap="none">
              <a:spAutoFit/>
            </a:bodyPr>
            <a:lstStyle/>
            <a:p>
              <a:pPr algn="l"/>
              <a:r>
                <a:rPr lang="en-US" sz="2400" dirty="0">
                  <a:solidFill>
                    <a:srgbClr val="C00000"/>
                  </a:solidFill>
                </a:rPr>
                <a:t>ADT</a:t>
              </a:r>
            </a:p>
          </p:txBody>
        </p:sp>
      </p:grpSp>
      <p:grpSp>
        <p:nvGrpSpPr>
          <p:cNvPr id="22" name="Group 21"/>
          <p:cNvGrpSpPr/>
          <p:nvPr/>
        </p:nvGrpSpPr>
        <p:grpSpPr>
          <a:xfrm>
            <a:off x="3411415" y="2614245"/>
            <a:ext cx="4367485" cy="3371920"/>
            <a:chOff x="3411415" y="2614245"/>
            <a:chExt cx="4367485" cy="3371920"/>
          </a:xfrm>
        </p:grpSpPr>
        <p:sp>
          <p:nvSpPr>
            <p:cNvPr id="12" name="Line 8"/>
            <p:cNvSpPr>
              <a:spLocks noChangeShapeType="1"/>
            </p:cNvSpPr>
            <p:nvPr/>
          </p:nvSpPr>
          <p:spPr bwMode="auto">
            <a:xfrm flipV="1">
              <a:off x="3411415" y="3036277"/>
              <a:ext cx="1817077" cy="779584"/>
            </a:xfrm>
            <a:prstGeom prst="line">
              <a:avLst/>
            </a:prstGeom>
            <a:noFill/>
            <a:ln w="9525">
              <a:solidFill>
                <a:schemeClr val="tx1"/>
              </a:solidFill>
              <a:round/>
              <a:headEnd type="triangle" w="med" len="med"/>
              <a:tailEnd type="none" w="med" len="med"/>
            </a:ln>
          </p:spPr>
          <p:txBody>
            <a:bodyPr/>
            <a:lstStyle/>
            <a:p>
              <a:endParaRPr lang="en-US" dirty="0"/>
            </a:p>
          </p:txBody>
        </p:sp>
        <p:sp>
          <p:nvSpPr>
            <p:cNvPr id="13" name="Line 9"/>
            <p:cNvSpPr>
              <a:spLocks noChangeShapeType="1"/>
            </p:cNvSpPr>
            <p:nvPr/>
          </p:nvSpPr>
          <p:spPr bwMode="auto">
            <a:xfrm flipV="1">
              <a:off x="3429001" y="4114798"/>
              <a:ext cx="1822938" cy="152401"/>
            </a:xfrm>
            <a:prstGeom prst="line">
              <a:avLst/>
            </a:prstGeom>
            <a:noFill/>
            <a:ln w="9525">
              <a:solidFill>
                <a:schemeClr val="tx1"/>
              </a:solidFill>
              <a:round/>
              <a:headEnd type="triangle" w="med" len="med"/>
              <a:tailEnd type="none" w="med" len="med"/>
            </a:ln>
          </p:spPr>
          <p:txBody>
            <a:bodyPr/>
            <a:lstStyle/>
            <a:p>
              <a:endParaRPr lang="en-US" dirty="0"/>
            </a:p>
          </p:txBody>
        </p:sp>
        <p:sp>
          <p:nvSpPr>
            <p:cNvPr id="14" name="AutoShape 10"/>
            <p:cNvSpPr>
              <a:spLocks noChangeArrowheads="1"/>
            </p:cNvSpPr>
            <p:nvPr/>
          </p:nvSpPr>
          <p:spPr bwMode="auto">
            <a:xfrm>
              <a:off x="5316415" y="2614245"/>
              <a:ext cx="2362200" cy="685800"/>
            </a:xfrm>
            <a:prstGeom prst="cube">
              <a:avLst>
                <a:gd name="adj" fmla="val 25000"/>
              </a:avLst>
            </a:prstGeom>
            <a:solidFill>
              <a:schemeClr val="accent2">
                <a:lumMod val="40000"/>
                <a:lumOff val="60000"/>
              </a:schemeClr>
            </a:solidFill>
            <a:ln w="9525">
              <a:solidFill>
                <a:schemeClr val="tx1"/>
              </a:solidFill>
              <a:miter lim="800000"/>
              <a:headEnd/>
              <a:tailEnd/>
            </a:ln>
          </p:spPr>
          <p:txBody>
            <a:bodyPr wrap="none" anchor="ctr"/>
            <a:lstStyle/>
            <a:p>
              <a:pPr algn="ctr"/>
              <a:r>
                <a:rPr lang="en-US" dirty="0"/>
                <a:t>Java Arrays</a:t>
              </a:r>
            </a:p>
          </p:txBody>
        </p:sp>
        <p:sp>
          <p:nvSpPr>
            <p:cNvPr id="15" name="AutoShape 11"/>
            <p:cNvSpPr>
              <a:spLocks noChangeArrowheads="1"/>
            </p:cNvSpPr>
            <p:nvPr/>
          </p:nvSpPr>
          <p:spPr bwMode="auto">
            <a:xfrm>
              <a:off x="5316415" y="3733800"/>
              <a:ext cx="2362200" cy="685800"/>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a:r>
                <a:rPr lang="en-US" dirty="0"/>
                <a:t>Linked Lists</a:t>
              </a:r>
            </a:p>
          </p:txBody>
        </p:sp>
        <p:sp>
          <p:nvSpPr>
            <p:cNvPr id="19" name="Text Box 14"/>
            <p:cNvSpPr txBox="1">
              <a:spLocks noChangeArrowheads="1"/>
            </p:cNvSpPr>
            <p:nvPr/>
          </p:nvSpPr>
          <p:spPr bwMode="auto">
            <a:xfrm>
              <a:off x="5334000" y="5524500"/>
              <a:ext cx="2444900" cy="461665"/>
            </a:xfrm>
            <a:prstGeom prst="rect">
              <a:avLst/>
            </a:prstGeom>
            <a:noFill/>
            <a:ln w="9525">
              <a:noFill/>
              <a:miter lim="800000"/>
              <a:headEnd/>
              <a:tailEnd/>
            </a:ln>
          </p:spPr>
          <p:txBody>
            <a:bodyPr wrap="none">
              <a:spAutoFit/>
            </a:bodyPr>
            <a:lstStyle/>
            <a:p>
              <a:pPr algn="l"/>
              <a:r>
                <a:rPr lang="en-US" sz="2400" dirty="0">
                  <a:solidFill>
                    <a:srgbClr val="C00000"/>
                  </a:solidFill>
                </a:rPr>
                <a:t>Implementations</a:t>
              </a:r>
            </a:p>
          </p:txBody>
        </p:sp>
      </p:grpSp>
      <p:sp>
        <p:nvSpPr>
          <p:cNvPr id="23" name="Line Callout 2 22"/>
          <p:cNvSpPr/>
          <p:nvPr/>
        </p:nvSpPr>
        <p:spPr>
          <a:xfrm>
            <a:off x="7191375" y="1895475"/>
            <a:ext cx="1752600" cy="657225"/>
          </a:xfrm>
          <a:prstGeom prst="borderCallout2">
            <a:avLst>
              <a:gd name="adj1" fmla="val 18750"/>
              <a:gd name="adj2" fmla="val -8333"/>
              <a:gd name="adj3" fmla="val 18750"/>
              <a:gd name="adj4" fmla="val -16667"/>
              <a:gd name="adj5" fmla="val 148732"/>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2.</a:t>
            </a:r>
            <a:endParaRPr lang="en-SG" sz="1600" dirty="0">
              <a:solidFill>
                <a:schemeClr val="tx1"/>
              </a:solidFill>
            </a:endParaRPr>
          </a:p>
        </p:txBody>
      </p:sp>
      <p:sp>
        <p:nvSpPr>
          <p:cNvPr id="24" name="Line Callout 2 23"/>
          <p:cNvSpPr/>
          <p:nvPr/>
        </p:nvSpPr>
        <p:spPr>
          <a:xfrm>
            <a:off x="7134225" y="4638675"/>
            <a:ext cx="1809750" cy="876300"/>
          </a:xfrm>
          <a:prstGeom prst="borderCallout2">
            <a:avLst>
              <a:gd name="adj1" fmla="val 18750"/>
              <a:gd name="adj2" fmla="val -8333"/>
              <a:gd name="adj3" fmla="val 18750"/>
              <a:gd name="adj4" fmla="val -16667"/>
              <a:gd name="adj5" fmla="val -33877"/>
              <a:gd name="adj6" fmla="val -43691"/>
            </a:avLst>
          </a:prstGeom>
          <a:ln>
            <a:solidFill>
              <a:schemeClr val="tx2">
                <a:lumMod val="40000"/>
                <a:lumOff val="6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To be discussed in section 3: Basic Linked List</a:t>
            </a:r>
            <a:endParaRPr lang="en-SG" sz="1600" dirty="0">
              <a:solidFill>
                <a:schemeClr val="tx1"/>
              </a:solidFill>
            </a:endParaRPr>
          </a:p>
        </p:txBody>
      </p:sp>
      <p:sp>
        <p:nvSpPr>
          <p:cNvPr id="25" name="TextBox 24"/>
          <p:cNvSpPr txBox="1"/>
          <p:nvPr/>
        </p:nvSpPr>
        <p:spPr>
          <a:xfrm rot="16200000">
            <a:off x="-728303" y="1108862"/>
            <a:ext cx="2304993" cy="461665"/>
          </a:xfrm>
          <a:prstGeom prst="rect">
            <a:avLst/>
          </a:prstGeom>
          <a:solidFill>
            <a:srgbClr val="FFCCFF">
              <a:alpha val="40000"/>
            </a:srgbClr>
          </a:solidFill>
        </p:spPr>
        <p:txBody>
          <a:bodyPr wrap="square" rtlCol="0">
            <a:spAutoFit/>
          </a:bodyPr>
          <a:lstStyle/>
          <a:p>
            <a:r>
              <a:rPr lang="en-US" sz="2400" dirty="0">
                <a:solidFill>
                  <a:srgbClr val="C00000"/>
                </a:solidFill>
                <a:latin typeface="Britannic Bold" panose="020B0903060703020204" pitchFamily="34" charset="0"/>
              </a:rPr>
              <a:t>1. </a:t>
            </a:r>
            <a:r>
              <a:rPr lang="en-US" sz="2400" dirty="0">
                <a:solidFill>
                  <a:srgbClr val="000099"/>
                </a:solidFill>
                <a:latin typeface="Britannic Bold" panose="020B0903060703020204" pitchFamily="34" charset="0"/>
              </a:rPr>
              <a:t>Use of a List</a:t>
            </a:r>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466725" indent="-466725" eaLnBrk="1" hangingPunct="1"/>
            <a:r>
              <a:rPr lang="en-US" sz="4400" dirty="0">
                <a:solidFill>
                  <a:srgbClr val="C00000"/>
                </a:solidFill>
                <a:latin typeface="Britannic Bold" panose="020B0903060703020204" pitchFamily="34" charset="0"/>
              </a:rPr>
              <a:t>2</a:t>
            </a:r>
            <a:r>
              <a:rPr lang="en-US" sz="4400" dirty="0">
                <a:latin typeface="Britannic Bold" panose="020B0903060703020204" pitchFamily="34" charset="0"/>
              </a:rPr>
              <a:t>	List Implementation via Array</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Fixed-size list</a:t>
            </a:r>
          </a:p>
        </p:txBody>
      </p:sp>
      <p:grpSp>
        <p:nvGrpSpPr>
          <p:cNvPr id="15" name="Group 14"/>
          <p:cNvGrpSpPr/>
          <p:nvPr/>
        </p:nvGrpSpPr>
        <p:grpSpPr>
          <a:xfrm>
            <a:off x="2209800" y="4572000"/>
            <a:ext cx="3810000" cy="381000"/>
            <a:chOff x="2209800" y="4572000"/>
            <a:chExt cx="3810000" cy="381000"/>
          </a:xfrm>
        </p:grpSpPr>
        <p:sp>
          <p:nvSpPr>
            <p:cNvPr id="4" name="Rectangle 3"/>
            <p:cNvSpPr/>
            <p:nvPr/>
          </p:nvSpPr>
          <p:spPr>
            <a:xfrm>
              <a:off x="2209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6" name="Rectangle 5"/>
            <p:cNvSpPr/>
            <p:nvPr/>
          </p:nvSpPr>
          <p:spPr>
            <a:xfrm>
              <a:off x="2590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7" name="Rectangle 6"/>
            <p:cNvSpPr/>
            <p:nvPr/>
          </p:nvSpPr>
          <p:spPr>
            <a:xfrm>
              <a:off x="2971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8" name="Rectangle 7"/>
            <p:cNvSpPr/>
            <p:nvPr/>
          </p:nvSpPr>
          <p:spPr>
            <a:xfrm>
              <a:off x="3352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9" name="Rectangle 8"/>
            <p:cNvSpPr/>
            <p:nvPr/>
          </p:nvSpPr>
          <p:spPr>
            <a:xfrm>
              <a:off x="3733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0" name="Rectangle 9"/>
            <p:cNvSpPr/>
            <p:nvPr/>
          </p:nvSpPr>
          <p:spPr>
            <a:xfrm>
              <a:off x="4114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1" name="Rectangle 10"/>
            <p:cNvSpPr/>
            <p:nvPr/>
          </p:nvSpPr>
          <p:spPr>
            <a:xfrm>
              <a:off x="4495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2" name="Rectangle 11"/>
            <p:cNvSpPr/>
            <p:nvPr/>
          </p:nvSpPr>
          <p:spPr>
            <a:xfrm>
              <a:off x="4876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3" name="Rectangle 12"/>
            <p:cNvSpPr/>
            <p:nvPr/>
          </p:nvSpPr>
          <p:spPr>
            <a:xfrm>
              <a:off x="5257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sp>
          <p:nvSpPr>
            <p:cNvPr id="14" name="Rectangle 13"/>
            <p:cNvSpPr/>
            <p:nvPr/>
          </p:nvSpPr>
          <p:spPr>
            <a:xfrm>
              <a:off x="5638800" y="4572000"/>
              <a:ext cx="381000" cy="381000"/>
            </a:xfrm>
            <a:prstGeom prst="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(1/9)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17" name="Content Placeholder 2"/>
          <p:cNvSpPr>
            <a:spLocks noGrp="1"/>
          </p:cNvSpPr>
          <p:nvPr>
            <p:ph idx="1"/>
          </p:nvPr>
        </p:nvSpPr>
        <p:spPr>
          <a:xfrm>
            <a:off x="457200" y="1066800"/>
            <a:ext cx="8229600" cy="1066800"/>
          </a:xfrm>
        </p:spPr>
        <p:txBody>
          <a:bodyPr>
            <a:normAutofit/>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This is a straight-forward approach</a:t>
            </a:r>
          </a:p>
          <a:p>
            <a:pPr marL="784225" lvl="1" indent="-457200">
              <a:spcBef>
                <a:spcPts val="600"/>
              </a:spcBef>
              <a:buClr>
                <a:schemeClr val="bg2"/>
              </a:buClr>
              <a:buSzPct val="100000"/>
              <a:defRPr/>
            </a:pPr>
            <a:r>
              <a:rPr lang="en-GB" sz="2400" dirty="0"/>
              <a:t>Use Java array of a sequence of </a:t>
            </a:r>
            <a:r>
              <a:rPr lang="en-GB" sz="2400" i="1" dirty="0"/>
              <a:t>n</a:t>
            </a:r>
            <a:r>
              <a:rPr lang="en-GB" sz="2400" dirty="0"/>
              <a:t> elements</a:t>
            </a:r>
          </a:p>
        </p:txBody>
      </p:sp>
      <p:grpSp>
        <p:nvGrpSpPr>
          <p:cNvPr id="51" name="Group 50"/>
          <p:cNvGrpSpPr/>
          <p:nvPr/>
        </p:nvGrpSpPr>
        <p:grpSpPr>
          <a:xfrm>
            <a:off x="762000" y="2133600"/>
            <a:ext cx="1255714" cy="846931"/>
            <a:chOff x="762000" y="2819400"/>
            <a:chExt cx="1255714" cy="846931"/>
          </a:xfrm>
        </p:grpSpPr>
        <p:grpSp>
          <p:nvGrpSpPr>
            <p:cNvPr id="46" name="Group 45"/>
            <p:cNvGrpSpPr/>
            <p:nvPr/>
          </p:nvGrpSpPr>
          <p:grpSpPr>
            <a:xfrm>
              <a:off x="1050926" y="3263106"/>
              <a:ext cx="677863" cy="403225"/>
              <a:chOff x="1122363" y="3263106"/>
              <a:chExt cx="677863" cy="403225"/>
            </a:xfrm>
          </p:grpSpPr>
          <p:sp>
            <p:nvSpPr>
              <p:cNvPr id="22" name="Rectangle 4"/>
              <p:cNvSpPr>
                <a:spLocks noChangeArrowheads="1"/>
              </p:cNvSpPr>
              <p:nvPr/>
            </p:nvSpPr>
            <p:spPr bwMode="auto">
              <a:xfrm>
                <a:off x="1122363" y="3263106"/>
                <a:ext cx="677863"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Text Box 5"/>
              <p:cNvSpPr txBox="1">
                <a:spLocks noChangeArrowheads="1"/>
              </p:cNvSpPr>
              <p:nvPr/>
            </p:nvSpPr>
            <p:spPr bwMode="auto">
              <a:xfrm>
                <a:off x="1291432" y="3266281"/>
                <a:ext cx="339725" cy="396875"/>
              </a:xfrm>
              <a:prstGeom prst="rect">
                <a:avLst/>
              </a:prstGeom>
              <a:noFill/>
              <a:ln w="19050">
                <a:noFill/>
                <a:miter lim="800000"/>
                <a:headEnd type="none" w="sm" len="sm"/>
                <a:tailEnd type="none" w="sm" len="sm"/>
              </a:ln>
            </p:spPr>
            <p:txBody>
              <a:bodyPr wrap="none">
                <a:spAutoFit/>
              </a:bodyPr>
              <a:lstStyle/>
              <a:p>
                <a:pPr algn="l"/>
                <a:r>
                  <a:rPr lang="en-US" altLang="zh-CN" sz="2000" b="1" i="1" dirty="0">
                    <a:solidFill>
                      <a:srgbClr val="C00000"/>
                    </a:solidFill>
                    <a:latin typeface="Arial" pitchFamily="34" charset="0"/>
                    <a:ea typeface="SimSun" pitchFamily="2" charset="-122"/>
                  </a:rPr>
                  <a:t>n</a:t>
                </a:r>
              </a:p>
            </p:txBody>
          </p:sp>
        </p:grpSp>
        <p:sp>
          <p:nvSpPr>
            <p:cNvPr id="24" name="Text Box 6"/>
            <p:cNvSpPr txBox="1">
              <a:spLocks noChangeArrowheads="1"/>
            </p:cNvSpPr>
            <p:nvPr/>
          </p:nvSpPr>
          <p:spPr bwMode="auto">
            <a:xfrm>
              <a:off x="762000" y="2819400"/>
              <a:ext cx="1255714" cy="338137"/>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49" name="Group 48"/>
          <p:cNvGrpSpPr/>
          <p:nvPr/>
        </p:nvGrpSpPr>
        <p:grpSpPr>
          <a:xfrm>
            <a:off x="2438400" y="2133600"/>
            <a:ext cx="5307013" cy="1250950"/>
            <a:chOff x="2438400" y="2819400"/>
            <a:chExt cx="5307013" cy="1250950"/>
          </a:xfrm>
        </p:grpSpPr>
        <p:sp>
          <p:nvSpPr>
            <p:cNvPr id="26" name="Rectangle 7"/>
            <p:cNvSpPr>
              <a:spLocks noChangeArrowheads="1"/>
            </p:cNvSpPr>
            <p:nvPr/>
          </p:nvSpPr>
          <p:spPr bwMode="auto">
            <a:xfrm>
              <a:off x="2514600" y="3278188"/>
              <a:ext cx="5226050"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8" name="Rectangle 20" descr="Wide downward diagonal"/>
            <p:cNvSpPr>
              <a:spLocks noChangeArrowheads="1"/>
            </p:cNvSpPr>
            <p:nvPr/>
          </p:nvSpPr>
          <p:spPr bwMode="auto">
            <a:xfrm>
              <a:off x="6325849" y="3313113"/>
              <a:ext cx="1395049" cy="359477"/>
            </a:xfrm>
            <a:prstGeom prst="rect">
              <a:avLst/>
            </a:prstGeom>
            <a:solidFill>
              <a:schemeClr val="accent1">
                <a:lumMod val="20000"/>
                <a:lumOff val="80000"/>
              </a:schemeClr>
            </a:solidFill>
            <a:ln w="19050">
              <a:noFill/>
              <a:miter lim="800000"/>
              <a:headEnd type="none" w="sm" len="sm"/>
              <a:tailEnd type="none" w="sm" len="sm"/>
            </a:ln>
          </p:spPr>
          <p:txBody>
            <a:bodyPr wrap="none" anchor="ctr"/>
            <a:lstStyle/>
            <a:p>
              <a:endParaRPr lang="en-US" dirty="0"/>
            </a:p>
          </p:txBody>
        </p:sp>
        <p:sp>
          <p:nvSpPr>
            <p:cNvPr id="29" name="Line 8"/>
            <p:cNvSpPr>
              <a:spLocks noChangeShapeType="1"/>
            </p:cNvSpPr>
            <p:nvPr/>
          </p:nvSpPr>
          <p:spPr bwMode="auto">
            <a:xfrm>
              <a:off x="3321050"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9"/>
            <p:cNvSpPr txBox="1">
              <a:spLocks noChangeArrowheads="1"/>
            </p:cNvSpPr>
            <p:nvPr/>
          </p:nvSpPr>
          <p:spPr bwMode="auto">
            <a:xfrm>
              <a:off x="2438400" y="3260792"/>
              <a:ext cx="54353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31" name="Text Box 10"/>
            <p:cNvSpPr txBox="1">
              <a:spLocks noChangeArrowheads="1"/>
            </p:cNvSpPr>
            <p:nvPr/>
          </p:nvSpPr>
          <p:spPr bwMode="auto">
            <a:xfrm>
              <a:off x="2867025" y="3260822"/>
              <a:ext cx="485775" cy="400050"/>
            </a:xfrm>
            <a:prstGeom prst="rect">
              <a:avLst/>
            </a:prstGeom>
            <a:noFill/>
            <a:ln w="19050">
              <a:noFill/>
              <a:miter lim="800000"/>
              <a:headEnd type="none" w="sm" len="sm"/>
              <a:tailEnd type="none" w="sm" len="sm"/>
            </a:ln>
          </p:spPr>
          <p:txBody>
            <a:bodyPr wrap="squar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1</a:t>
              </a:r>
              <a:endParaRPr lang="en-US" altLang="zh-CN" sz="2000" i="1" dirty="0">
                <a:latin typeface="Arial" pitchFamily="34" charset="0"/>
                <a:ea typeface="SimSun" pitchFamily="2" charset="-122"/>
              </a:endParaRPr>
            </a:p>
          </p:txBody>
        </p:sp>
        <p:sp>
          <p:nvSpPr>
            <p:cNvPr id="32" name="Text Box 11"/>
            <p:cNvSpPr txBox="1">
              <a:spLocks noChangeArrowheads="1"/>
            </p:cNvSpPr>
            <p:nvPr/>
          </p:nvSpPr>
          <p:spPr bwMode="auto">
            <a:xfrm>
              <a:off x="3324225" y="3260822"/>
              <a:ext cx="422275" cy="400050"/>
            </a:xfrm>
            <a:prstGeom prst="rect">
              <a:avLst/>
            </a:prstGeom>
            <a:noFill/>
            <a:ln w="19050">
              <a:noFill/>
              <a:miter lim="800000"/>
              <a:headEnd type="none" w="sm" len="sm"/>
              <a:tailEnd type="none" w="sm" len="sm"/>
            </a:ln>
          </p:spPr>
          <p:txBody>
            <a:bodyPr wrap="none">
              <a:spAutoFit/>
            </a:bodyPr>
            <a:lstStyle/>
            <a:p>
              <a:pPr algn="ctr"/>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33" name="Text Box 12"/>
            <p:cNvSpPr txBox="1">
              <a:spLocks noChangeArrowheads="1"/>
            </p:cNvSpPr>
            <p:nvPr/>
          </p:nvSpPr>
          <p:spPr bwMode="auto">
            <a:xfrm>
              <a:off x="5638800" y="3262410"/>
              <a:ext cx="5651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n-1</a:t>
              </a:r>
              <a:endParaRPr lang="en-US" altLang="zh-CN" sz="2000" i="1" dirty="0">
                <a:latin typeface="Arial" pitchFamily="34" charset="0"/>
                <a:ea typeface="SimSun" pitchFamily="2" charset="-122"/>
              </a:endParaRPr>
            </a:p>
          </p:txBody>
        </p:sp>
        <p:sp>
          <p:nvSpPr>
            <p:cNvPr id="34" name="Line 13"/>
            <p:cNvSpPr>
              <a:spLocks noChangeShapeType="1"/>
            </p:cNvSpPr>
            <p:nvPr/>
          </p:nvSpPr>
          <p:spPr bwMode="auto">
            <a:xfrm>
              <a:off x="3727450" y="32877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5" name="Line 14"/>
            <p:cNvSpPr>
              <a:spLocks noChangeShapeType="1"/>
            </p:cNvSpPr>
            <p:nvPr/>
          </p:nvSpPr>
          <p:spPr bwMode="auto">
            <a:xfrm>
              <a:off x="5610225" y="3295650"/>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6" name="Line 15"/>
            <p:cNvSpPr>
              <a:spLocks noChangeShapeType="1"/>
            </p:cNvSpPr>
            <p:nvPr/>
          </p:nvSpPr>
          <p:spPr bwMode="auto">
            <a:xfrm>
              <a:off x="6326188" y="330358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6"/>
            <p:cNvSpPr txBox="1">
              <a:spLocks noChangeArrowheads="1"/>
            </p:cNvSpPr>
            <p:nvPr/>
          </p:nvSpPr>
          <p:spPr bwMode="auto">
            <a:xfrm>
              <a:off x="2559050" y="2819400"/>
              <a:ext cx="3165475" cy="338138"/>
            </a:xfrm>
            <a:prstGeom prst="rect">
              <a:avLst/>
            </a:prstGeom>
            <a:noFill/>
            <a:ln w="19050">
              <a:noFill/>
              <a:miter lim="800000"/>
              <a:headEnd type="none" w="sm" len="sm"/>
              <a:tailEnd type="none" w="sm" len="sm"/>
            </a:ln>
          </p:spPr>
          <p:txBody>
            <a:bodyPr wrap="square">
              <a:spAutoFit/>
            </a:bodyPr>
            <a:lstStyle/>
            <a:p>
              <a:pPr algn="l"/>
              <a:r>
                <a:rPr lang="en-US" altLang="zh-CN" sz="1600" dirty="0">
                  <a:solidFill>
                    <a:srgbClr val="0000FF"/>
                  </a:solidFill>
                  <a:latin typeface="Arial" pitchFamily="34" charset="0"/>
                  <a:ea typeface="SimSun" pitchFamily="2" charset="-122"/>
                </a:rPr>
                <a:t>arr : array[0..m] of locations </a:t>
              </a:r>
            </a:p>
          </p:txBody>
        </p:sp>
        <p:sp>
          <p:nvSpPr>
            <p:cNvPr id="39" name="Line 19"/>
            <p:cNvSpPr>
              <a:spLocks noChangeShapeType="1"/>
            </p:cNvSpPr>
            <p:nvPr/>
          </p:nvSpPr>
          <p:spPr bwMode="auto">
            <a:xfrm>
              <a:off x="2913063" y="3298825"/>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0" name="Text Box 21"/>
            <p:cNvSpPr txBox="1">
              <a:spLocks noChangeArrowheads="1"/>
            </p:cNvSpPr>
            <p:nvPr/>
          </p:nvSpPr>
          <p:spPr bwMode="auto">
            <a:xfrm>
              <a:off x="6553201" y="3277409"/>
              <a:ext cx="1028700" cy="338554"/>
            </a:xfrm>
            <a:prstGeom prst="rect">
              <a:avLst/>
            </a:prstGeom>
            <a:noFill/>
            <a:ln w="19050">
              <a:noFill/>
              <a:miter lim="800000"/>
              <a:headEnd type="none" w="sm" len="sm"/>
              <a:tailEnd type="none" w="sm" len="sm"/>
            </a:ln>
          </p:spPr>
          <p:txBody>
            <a:bodyPr wrap="square">
              <a:spAutoFit/>
            </a:bodyPr>
            <a:lstStyle/>
            <a:p>
              <a:pPr algn="ctr"/>
              <a:r>
                <a:rPr lang="en-GB" sz="1600" b="1" i="1" dirty="0">
                  <a:solidFill>
                    <a:srgbClr val="C00000"/>
                  </a:solidFill>
                  <a:latin typeface="Arial" pitchFamily="34" charset="0"/>
                </a:rPr>
                <a:t>unused</a:t>
              </a:r>
            </a:p>
          </p:txBody>
        </p:sp>
        <p:sp>
          <p:nvSpPr>
            <p:cNvPr id="41" name="Text Box 22"/>
            <p:cNvSpPr txBox="1">
              <a:spLocks noChangeArrowheads="1"/>
            </p:cNvSpPr>
            <p:nvPr/>
          </p:nvSpPr>
          <p:spPr bwMode="auto">
            <a:xfrm>
              <a:off x="2597150"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0</a:t>
              </a:r>
            </a:p>
          </p:txBody>
        </p:sp>
        <p:sp>
          <p:nvSpPr>
            <p:cNvPr id="42" name="Text Box 23"/>
            <p:cNvSpPr txBox="1">
              <a:spLocks noChangeArrowheads="1"/>
            </p:cNvSpPr>
            <p:nvPr/>
          </p:nvSpPr>
          <p:spPr bwMode="auto">
            <a:xfrm>
              <a:off x="2949575"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1</a:t>
              </a:r>
            </a:p>
          </p:txBody>
        </p:sp>
        <p:sp>
          <p:nvSpPr>
            <p:cNvPr id="43" name="Text Box 24"/>
            <p:cNvSpPr txBox="1">
              <a:spLocks noChangeArrowheads="1"/>
            </p:cNvSpPr>
            <p:nvPr/>
          </p:nvSpPr>
          <p:spPr bwMode="auto">
            <a:xfrm>
              <a:off x="3348038" y="3733800"/>
              <a:ext cx="29686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2</a:t>
              </a:r>
            </a:p>
          </p:txBody>
        </p:sp>
        <p:sp>
          <p:nvSpPr>
            <p:cNvPr id="44" name="Text Box 25"/>
            <p:cNvSpPr txBox="1">
              <a:spLocks noChangeArrowheads="1"/>
            </p:cNvSpPr>
            <p:nvPr/>
          </p:nvSpPr>
          <p:spPr bwMode="auto">
            <a:xfrm>
              <a:off x="5762625" y="3733800"/>
              <a:ext cx="477838"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n-1</a:t>
              </a:r>
            </a:p>
          </p:txBody>
        </p:sp>
        <p:sp>
          <p:nvSpPr>
            <p:cNvPr id="45" name="Text Box 26"/>
            <p:cNvSpPr txBox="1">
              <a:spLocks noChangeArrowheads="1"/>
            </p:cNvSpPr>
            <p:nvPr/>
          </p:nvSpPr>
          <p:spPr bwMode="auto">
            <a:xfrm>
              <a:off x="7391400" y="3733800"/>
              <a:ext cx="354013" cy="336550"/>
            </a:xfrm>
            <a:prstGeom prst="rect">
              <a:avLst/>
            </a:prstGeom>
            <a:noFill/>
            <a:ln w="19050">
              <a:noFill/>
              <a:miter lim="800000"/>
              <a:headEnd type="none" w="sm" len="sm"/>
              <a:tailEnd type="none" w="sm" len="sm"/>
            </a:ln>
          </p:spPr>
          <p:txBody>
            <a:bodyPr wrap="none">
              <a:spAutoFit/>
            </a:bodyPr>
            <a:lstStyle/>
            <a:p>
              <a:pPr algn="l"/>
              <a:r>
                <a:rPr lang="en-GB" sz="1600" i="1" dirty="0">
                  <a:latin typeface="Arial" pitchFamily="34" charset="0"/>
                </a:rPr>
                <a:t>m</a:t>
              </a:r>
            </a:p>
          </p:txBody>
        </p:sp>
        <p:sp>
          <p:nvSpPr>
            <p:cNvPr id="48" name="Text Box 11"/>
            <p:cNvSpPr txBox="1">
              <a:spLocks noChangeArrowheads="1"/>
            </p:cNvSpPr>
            <p:nvPr/>
          </p:nvSpPr>
          <p:spPr bwMode="auto">
            <a:xfrm>
              <a:off x="4343400" y="3260792"/>
              <a:ext cx="954107" cy="400110"/>
            </a:xfrm>
            <a:prstGeom prst="rect">
              <a:avLst/>
            </a:prstGeom>
            <a:noFill/>
            <a:ln w="19050">
              <a:noFill/>
              <a:miter lim="800000"/>
              <a:headEnd type="none" w="sm" len="sm"/>
              <a:tailEnd type="none" w="sm" len="sm"/>
            </a:ln>
          </p:spPr>
          <p:txBody>
            <a:bodyPr wrap="none">
              <a:spAutoFit/>
            </a:bodyPr>
            <a:lstStyle/>
            <a:p>
              <a:pPr algn="l"/>
              <a:r>
                <a:rPr lang="en-US" altLang="zh-CN" sz="2000" dirty="0">
                  <a:latin typeface="Arial" pitchFamily="34" charset="0"/>
                  <a:ea typeface="SimSun" pitchFamily="2" charset="-122"/>
                </a:rPr>
                <a:t>………</a:t>
              </a:r>
            </a:p>
          </p:txBody>
        </p:sp>
      </p:grpSp>
      <p:sp>
        <p:nvSpPr>
          <p:cNvPr id="3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dissolve">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(2/9)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17" name="Content Placeholder 2"/>
          <p:cNvSpPr>
            <a:spLocks noGrp="1"/>
          </p:cNvSpPr>
          <p:nvPr>
            <p:ph idx="1"/>
          </p:nvPr>
        </p:nvSpPr>
        <p:spPr>
          <a:xfrm>
            <a:off x="457200" y="1066800"/>
            <a:ext cx="8229600" cy="1447800"/>
          </a:xfrm>
        </p:spPr>
        <p:txBody>
          <a:bodyPr>
            <a:normAutofit/>
          </a:bodyPr>
          <a:lstStyle/>
          <a:p>
            <a:pPr marL="457200" lvl="0" indent="-457200">
              <a:spcBef>
                <a:spcPts val="600"/>
              </a:spcBef>
              <a:buClr>
                <a:schemeClr val="bg2"/>
              </a:buClr>
              <a:buSzPct val="100000"/>
              <a:buFont typeface="Wingdings" pitchFamily="2" charset="2"/>
              <a:buChar char="q"/>
              <a:defRPr/>
            </a:pPr>
            <a:r>
              <a:rPr lang="en-GB" sz="2400" dirty="0"/>
              <a:t>We now create a class </a:t>
            </a:r>
            <a:r>
              <a:rPr lang="en-GB" sz="2400" dirty="0">
                <a:solidFill>
                  <a:srgbClr val="0000FF"/>
                </a:solidFill>
              </a:rPr>
              <a:t>ListUsingArray </a:t>
            </a:r>
            <a:r>
              <a:rPr lang="en-GB" sz="2400" dirty="0"/>
              <a:t>as an implementation of the interface </a:t>
            </a:r>
            <a:r>
              <a:rPr lang="en-GB" sz="2400" dirty="0">
                <a:solidFill>
                  <a:srgbClr val="0000FF"/>
                </a:solidFill>
              </a:rPr>
              <a:t>ListInterface </a:t>
            </a:r>
            <a:r>
              <a:rPr lang="en-GB" sz="2400" dirty="0"/>
              <a:t>(a user-defined interface, as defined in </a:t>
            </a:r>
            <a:r>
              <a:rPr lang="en-GB" sz="2400" dirty="0">
                <a:hlinkClick r:id="rId3" action="ppaction://hlinksldjump"/>
              </a:rPr>
              <a:t>slide 9</a:t>
            </a:r>
            <a:r>
              <a:rPr lang="en-GB" sz="2400" dirty="0"/>
              <a:t>)</a:t>
            </a:r>
          </a:p>
        </p:txBody>
      </p:sp>
      <p:grpSp>
        <p:nvGrpSpPr>
          <p:cNvPr id="67" name="Group 66"/>
          <p:cNvGrpSpPr/>
          <p:nvPr/>
        </p:nvGrpSpPr>
        <p:grpSpPr>
          <a:xfrm>
            <a:off x="4876800" y="2362200"/>
            <a:ext cx="1676400" cy="2743199"/>
            <a:chOff x="3810000" y="2133600"/>
            <a:chExt cx="1676400" cy="2571749"/>
          </a:xfrm>
          <a:solidFill>
            <a:schemeClr val="tx2">
              <a:lumMod val="20000"/>
              <a:lumOff val="80000"/>
            </a:schemeClr>
          </a:solidFill>
        </p:grpSpPr>
        <p:sp>
          <p:nvSpPr>
            <p:cNvPr id="53" name="Rectangle 52"/>
            <p:cNvSpPr/>
            <p:nvPr/>
          </p:nvSpPr>
          <p:spPr>
            <a:xfrm>
              <a:off x="3810000" y="2133600"/>
              <a:ext cx="1676400" cy="500062"/>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3810000" y="2633662"/>
              <a:ext cx="1676400" cy="3048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3810000" y="2919412"/>
              <a:ext cx="1676400" cy="1785937"/>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 Box 6"/>
            <p:cNvSpPr txBox="1">
              <a:spLocks noChangeArrowheads="1"/>
            </p:cNvSpPr>
            <p:nvPr/>
          </p:nvSpPr>
          <p:spPr bwMode="auto">
            <a:xfrm>
              <a:off x="3810000" y="2133600"/>
              <a:ext cx="1676400" cy="288541"/>
            </a:xfrm>
            <a:prstGeom prst="rect">
              <a:avLst/>
            </a:prstGeom>
            <a:noFill/>
            <a:ln w="9525">
              <a:noFill/>
              <a:miter lim="800000"/>
              <a:headEnd/>
              <a:tailEnd/>
            </a:ln>
          </p:spPr>
          <p:txBody>
            <a:bodyPr wrap="square">
              <a:spAutoFit/>
            </a:bodyPr>
            <a:lstStyle/>
            <a:p>
              <a:pPr algn="ctr"/>
              <a:r>
                <a:rPr lang="en-US" altLang="ja-JP" sz="1400" dirty="0">
                  <a:solidFill>
                    <a:srgbClr val="000000"/>
                  </a:solidFill>
                  <a:ea typeface="ＭＳ Ｐゴシック" pitchFamily="34" charset="-128"/>
                </a:rPr>
                <a:t>&lt;&lt;interface&gt;&gt;</a:t>
              </a:r>
              <a:endParaRPr lang="en-US" altLang="ja-JP" sz="1400" dirty="0">
                <a:ea typeface="ＭＳ Ｐゴシック" pitchFamily="34" charset="-128"/>
              </a:endParaRPr>
            </a:p>
          </p:txBody>
        </p:sp>
        <p:sp>
          <p:nvSpPr>
            <p:cNvPr id="59" name="Text Box 6"/>
            <p:cNvSpPr txBox="1">
              <a:spLocks noChangeArrowheads="1"/>
            </p:cNvSpPr>
            <p:nvPr/>
          </p:nvSpPr>
          <p:spPr bwMode="auto">
            <a:xfrm>
              <a:off x="3810000" y="2971800"/>
              <a:ext cx="1676400" cy="1500411"/>
            </a:xfrm>
            <a:prstGeom prst="rect">
              <a:avLst/>
            </a:prstGeom>
            <a:noFill/>
            <a:ln w="9525">
              <a:noFill/>
              <a:miter lim="800000"/>
              <a:headEnd/>
              <a:tailEnd/>
            </a:ln>
          </p:spPr>
          <p:txBody>
            <a:bodyPr wrap="square">
              <a:spAutoFit/>
            </a:bodyPr>
            <a:lstStyle/>
            <a:p>
              <a:r>
                <a:rPr lang="en-US" altLang="ja-JP" sz="1400" dirty="0">
                  <a:solidFill>
                    <a:srgbClr val="000000"/>
                  </a:solidFill>
                  <a:latin typeface="Arial" charset="0"/>
                  <a:ea typeface="ＭＳ Ｐゴシック" pitchFamily="34" charset="-128"/>
                </a:rPr>
                <a:t>+ isEmpty()</a:t>
              </a:r>
            </a:p>
            <a:p>
              <a:r>
                <a:rPr lang="en-US" altLang="ja-JP" sz="1400" dirty="0">
                  <a:solidFill>
                    <a:srgbClr val="000000"/>
                  </a:solidFill>
                  <a:latin typeface="Arial" charset="0"/>
                  <a:ea typeface="ＭＳ Ｐゴシック" pitchFamily="34" charset="-128"/>
                </a:rPr>
                <a:t>+ size()</a:t>
              </a:r>
            </a:p>
            <a:p>
              <a:r>
                <a:rPr lang="en-US" altLang="ja-JP" sz="1400" dirty="0">
                  <a:solidFill>
                    <a:srgbClr val="000000"/>
                  </a:solidFill>
                  <a:ea typeface="ＭＳ Ｐゴシック" pitchFamily="34" charset="-128"/>
                </a:rPr>
                <a:t>+ getFirst()</a:t>
              </a:r>
            </a:p>
            <a:p>
              <a:r>
                <a:rPr lang="en-US" altLang="ja-JP" sz="1400" dirty="0">
                  <a:solidFill>
                    <a:srgbClr val="000000"/>
                  </a:solidFill>
                  <a:ea typeface="ＭＳ Ｐゴシック" pitchFamily="34" charset="-128"/>
                </a:rPr>
                <a:t>+ contains(E item)</a:t>
              </a:r>
            </a:p>
            <a:p>
              <a:r>
                <a:rPr lang="en-US" altLang="ja-JP" sz="1400" dirty="0">
                  <a:solidFill>
                    <a:srgbClr val="000000"/>
                  </a:solidFill>
                  <a:ea typeface="ＭＳ Ｐゴシック" pitchFamily="34" charset="-128"/>
                </a:rPr>
                <a:t>+ addFirst(E item)</a:t>
              </a:r>
            </a:p>
            <a:p>
              <a:r>
                <a:rPr lang="en-US" altLang="ja-JP" sz="1400" dirty="0">
                  <a:solidFill>
                    <a:srgbClr val="000000"/>
                  </a:solidFill>
                  <a:ea typeface="ＭＳ Ｐゴシック" pitchFamily="34" charset="-128"/>
                </a:rPr>
                <a:t>+ removeFirst()</a:t>
              </a:r>
            </a:p>
            <a:p>
              <a:r>
                <a:rPr lang="en-US" altLang="ja-JP" sz="1400" dirty="0">
                  <a:solidFill>
                    <a:srgbClr val="000000"/>
                  </a:solidFill>
                  <a:ea typeface="ＭＳ Ｐゴシック" pitchFamily="34" charset="-128"/>
                </a:rPr>
                <a:t>+ print()</a:t>
              </a:r>
              <a:endParaRPr lang="en-US" altLang="ja-JP" sz="1400" dirty="0">
                <a:ea typeface="ＭＳ Ｐゴシック" pitchFamily="34" charset="-128"/>
              </a:endParaRPr>
            </a:p>
          </p:txBody>
        </p:sp>
        <p:sp>
          <p:nvSpPr>
            <p:cNvPr id="50" name="Text Box 6"/>
            <p:cNvSpPr txBox="1">
              <a:spLocks noChangeArrowheads="1"/>
            </p:cNvSpPr>
            <p:nvPr/>
          </p:nvSpPr>
          <p:spPr bwMode="auto">
            <a:xfrm>
              <a:off x="3810000" y="2347912"/>
              <a:ext cx="1676400" cy="288541"/>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ListInterface</a:t>
              </a:r>
              <a:endParaRPr lang="en-US" altLang="ja-JP" sz="1400" b="1" dirty="0">
                <a:ea typeface="ＭＳ Ｐゴシック" pitchFamily="34" charset="-128"/>
              </a:endParaRPr>
            </a:p>
          </p:txBody>
        </p:sp>
      </p:grpSp>
      <p:grpSp>
        <p:nvGrpSpPr>
          <p:cNvPr id="66" name="Group 65"/>
          <p:cNvGrpSpPr/>
          <p:nvPr/>
        </p:nvGrpSpPr>
        <p:grpSpPr>
          <a:xfrm>
            <a:off x="1918741" y="2819400"/>
            <a:ext cx="1586459" cy="1600200"/>
            <a:chOff x="1537741" y="2743200"/>
            <a:chExt cx="1586459" cy="1600200"/>
          </a:xfrm>
        </p:grpSpPr>
        <p:sp>
          <p:nvSpPr>
            <p:cNvPr id="65" name="Rectangle 64"/>
            <p:cNvSpPr/>
            <p:nvPr/>
          </p:nvSpPr>
          <p:spPr>
            <a:xfrm>
              <a:off x="1537741" y="3200400"/>
              <a:ext cx="1586459" cy="838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 Box 6"/>
            <p:cNvSpPr txBox="1">
              <a:spLocks noChangeArrowheads="1"/>
            </p:cNvSpPr>
            <p:nvPr/>
          </p:nvSpPr>
          <p:spPr bwMode="auto">
            <a:xfrm>
              <a:off x="1537741" y="3200400"/>
              <a:ext cx="1586459" cy="738664"/>
            </a:xfrm>
            <a:prstGeom prst="rect">
              <a:avLst/>
            </a:prstGeom>
            <a:noFill/>
            <a:ln w="9525">
              <a:noFill/>
              <a:miter lim="800000"/>
              <a:headEnd/>
              <a:tailEnd/>
            </a:ln>
          </p:spPr>
          <p:txBody>
            <a:bodyPr wrap="square">
              <a:spAutoFit/>
            </a:bodyPr>
            <a:lstStyle/>
            <a:p>
              <a:r>
                <a:rPr lang="en-US" altLang="ja-JP" sz="1400" dirty="0">
                  <a:solidFill>
                    <a:srgbClr val="000000"/>
                  </a:solidFill>
                  <a:ea typeface="ＭＳ Ｐゴシック" pitchFamily="34" charset="-128"/>
                </a:rPr>
                <a:t>- </a:t>
              </a:r>
              <a:r>
                <a:rPr lang="en-US" altLang="ja-JP" sz="1400" u="sng" dirty="0">
                  <a:solidFill>
                    <a:srgbClr val="000000"/>
                  </a:solidFill>
                  <a:ea typeface="ＭＳ Ｐゴシック" pitchFamily="34" charset="-128"/>
                </a:rPr>
                <a:t>MAXSIZE</a:t>
              </a:r>
            </a:p>
            <a:p>
              <a:r>
                <a:rPr lang="en-US" altLang="ja-JP" sz="1400" dirty="0">
                  <a:solidFill>
                    <a:srgbClr val="000000"/>
                  </a:solidFill>
                  <a:ea typeface="ＭＳ Ｐゴシック" pitchFamily="34" charset="-128"/>
                </a:rPr>
                <a:t>- n</a:t>
              </a:r>
              <a:r>
                <a:rPr lang="en-US" altLang="ja-JP" sz="1400" dirty="0">
                  <a:solidFill>
                    <a:srgbClr val="000000"/>
                  </a:solidFill>
                  <a:latin typeface="Arial" charset="0"/>
                  <a:ea typeface="ＭＳ Ｐゴシック" pitchFamily="34" charset="-128"/>
                </a:rPr>
                <a:t>um_nodes</a:t>
              </a:r>
            </a:p>
            <a:p>
              <a:r>
                <a:rPr lang="en-US" altLang="ja-JP" sz="1400" dirty="0">
                  <a:ea typeface="ＭＳ Ｐゴシック" pitchFamily="34" charset="-128"/>
                </a:rPr>
                <a:t>- arr</a:t>
              </a:r>
            </a:p>
          </p:txBody>
        </p:sp>
        <p:sp>
          <p:nvSpPr>
            <p:cNvPr id="60" name="Rectangle 59"/>
            <p:cNvSpPr/>
            <p:nvPr/>
          </p:nvSpPr>
          <p:spPr>
            <a:xfrm>
              <a:off x="1537741" y="2743200"/>
              <a:ext cx="1586459"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1537741" y="4038600"/>
              <a:ext cx="1586459" cy="3048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 Box 6"/>
            <p:cNvSpPr txBox="1">
              <a:spLocks noChangeArrowheads="1"/>
            </p:cNvSpPr>
            <p:nvPr/>
          </p:nvSpPr>
          <p:spPr bwMode="auto">
            <a:xfrm>
              <a:off x="1537741" y="2819400"/>
              <a:ext cx="1586459" cy="307777"/>
            </a:xfrm>
            <a:prstGeom prst="rect">
              <a:avLst/>
            </a:prstGeom>
            <a:noFill/>
            <a:ln w="9525">
              <a:noFill/>
              <a:miter lim="800000"/>
              <a:headEnd/>
              <a:tailEnd/>
            </a:ln>
          </p:spPr>
          <p:txBody>
            <a:bodyPr wrap="square">
              <a:spAutoFit/>
            </a:bodyPr>
            <a:lstStyle/>
            <a:p>
              <a:pPr algn="ctr"/>
              <a:r>
                <a:rPr lang="en-US" altLang="ja-JP" sz="1400" b="1" dirty="0">
                  <a:solidFill>
                    <a:srgbClr val="000000"/>
                  </a:solidFill>
                  <a:ea typeface="ＭＳ Ｐゴシック" pitchFamily="34" charset="-128"/>
                </a:rPr>
                <a:t>ListUsingArray</a:t>
              </a:r>
              <a:endParaRPr lang="en-US" altLang="ja-JP" sz="1400" b="1" dirty="0">
                <a:ea typeface="ＭＳ Ｐゴシック" pitchFamily="34" charset="-128"/>
              </a:endParaRPr>
            </a:p>
          </p:txBody>
        </p:sp>
      </p:grpSp>
      <p:cxnSp>
        <p:nvCxnSpPr>
          <p:cNvPr id="64" name="Straight Arrow Connector 63"/>
          <p:cNvCxnSpPr/>
          <p:nvPr/>
        </p:nvCxnSpPr>
        <p:spPr>
          <a:xfrm>
            <a:off x="3581400" y="3429000"/>
            <a:ext cx="1219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934200" y="5029200"/>
            <a:ext cx="1905000" cy="1066800"/>
            <a:chOff x="6934200" y="5029200"/>
            <a:chExt cx="1905000" cy="1066800"/>
          </a:xfrm>
        </p:grpSpPr>
        <p:sp>
          <p:nvSpPr>
            <p:cNvPr id="73" name="Rounded Rectangle 72"/>
            <p:cNvSpPr/>
            <p:nvPr/>
          </p:nvSpPr>
          <p:spPr>
            <a:xfrm>
              <a:off x="6934200" y="5029200"/>
              <a:ext cx="1905000" cy="106680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TextBox 73"/>
            <p:cNvSpPr txBox="1"/>
            <p:nvPr/>
          </p:nvSpPr>
          <p:spPr>
            <a:xfrm>
              <a:off x="6934200" y="5105400"/>
              <a:ext cx="990600" cy="276999"/>
            </a:xfrm>
            <a:prstGeom prst="rect">
              <a:avLst/>
            </a:prstGeom>
            <a:noFill/>
          </p:spPr>
          <p:txBody>
            <a:bodyPr wrap="square" rtlCol="0">
              <a:spAutoFit/>
            </a:bodyPr>
            <a:lstStyle/>
            <a:p>
              <a:r>
                <a:rPr lang="en-US" sz="1200" i="1" dirty="0"/>
                <a:t>Legend:</a:t>
              </a:r>
              <a:endParaRPr lang="en-SG" sz="1200" i="1" dirty="0"/>
            </a:p>
          </p:txBody>
        </p:sp>
        <p:cxnSp>
          <p:nvCxnSpPr>
            <p:cNvPr id="68" name="Straight Arrow Connector 67"/>
            <p:cNvCxnSpPr/>
            <p:nvPr/>
          </p:nvCxnSpPr>
          <p:spPr>
            <a:xfrm>
              <a:off x="7391400" y="5486400"/>
              <a:ext cx="8382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315200" y="5562600"/>
              <a:ext cx="990600" cy="276999"/>
            </a:xfrm>
            <a:prstGeom prst="rect">
              <a:avLst/>
            </a:prstGeom>
            <a:noFill/>
          </p:spPr>
          <p:txBody>
            <a:bodyPr wrap="square" rtlCol="0">
              <a:spAutoFit/>
            </a:bodyPr>
            <a:lstStyle/>
            <a:p>
              <a:r>
                <a:rPr lang="en-US" sz="1200" dirty="0"/>
                <a:t>implements</a:t>
              </a:r>
              <a:endParaRPr lang="en-SG" sz="1200" dirty="0"/>
            </a:p>
          </p:txBody>
        </p:sp>
      </p:grpSp>
      <p:sp>
        <p:nvSpPr>
          <p:cNvPr id="25" name="TextBox 24"/>
          <p:cNvSpPr txBox="1"/>
          <p:nvPr/>
        </p:nvSpPr>
        <p:spPr>
          <a:xfrm>
            <a:off x="3657600" y="3124200"/>
            <a:ext cx="990600" cy="276999"/>
          </a:xfrm>
          <a:prstGeom prst="rect">
            <a:avLst/>
          </a:prstGeom>
          <a:noFill/>
        </p:spPr>
        <p:txBody>
          <a:bodyPr wrap="square" rtlCol="0">
            <a:spAutoFit/>
          </a:bodyPr>
          <a:lstStyle/>
          <a:p>
            <a:r>
              <a:rPr lang="en-US" sz="1200" dirty="0"/>
              <a:t>implements</a:t>
            </a:r>
            <a:endParaRPr lang="en-SG" sz="1200" dirty="0"/>
          </a:p>
        </p:txBody>
      </p:sp>
      <p:sp>
        <p:nvSpPr>
          <p:cNvPr id="2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
        <p:nvSpPr>
          <p:cNvPr id="4" name="Line Callout 2 3"/>
          <p:cNvSpPr/>
          <p:nvPr/>
        </p:nvSpPr>
        <p:spPr>
          <a:xfrm>
            <a:off x="7391400" y="3046557"/>
            <a:ext cx="1389185" cy="531912"/>
          </a:xfrm>
          <a:prstGeom prst="borderCallout2">
            <a:avLst>
              <a:gd name="adj1" fmla="val 18750"/>
              <a:gd name="adj2" fmla="val -8333"/>
              <a:gd name="adj3" fmla="val 18750"/>
              <a:gd name="adj4" fmla="val -16667"/>
              <a:gd name="adj5" fmla="val -92468"/>
              <a:gd name="adj6" fmla="val -75760"/>
            </a:avLst>
          </a:prstGeom>
          <a:solidFill>
            <a:srgbClr val="FFFFCC"/>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Representing an interface in UML diagrams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(3/9)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grpSp>
        <p:nvGrpSpPr>
          <p:cNvPr id="49" name="Group 48"/>
          <p:cNvGrpSpPr/>
          <p:nvPr/>
        </p:nvGrpSpPr>
        <p:grpSpPr>
          <a:xfrm>
            <a:off x="304800" y="914400"/>
            <a:ext cx="8534400" cy="5585400"/>
            <a:chOff x="304800" y="914400"/>
            <a:chExt cx="8534400" cy="5585400"/>
          </a:xfrm>
        </p:grpSpPr>
        <p:sp>
          <p:nvSpPr>
            <p:cNvPr id="46" name="TextBox 45"/>
            <p:cNvSpPr txBox="1"/>
            <p:nvPr/>
          </p:nvSpPr>
          <p:spPr>
            <a:xfrm>
              <a:off x="304800" y="990600"/>
              <a:ext cx="8534400" cy="550920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ListUsingArray &lt;E&gt; </a:t>
              </a:r>
              <a:r>
                <a:rPr lang="en-SG" sz="1600" b="1" dirty="0">
                  <a:solidFill>
                    <a:srgbClr val="0000FF"/>
                  </a:solidFill>
                  <a:latin typeface="Courier New" pitchFamily="49" charset="0"/>
                  <a:cs typeface="Courier New" pitchFamily="49" charset="0"/>
                </a:rPr>
                <a:t>implements</a:t>
              </a:r>
              <a:r>
                <a:rPr lang="en-SG" sz="1600" b="1" dirty="0">
                  <a:latin typeface="Courier New" pitchFamily="49" charset="0"/>
                  <a:cs typeface="Courier New" pitchFamily="49" charset="0"/>
                </a:rPr>
                <a:t> ListInterface &lt;E&gt;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static final int </a:t>
              </a:r>
              <a:r>
                <a:rPr lang="en-SG" sz="1600" b="1" dirty="0">
                  <a:latin typeface="Courier New" pitchFamily="49" charset="0"/>
                  <a:cs typeface="Courier New" pitchFamily="49" charset="0"/>
                </a:rPr>
                <a:t>MAXSIZE = </a:t>
              </a:r>
              <a:r>
                <a:rPr lang="en-SG" sz="1600" b="1" dirty="0">
                  <a:solidFill>
                    <a:srgbClr val="006600"/>
                  </a:solidFill>
                  <a:latin typeface="Courier New" pitchFamily="49" charset="0"/>
                  <a:cs typeface="Courier New" pitchFamily="49" charset="0"/>
                </a:rPr>
                <a:t>1000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 int </a:t>
              </a:r>
              <a:r>
                <a:rPr lang="en-SG" sz="1600" b="1" dirty="0">
                  <a:latin typeface="Courier New" pitchFamily="49" charset="0"/>
                  <a:cs typeface="Courier New" pitchFamily="49" charset="0"/>
                </a:rPr>
                <a:t>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arr = (E[])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Object[MAXSIZE];</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isEmpty()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num_nodes==0;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int </a:t>
              </a:r>
              <a:r>
                <a:rPr lang="en-SG" sz="1600" b="1" dirty="0">
                  <a:latin typeface="Courier New" pitchFamily="49" charset="0"/>
                  <a:cs typeface="Courier New" pitchFamily="49" charset="0"/>
                </a:rPr>
                <a:t>size()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num_nodes;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get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return </a:t>
              </a:r>
              <a:r>
                <a:rPr lang="en-SG" sz="1600" b="1" dirty="0">
                  <a:latin typeface="Courier New" pitchFamily="49" charset="0"/>
                  <a:cs typeface="Courier New" pitchFamily="49" charset="0"/>
                </a:rPr>
                <a:t>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boolean </a:t>
              </a:r>
              <a:r>
                <a:rPr lang="en-SG" sz="1600" b="1" dirty="0">
                  <a:latin typeface="Courier New" pitchFamily="49" charset="0"/>
                  <a:cs typeface="Courier New" pitchFamily="49" charset="0"/>
                </a:rPr>
                <a:t>contains(E item) {</a:t>
              </a:r>
            </a:p>
            <a:p>
              <a:pPr>
                <a:tabLst>
                  <a:tab pos="269875" algn="l"/>
                  <a:tab pos="539750" algn="l"/>
                  <a:tab pos="809625"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num_nodes; i++)</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(arr[i].equals(item))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true</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false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7" name="Rectangle 46"/>
            <p:cNvSpPr/>
            <p:nvPr/>
          </p:nvSpPr>
          <p:spPr>
            <a:xfrm>
              <a:off x="6477000" y="914400"/>
              <a:ext cx="2133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5867400" y="6096000"/>
            <a:ext cx="2667000" cy="338554"/>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i="1" dirty="0">
                <a:solidFill>
                  <a:srgbClr val="C00000"/>
                </a:solidFill>
              </a:rPr>
              <a:t>Code continued in </a:t>
            </a:r>
            <a:r>
              <a:rPr lang="en-US" sz="1600" i="1" dirty="0">
                <a:solidFill>
                  <a:srgbClr val="C00000"/>
                </a:solidFill>
                <a:hlinkClick r:id="rId3" action="ppaction://hlinksldjump"/>
              </a:rPr>
              <a:t>slide 17</a:t>
            </a:r>
            <a:endParaRPr lang="en-SG" sz="1600" i="1" dirty="0">
              <a:solidFill>
                <a:srgbClr val="C00000"/>
              </a:solidFill>
            </a:endParaRPr>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(4/9)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sp>
        <p:nvSpPr>
          <p:cNvPr id="17" name="Content Placeholder 2"/>
          <p:cNvSpPr>
            <a:spLocks noGrp="1"/>
          </p:cNvSpPr>
          <p:nvPr>
            <p:ph idx="1"/>
          </p:nvPr>
        </p:nvSpPr>
        <p:spPr>
          <a:xfrm>
            <a:off x="457200" y="1066800"/>
            <a:ext cx="8229600" cy="990600"/>
          </a:xfrm>
        </p:spPr>
        <p:txBody>
          <a:bodyPr>
            <a:normAutofit fontScale="925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insertion into first position</a:t>
            </a:r>
            <a:r>
              <a:rPr lang="en-GB" sz="2800" dirty="0"/>
              <a:t>, need to shift “right” (starting from the last element) to create room</a:t>
            </a:r>
            <a:endParaRPr lang="en-GB" sz="2000" dirty="0"/>
          </a:p>
        </p:txBody>
      </p:sp>
      <p:grpSp>
        <p:nvGrpSpPr>
          <p:cNvPr id="77" name="Group 76"/>
          <p:cNvGrpSpPr/>
          <p:nvPr/>
        </p:nvGrpSpPr>
        <p:grpSpPr>
          <a:xfrm>
            <a:off x="870449" y="2743200"/>
            <a:ext cx="6978151" cy="779463"/>
            <a:chOff x="870449" y="2481263"/>
            <a:chExt cx="6978151" cy="779463"/>
          </a:xfrm>
        </p:grpSpPr>
        <p:grpSp>
          <p:nvGrpSpPr>
            <p:cNvPr id="76" name="Group 75"/>
            <p:cNvGrpSpPr/>
            <p:nvPr/>
          </p:nvGrpSpPr>
          <p:grpSpPr>
            <a:xfrm>
              <a:off x="870449" y="2481263"/>
              <a:ext cx="1256096" cy="766763"/>
              <a:chOff x="870449" y="2481263"/>
              <a:chExt cx="1256096" cy="766763"/>
            </a:xfrm>
          </p:grpSpPr>
          <p:grpSp>
            <p:nvGrpSpPr>
              <p:cNvPr id="7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4"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3"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2133600"/>
            <a:ext cx="323037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addFirst</a:t>
            </a:r>
            <a:r>
              <a:rPr lang="en-US" altLang="zh-CN" sz="2400" dirty="0">
                <a:solidFill>
                  <a:srgbClr val="0000FF"/>
                </a:solidFill>
                <a:latin typeface="Arial" pitchFamily="34" charset="0"/>
                <a:ea typeface="SimSun" pitchFamily="2" charset="-122"/>
              </a:rPr>
              <a:t>(“it”)</a:t>
            </a:r>
            <a:endParaRPr lang="en-GB" sz="2400" dirty="0">
              <a:latin typeface="Arial" pitchFamily="34" charset="0"/>
            </a:endParaRPr>
          </a:p>
        </p:txBody>
      </p:sp>
      <p:grpSp>
        <p:nvGrpSpPr>
          <p:cNvPr id="84" name="Group 83"/>
          <p:cNvGrpSpPr/>
          <p:nvPr/>
        </p:nvGrpSpPr>
        <p:grpSpPr>
          <a:xfrm>
            <a:off x="801573" y="4419600"/>
            <a:ext cx="7015264" cy="744542"/>
            <a:chOff x="801573" y="4038600"/>
            <a:chExt cx="7015264" cy="744542"/>
          </a:xfrm>
        </p:grpSpPr>
        <p:grpSp>
          <p:nvGrpSpPr>
            <p:cNvPr id="83" name="Group 82"/>
            <p:cNvGrpSpPr/>
            <p:nvPr/>
          </p:nvGrpSpPr>
          <p:grpSpPr>
            <a:xfrm>
              <a:off x="801573" y="4038600"/>
              <a:ext cx="1256181" cy="735008"/>
              <a:chOff x="801573" y="4038600"/>
              <a:chExt cx="1256181" cy="735008"/>
            </a:xfrm>
          </p:grpSpPr>
          <p:grpSp>
            <p:nvGrpSpPr>
              <p:cNvPr id="79"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82" name="Group 81"/>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0</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1</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45" name="Text Box 15"/>
              <p:cNvSpPr txBox="1">
                <a:spLocks noChangeArrowheads="1"/>
              </p:cNvSpPr>
              <p:nvPr/>
            </p:nvSpPr>
            <p:spPr bwMode="auto">
              <a:xfrm>
                <a:off x="645218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17750"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2147"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grpSp>
      </p:grpSp>
      <p:sp>
        <p:nvSpPr>
          <p:cNvPr id="59" name="Text Box 29"/>
          <p:cNvSpPr txBox="1">
            <a:spLocks noChangeArrowheads="1"/>
          </p:cNvSpPr>
          <p:nvPr/>
        </p:nvSpPr>
        <p:spPr bwMode="auto">
          <a:xfrm>
            <a:off x="6554793" y="3886200"/>
            <a:ext cx="2198683"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Shift right</a:t>
            </a:r>
          </a:p>
        </p:txBody>
      </p:sp>
      <p:sp>
        <p:nvSpPr>
          <p:cNvPr id="66" name="Text Box 62"/>
          <p:cNvSpPr txBox="1">
            <a:spLocks noChangeArrowheads="1"/>
          </p:cNvSpPr>
          <p:nvPr/>
        </p:nvSpPr>
        <p:spPr bwMode="auto">
          <a:xfrm>
            <a:off x="228600" y="3733800"/>
            <a:ext cx="2692400"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Write into gap</a:t>
            </a:r>
          </a:p>
        </p:txBody>
      </p:sp>
      <p:sp>
        <p:nvSpPr>
          <p:cNvPr id="68" name="Text Box 64"/>
          <p:cNvSpPr txBox="1">
            <a:spLocks noChangeArrowheads="1"/>
          </p:cNvSpPr>
          <p:nvPr/>
        </p:nvSpPr>
        <p:spPr bwMode="auto">
          <a:xfrm>
            <a:off x="2981848" y="4770455"/>
            <a:ext cx="357619" cy="369332"/>
          </a:xfrm>
          <a:prstGeom prst="rect">
            <a:avLst/>
          </a:prstGeom>
          <a:solidFill>
            <a:schemeClr val="bg1"/>
          </a:solidFill>
          <a:ln w="19050">
            <a:noFill/>
            <a:miter lim="800000"/>
            <a:headEnd type="none" w="sm" len="sm"/>
            <a:tailEnd type="none" w="sm" len="sm"/>
          </a:ln>
        </p:spPr>
        <p:txBody>
          <a:bodyPr wrap="square">
            <a:spAutoFit/>
          </a:bodyPr>
          <a:lstStyle/>
          <a:p>
            <a:pPr algn="l"/>
            <a:r>
              <a:rPr lang="en-US" altLang="zh-CN" b="1" dirty="0">
                <a:solidFill>
                  <a:srgbClr val="C00000"/>
                </a:solidFill>
                <a:latin typeface="Arial" pitchFamily="34" charset="0"/>
                <a:ea typeface="SimSun" pitchFamily="2" charset="-122"/>
              </a:rPr>
              <a:t>it</a:t>
            </a:r>
            <a:endParaRPr lang="en-GB" b="1" dirty="0">
              <a:solidFill>
                <a:srgbClr val="C00000"/>
              </a:solidFill>
              <a:latin typeface="Arial" pitchFamily="34" charset="0"/>
            </a:endParaRPr>
          </a:p>
        </p:txBody>
      </p:sp>
      <p:sp>
        <p:nvSpPr>
          <p:cNvPr id="69" name="Freeform 65"/>
          <p:cNvSpPr>
            <a:spLocks/>
          </p:cNvSpPr>
          <p:nvPr/>
        </p:nvSpPr>
        <p:spPr bwMode="auto">
          <a:xfrm>
            <a:off x="2590800" y="2667000"/>
            <a:ext cx="609710" cy="1922463"/>
          </a:xfrm>
          <a:custGeom>
            <a:avLst/>
            <a:gdLst>
              <a:gd name="T0" fmla="*/ 229 w 581"/>
              <a:gd name="T1" fmla="*/ 0 h 1264"/>
              <a:gd name="T2" fmla="*/ 37 w 581"/>
              <a:gd name="T3" fmla="*/ 771 h 1264"/>
              <a:gd name="T4" fmla="*/ 453 w 581"/>
              <a:gd name="T5" fmla="*/ 984 h 1264"/>
              <a:gd name="T6" fmla="*/ 581 w 581"/>
              <a:gd name="T7" fmla="*/ 1296 h 1264"/>
              <a:gd name="T8" fmla="*/ 0 60000 65536"/>
              <a:gd name="T9" fmla="*/ 0 60000 65536"/>
              <a:gd name="T10" fmla="*/ 0 60000 65536"/>
              <a:gd name="T11" fmla="*/ 0 60000 65536"/>
              <a:gd name="T12" fmla="*/ 0 w 581"/>
              <a:gd name="T13" fmla="*/ 0 h 1264"/>
              <a:gd name="T14" fmla="*/ 581 w 581"/>
              <a:gd name="T15" fmla="*/ 1264 h 1264"/>
            </a:gdLst>
            <a:ahLst/>
            <a:cxnLst>
              <a:cxn ang="T8">
                <a:pos x="T0" y="T1"/>
              </a:cxn>
              <a:cxn ang="T9">
                <a:pos x="T2" y="T3"/>
              </a:cxn>
              <a:cxn ang="T10">
                <a:pos x="T4" y="T5"/>
              </a:cxn>
              <a:cxn ang="T11">
                <a:pos x="T6" y="T7"/>
              </a:cxn>
            </a:cxnLst>
            <a:rect l="T12" t="T13" r="T14" b="T15"/>
            <a:pathLst>
              <a:path w="581" h="1264">
                <a:moveTo>
                  <a:pt x="229" y="0"/>
                </a:moveTo>
                <a:cubicBezTo>
                  <a:pt x="114" y="296"/>
                  <a:pt x="0" y="592"/>
                  <a:pt x="37" y="752"/>
                </a:cubicBezTo>
                <a:cubicBezTo>
                  <a:pt x="74" y="912"/>
                  <a:pt x="362" y="875"/>
                  <a:pt x="453" y="960"/>
                </a:cubicBezTo>
                <a:cubicBezTo>
                  <a:pt x="544" y="1045"/>
                  <a:pt x="562" y="1154"/>
                  <a:pt x="581" y="1264"/>
                </a:cubicBezTo>
              </a:path>
            </a:pathLst>
          </a:custGeom>
          <a:noFill/>
          <a:ln w="19050" cap="flat" cmpd="sng">
            <a:solidFill>
              <a:schemeClr val="tx1"/>
            </a:solidFill>
            <a:prstDash val="sysDot"/>
            <a:round/>
            <a:headEnd type="none" w="sm" len="sm"/>
            <a:tailEnd type="triangle" w="med" len="med"/>
          </a:ln>
        </p:spPr>
        <p:txBody>
          <a:bodyPr wrap="none" anchor="ctr"/>
          <a:lstStyle/>
          <a:p>
            <a:endParaRPr lang="en-US" dirty="0"/>
          </a:p>
        </p:txBody>
      </p:sp>
      <p:sp>
        <p:nvSpPr>
          <p:cNvPr id="71" name="Text Box 67"/>
          <p:cNvSpPr txBox="1">
            <a:spLocks noChangeArrowheads="1"/>
          </p:cNvSpPr>
          <p:nvPr/>
        </p:nvSpPr>
        <p:spPr bwMode="auto">
          <a:xfrm>
            <a:off x="500949" y="52959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3 : Update num_nodes</a:t>
            </a:r>
          </a:p>
        </p:txBody>
      </p:sp>
      <p:sp>
        <p:nvSpPr>
          <p:cNvPr id="72" name="Text Box 68"/>
          <p:cNvSpPr txBox="1">
            <a:spLocks noChangeArrowheads="1"/>
          </p:cNvSpPr>
          <p:nvPr/>
        </p:nvSpPr>
        <p:spPr bwMode="auto">
          <a:xfrm>
            <a:off x="1232597" y="4742821"/>
            <a:ext cx="381000"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9</a:t>
            </a:r>
            <a:endParaRPr lang="en-GB" sz="2000" b="1" dirty="0">
              <a:solidFill>
                <a:srgbClr val="C00000"/>
              </a:solidFill>
              <a:latin typeface="Arial" pitchFamily="34" charset="0"/>
            </a:endParaRPr>
          </a:p>
        </p:txBody>
      </p:sp>
      <p:grpSp>
        <p:nvGrpSpPr>
          <p:cNvPr id="85" name="Group 84"/>
          <p:cNvGrpSpPr/>
          <p:nvPr/>
        </p:nvGrpSpPr>
        <p:grpSpPr>
          <a:xfrm>
            <a:off x="3200400" y="3886200"/>
            <a:ext cx="3347000" cy="508000"/>
            <a:chOff x="3200400" y="3505200"/>
            <a:chExt cx="3347000"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1148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54293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49530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867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3246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78" name="Line 32"/>
            <p:cNvSpPr>
              <a:spLocks noChangeShapeType="1"/>
            </p:cNvSpPr>
            <p:nvPr/>
          </p:nvSpPr>
          <p:spPr bwMode="auto">
            <a:xfrm>
              <a:off x="54102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sp>
        <p:nvSpPr>
          <p:cNvPr id="8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dissolv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dissolve">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up)">
                                      <p:cBhvr>
                                        <p:cTn id="33" dur="500"/>
                                        <p:tgtEl>
                                          <p:spTgt spid="6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dissolv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dissolve">
                                      <p:cBhvr>
                                        <p:cTn id="42" dur="500"/>
                                        <p:tgtEl>
                                          <p:spTgt spid="71">
                                            <p:txEl>
                                              <p:pRg st="0" end="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dissolve">
                                      <p:cBhvr>
                                        <p:cTn id="4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66" grpId="0"/>
      <p:bldP spid="68" grpId="0" animBg="1"/>
      <p:bldP spid="69" grpId="0" animBg="1"/>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(5/9)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7" name="Content Placeholder 2"/>
          <p:cNvSpPr>
            <a:spLocks noGrp="1"/>
          </p:cNvSpPr>
          <p:nvPr>
            <p:ph idx="1"/>
          </p:nvPr>
        </p:nvSpPr>
        <p:spPr>
          <a:xfrm>
            <a:off x="457200" y="1066800"/>
            <a:ext cx="8229600" cy="914400"/>
          </a:xfrm>
        </p:spPr>
        <p:txBody>
          <a:bodyPr>
            <a:normAutofit lnSpcReduction="10000"/>
          </a:bodyPr>
          <a:lstStyle/>
          <a:p>
            <a:pPr marL="457200" lvl="0" indent="-457200">
              <a:buClr>
                <a:schemeClr val="bg2"/>
              </a:buClr>
              <a:buSzPct val="100000"/>
              <a:buFont typeface="Wingdings" pitchFamily="2" charset="2"/>
              <a:buChar char="q"/>
              <a:defRPr/>
            </a:pPr>
            <a:r>
              <a:rPr lang="en-GB" sz="2800" dirty="0"/>
              <a:t>For </a:t>
            </a:r>
            <a:r>
              <a:rPr lang="en-GB" sz="2800" dirty="0">
                <a:solidFill>
                  <a:srgbClr val="0000FF"/>
                </a:solidFill>
              </a:rPr>
              <a:t>deletion of first element</a:t>
            </a:r>
            <a:r>
              <a:rPr lang="en-GB" sz="2800" dirty="0"/>
              <a:t>, need to shift “left” (starting from the first element) to close gap</a:t>
            </a:r>
            <a:endParaRPr lang="en-GB" sz="2000" dirty="0"/>
          </a:p>
        </p:txBody>
      </p:sp>
      <p:grpSp>
        <p:nvGrpSpPr>
          <p:cNvPr id="3" name="Group 76"/>
          <p:cNvGrpSpPr/>
          <p:nvPr/>
        </p:nvGrpSpPr>
        <p:grpSpPr>
          <a:xfrm>
            <a:off x="870449" y="2438400"/>
            <a:ext cx="6978151" cy="779463"/>
            <a:chOff x="870449" y="2481263"/>
            <a:chExt cx="6978151" cy="779463"/>
          </a:xfrm>
        </p:grpSpPr>
        <p:grpSp>
          <p:nvGrpSpPr>
            <p:cNvPr id="4" name="Group 75"/>
            <p:cNvGrpSpPr/>
            <p:nvPr/>
          </p:nvGrpSpPr>
          <p:grpSpPr>
            <a:xfrm>
              <a:off x="870449" y="2481263"/>
              <a:ext cx="1256096" cy="766763"/>
              <a:chOff x="870449" y="2481263"/>
              <a:chExt cx="1256096" cy="766763"/>
            </a:xfrm>
          </p:grpSpPr>
          <p:grpSp>
            <p:nvGrpSpPr>
              <p:cNvPr id="5" name="Group 74"/>
              <p:cNvGrpSpPr/>
              <p:nvPr/>
            </p:nvGrpSpPr>
            <p:grpSpPr>
              <a:xfrm>
                <a:off x="1159190" y="2840038"/>
                <a:ext cx="678615" cy="407988"/>
                <a:chOff x="1252994" y="2840038"/>
                <a:chExt cx="678615" cy="407988"/>
              </a:xfrm>
            </p:grpSpPr>
            <p:sp>
              <p:nvSpPr>
                <p:cNvPr id="12" name="Rectangle 38"/>
                <p:cNvSpPr>
                  <a:spLocks noChangeArrowheads="1"/>
                </p:cNvSpPr>
                <p:nvPr/>
              </p:nvSpPr>
              <p:spPr bwMode="auto">
                <a:xfrm>
                  <a:off x="1252994" y="2844801"/>
                  <a:ext cx="678615" cy="4032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5" name="Text Box 41"/>
                <p:cNvSpPr txBox="1">
                  <a:spLocks noChangeArrowheads="1"/>
                </p:cNvSpPr>
                <p:nvPr/>
              </p:nvSpPr>
              <p:spPr bwMode="auto">
                <a:xfrm>
                  <a:off x="1418617" y="2840038"/>
                  <a:ext cx="325383"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8</a:t>
                  </a:r>
                </a:p>
              </p:txBody>
            </p:sp>
          </p:grpSp>
          <p:sp>
            <p:nvSpPr>
              <p:cNvPr id="25" name="Text Box 50"/>
              <p:cNvSpPr txBox="1">
                <a:spLocks noChangeArrowheads="1"/>
              </p:cNvSpPr>
              <p:nvPr/>
            </p:nvSpPr>
            <p:spPr bwMode="auto">
              <a:xfrm>
                <a:off x="870449" y="2481263"/>
                <a:ext cx="1256096"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6" name="Group 73"/>
            <p:cNvGrpSpPr/>
            <p:nvPr/>
          </p:nvGrpSpPr>
          <p:grpSpPr>
            <a:xfrm>
              <a:off x="2890170" y="2481263"/>
              <a:ext cx="4958430" cy="779463"/>
              <a:chOff x="2890170" y="2481263"/>
              <a:chExt cx="4958430" cy="779463"/>
            </a:xfrm>
          </p:grpSpPr>
          <p:sp>
            <p:nvSpPr>
              <p:cNvPr id="26" name="Text Box 51"/>
              <p:cNvSpPr txBox="1">
                <a:spLocks noChangeArrowheads="1"/>
              </p:cNvSpPr>
              <p:nvPr/>
            </p:nvSpPr>
            <p:spPr bwMode="auto">
              <a:xfrm>
                <a:off x="2890170" y="2481263"/>
                <a:ext cx="433844" cy="336550"/>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latin typeface="Arial" pitchFamily="34" charset="0"/>
                    <a:ea typeface="SimSun" pitchFamily="2" charset="-122"/>
                  </a:rPr>
                  <a:t>arr</a:t>
                </a:r>
              </a:p>
            </p:txBody>
          </p:sp>
          <p:grpSp>
            <p:nvGrpSpPr>
              <p:cNvPr id="7" name="Group 72"/>
              <p:cNvGrpSpPr/>
              <p:nvPr/>
            </p:nvGrpSpPr>
            <p:grpSpPr>
              <a:xfrm>
                <a:off x="2928278" y="2841626"/>
                <a:ext cx="4920322" cy="419100"/>
                <a:chOff x="2928278" y="2841626"/>
                <a:chExt cx="4920322" cy="419100"/>
              </a:xfrm>
            </p:grpSpPr>
            <p:sp>
              <p:nvSpPr>
                <p:cNvPr id="11" name="Text Box 55"/>
                <p:cNvSpPr txBox="1">
                  <a:spLocks noChangeArrowheads="1"/>
                </p:cNvSpPr>
                <p:nvPr/>
              </p:nvSpPr>
              <p:spPr bwMode="auto">
                <a:xfrm>
                  <a:off x="428111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3" name="Rectangle 39"/>
                <p:cNvSpPr>
                  <a:spLocks noChangeArrowheads="1"/>
                </p:cNvSpPr>
                <p:nvPr/>
              </p:nvSpPr>
              <p:spPr bwMode="auto">
                <a:xfrm>
                  <a:off x="2928278" y="2841626"/>
                  <a:ext cx="492032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40"/>
                <p:cNvSpPr>
                  <a:spLocks noChangeShapeType="1"/>
                </p:cNvSpPr>
                <p:nvPr/>
              </p:nvSpPr>
              <p:spPr bwMode="auto">
                <a:xfrm>
                  <a:off x="3397299" y="28527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6" name="Text Box 42"/>
                <p:cNvSpPr txBox="1">
                  <a:spLocks noChangeArrowheads="1"/>
                </p:cNvSpPr>
                <p:nvPr/>
              </p:nvSpPr>
              <p:spPr bwMode="auto">
                <a:xfrm>
                  <a:off x="2992768"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sp>
              <p:nvSpPr>
                <p:cNvPr id="18" name="Text Box 43"/>
                <p:cNvSpPr txBox="1">
                  <a:spLocks noChangeArrowheads="1"/>
                </p:cNvSpPr>
                <p:nvPr/>
              </p:nvSpPr>
              <p:spPr bwMode="auto">
                <a:xfrm>
                  <a:off x="3452995"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19" name="Text Box 44"/>
                <p:cNvSpPr txBox="1">
                  <a:spLocks noChangeArrowheads="1"/>
                </p:cNvSpPr>
                <p:nvPr/>
              </p:nvSpPr>
              <p:spPr bwMode="auto">
                <a:xfrm>
                  <a:off x="3866320" y="2854326"/>
                  <a:ext cx="422119" cy="40005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2</a:t>
                  </a:r>
                  <a:endParaRPr lang="en-US" altLang="zh-CN" sz="2000" i="1" dirty="0">
                    <a:solidFill>
                      <a:schemeClr val="tx1">
                        <a:lumMod val="95000"/>
                        <a:lumOff val="5000"/>
                      </a:schemeClr>
                    </a:solidFill>
                    <a:latin typeface="Arial" pitchFamily="34" charset="0"/>
                    <a:ea typeface="SimSun" pitchFamily="2" charset="-122"/>
                  </a:endParaRPr>
                </a:p>
              </p:txBody>
            </p:sp>
            <p:sp>
              <p:nvSpPr>
                <p:cNvPr id="20" name="Text Box 45"/>
                <p:cNvSpPr txBox="1">
                  <a:spLocks noChangeArrowheads="1"/>
                </p:cNvSpPr>
                <p:nvPr/>
              </p:nvSpPr>
              <p:spPr bwMode="auto">
                <a:xfrm>
                  <a:off x="5557726"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21" name="Text Box 46"/>
                <p:cNvSpPr txBox="1">
                  <a:spLocks noChangeArrowheads="1"/>
                </p:cNvSpPr>
                <p:nvPr/>
              </p:nvSpPr>
              <p:spPr bwMode="auto">
                <a:xfrm>
                  <a:off x="6019800"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22" name="Line 47"/>
                <p:cNvSpPr>
                  <a:spLocks noChangeShapeType="1"/>
                </p:cNvSpPr>
                <p:nvPr/>
              </p:nvSpPr>
              <p:spPr bwMode="auto">
                <a:xfrm>
                  <a:off x="3831143" y="28432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3" name="Line 48"/>
                <p:cNvSpPr>
                  <a:spLocks noChangeShapeType="1"/>
                </p:cNvSpPr>
                <p:nvPr/>
              </p:nvSpPr>
              <p:spPr bwMode="auto">
                <a:xfrm>
                  <a:off x="5578246"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Line 49"/>
                <p:cNvSpPr>
                  <a:spLocks noChangeShapeType="1"/>
                </p:cNvSpPr>
                <p:nvPr/>
              </p:nvSpPr>
              <p:spPr bwMode="auto">
                <a:xfrm>
                  <a:off x="6434209" y="2841626"/>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Line 52"/>
                <p:cNvSpPr>
                  <a:spLocks noChangeShapeType="1"/>
                </p:cNvSpPr>
                <p:nvPr/>
              </p:nvSpPr>
              <p:spPr bwMode="auto">
                <a:xfrm>
                  <a:off x="6012090"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Line 53"/>
                <p:cNvSpPr>
                  <a:spLocks noChangeShapeType="1"/>
                </p:cNvSpPr>
                <p:nvPr/>
              </p:nvSpPr>
              <p:spPr bwMode="auto">
                <a:xfrm>
                  <a:off x="4244468" y="28702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9" name="Line 54"/>
                <p:cNvSpPr>
                  <a:spLocks noChangeShapeType="1"/>
                </p:cNvSpPr>
                <p:nvPr/>
              </p:nvSpPr>
              <p:spPr bwMode="auto">
                <a:xfrm>
                  <a:off x="4687106" y="2865438"/>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0" name="Text Box 56"/>
                <p:cNvSpPr txBox="1">
                  <a:spLocks noChangeArrowheads="1"/>
                </p:cNvSpPr>
                <p:nvPr/>
              </p:nvSpPr>
              <p:spPr bwMode="auto">
                <a:xfrm>
                  <a:off x="4741337"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31" name="Text Box 57"/>
                <p:cNvSpPr txBox="1">
                  <a:spLocks noChangeArrowheads="1"/>
                </p:cNvSpPr>
                <p:nvPr/>
              </p:nvSpPr>
              <p:spPr bwMode="auto">
                <a:xfrm>
                  <a:off x="5201564" y="2854326"/>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32" name="Line 58"/>
                <p:cNvSpPr>
                  <a:spLocks noChangeShapeType="1"/>
                </p:cNvSpPr>
                <p:nvPr/>
              </p:nvSpPr>
              <p:spPr bwMode="auto">
                <a:xfrm>
                  <a:off x="5120951" y="2855913"/>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3" name="Line 59"/>
                <p:cNvSpPr>
                  <a:spLocks noChangeShapeType="1"/>
                </p:cNvSpPr>
                <p:nvPr/>
              </p:nvSpPr>
              <p:spPr bwMode="auto">
                <a:xfrm>
                  <a:off x="6881244" y="2844801"/>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grpSp>
      <p:sp>
        <p:nvSpPr>
          <p:cNvPr id="10" name="Text Box 60"/>
          <p:cNvSpPr txBox="1">
            <a:spLocks noChangeArrowheads="1"/>
          </p:cNvSpPr>
          <p:nvPr/>
        </p:nvSpPr>
        <p:spPr bwMode="auto">
          <a:xfrm>
            <a:off x="914400" y="1981200"/>
            <a:ext cx="3486852" cy="461665"/>
          </a:xfrm>
          <a:prstGeom prst="rect">
            <a:avLst/>
          </a:prstGeom>
          <a:noFill/>
          <a:ln w="19050">
            <a:noFill/>
            <a:miter lim="800000"/>
            <a:headEnd type="none" w="sm" len="sm"/>
            <a:tailEnd type="none" w="sm" len="sm"/>
          </a:ln>
        </p:spPr>
        <p:txBody>
          <a:bodyPr wrap="none">
            <a:spAutoFit/>
          </a:bodyPr>
          <a:lstStyle/>
          <a:p>
            <a:pPr algn="l"/>
            <a:r>
              <a:rPr lang="en-US" altLang="zh-CN" sz="2400" dirty="0">
                <a:latin typeface="Arial" pitchFamily="34" charset="0"/>
                <a:ea typeface="SimSun" pitchFamily="2" charset="-122"/>
              </a:rPr>
              <a:t>Example: </a:t>
            </a:r>
            <a:r>
              <a:rPr lang="en-US" altLang="zh-CN" sz="2400" dirty="0">
                <a:solidFill>
                  <a:srgbClr val="0000FF"/>
                </a:solidFill>
                <a:ea typeface="SimSun" pitchFamily="2" charset="-122"/>
              </a:rPr>
              <a:t>removeFirst</a:t>
            </a:r>
            <a:r>
              <a:rPr lang="en-US" altLang="zh-CN" sz="2400" dirty="0">
                <a:solidFill>
                  <a:srgbClr val="0000FF"/>
                </a:solidFill>
                <a:latin typeface="Arial" pitchFamily="34" charset="0"/>
                <a:ea typeface="SimSun" pitchFamily="2" charset="-122"/>
              </a:rPr>
              <a:t>()</a:t>
            </a:r>
            <a:endParaRPr lang="en-GB" sz="2400" dirty="0">
              <a:latin typeface="Arial" pitchFamily="34" charset="0"/>
            </a:endParaRPr>
          </a:p>
        </p:txBody>
      </p:sp>
      <p:sp>
        <p:nvSpPr>
          <p:cNvPr id="59" name="Text Box 29"/>
          <p:cNvSpPr txBox="1">
            <a:spLocks noChangeArrowheads="1"/>
          </p:cNvSpPr>
          <p:nvPr/>
        </p:nvSpPr>
        <p:spPr bwMode="auto">
          <a:xfrm>
            <a:off x="6554793" y="3581400"/>
            <a:ext cx="234872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1 : Close Gap</a:t>
            </a:r>
          </a:p>
        </p:txBody>
      </p:sp>
      <p:sp>
        <p:nvSpPr>
          <p:cNvPr id="71" name="Text Box 67"/>
          <p:cNvSpPr txBox="1">
            <a:spLocks noChangeArrowheads="1"/>
          </p:cNvSpPr>
          <p:nvPr/>
        </p:nvSpPr>
        <p:spPr bwMode="auto">
          <a:xfrm>
            <a:off x="500949" y="4991109"/>
            <a:ext cx="3374951" cy="400051"/>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Step 2 : Update num_nodes</a:t>
            </a:r>
          </a:p>
        </p:txBody>
      </p:sp>
      <p:grpSp>
        <p:nvGrpSpPr>
          <p:cNvPr id="70" name="Group 80"/>
          <p:cNvGrpSpPr/>
          <p:nvPr/>
        </p:nvGrpSpPr>
        <p:grpSpPr>
          <a:xfrm flipH="1">
            <a:off x="3276600" y="3581400"/>
            <a:ext cx="2895600" cy="508000"/>
            <a:chOff x="3200400" y="3505200"/>
            <a:chExt cx="3253254" cy="508000"/>
          </a:xfrm>
        </p:grpSpPr>
        <p:sp>
          <p:nvSpPr>
            <p:cNvPr id="58" name="Line 28"/>
            <p:cNvSpPr>
              <a:spLocks noChangeShapeType="1"/>
            </p:cNvSpPr>
            <p:nvPr/>
          </p:nvSpPr>
          <p:spPr bwMode="auto">
            <a:xfrm>
              <a:off x="368624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0" name="Line 30"/>
            <p:cNvSpPr>
              <a:spLocks noChangeShapeType="1"/>
            </p:cNvSpPr>
            <p:nvPr/>
          </p:nvSpPr>
          <p:spPr bwMode="auto">
            <a:xfrm>
              <a:off x="4202203"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1" name="Line 31"/>
            <p:cNvSpPr>
              <a:spLocks noChangeShapeType="1"/>
            </p:cNvSpPr>
            <p:nvPr/>
          </p:nvSpPr>
          <p:spPr bwMode="auto">
            <a:xfrm>
              <a:off x="4729886"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2" name="Line 32"/>
            <p:cNvSpPr>
              <a:spLocks noChangeShapeType="1"/>
            </p:cNvSpPr>
            <p:nvPr/>
          </p:nvSpPr>
          <p:spPr bwMode="auto">
            <a:xfrm>
              <a:off x="5210665"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3" name="Line 33"/>
            <p:cNvSpPr>
              <a:spLocks noChangeShapeType="1"/>
            </p:cNvSpPr>
            <p:nvPr/>
          </p:nvSpPr>
          <p:spPr bwMode="auto">
            <a:xfrm>
              <a:off x="569144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64" name="Line 34"/>
            <p:cNvSpPr>
              <a:spLocks noChangeShapeType="1"/>
            </p:cNvSpPr>
            <p:nvPr/>
          </p:nvSpPr>
          <p:spPr bwMode="auto">
            <a:xfrm>
              <a:off x="6230854"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80" name="Line 28"/>
            <p:cNvSpPr>
              <a:spLocks noChangeShapeType="1"/>
            </p:cNvSpPr>
            <p:nvPr/>
          </p:nvSpPr>
          <p:spPr bwMode="auto">
            <a:xfrm>
              <a:off x="3200400" y="3505200"/>
              <a:ext cx="222800" cy="5080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76" name="Group 75"/>
          <p:cNvGrpSpPr/>
          <p:nvPr/>
        </p:nvGrpSpPr>
        <p:grpSpPr>
          <a:xfrm>
            <a:off x="801573" y="4114800"/>
            <a:ext cx="7015264" cy="744542"/>
            <a:chOff x="801573" y="4038600"/>
            <a:chExt cx="7015264" cy="744542"/>
          </a:xfrm>
        </p:grpSpPr>
        <p:grpSp>
          <p:nvGrpSpPr>
            <p:cNvPr id="38" name="Group 82"/>
            <p:cNvGrpSpPr/>
            <p:nvPr/>
          </p:nvGrpSpPr>
          <p:grpSpPr>
            <a:xfrm>
              <a:off x="801573" y="4038600"/>
              <a:ext cx="1256181" cy="735008"/>
              <a:chOff x="801573" y="4038600"/>
              <a:chExt cx="1256181" cy="735008"/>
            </a:xfrm>
          </p:grpSpPr>
          <p:grpSp>
            <p:nvGrpSpPr>
              <p:cNvPr id="65" name="Group 78"/>
              <p:cNvGrpSpPr/>
              <p:nvPr/>
            </p:nvGrpSpPr>
            <p:grpSpPr>
              <a:xfrm>
                <a:off x="1079340" y="4343400"/>
                <a:ext cx="700647" cy="430208"/>
                <a:chOff x="1219200" y="4419600"/>
                <a:chExt cx="700647" cy="430208"/>
              </a:xfrm>
            </p:grpSpPr>
            <p:sp>
              <p:nvSpPr>
                <p:cNvPr id="35" name="Rectangle 5"/>
                <p:cNvSpPr>
                  <a:spLocks noChangeArrowheads="1"/>
                </p:cNvSpPr>
                <p:nvPr/>
              </p:nvSpPr>
              <p:spPr bwMode="auto">
                <a:xfrm>
                  <a:off x="1219200" y="4419600"/>
                  <a:ext cx="700647" cy="430208"/>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Text Box 6"/>
                <p:cNvSpPr txBox="1">
                  <a:spLocks noChangeArrowheads="1"/>
                </p:cNvSpPr>
                <p:nvPr/>
              </p:nvSpPr>
              <p:spPr bwMode="auto">
                <a:xfrm>
                  <a:off x="1371601" y="4419601"/>
                  <a:ext cx="304800" cy="400110"/>
                </a:xfrm>
                <a:prstGeom prst="rect">
                  <a:avLst/>
                </a:prstGeom>
                <a:noFill/>
                <a:ln w="19050">
                  <a:noFill/>
                  <a:miter lim="800000"/>
                  <a:headEnd type="none" w="sm" len="sm"/>
                  <a:tailEnd type="none" w="sm" len="sm"/>
                </a:ln>
              </p:spPr>
              <p:txBody>
                <a:bodyPr wrap="square">
                  <a:spAutoFit/>
                </a:bodyPr>
                <a:lstStyle/>
                <a:p>
                  <a:pPr algn="l"/>
                  <a:r>
                    <a:rPr lang="en-US" altLang="zh-CN" sz="2000" i="1" dirty="0">
                      <a:latin typeface="Arial" pitchFamily="34" charset="0"/>
                      <a:ea typeface="SimSun" pitchFamily="2" charset="-122"/>
                    </a:rPr>
                    <a:t>8</a:t>
                  </a:r>
                </a:p>
              </p:txBody>
            </p:sp>
          </p:grpSp>
          <p:sp>
            <p:nvSpPr>
              <p:cNvPr id="37" name="Text Box 7"/>
              <p:cNvSpPr txBox="1">
                <a:spLocks noChangeArrowheads="1"/>
              </p:cNvSpPr>
              <p:nvPr/>
            </p:nvSpPr>
            <p:spPr bwMode="auto">
              <a:xfrm>
                <a:off x="801573" y="4038600"/>
                <a:ext cx="1256181" cy="338138"/>
              </a:xfrm>
              <a:prstGeom prst="rect">
                <a:avLst/>
              </a:prstGeom>
              <a:noFill/>
              <a:ln w="19050">
                <a:noFill/>
                <a:miter lim="800000"/>
                <a:headEnd type="none" w="sm" len="sm"/>
                <a:tailEnd type="none" w="sm" len="sm"/>
              </a:ln>
            </p:spPr>
            <p:txBody>
              <a:bodyPr wrap="none">
                <a:spAutoFit/>
              </a:bodyPr>
              <a:lstStyle/>
              <a:p>
                <a:pPr algn="l"/>
                <a:r>
                  <a:rPr lang="en-US" altLang="zh-CN" sz="1600" dirty="0">
                    <a:solidFill>
                      <a:srgbClr val="0000FF"/>
                    </a:solidFill>
                    <a:ea typeface="SimSun" pitchFamily="2" charset="-122"/>
                  </a:rPr>
                  <a:t>num_nodes</a:t>
                </a:r>
                <a:endParaRPr lang="en-US" altLang="zh-CN" sz="1600" dirty="0">
                  <a:solidFill>
                    <a:srgbClr val="0000FF"/>
                  </a:solidFill>
                  <a:latin typeface="Arial" pitchFamily="34" charset="0"/>
                  <a:ea typeface="SimSun" pitchFamily="2" charset="-122"/>
                </a:endParaRPr>
              </a:p>
            </p:txBody>
          </p:sp>
        </p:grpSp>
        <p:grpSp>
          <p:nvGrpSpPr>
            <p:cNvPr id="75" name="Group 74"/>
            <p:cNvGrpSpPr/>
            <p:nvPr/>
          </p:nvGrpSpPr>
          <p:grpSpPr>
            <a:xfrm>
              <a:off x="2896185" y="4367217"/>
              <a:ext cx="4920652" cy="415925"/>
              <a:chOff x="2896185" y="4367217"/>
              <a:chExt cx="4920652" cy="415925"/>
            </a:xfrm>
          </p:grpSpPr>
          <p:sp>
            <p:nvSpPr>
              <p:cNvPr id="39" name="Rectangle 9"/>
              <p:cNvSpPr>
                <a:spLocks noChangeArrowheads="1"/>
              </p:cNvSpPr>
              <p:nvPr/>
            </p:nvSpPr>
            <p:spPr bwMode="auto">
              <a:xfrm>
                <a:off x="2896185" y="4367217"/>
                <a:ext cx="4920652" cy="415925"/>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0" name="Line 10"/>
              <p:cNvSpPr>
                <a:spLocks noChangeShapeType="1"/>
              </p:cNvSpPr>
              <p:nvPr/>
            </p:nvSpPr>
            <p:spPr bwMode="auto">
              <a:xfrm>
                <a:off x="3365237" y="4378329"/>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1" name="Text Box 11"/>
              <p:cNvSpPr txBox="1">
                <a:spLocks noChangeArrowheads="1"/>
              </p:cNvSpPr>
              <p:nvPr/>
            </p:nvSpPr>
            <p:spPr bwMode="auto">
              <a:xfrm>
                <a:off x="2960680" y="437991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42" name="Text Box 12"/>
              <p:cNvSpPr txBox="1">
                <a:spLocks noChangeArrowheads="1"/>
              </p:cNvSpPr>
              <p:nvPr/>
            </p:nvSpPr>
            <p:spPr bwMode="auto">
              <a:xfrm>
                <a:off x="3352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ea typeface="SimSun" pitchFamily="2" charset="-122"/>
                  </a:rPr>
                  <a:t>2</a:t>
                </a:r>
                <a:endParaRPr lang="en-US" altLang="zh-CN" sz="2000" i="1" dirty="0">
                  <a:latin typeface="Arial" pitchFamily="34" charset="0"/>
                  <a:ea typeface="SimSun" pitchFamily="2" charset="-122"/>
                </a:endParaRPr>
              </a:p>
            </p:txBody>
          </p:sp>
          <p:sp>
            <p:nvSpPr>
              <p:cNvPr id="43" name="Text Box 13"/>
              <p:cNvSpPr txBox="1">
                <a:spLocks noChangeArrowheads="1"/>
              </p:cNvSpPr>
              <p:nvPr/>
            </p:nvSpPr>
            <p:spPr bwMode="auto">
              <a:xfrm>
                <a:off x="3822563"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ea typeface="SimSun" pitchFamily="2" charset="-122"/>
                  </a:rPr>
                  <a:t>3</a:t>
                </a:r>
                <a:endParaRPr lang="en-US" altLang="zh-CN" sz="2000" i="1" dirty="0">
                  <a:solidFill>
                    <a:schemeClr val="tx1">
                      <a:lumMod val="95000"/>
                      <a:lumOff val="5000"/>
                    </a:schemeClr>
                  </a:solidFill>
                  <a:latin typeface="Arial" pitchFamily="34" charset="0"/>
                  <a:ea typeface="SimSun" pitchFamily="2" charset="-122"/>
                </a:endParaRPr>
              </a:p>
            </p:txBody>
          </p:sp>
          <p:sp>
            <p:nvSpPr>
              <p:cNvPr id="44" name="Text Box 14"/>
              <p:cNvSpPr txBox="1">
                <a:spLocks noChangeArrowheads="1"/>
              </p:cNvSpPr>
              <p:nvPr/>
            </p:nvSpPr>
            <p:spPr bwMode="auto">
              <a:xfrm>
                <a:off x="6018315" y="4375154"/>
                <a:ext cx="184731" cy="400110"/>
              </a:xfrm>
              <a:prstGeom prst="rect">
                <a:avLst/>
              </a:prstGeom>
              <a:noFill/>
              <a:ln w="19050">
                <a:noFill/>
                <a:miter lim="800000"/>
                <a:headEnd type="none" w="sm" len="sm"/>
                <a:tailEnd type="none" w="sm" len="sm"/>
              </a:ln>
            </p:spPr>
            <p:txBody>
              <a:bodyPr wrap="none">
                <a:spAutoFit/>
              </a:bodyPr>
              <a:lstStyle/>
              <a:p>
                <a:pPr algn="l"/>
                <a:endParaRPr lang="en-US" altLang="zh-CN" sz="2000" i="1" dirty="0">
                  <a:latin typeface="Arial" pitchFamily="34" charset="0"/>
                  <a:ea typeface="SimSun" pitchFamily="2" charset="-122"/>
                </a:endParaRPr>
              </a:p>
            </p:txBody>
          </p:sp>
          <p:sp>
            <p:nvSpPr>
              <p:cNvPr id="46" name="Line 16"/>
              <p:cNvSpPr>
                <a:spLocks noChangeShapeType="1"/>
              </p:cNvSpPr>
              <p:nvPr/>
            </p:nvSpPr>
            <p:spPr bwMode="auto">
              <a:xfrm>
                <a:off x="379911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7" name="Line 17"/>
              <p:cNvSpPr>
                <a:spLocks noChangeShapeType="1"/>
              </p:cNvSpPr>
              <p:nvPr/>
            </p:nvSpPr>
            <p:spPr bwMode="auto">
              <a:xfrm>
                <a:off x="55463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8" name="Line 18"/>
              <p:cNvSpPr>
                <a:spLocks noChangeShapeType="1"/>
              </p:cNvSpPr>
              <p:nvPr/>
            </p:nvSpPr>
            <p:spPr bwMode="auto">
              <a:xfrm>
                <a:off x="640235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9" name="Line 19"/>
              <p:cNvSpPr>
                <a:spLocks noChangeShapeType="1"/>
              </p:cNvSpPr>
              <p:nvPr/>
            </p:nvSpPr>
            <p:spPr bwMode="auto">
              <a:xfrm>
                <a:off x="5980204"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Line 20"/>
              <p:cNvSpPr>
                <a:spLocks noChangeShapeType="1"/>
              </p:cNvSpPr>
              <p:nvPr/>
            </p:nvSpPr>
            <p:spPr bwMode="auto">
              <a:xfrm>
                <a:off x="4212463"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1" name="Line 21"/>
              <p:cNvSpPr>
                <a:spLocks noChangeShapeType="1"/>
              </p:cNvSpPr>
              <p:nvPr/>
            </p:nvSpPr>
            <p:spPr bwMode="auto">
              <a:xfrm>
                <a:off x="4655131"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2" name="Text Box 22"/>
              <p:cNvSpPr txBox="1">
                <a:spLocks noChangeArrowheads="1"/>
              </p:cNvSpPr>
              <p:nvPr/>
            </p:nvSpPr>
            <p:spPr bwMode="auto">
              <a:xfrm>
                <a:off x="469470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5</a:t>
                </a:r>
                <a:endParaRPr lang="en-US" altLang="zh-CN" sz="2000" i="1" dirty="0">
                  <a:latin typeface="Arial" pitchFamily="34" charset="0"/>
                  <a:ea typeface="SimSun" pitchFamily="2" charset="-122"/>
                </a:endParaRPr>
              </a:p>
            </p:txBody>
          </p:sp>
          <p:sp>
            <p:nvSpPr>
              <p:cNvPr id="53" name="Text Box 23"/>
              <p:cNvSpPr txBox="1">
                <a:spLocks noChangeArrowheads="1"/>
              </p:cNvSpPr>
              <p:nvPr/>
            </p:nvSpPr>
            <p:spPr bwMode="auto">
              <a:xfrm>
                <a:off x="5154965"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6</a:t>
                </a:r>
                <a:endParaRPr lang="en-US" altLang="zh-CN" sz="2000" i="1" dirty="0">
                  <a:latin typeface="Arial" pitchFamily="34" charset="0"/>
                  <a:ea typeface="SimSun" pitchFamily="2" charset="-122"/>
                </a:endParaRPr>
              </a:p>
            </p:txBody>
          </p:sp>
          <p:sp>
            <p:nvSpPr>
              <p:cNvPr id="54" name="Text Box 24"/>
              <p:cNvSpPr txBox="1">
                <a:spLocks noChangeArrowheads="1"/>
              </p:cNvSpPr>
              <p:nvPr/>
            </p:nvSpPr>
            <p:spPr bwMode="auto">
              <a:xfrm>
                <a:off x="559177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sp>
            <p:nvSpPr>
              <p:cNvPr id="55" name="Line 25"/>
              <p:cNvSpPr>
                <a:spLocks noChangeShapeType="1"/>
              </p:cNvSpPr>
              <p:nvPr/>
            </p:nvSpPr>
            <p:spPr bwMode="auto">
              <a:xfrm>
                <a:off x="5089005"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6" name="Line 26"/>
              <p:cNvSpPr>
                <a:spLocks noChangeShapeType="1"/>
              </p:cNvSpPr>
              <p:nvPr/>
            </p:nvSpPr>
            <p:spPr bwMode="auto">
              <a:xfrm>
                <a:off x="6849417" y="4386267"/>
                <a:ext cx="0" cy="3905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Text Box 27"/>
              <p:cNvSpPr txBox="1">
                <a:spLocks noChangeArrowheads="1"/>
              </p:cNvSpPr>
              <p:nvPr/>
            </p:nvSpPr>
            <p:spPr bwMode="auto">
              <a:xfrm>
                <a:off x="4221258"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chemeClr val="tx1">
                        <a:lumMod val="95000"/>
                        <a:lumOff val="5000"/>
                      </a:schemeClr>
                    </a:solidFill>
                    <a:latin typeface="Arial" pitchFamily="34" charset="0"/>
                    <a:ea typeface="SimSun" pitchFamily="2" charset="-122"/>
                  </a:rPr>
                  <a:t>a</a:t>
                </a:r>
                <a:r>
                  <a:rPr lang="en-US" altLang="zh-CN" sz="2000" i="1" baseline="-25000" dirty="0">
                    <a:solidFill>
                      <a:schemeClr val="tx1">
                        <a:lumMod val="95000"/>
                        <a:lumOff val="5000"/>
                      </a:schemeClr>
                    </a:solidFill>
                    <a:latin typeface="Arial" pitchFamily="34" charset="0"/>
                    <a:ea typeface="SimSun" pitchFamily="2" charset="-122"/>
                  </a:rPr>
                  <a:t>4</a:t>
                </a:r>
                <a:endParaRPr lang="en-US" altLang="zh-CN" sz="2000" i="1" dirty="0">
                  <a:solidFill>
                    <a:schemeClr val="tx1">
                      <a:lumMod val="95000"/>
                      <a:lumOff val="5000"/>
                    </a:schemeClr>
                  </a:solidFill>
                  <a:latin typeface="Arial" pitchFamily="34" charset="0"/>
                  <a:ea typeface="SimSun" pitchFamily="2" charset="-122"/>
                </a:endParaRPr>
              </a:p>
            </p:txBody>
          </p:sp>
          <p:sp>
            <p:nvSpPr>
              <p:cNvPr id="74" name="Text Box 24"/>
              <p:cNvSpPr txBox="1">
                <a:spLocks noChangeArrowheads="1"/>
              </p:cNvSpPr>
              <p:nvPr/>
            </p:nvSpPr>
            <p:spPr bwMode="auto">
              <a:xfrm>
                <a:off x="6019800" y="4375154"/>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7</a:t>
                </a:r>
                <a:endParaRPr lang="en-US" altLang="zh-CN" sz="2000" i="1" dirty="0">
                  <a:latin typeface="Arial" pitchFamily="34" charset="0"/>
                  <a:ea typeface="SimSun" pitchFamily="2" charset="-122"/>
                </a:endParaRPr>
              </a:p>
            </p:txBody>
          </p:sp>
        </p:grpSp>
      </p:grpSp>
      <p:sp>
        <p:nvSpPr>
          <p:cNvPr id="72" name="Text Box 68"/>
          <p:cNvSpPr txBox="1">
            <a:spLocks noChangeArrowheads="1"/>
          </p:cNvSpPr>
          <p:nvPr/>
        </p:nvSpPr>
        <p:spPr bwMode="auto">
          <a:xfrm>
            <a:off x="1226736" y="4441749"/>
            <a:ext cx="449664" cy="400110"/>
          </a:xfrm>
          <a:prstGeom prst="rect">
            <a:avLst/>
          </a:prstGeom>
          <a:solidFill>
            <a:schemeClr val="bg1"/>
          </a:solidFill>
          <a:ln w="19050">
            <a:noFill/>
            <a:miter lim="800000"/>
            <a:headEnd type="none" w="sm" len="sm"/>
            <a:tailEnd type="none" w="sm" len="sm"/>
          </a:ln>
        </p:spPr>
        <p:txBody>
          <a:bodyPr wrap="square">
            <a:spAutoFit/>
          </a:bodyPr>
          <a:lstStyle/>
          <a:p>
            <a:pPr algn="ctr"/>
            <a:r>
              <a:rPr lang="en-US" altLang="zh-CN" sz="2000" b="1" dirty="0">
                <a:solidFill>
                  <a:srgbClr val="C00000"/>
                </a:solidFill>
                <a:latin typeface="Arial" pitchFamily="34" charset="0"/>
                <a:ea typeface="SimSun" pitchFamily="2" charset="-122"/>
              </a:rPr>
              <a:t>7</a:t>
            </a:r>
            <a:endParaRPr lang="en-GB" sz="2000" b="1" dirty="0">
              <a:solidFill>
                <a:srgbClr val="C00000"/>
              </a:solidFill>
              <a:latin typeface="Arial" pitchFamily="34" charset="0"/>
            </a:endParaRPr>
          </a:p>
        </p:txBody>
      </p:sp>
      <p:sp>
        <p:nvSpPr>
          <p:cNvPr id="77" name="Text Box 67"/>
          <p:cNvSpPr txBox="1">
            <a:spLocks noChangeArrowheads="1"/>
          </p:cNvSpPr>
          <p:nvPr/>
        </p:nvSpPr>
        <p:spPr bwMode="auto">
          <a:xfrm>
            <a:off x="1828800" y="5715000"/>
            <a:ext cx="5666940" cy="646331"/>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l"/>
            <a:r>
              <a:rPr lang="en-US" altLang="zh-CN" dirty="0">
                <a:latin typeface="Arial" pitchFamily="34" charset="0"/>
                <a:ea typeface="SimSun" pitchFamily="2" charset="-122"/>
              </a:rPr>
              <a:t>Need to maintain </a:t>
            </a:r>
            <a:r>
              <a:rPr lang="en-US" altLang="zh-CN" i="1" dirty="0">
                <a:solidFill>
                  <a:srgbClr val="C00000"/>
                </a:solidFill>
                <a:latin typeface="Arial" pitchFamily="34" charset="0"/>
                <a:ea typeface="SimSun" pitchFamily="2" charset="-122"/>
              </a:rPr>
              <a:t>num_nodes</a:t>
            </a:r>
            <a:r>
              <a:rPr lang="en-US" altLang="zh-CN" dirty="0">
                <a:latin typeface="Arial" pitchFamily="34" charset="0"/>
                <a:ea typeface="SimSun" pitchFamily="2" charset="-122"/>
              </a:rPr>
              <a:t> so that program would not access beyond the valid data.</a:t>
            </a:r>
          </a:p>
        </p:txBody>
      </p:sp>
      <p:grpSp>
        <p:nvGrpSpPr>
          <p:cNvPr id="82" name="Group 81"/>
          <p:cNvGrpSpPr/>
          <p:nvPr/>
        </p:nvGrpSpPr>
        <p:grpSpPr>
          <a:xfrm>
            <a:off x="5943600" y="4495800"/>
            <a:ext cx="457200" cy="1219200"/>
            <a:chOff x="5943600" y="4419600"/>
            <a:chExt cx="457200" cy="1219200"/>
          </a:xfrm>
        </p:grpSpPr>
        <p:sp>
          <p:nvSpPr>
            <p:cNvPr id="78" name="Oval 77"/>
            <p:cNvSpPr/>
            <p:nvPr/>
          </p:nvSpPr>
          <p:spPr>
            <a:xfrm>
              <a:off x="6019800" y="4419600"/>
              <a:ext cx="381000" cy="381000"/>
            </a:xfrm>
            <a:prstGeom prst="ellipse">
              <a:avLst/>
            </a:prstGeom>
            <a:noFill/>
            <a:ln w="19050">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1" name="Straight Arrow Connector 80"/>
            <p:cNvCxnSpPr>
              <a:endCxn id="78" idx="4"/>
            </p:cNvCxnSpPr>
            <p:nvPr/>
          </p:nvCxnSpPr>
          <p:spPr>
            <a:xfrm flipV="1">
              <a:off x="5943600" y="4800600"/>
              <a:ext cx="266700" cy="838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019800" y="4953000"/>
            <a:ext cx="1752600" cy="521732"/>
            <a:chOff x="6019800" y="4876800"/>
            <a:chExt cx="1752600" cy="521732"/>
          </a:xfrm>
        </p:grpSpPr>
        <p:sp>
          <p:nvSpPr>
            <p:cNvPr id="83" name="Right Brace 82"/>
            <p:cNvSpPr/>
            <p:nvPr/>
          </p:nvSpPr>
          <p:spPr>
            <a:xfrm rot="5400000">
              <a:off x="6781800" y="4114800"/>
              <a:ext cx="228600" cy="1752600"/>
            </a:xfrm>
            <a:prstGeom prst="rightBrace">
              <a:avLst>
                <a:gd name="adj1" fmla="val 3587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84" name="Text Box 67"/>
            <p:cNvSpPr txBox="1">
              <a:spLocks noChangeArrowheads="1"/>
            </p:cNvSpPr>
            <p:nvPr/>
          </p:nvSpPr>
          <p:spPr bwMode="auto">
            <a:xfrm>
              <a:off x="6324600" y="5029200"/>
              <a:ext cx="1143000" cy="369332"/>
            </a:xfrm>
            <a:prstGeom prst="rect">
              <a:avLst/>
            </a:prstGeom>
            <a:noFill/>
            <a:ln>
              <a:no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altLang="zh-CN" dirty="0">
                  <a:latin typeface="Arial" pitchFamily="34" charset="0"/>
                  <a:ea typeface="SimSun" pitchFamily="2" charset="-122"/>
                </a:rPr>
                <a:t>unused</a:t>
              </a:r>
            </a:p>
          </p:txBody>
        </p:sp>
      </p:grpSp>
      <p:sp>
        <p:nvSpPr>
          <p:cNvPr id="7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up)">
                                      <p:cBhvr>
                                        <p:cTn id="20" dur="500"/>
                                        <p:tgtEl>
                                          <p:spTgt spid="70"/>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dissolve">
                                      <p:cBhvr>
                                        <p:cTn id="24" dur="500"/>
                                        <p:tgtEl>
                                          <p:spTgt spid="7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1">
                                            <p:txEl>
                                              <p:pRg st="0" end="0"/>
                                            </p:txEl>
                                          </p:spTgt>
                                        </p:tgtEl>
                                        <p:attrNameLst>
                                          <p:attrName>style.visibility</p:attrName>
                                        </p:attrNameLst>
                                      </p:cBhvr>
                                      <p:to>
                                        <p:strVal val="visible"/>
                                      </p:to>
                                    </p:set>
                                    <p:animEffect transition="in" filter="dissolve">
                                      <p:cBhvr>
                                        <p:cTn id="29" dur="500"/>
                                        <p:tgtEl>
                                          <p:spTgt spid="71">
                                            <p:txEl>
                                              <p:pRg st="0" end="0"/>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dissolve">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7">
                                            <p:bg/>
                                          </p:spTgt>
                                        </p:tgtEl>
                                        <p:attrNameLst>
                                          <p:attrName>style.visibility</p:attrName>
                                        </p:attrNameLst>
                                      </p:cBhvr>
                                      <p:to>
                                        <p:strVal val="visible"/>
                                      </p:to>
                                    </p:set>
                                    <p:animEffect transition="in" filter="dissolve">
                                      <p:cBhvr>
                                        <p:cTn id="38" dur="500"/>
                                        <p:tgtEl>
                                          <p:spTgt spid="77">
                                            <p:bg/>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xEl>
                                              <p:pRg st="0" end="0"/>
                                            </p:txEl>
                                          </p:spTgt>
                                        </p:tgtEl>
                                        <p:attrNameLst>
                                          <p:attrName>style.visibility</p:attrName>
                                        </p:attrNameLst>
                                      </p:cBhvr>
                                      <p:to>
                                        <p:strVal val="visible"/>
                                      </p:to>
                                    </p:set>
                                    <p:animEffect transition="in" filter="dissolve">
                                      <p:cBhvr>
                                        <p:cTn id="41" dur="500"/>
                                        <p:tgtEl>
                                          <p:spTgt spid="77">
                                            <p:txEl>
                                              <p:pRg st="0" end="0"/>
                                            </p:txEl>
                                          </p:spTgt>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down)">
                                      <p:cBhvr>
                                        <p:cTn id="45" dur="500"/>
                                        <p:tgtEl>
                                          <p:spTgt spid="8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dissolv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9" grpId="0"/>
      <p:bldP spid="72" grpId="0" animBg="1"/>
      <p:bldP spid="77"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and Dr. Low </a:t>
            </a:r>
            <a:r>
              <a:rPr lang="en-US" dirty="0" err="1"/>
              <a:t>Kok</a:t>
            </a:r>
            <a:r>
              <a:rPr lang="en-US" dirty="0"/>
              <a:t> Lim for kindly sharing these materials.</a:t>
            </a:r>
          </a:p>
        </p:txBody>
      </p:sp>
      <p:sp>
        <p:nvSpPr>
          <p:cNvPr id="4" name="Slide Number Placeholder 3"/>
          <p:cNvSpPr>
            <a:spLocks noGrp="1"/>
          </p:cNvSpPr>
          <p:nvPr>
            <p:ph type="sldNum" sz="quarter" idx="4"/>
          </p:nvPr>
        </p:nvSpPr>
        <p:spPr/>
        <p:txBody>
          <a:bodyPr/>
          <a:lstStyle/>
          <a:p>
            <a:fld id="{9D84BA89-CC61-4F67-A868-148EFD8CC251}" type="slidenum">
              <a:rPr/>
              <a:pPr/>
              <a:t>2</a:t>
            </a:fld>
            <a:endParaRPr dirty="0"/>
          </a:p>
        </p:txBody>
      </p:sp>
    </p:spTree>
    <p:extLst>
      <p:ext uri="{BB962C8B-B14F-4D97-AF65-F5344CB8AC3E}">
        <p14:creationId xmlns:p14="http://schemas.microsoft.com/office/powerpoint/2010/main" val="164356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List Implementation: Array (6/9)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grpSp>
        <p:nvGrpSpPr>
          <p:cNvPr id="11" name="Group 10"/>
          <p:cNvGrpSpPr/>
          <p:nvPr/>
        </p:nvGrpSpPr>
        <p:grpSpPr>
          <a:xfrm>
            <a:off x="152400" y="990600"/>
            <a:ext cx="8839200" cy="5334000"/>
            <a:chOff x="152400" y="990600"/>
            <a:chExt cx="8839200" cy="5334000"/>
          </a:xfrm>
        </p:grpSpPr>
        <p:sp>
          <p:nvSpPr>
            <p:cNvPr id="46" name="TextBox 45"/>
            <p:cNvSpPr txBox="1"/>
            <p:nvPr/>
          </p:nvSpPr>
          <p:spPr>
            <a:xfrm>
              <a:off x="152400" y="990600"/>
              <a:ext cx="8839200" cy="526297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IndexOutOfBoundsException {</a:t>
              </a:r>
            </a:p>
            <a:p>
              <a:pPr>
                <a:tabLst>
                  <a:tab pos="269875" algn="l"/>
                  <a:tab pos="539750" algn="l"/>
                  <a:tab pos="809625" algn="l"/>
                  <a:tab pos="1079500" algn="l"/>
                </a:tabLst>
              </a:pPr>
              <a:r>
                <a:rPr lang="en-SG" sz="1600" b="1" dirty="0">
                  <a:latin typeface="Courier New" pitchFamily="49" charset="0"/>
                  <a:cs typeface="Courier New" pitchFamily="49" charset="0"/>
                </a:rPr>
                <a:t>		if (num_nodes == MAXSIZE)</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IndexOutOfBoundsException(</a:t>
              </a:r>
              <a:r>
                <a:rPr lang="en-SG" sz="1400" b="1" dirty="0">
                  <a:solidFill>
                    <a:srgbClr val="006600"/>
                  </a:solidFill>
                  <a:latin typeface="Courier New" pitchFamily="49" charset="0"/>
                  <a:cs typeface="Courier New" pitchFamily="49" charset="0"/>
                </a:rPr>
                <a:t>"insufficient space for add"</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 &gt;=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 arr[i]; </a:t>
              </a:r>
              <a:r>
                <a:rPr lang="en-SG" sz="1600" b="1" dirty="0">
                  <a:solidFill>
                    <a:srgbClr val="663300"/>
                  </a:solidFill>
                  <a:latin typeface="Courier New" pitchFamily="49" charset="0"/>
                  <a:cs typeface="Courier New" pitchFamily="49" charset="0"/>
                </a:rPr>
                <a:t>// to shift elements to the right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 item;</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removeFirst()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"can't remove from an empty list"</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E tmp = arr[</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i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 i&lt;num_nodes-</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i++)</a:t>
              </a:r>
            </a:p>
            <a:p>
              <a:pPr>
                <a:tabLst>
                  <a:tab pos="269875" algn="l"/>
                  <a:tab pos="539750" algn="l"/>
                  <a:tab pos="809625" algn="l"/>
                  <a:tab pos="1079500" algn="l"/>
                </a:tabLst>
              </a:pPr>
              <a:r>
                <a:rPr lang="en-SG" sz="1600" b="1" dirty="0">
                  <a:latin typeface="Courier New" pitchFamily="49" charset="0"/>
                  <a:cs typeface="Courier New" pitchFamily="49" charset="0"/>
                </a:rPr>
                <a:t>				arr[i] = arr[i+</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to shift elements to the left</a:t>
              </a:r>
            </a:p>
            <a:p>
              <a:pPr>
                <a:tabLst>
                  <a:tab pos="269875" algn="l"/>
                  <a:tab pos="539750" algn="l"/>
                  <a:tab pos="809625" algn="l"/>
                  <a:tab pos="1079500" algn="l"/>
                </a:tabLst>
              </a:pPr>
              <a:r>
                <a:rPr lang="en-SG" sz="1600" b="1" dirty="0">
                  <a:latin typeface="Courier New" pitchFamily="49" charset="0"/>
                  <a:cs typeface="Courier New" pitchFamily="49" charset="0"/>
                </a:rPr>
                <a:t>			num_nodes--; </a:t>
              </a:r>
              <a:r>
                <a:rPr lang="en-SG" sz="1600" b="1" dirty="0">
                  <a:solidFill>
                    <a:srgbClr val="663300"/>
                  </a:solidFill>
                  <a:latin typeface="Courier New" pitchFamily="49" charset="0"/>
                  <a:cs typeface="Courier New" pitchFamily="49" charset="0"/>
                </a:rPr>
                <a:t>// update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tmp;</a:t>
              </a:r>
            </a:p>
            <a:p>
              <a:pPr>
                <a:tabLst>
                  <a:tab pos="269875" algn="l"/>
                  <a:tab pos="539750" algn="l"/>
                  <a:tab pos="809625" algn="l"/>
                  <a:tab pos="1079500" algn="l"/>
                </a:tabLst>
              </a:pPr>
              <a:r>
                <a:rPr lang="en-SG" sz="1600" b="1" dirty="0">
                  <a:latin typeface="Courier New" pitchFamily="49" charset="0"/>
                  <a:cs typeface="Courier New" pitchFamily="49" charset="0"/>
                </a:rPr>
                <a:t>		}	</a:t>
              </a: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p:txBody>
        </p:sp>
        <p:sp>
          <p:nvSpPr>
            <p:cNvPr id="47" name="Rectangle 46"/>
            <p:cNvSpPr/>
            <p:nvPr/>
          </p:nvSpPr>
          <p:spPr>
            <a:xfrm>
              <a:off x="6324600" y="5943600"/>
              <a:ext cx="22098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ListUsingArray.java</a:t>
              </a:r>
            </a:p>
          </p:txBody>
        </p:sp>
      </p:grpSp>
      <p:sp>
        <p:nvSpPr>
          <p:cNvPr id="10" name="TextBox 9"/>
          <p:cNvSpPr txBox="1"/>
          <p:nvPr/>
        </p:nvSpPr>
        <p:spPr>
          <a:xfrm>
            <a:off x="2971800" y="5562600"/>
            <a:ext cx="32004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b="1" dirty="0">
                <a:latin typeface="Courier New" pitchFamily="49" charset="0"/>
                <a:cs typeface="Courier New" pitchFamily="49" charset="0"/>
              </a:rPr>
              <a:t>print()</a:t>
            </a:r>
            <a:r>
              <a:rPr lang="en-US" dirty="0">
                <a:cs typeface="Courier New" pitchFamily="49" charset="0"/>
              </a:rPr>
              <a:t> </a:t>
            </a:r>
            <a:r>
              <a:rPr lang="en-US" dirty="0"/>
              <a:t>method not shown here. Refer to program.</a:t>
            </a:r>
            <a:endParaRPr lang="en-SG" dirty="0"/>
          </a:p>
        </p:txBody>
      </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Testing Array Implementation (7/9)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21</a:t>
            </a:fld>
            <a:endParaRPr lang="en-US" sz="1600" dirty="0"/>
          </a:p>
        </p:txBody>
      </p:sp>
      <p:grpSp>
        <p:nvGrpSpPr>
          <p:cNvPr id="7" name="Group 6"/>
          <p:cNvGrpSpPr/>
          <p:nvPr/>
        </p:nvGrpSpPr>
        <p:grpSpPr>
          <a:xfrm>
            <a:off x="443459" y="1147011"/>
            <a:ext cx="8416977" cy="4858325"/>
            <a:chOff x="457200" y="990600"/>
            <a:chExt cx="8416977" cy="4858325"/>
          </a:xfrm>
        </p:grpSpPr>
        <p:sp>
          <p:nvSpPr>
            <p:cNvPr id="10" name="TextBox 9"/>
            <p:cNvSpPr txBox="1"/>
            <p:nvPr/>
          </p:nvSpPr>
          <p:spPr>
            <a:xfrm>
              <a:off x="457200" y="990600"/>
              <a:ext cx="8416977"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 pos="13462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 pos="1346200" algn="l"/>
                </a:tabLst>
              </a:pPr>
              <a:endParaRPr lang="en-SG" sz="16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TestListUsingArray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ListUsingArray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ListUsingArray &lt;String&gt;();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endParaRPr lang="en-SG" sz="1000" b="1" dirty="0">
                <a:latin typeface="Courier New" pitchFamily="49" charset="0"/>
                <a:cs typeface="Courier New" pitchFamily="49" charset="0"/>
              </a:endParaRP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	}</a:t>
              </a:r>
            </a:p>
            <a:p>
              <a:pPr>
                <a:tabLst>
                  <a:tab pos="271463" algn="l"/>
                  <a:tab pos="542925" algn="l"/>
                  <a:tab pos="803275" algn="l"/>
                  <a:tab pos="1074738" algn="l"/>
                  <a:tab pos="1346200" algn="l"/>
                </a:tabLst>
              </a:pPr>
              <a:r>
                <a:rPr lang="en-SG" sz="1600" b="1" dirty="0">
                  <a:latin typeface="Courier New" pitchFamily="49" charset="0"/>
                  <a:cs typeface="Courier New" pitchFamily="49" charset="0"/>
                </a:rPr>
                <a:t>}</a:t>
              </a:r>
            </a:p>
          </p:txBody>
        </p:sp>
        <p:sp>
          <p:nvSpPr>
            <p:cNvPr id="11" name="Rectangle 10"/>
            <p:cNvSpPr/>
            <p:nvPr/>
          </p:nvSpPr>
          <p:spPr>
            <a:xfrm>
              <a:off x="5896132" y="5467925"/>
              <a:ext cx="27432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TestListUsingArray.java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(8/9)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17" name="Content Placeholder 2"/>
          <p:cNvSpPr>
            <a:spLocks noGrp="1"/>
          </p:cNvSpPr>
          <p:nvPr>
            <p:ph idx="1"/>
          </p:nvPr>
        </p:nvSpPr>
        <p:spPr>
          <a:xfrm>
            <a:off x="464695" y="1066800"/>
            <a:ext cx="8544394" cy="5334000"/>
          </a:xfrm>
        </p:spPr>
        <p:txBody>
          <a:bodyPr>
            <a:normAutofit/>
          </a:bodyPr>
          <a:lstStyle/>
          <a:p>
            <a:pPr>
              <a:spcBef>
                <a:spcPts val="0"/>
              </a:spcBef>
            </a:pPr>
            <a:r>
              <a:rPr lang="en-US" sz="2400" dirty="0"/>
              <a:t>Question: </a:t>
            </a:r>
            <a:r>
              <a:rPr lang="en-US" sz="2400" dirty="0">
                <a:solidFill>
                  <a:srgbClr val="0000FF"/>
                </a:solidFill>
              </a:rPr>
              <a:t>Time Efficiency? </a:t>
            </a:r>
          </a:p>
          <a:p>
            <a:pPr lvl="1">
              <a:spcBef>
                <a:spcPts val="600"/>
              </a:spcBef>
            </a:pPr>
            <a:r>
              <a:rPr lang="en-US" sz="2000" dirty="0"/>
              <a:t>Retrieval: </a:t>
            </a:r>
            <a:r>
              <a:rPr lang="en-US" sz="2000" dirty="0">
                <a:solidFill>
                  <a:srgbClr val="C00000"/>
                </a:solidFill>
              </a:rPr>
              <a:t>getFirst()</a:t>
            </a:r>
          </a:p>
          <a:p>
            <a:pPr lvl="2">
              <a:spcBef>
                <a:spcPts val="300"/>
              </a:spcBef>
            </a:pPr>
            <a:r>
              <a:rPr lang="en-US" sz="1800" dirty="0"/>
              <a:t>Always fast with 1 read operation</a:t>
            </a:r>
          </a:p>
          <a:p>
            <a:pPr lvl="1">
              <a:spcBef>
                <a:spcPts val="600"/>
              </a:spcBef>
            </a:pPr>
            <a:r>
              <a:rPr lang="en-US" sz="2000" dirty="0"/>
              <a:t>Insertion: </a:t>
            </a:r>
            <a:r>
              <a:rPr lang="en-US" sz="2000" dirty="0">
                <a:solidFill>
                  <a:srgbClr val="C00000"/>
                </a:solidFill>
              </a:rPr>
              <a:t>addFirst(E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Insertion: </a:t>
            </a:r>
            <a:r>
              <a:rPr lang="en-US" sz="2000" dirty="0">
                <a:solidFill>
                  <a:srgbClr val="C00000"/>
                </a:solidFill>
              </a:rPr>
              <a:t>add(int index, E item)</a:t>
            </a:r>
          </a:p>
          <a:p>
            <a:pPr lvl="2">
              <a:spcBef>
                <a:spcPts val="300"/>
              </a:spcBef>
            </a:pPr>
            <a:r>
              <a:rPr lang="en-US" sz="1800" dirty="0"/>
              <a:t>Inserting into the specified position (not shown in ListUsingArray.java)</a:t>
            </a:r>
          </a:p>
          <a:p>
            <a:pPr lvl="3">
              <a:spcBef>
                <a:spcPts val="300"/>
              </a:spcBef>
            </a:pPr>
            <a:r>
              <a:rPr lang="en-US" sz="1600" dirty="0">
                <a:solidFill>
                  <a:srgbClr val="0000FF"/>
                </a:solidFill>
              </a:rPr>
              <a:t>Best case: No shifting of items (add to the last place)</a:t>
            </a:r>
          </a:p>
          <a:p>
            <a:pPr lvl="3">
              <a:spcBef>
                <a:spcPts val="300"/>
              </a:spcBef>
            </a:pPr>
            <a:r>
              <a:rPr lang="en-US" sz="1600" dirty="0">
                <a:solidFill>
                  <a:srgbClr val="0000FF"/>
                </a:solidFill>
              </a:rPr>
              <a:t>Worst case: Shifting of all items (add to the first place)</a:t>
            </a:r>
          </a:p>
          <a:p>
            <a:pPr lvl="1">
              <a:spcBef>
                <a:spcPts val="600"/>
              </a:spcBef>
            </a:pPr>
            <a:r>
              <a:rPr lang="en-US" sz="2000" dirty="0"/>
              <a:t>Deletion: </a:t>
            </a:r>
            <a:r>
              <a:rPr lang="en-US" sz="2000" dirty="0">
                <a:solidFill>
                  <a:srgbClr val="C00000"/>
                </a:solidFill>
              </a:rPr>
              <a:t>removeFirst(E item)</a:t>
            </a:r>
          </a:p>
          <a:p>
            <a:pPr lvl="2">
              <a:spcBef>
                <a:spcPts val="300"/>
              </a:spcBef>
            </a:pPr>
            <a:r>
              <a:rPr lang="en-US" sz="1800" dirty="0"/>
              <a:t>Shifting of all </a:t>
            </a:r>
            <a:r>
              <a:rPr lang="en-US" sz="1800" i="1" dirty="0"/>
              <a:t>n</a:t>
            </a:r>
            <a:r>
              <a:rPr lang="en-US" sz="1800" dirty="0"/>
              <a:t> items – bad!</a:t>
            </a:r>
          </a:p>
          <a:p>
            <a:pPr lvl="1">
              <a:spcBef>
                <a:spcPts val="600"/>
              </a:spcBef>
            </a:pPr>
            <a:r>
              <a:rPr lang="en-US" sz="2000" dirty="0"/>
              <a:t>Deletion: </a:t>
            </a:r>
            <a:r>
              <a:rPr lang="en-US" sz="2000" dirty="0">
                <a:solidFill>
                  <a:srgbClr val="C00000"/>
                </a:solidFill>
              </a:rPr>
              <a:t>remove(int index)</a:t>
            </a:r>
          </a:p>
          <a:p>
            <a:pPr lvl="2">
              <a:spcBef>
                <a:spcPts val="300"/>
              </a:spcBef>
            </a:pPr>
            <a:r>
              <a:rPr lang="en-US" sz="1800" dirty="0"/>
              <a:t>Delete the item at the specified position (not shown in ListUsingArray.java)</a:t>
            </a:r>
          </a:p>
          <a:p>
            <a:pPr lvl="3">
              <a:spcBef>
                <a:spcPts val="300"/>
              </a:spcBef>
            </a:pPr>
            <a:r>
              <a:rPr lang="en-US" sz="1600" dirty="0">
                <a:solidFill>
                  <a:srgbClr val="0000FF"/>
                </a:solidFill>
              </a:rPr>
              <a:t>Best case: No shifting of items (delete the last item)</a:t>
            </a:r>
          </a:p>
          <a:p>
            <a:pPr lvl="3">
              <a:spcBef>
                <a:spcPts val="300"/>
              </a:spcBef>
            </a:pPr>
            <a:r>
              <a:rPr lang="en-US" sz="1600" dirty="0">
                <a:solidFill>
                  <a:srgbClr val="0000FF"/>
                </a:solidFill>
              </a:rPr>
              <a:t>Worst case: Shifting of all items (delete the first item)</a:t>
            </a:r>
            <a:endParaRPr lang="en-GB" sz="2000" dirty="0">
              <a:solidFill>
                <a:srgbClr val="0000FF"/>
              </a:solidFill>
            </a:endParaRPr>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2. </a:t>
            </a:r>
            <a:r>
              <a:rPr lang="en-US" sz="3600" dirty="0">
                <a:latin typeface="Britannic Bold" panose="020B0903060703020204" pitchFamily="34" charset="0"/>
              </a:rPr>
              <a:t>Analysis of Array Impl</a:t>
            </a:r>
            <a:r>
              <a:rPr lang="en-US" sz="3600" baseline="30000" dirty="0">
                <a:latin typeface="Britannic Bold" panose="020B0903060703020204" pitchFamily="34" charset="0"/>
              </a:rPr>
              <a:t>n</a:t>
            </a:r>
            <a:r>
              <a:rPr lang="en-US" sz="3600" dirty="0">
                <a:latin typeface="Britannic Bold" panose="020B0903060703020204" pitchFamily="34" charset="0"/>
              </a:rPr>
              <a:t> of List (9/9)</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17" name="Content Placeholder 2"/>
          <p:cNvSpPr>
            <a:spLocks noGrp="1"/>
          </p:cNvSpPr>
          <p:nvPr>
            <p:ph idx="1"/>
          </p:nvPr>
        </p:nvSpPr>
        <p:spPr>
          <a:xfrm>
            <a:off x="457200" y="1066800"/>
            <a:ext cx="8229600" cy="5334000"/>
          </a:xfrm>
        </p:spPr>
        <p:txBody>
          <a:bodyPr>
            <a:normAutofit/>
          </a:bodyPr>
          <a:lstStyle/>
          <a:p>
            <a:pPr>
              <a:spcBef>
                <a:spcPts val="0"/>
              </a:spcBef>
            </a:pPr>
            <a:r>
              <a:rPr lang="en-US" sz="2400" dirty="0"/>
              <a:t>Question: What is the </a:t>
            </a:r>
            <a:r>
              <a:rPr lang="en-US" sz="2400" dirty="0">
                <a:solidFill>
                  <a:srgbClr val="0000FF"/>
                </a:solidFill>
              </a:rPr>
              <a:t>Space Efficiency?</a:t>
            </a:r>
          </a:p>
          <a:p>
            <a:pPr lvl="1">
              <a:spcBef>
                <a:spcPts val="0"/>
              </a:spcBef>
            </a:pPr>
            <a:r>
              <a:rPr lang="en-US" sz="2000" dirty="0"/>
              <a:t>Size of array collection limited by MAXSIZE</a:t>
            </a:r>
          </a:p>
          <a:p>
            <a:pPr lvl="1">
              <a:spcBef>
                <a:spcPts val="0"/>
              </a:spcBef>
            </a:pPr>
            <a:r>
              <a:rPr lang="en-US" sz="2000" dirty="0"/>
              <a:t>Problems</a:t>
            </a:r>
          </a:p>
          <a:p>
            <a:pPr lvl="2">
              <a:spcBef>
                <a:spcPts val="0"/>
              </a:spcBef>
            </a:pPr>
            <a:r>
              <a:rPr lang="en-US" sz="1800" dirty="0"/>
              <a:t>We don’t always know the maximum size ahead of time</a:t>
            </a:r>
          </a:p>
          <a:p>
            <a:pPr lvl="2">
              <a:spcBef>
                <a:spcPts val="0"/>
              </a:spcBef>
            </a:pPr>
            <a:r>
              <a:rPr lang="en-US" sz="1800" dirty="0"/>
              <a:t>If MAXSIZE is too liberal, unused space is wasted</a:t>
            </a:r>
          </a:p>
          <a:p>
            <a:pPr lvl="2">
              <a:spcBef>
                <a:spcPts val="0"/>
              </a:spcBef>
            </a:pPr>
            <a:r>
              <a:rPr lang="en-US" sz="1800" dirty="0"/>
              <a:t>If MAXSIZE is too conservative, easy to run out of space</a:t>
            </a:r>
          </a:p>
          <a:p>
            <a:pPr>
              <a:spcBef>
                <a:spcPts val="1200"/>
              </a:spcBef>
            </a:pPr>
            <a:r>
              <a:rPr lang="en-US" sz="2400" dirty="0"/>
              <a:t>Idea: make MAXSIZE a variable, and create/copy to a larger array whenever the array runs out of space</a:t>
            </a:r>
          </a:p>
          <a:p>
            <a:pPr lvl="1">
              <a:spcBef>
                <a:spcPts val="0"/>
              </a:spcBef>
            </a:pPr>
            <a:r>
              <a:rPr lang="en-US" sz="2000" dirty="0"/>
              <a:t>No more limits on size</a:t>
            </a:r>
          </a:p>
          <a:p>
            <a:pPr lvl="1">
              <a:spcBef>
                <a:spcPts val="0"/>
              </a:spcBef>
            </a:pPr>
            <a:r>
              <a:rPr lang="en-US" sz="2000" dirty="0"/>
              <a:t>But copying overhead is still a problem</a:t>
            </a:r>
          </a:p>
          <a:p>
            <a:pPr>
              <a:spcBef>
                <a:spcPts val="1200"/>
              </a:spcBef>
            </a:pPr>
            <a:r>
              <a:rPr lang="en-US" sz="2400" dirty="0">
                <a:solidFill>
                  <a:srgbClr val="0000FF"/>
                </a:solidFill>
              </a:rPr>
              <a:t>When to use such a list?</a:t>
            </a:r>
          </a:p>
          <a:p>
            <a:pPr lvl="1">
              <a:spcBef>
                <a:spcPts val="0"/>
              </a:spcBef>
            </a:pPr>
            <a:r>
              <a:rPr lang="en-US" sz="2000" dirty="0"/>
              <a:t>For a fixed-size list, an array is good enough!</a:t>
            </a:r>
          </a:p>
          <a:p>
            <a:pPr lvl="1">
              <a:spcBef>
                <a:spcPts val="0"/>
              </a:spcBef>
            </a:pPr>
            <a:r>
              <a:rPr lang="en-US" sz="2000" dirty="0"/>
              <a:t>For a variable-size list, where dynamic operations such as insertion/deletion are common, an array is a poor choice; better alternative – </a:t>
            </a:r>
            <a:r>
              <a:rPr lang="en-US" sz="2000" b="1" dirty="0">
                <a:solidFill>
                  <a:srgbClr val="C00000"/>
                </a:solidFill>
              </a:rPr>
              <a:t>Linked List</a:t>
            </a:r>
          </a:p>
          <a:p>
            <a:pPr lvl="1">
              <a:spcBef>
                <a:spcPts val="0"/>
              </a:spcBef>
            </a:pPr>
            <a:endParaRPr lang="en-US" sz="20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marL="520700" indent="-520700" eaLnBrk="1" hangingPunct="1"/>
            <a:r>
              <a:rPr lang="en-US" sz="4400" dirty="0">
                <a:solidFill>
                  <a:srgbClr val="C00000"/>
                </a:solidFill>
                <a:latin typeface="Britannic Bold" panose="020B0903060703020204" pitchFamily="34" charset="0"/>
              </a:rPr>
              <a:t>3</a:t>
            </a:r>
            <a:r>
              <a:rPr lang="en-US" sz="4400" dirty="0">
                <a:latin typeface="Britannic Bold" panose="020B0903060703020204" pitchFamily="34" charset="0"/>
              </a:rPr>
              <a:t>	List Implementation via Linked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Variable-size list</a:t>
            </a:r>
          </a:p>
        </p:txBody>
      </p:sp>
      <p:grpSp>
        <p:nvGrpSpPr>
          <p:cNvPr id="29" name="Group 28"/>
          <p:cNvGrpSpPr/>
          <p:nvPr/>
        </p:nvGrpSpPr>
        <p:grpSpPr>
          <a:xfrm>
            <a:off x="2514600" y="4648200"/>
            <a:ext cx="3505200" cy="304800"/>
            <a:chOff x="2514600" y="4648200"/>
            <a:chExt cx="3505200" cy="304800"/>
          </a:xfrm>
        </p:grpSpPr>
        <p:grpSp>
          <p:nvGrpSpPr>
            <p:cNvPr id="12" name="Group 11"/>
            <p:cNvGrpSpPr/>
            <p:nvPr/>
          </p:nvGrpSpPr>
          <p:grpSpPr>
            <a:xfrm>
              <a:off x="2514600" y="4648200"/>
              <a:ext cx="457200" cy="304800"/>
              <a:chOff x="2514600" y="4648200"/>
              <a:chExt cx="457200" cy="304800"/>
            </a:xfrm>
          </p:grpSpPr>
          <p:sp>
            <p:nvSpPr>
              <p:cNvPr id="4" name="Rectangle 3"/>
              <p:cNvSpPr/>
              <p:nvPr/>
            </p:nvSpPr>
            <p:spPr>
              <a:xfrm>
                <a:off x="2514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p:cNvSpPr/>
              <p:nvPr/>
            </p:nvSpPr>
            <p:spPr>
              <a:xfrm>
                <a:off x="2819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3" name="Group 12"/>
            <p:cNvGrpSpPr/>
            <p:nvPr/>
          </p:nvGrpSpPr>
          <p:grpSpPr>
            <a:xfrm>
              <a:off x="3276600" y="4648200"/>
              <a:ext cx="457200" cy="304800"/>
              <a:chOff x="3276600" y="4648200"/>
              <a:chExt cx="457200" cy="304800"/>
            </a:xfrm>
          </p:grpSpPr>
          <p:sp>
            <p:nvSpPr>
              <p:cNvPr id="6" name="Rectangle 5"/>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Rectangle 6"/>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 name="Straight Arrow Connector 8"/>
            <p:cNvCxnSpPr/>
            <p:nvPr/>
          </p:nvCxnSpPr>
          <p:spPr>
            <a:xfrm>
              <a:off x="2895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038600" y="4648200"/>
              <a:ext cx="457200" cy="304800"/>
              <a:chOff x="3276600" y="4648200"/>
              <a:chExt cx="457200" cy="304800"/>
            </a:xfrm>
          </p:grpSpPr>
          <p:sp>
            <p:nvSpPr>
              <p:cNvPr id="15" name="Rectangle 14"/>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17" name="Straight Arrow Connector 16"/>
            <p:cNvCxnSpPr/>
            <p:nvPr/>
          </p:nvCxnSpPr>
          <p:spPr>
            <a:xfrm>
              <a:off x="3657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800600" y="4648200"/>
              <a:ext cx="457200" cy="304800"/>
              <a:chOff x="3276600" y="4648200"/>
              <a:chExt cx="457200" cy="304800"/>
            </a:xfrm>
          </p:grpSpPr>
          <p:sp>
            <p:nvSpPr>
              <p:cNvPr id="19" name="Rectangle 18"/>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1" name="Straight Arrow Connector 20"/>
            <p:cNvCxnSpPr/>
            <p:nvPr/>
          </p:nvCxnSpPr>
          <p:spPr>
            <a:xfrm>
              <a:off x="4419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62600" y="4648200"/>
              <a:ext cx="457200" cy="304800"/>
              <a:chOff x="3276600" y="4648200"/>
              <a:chExt cx="457200" cy="304800"/>
            </a:xfrm>
          </p:grpSpPr>
          <p:sp>
            <p:nvSpPr>
              <p:cNvPr id="23" name="Rectangle 22"/>
              <p:cNvSpPr/>
              <p:nvPr/>
            </p:nvSpPr>
            <p:spPr>
              <a:xfrm>
                <a:off x="3276600" y="4648200"/>
                <a:ext cx="3048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Rectangle 23"/>
              <p:cNvSpPr/>
              <p:nvPr/>
            </p:nvSpPr>
            <p:spPr>
              <a:xfrm>
                <a:off x="3581400" y="4648200"/>
                <a:ext cx="1524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a:off x="5181600" y="4800600"/>
              <a:ext cx="381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867400" y="4648200"/>
              <a:ext cx="152400" cy="30480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(1/3)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GB" sz="2800" dirty="0">
                <a:solidFill>
                  <a:srgbClr val="0000FF"/>
                </a:solidFill>
              </a:rPr>
              <a:t>Recap when using an array... </a:t>
            </a:r>
          </a:p>
          <a:p>
            <a:pPr marL="784225" lvl="1" indent="-457200">
              <a:buClr>
                <a:schemeClr val="bg2"/>
              </a:buClr>
              <a:buSzPct val="100000"/>
              <a:defRPr/>
            </a:pPr>
            <a:r>
              <a:rPr lang="en-GB" sz="2400" dirty="0"/>
              <a:t>X, A, B are elements of an array</a:t>
            </a:r>
          </a:p>
          <a:p>
            <a:pPr marL="784225" lvl="1" indent="-457200">
              <a:buClr>
                <a:schemeClr val="bg2"/>
              </a:buClr>
              <a:buSzPct val="100000"/>
              <a:defRPr/>
            </a:pPr>
            <a:r>
              <a:rPr lang="en-GB" sz="2400" dirty="0"/>
              <a:t>Y is new element to be added</a:t>
            </a:r>
            <a:endParaRPr lang="en-US" sz="24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sp>
        <p:nvSpPr>
          <p:cNvPr id="11"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2" name="Group 38"/>
          <p:cNvGrpSpPr>
            <a:grpSpLocks/>
          </p:cNvGrpSpPr>
          <p:nvPr/>
        </p:nvGrpSpPr>
        <p:grpSpPr bwMode="auto">
          <a:xfrm>
            <a:off x="3200400" y="2332895"/>
            <a:ext cx="1295400" cy="1143000"/>
            <a:chOff x="2016" y="1728"/>
            <a:chExt cx="816" cy="720"/>
          </a:xfrm>
        </p:grpSpPr>
        <p:sp>
          <p:nvSpPr>
            <p:cNvPr id="13" name="AutoShape 5"/>
            <p:cNvSpPr>
              <a:spLocks noChangeArrowheads="1"/>
            </p:cNvSpPr>
            <p:nvPr/>
          </p:nvSpPr>
          <p:spPr bwMode="auto">
            <a:xfrm>
              <a:off x="2016"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14" name="AutoShape 6"/>
            <p:cNvSpPr>
              <a:spLocks noChangeArrowheads="1"/>
            </p:cNvSpPr>
            <p:nvPr/>
          </p:nvSpPr>
          <p:spPr bwMode="auto">
            <a:xfrm>
              <a:off x="2016"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15" name="AutoShape 7"/>
            <p:cNvSpPr>
              <a:spLocks noChangeArrowheads="1"/>
            </p:cNvSpPr>
            <p:nvPr/>
          </p:nvSpPr>
          <p:spPr bwMode="auto">
            <a:xfrm>
              <a:off x="2544"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16" name="Text Box 8"/>
            <p:cNvSpPr txBox="1">
              <a:spLocks noChangeArrowheads="1"/>
            </p:cNvSpPr>
            <p:nvPr/>
          </p:nvSpPr>
          <p:spPr bwMode="auto">
            <a:xfrm>
              <a:off x="2304" y="1776"/>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18" name="Group 40"/>
          <p:cNvGrpSpPr>
            <a:grpSpLocks/>
          </p:cNvGrpSpPr>
          <p:nvPr/>
        </p:nvGrpSpPr>
        <p:grpSpPr bwMode="auto">
          <a:xfrm>
            <a:off x="4648200" y="2332895"/>
            <a:ext cx="1295400" cy="1143000"/>
            <a:chOff x="2928" y="1728"/>
            <a:chExt cx="816" cy="720"/>
          </a:xfrm>
        </p:grpSpPr>
        <p:sp>
          <p:nvSpPr>
            <p:cNvPr id="19" name="AutoShape 9"/>
            <p:cNvSpPr>
              <a:spLocks noChangeArrowheads="1"/>
            </p:cNvSpPr>
            <p:nvPr/>
          </p:nvSpPr>
          <p:spPr bwMode="auto">
            <a:xfrm>
              <a:off x="2928"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0" name="AutoShape 10"/>
            <p:cNvSpPr>
              <a:spLocks noChangeArrowheads="1"/>
            </p:cNvSpPr>
            <p:nvPr/>
          </p:nvSpPr>
          <p:spPr bwMode="auto">
            <a:xfrm>
              <a:off x="2928"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1" name="AutoShape 11"/>
            <p:cNvSpPr>
              <a:spLocks noChangeArrowheads="1"/>
            </p:cNvSpPr>
            <p:nvPr/>
          </p:nvSpPr>
          <p:spPr bwMode="auto">
            <a:xfrm>
              <a:off x="3456" y="2016"/>
              <a:ext cx="288" cy="432"/>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endParaRPr>
            </a:p>
          </p:txBody>
        </p:sp>
        <p:sp>
          <p:nvSpPr>
            <p:cNvPr id="22" name="Text Box 12"/>
            <p:cNvSpPr txBox="1">
              <a:spLocks noChangeArrowheads="1"/>
            </p:cNvSpPr>
            <p:nvPr/>
          </p:nvSpPr>
          <p:spPr bwMode="auto">
            <a:xfrm>
              <a:off x="3216" y="1776"/>
              <a:ext cx="192"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grpSp>
      <p:grpSp>
        <p:nvGrpSpPr>
          <p:cNvPr id="23" name="Group 36"/>
          <p:cNvGrpSpPr>
            <a:grpSpLocks/>
          </p:cNvGrpSpPr>
          <p:nvPr/>
        </p:nvGrpSpPr>
        <p:grpSpPr bwMode="auto">
          <a:xfrm>
            <a:off x="1752600" y="2332895"/>
            <a:ext cx="1295400" cy="1143000"/>
            <a:chOff x="1104" y="1728"/>
            <a:chExt cx="816" cy="720"/>
          </a:xfrm>
        </p:grpSpPr>
        <p:sp>
          <p:nvSpPr>
            <p:cNvPr id="24" name="AutoShape 2"/>
            <p:cNvSpPr>
              <a:spLocks noChangeArrowheads="1"/>
            </p:cNvSpPr>
            <p:nvPr/>
          </p:nvSpPr>
          <p:spPr bwMode="auto">
            <a:xfrm>
              <a:off x="1104" y="1728"/>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25" name="AutoShape 3"/>
            <p:cNvSpPr>
              <a:spLocks noChangeArrowheads="1"/>
            </p:cNvSpPr>
            <p:nvPr/>
          </p:nvSpPr>
          <p:spPr bwMode="auto">
            <a:xfrm>
              <a:off x="1104" y="2016"/>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26" name="AutoShape 4"/>
            <p:cNvSpPr>
              <a:spLocks noChangeArrowheads="1"/>
            </p:cNvSpPr>
            <p:nvPr/>
          </p:nvSpPr>
          <p:spPr bwMode="auto">
            <a:xfrm>
              <a:off x="1632" y="2016"/>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27" name="Text Box 13"/>
            <p:cNvSpPr txBox="1">
              <a:spLocks noChangeArrowheads="1"/>
            </p:cNvSpPr>
            <p:nvPr/>
          </p:nvSpPr>
          <p:spPr bwMode="auto">
            <a:xfrm>
              <a:off x="1392" y="1776"/>
              <a:ext cx="288" cy="288"/>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28" name="Group 37"/>
          <p:cNvGrpSpPr>
            <a:grpSpLocks/>
          </p:cNvGrpSpPr>
          <p:nvPr/>
        </p:nvGrpSpPr>
        <p:grpSpPr bwMode="auto">
          <a:xfrm>
            <a:off x="4648200" y="4923695"/>
            <a:ext cx="1295400" cy="1143000"/>
            <a:chOff x="2496" y="3360"/>
            <a:chExt cx="816" cy="720"/>
          </a:xfrm>
        </p:grpSpPr>
        <p:sp>
          <p:nvSpPr>
            <p:cNvPr id="29" name="AutoShape 14"/>
            <p:cNvSpPr>
              <a:spLocks noChangeArrowheads="1"/>
            </p:cNvSpPr>
            <p:nvPr/>
          </p:nvSpPr>
          <p:spPr bwMode="auto">
            <a:xfrm>
              <a:off x="2496" y="3360"/>
              <a:ext cx="816" cy="288"/>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30" name="AutoShape 15"/>
            <p:cNvSpPr>
              <a:spLocks noChangeArrowheads="1"/>
            </p:cNvSpPr>
            <p:nvPr/>
          </p:nvSpPr>
          <p:spPr bwMode="auto">
            <a:xfrm>
              <a:off x="2496" y="3648"/>
              <a:ext cx="528" cy="432"/>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31" name="AutoShape 16"/>
            <p:cNvSpPr>
              <a:spLocks noChangeArrowheads="1"/>
            </p:cNvSpPr>
            <p:nvPr/>
          </p:nvSpPr>
          <p:spPr bwMode="auto">
            <a:xfrm>
              <a:off x="3024" y="3648"/>
              <a:ext cx="288" cy="432"/>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32" name="Text Box 17"/>
            <p:cNvSpPr txBox="1">
              <a:spLocks noChangeArrowheads="1"/>
            </p:cNvSpPr>
            <p:nvPr/>
          </p:nvSpPr>
          <p:spPr bwMode="auto">
            <a:xfrm>
              <a:off x="2784" y="3408"/>
              <a:ext cx="240" cy="288"/>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33" name="AutoShape 18"/>
          <p:cNvSpPr>
            <a:spLocks noChangeArrowheads="1"/>
          </p:cNvSpPr>
          <p:nvPr/>
        </p:nvSpPr>
        <p:spPr bwMode="auto">
          <a:xfrm>
            <a:off x="5181600" y="3780695"/>
            <a:ext cx="152400" cy="762000"/>
          </a:xfrm>
          <a:prstGeom prst="upArrow">
            <a:avLst>
              <a:gd name="adj1" fmla="val 50000"/>
              <a:gd name="adj2" fmla="val 125000"/>
            </a:avLst>
          </a:prstGeom>
          <a:solidFill>
            <a:schemeClr val="accent2"/>
          </a:solidFill>
          <a:ln w="9525">
            <a:solidFill>
              <a:schemeClr val="tx1"/>
            </a:solidFill>
            <a:miter lim="800000"/>
            <a:headEnd/>
            <a:tailEnd/>
          </a:ln>
        </p:spPr>
        <p:txBody>
          <a:bodyPr wrap="none" anchor="ctr"/>
          <a:lstStyle/>
          <a:p>
            <a:endParaRPr lang="en-US" dirty="0"/>
          </a:p>
        </p:txBody>
      </p:sp>
      <p:sp>
        <p:nvSpPr>
          <p:cNvPr id="34" name="AutoShape 20"/>
          <p:cNvSpPr>
            <a:spLocks noChangeArrowheads="1"/>
          </p:cNvSpPr>
          <p:nvPr/>
        </p:nvSpPr>
        <p:spPr bwMode="auto">
          <a:xfrm>
            <a:off x="1371600" y="5457095"/>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35" name="AutoShape 21"/>
          <p:cNvSpPr>
            <a:spLocks noChangeArrowheads="1"/>
          </p:cNvSpPr>
          <p:nvPr/>
        </p:nvSpPr>
        <p:spPr bwMode="auto">
          <a:xfrm>
            <a:off x="152400" y="4085495"/>
            <a:ext cx="2286000" cy="914400"/>
          </a:xfrm>
          <a:prstGeom prst="cloudCallout">
            <a:avLst>
              <a:gd name="adj1" fmla="val 19213"/>
              <a:gd name="adj2" fmla="val 78301"/>
            </a:avLst>
          </a:prstGeom>
          <a:solidFill>
            <a:schemeClr val="bg1"/>
          </a:solidFill>
          <a:ln w="9525">
            <a:solidFill>
              <a:schemeClr val="tx1"/>
            </a:solidFill>
            <a:round/>
            <a:headEnd/>
            <a:tailEnd/>
          </a:ln>
        </p:spPr>
        <p:txBody>
          <a:bodyPr/>
          <a:lstStyle/>
          <a:p>
            <a:r>
              <a:rPr lang="en-US" dirty="0">
                <a:latin typeface="Arial" pitchFamily="34" charset="0"/>
              </a:rPr>
              <a:t>I want to </a:t>
            </a:r>
            <a:r>
              <a:rPr lang="en-US" dirty="0">
                <a:solidFill>
                  <a:srgbClr val="0000FF"/>
                </a:solidFill>
                <a:latin typeface="Arial" pitchFamily="34" charset="0"/>
              </a:rPr>
              <a:t>add Y</a:t>
            </a:r>
            <a:r>
              <a:rPr lang="en-US" dirty="0">
                <a:solidFill>
                  <a:schemeClr val="accent2"/>
                </a:solidFill>
                <a:latin typeface="Arial" pitchFamily="34" charset="0"/>
              </a:rPr>
              <a:t> </a:t>
            </a:r>
            <a:r>
              <a:rPr lang="en-US" dirty="0">
                <a:latin typeface="Arial" pitchFamily="34" charset="0"/>
              </a:rPr>
              <a:t>after A</a:t>
            </a:r>
            <a:r>
              <a:rPr lang="en-US" dirty="0">
                <a:solidFill>
                  <a:schemeClr val="accent2"/>
                </a:solidFill>
                <a:latin typeface="Arial" pitchFamily="34" charset="0"/>
              </a:rPr>
              <a:t>.</a:t>
            </a:r>
          </a:p>
        </p:txBody>
      </p:sp>
      <p:sp>
        <p:nvSpPr>
          <p:cNvPr id="36" name="AutoShape 22"/>
          <p:cNvSpPr>
            <a:spLocks noChangeArrowheads="1"/>
          </p:cNvSpPr>
          <p:nvPr/>
        </p:nvSpPr>
        <p:spPr bwMode="auto">
          <a:xfrm>
            <a:off x="2057400" y="4390295"/>
            <a:ext cx="2209800" cy="1143000"/>
          </a:xfrm>
          <a:prstGeom prst="cloudCallout">
            <a:avLst>
              <a:gd name="adj1" fmla="val -62421"/>
              <a:gd name="adj2" fmla="val 35278"/>
            </a:avLst>
          </a:prstGeom>
          <a:solidFill>
            <a:schemeClr val="bg1"/>
          </a:solidFill>
          <a:ln w="9525">
            <a:solidFill>
              <a:schemeClr val="tx1"/>
            </a:solidFill>
            <a:round/>
            <a:headEnd/>
            <a:tailEnd/>
          </a:ln>
        </p:spPr>
        <p:txBody>
          <a:bodyPr/>
          <a:lstStyle/>
          <a:p>
            <a:r>
              <a:rPr lang="en-US" dirty="0"/>
              <a:t>I want to </a:t>
            </a:r>
            <a:r>
              <a:rPr lang="en-US" dirty="0">
                <a:solidFill>
                  <a:srgbClr val="C00000"/>
                </a:solidFill>
              </a:rPr>
              <a:t>remove A</a:t>
            </a:r>
            <a:r>
              <a:rPr lang="en-US" dirty="0"/>
              <a:t>.</a:t>
            </a:r>
          </a:p>
        </p:txBody>
      </p:sp>
      <p:sp>
        <p:nvSpPr>
          <p:cNvPr id="37" name="AutoShape 35"/>
          <p:cNvSpPr>
            <a:spLocks noChangeArrowheads="1"/>
          </p:cNvSpPr>
          <p:nvPr/>
        </p:nvSpPr>
        <p:spPr bwMode="auto">
          <a:xfrm>
            <a:off x="6781800" y="1647095"/>
            <a:ext cx="1834662" cy="533400"/>
          </a:xfrm>
          <a:prstGeom prst="downArrowCallout">
            <a:avLst>
              <a:gd name="adj1" fmla="val 75000"/>
              <a:gd name="adj2" fmla="val 75000"/>
              <a:gd name="adj3" fmla="val 16667"/>
              <a:gd name="adj4" fmla="val 66667"/>
            </a:avLst>
          </a:prstGeom>
          <a:solidFill>
            <a:schemeClr val="accent5"/>
          </a:solidFill>
          <a:ln w="9525">
            <a:solidFill>
              <a:schemeClr val="tx1"/>
            </a:solidFill>
            <a:miter lim="800000"/>
            <a:headEnd/>
            <a:tailEnd/>
          </a:ln>
        </p:spPr>
        <p:txBody>
          <a:bodyPr wrap="none" anchor="ctr"/>
          <a:lstStyle/>
          <a:p>
            <a:r>
              <a:rPr lang="en-US" dirty="0"/>
              <a:t>Unused spaces</a:t>
            </a:r>
          </a:p>
        </p:txBody>
      </p:sp>
      <p:sp>
        <p:nvSpPr>
          <p:cNvPr id="38" name="Rectangle 19"/>
          <p:cNvSpPr>
            <a:spLocks noChangeArrowheads="1"/>
          </p:cNvSpPr>
          <p:nvPr/>
        </p:nvSpPr>
        <p:spPr bwMode="auto">
          <a:xfrm>
            <a:off x="7543800" y="2409095"/>
            <a:ext cx="13716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39" name="Rectangle 19"/>
          <p:cNvSpPr>
            <a:spLocks noChangeArrowheads="1"/>
          </p:cNvSpPr>
          <p:nvPr/>
        </p:nvSpPr>
        <p:spPr bwMode="auto">
          <a:xfrm>
            <a:off x="6172200" y="2409095"/>
            <a:ext cx="2743200" cy="1066800"/>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4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in)">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3.33333E-6 -0.00046 L 0.1625 -0.00046 " pathEditMode="relative" rAng="0" ptsTypes="AA">
                                      <p:cBhvr>
                                        <p:cTn id="13" dur="2000" fill="hold"/>
                                        <p:tgtEl>
                                          <p:spTgt spid="18"/>
                                        </p:tgtEl>
                                        <p:attrNameLst>
                                          <p:attrName>ppt_x</p:attrName>
                                          <p:attrName>ppt_y</p:attrName>
                                        </p:attrNameLst>
                                      </p:cBhvr>
                                      <p:rCtr x="81" y="0"/>
                                    </p:animMotion>
                                  </p:childTnLst>
                                </p:cTn>
                              </p:par>
                            </p:childTnLst>
                          </p:cTn>
                        </p:par>
                        <p:par>
                          <p:cTn id="14" fill="hold">
                            <p:stCondLst>
                              <p:cond delay="4000"/>
                            </p:stCondLst>
                            <p:childTnLst>
                              <p:par>
                                <p:cTn id="15" presetID="64" presetClass="path" presetSubtype="0" accel="50000" decel="50000" fill="hold" nodeType="afterEffect">
                                  <p:stCondLst>
                                    <p:cond delay="0"/>
                                  </p:stCondLst>
                                  <p:childTnLst>
                                    <p:animMotion origin="layout" path="M 3.33333E-6 -0.00556 L 3.33333E-6 -0.37778 " pathEditMode="relative" rAng="0" ptsTypes="AA">
                                      <p:cBhvr>
                                        <p:cTn id="16" dur="2000" fill="hold"/>
                                        <p:tgtEl>
                                          <p:spTgt spid="28"/>
                                        </p:tgtEl>
                                        <p:attrNameLst>
                                          <p:attrName>ppt_x</p:attrName>
                                          <p:attrName>ppt_y</p:attrName>
                                        </p:attrNameLst>
                                      </p:cBhvr>
                                      <p:rCtr x="0" y="-186"/>
                                    </p:animMotion>
                                  </p:childTnLst>
                                </p:cTn>
                              </p:par>
                            </p:childTnLst>
                          </p:cTn>
                        </p:par>
                        <p:par>
                          <p:cTn id="17" fill="hold">
                            <p:stCondLst>
                              <p:cond delay="6000"/>
                            </p:stCondLst>
                            <p:childTnLst>
                              <p:par>
                                <p:cTn id="18" presetID="3" presetClass="exit" presetSubtype="10" fill="hold" grpId="0" nodeType="after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6500"/>
                            </p:stCondLst>
                            <p:childTnLst>
                              <p:par>
                                <p:cTn id="22" presetID="1"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1" nodeType="clickEffect">
                                  <p:stCondLst>
                                    <p:cond delay="0"/>
                                  </p:stCondLst>
                                  <p:childTnLst>
                                    <p:animEffect transition="out" filter="box(in)">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diamond(in)">
                                      <p:cBhvr>
                                        <p:cTn id="32" dur="2000"/>
                                        <p:tgtEl>
                                          <p:spTgt spid="36"/>
                                        </p:tgtEl>
                                      </p:cBhvr>
                                    </p:animEffect>
                                  </p:childTnLst>
                                </p:cTn>
                              </p:par>
                            </p:childTnLst>
                          </p:cTn>
                        </p:par>
                        <p:par>
                          <p:cTn id="33" fill="hold">
                            <p:stCondLst>
                              <p:cond delay="2500"/>
                            </p:stCondLst>
                            <p:childTnLst>
                              <p:par>
                                <p:cTn id="34" presetID="8" presetClass="exit" presetSubtype="16" fill="hold" nodeType="afterEffect">
                                  <p:stCondLst>
                                    <p:cond delay="0"/>
                                  </p:stCondLst>
                                  <p:childTnLst>
                                    <p:animEffect transition="out" filter="diamond(in)">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par>
                          <p:cTn id="37" fill="hold">
                            <p:stCondLst>
                              <p:cond delay="3000"/>
                            </p:stCondLst>
                            <p:childTnLst>
                              <p:par>
                                <p:cTn id="38" presetID="35" presetClass="path" presetSubtype="0" accel="50000" decel="50000" fill="hold" nodeType="afterEffect">
                                  <p:stCondLst>
                                    <p:cond delay="0"/>
                                  </p:stCondLst>
                                  <p:childTnLst>
                                    <p:animMotion origin="layout" path="M 3.33333E-6 -0.37778 L -0.1625 -0.37778 " pathEditMode="relative" rAng="0" ptsTypes="AA">
                                      <p:cBhvr>
                                        <p:cTn id="39" dur="2000" fill="hold"/>
                                        <p:tgtEl>
                                          <p:spTgt spid="28"/>
                                        </p:tgtEl>
                                        <p:attrNameLst>
                                          <p:attrName>ppt_x</p:attrName>
                                          <p:attrName>ppt_y</p:attrName>
                                        </p:attrNameLst>
                                      </p:cBhvr>
                                      <p:rCtr x="-81" y="0"/>
                                    </p:animMotion>
                                  </p:childTnLst>
                                </p:cTn>
                              </p:par>
                              <p:par>
                                <p:cTn id="40" presetID="35" presetClass="path" presetSubtype="0" accel="50000" decel="50000" fill="hold" nodeType="withEffect">
                                  <p:stCondLst>
                                    <p:cond delay="0"/>
                                  </p:stCondLst>
                                  <p:childTnLst>
                                    <p:animMotion origin="layout" path="M 0.19583 -4.10405E-6 L 0.02083 -4.10405E-6 " pathEditMode="relative" rAng="0" ptsTypes="AA">
                                      <p:cBhvr>
                                        <p:cTn id="41" dur="2000" fill="hold"/>
                                        <p:tgtEl>
                                          <p:spTgt spid="18"/>
                                        </p:tgtEl>
                                        <p:attrNameLst>
                                          <p:attrName>ppt_x</p:attrName>
                                          <p:attrName>ppt_y</p:attrName>
                                        </p:attrNameLst>
                                      </p:cBhvr>
                                      <p:rCtr x="-87" y="0"/>
                                    </p:animMotion>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animBg="1"/>
      <p:bldP spid="35" grpId="0" animBg="1"/>
      <p:bldP spid="35" grpId="1" animBg="1"/>
      <p:bldP spid="36" grpId="0" animBg="1"/>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(2/3)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sp>
        <p:nvSpPr>
          <p:cNvPr id="17" name="Content Placeholder 2"/>
          <p:cNvSpPr>
            <a:spLocks noGrp="1"/>
          </p:cNvSpPr>
          <p:nvPr>
            <p:ph idx="1"/>
          </p:nvPr>
        </p:nvSpPr>
        <p:spPr>
          <a:xfrm>
            <a:off x="457200" y="990600"/>
            <a:ext cx="8229600" cy="1219200"/>
          </a:xfrm>
        </p:spPr>
        <p:txBody>
          <a:bodyPr>
            <a:normAutofit fontScale="92500" lnSpcReduction="100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(add) </a:t>
            </a:r>
            <a:r>
              <a:rPr lang="en-US" sz="2800" dirty="0">
                <a:solidFill>
                  <a:srgbClr val="0000FF"/>
                </a:solidFill>
              </a:rPr>
              <a:t>action with linked list…</a:t>
            </a:r>
          </a:p>
          <a:p>
            <a:pPr marL="784225" lvl="1" indent="-457200">
              <a:buClr>
                <a:schemeClr val="bg2"/>
              </a:buClr>
              <a:buSzPct val="100000"/>
              <a:defRPr/>
            </a:pPr>
            <a:r>
              <a:rPr lang="en-GB" sz="2400" dirty="0"/>
              <a:t>X, A, B are nodes of a linked list</a:t>
            </a:r>
          </a:p>
          <a:p>
            <a:pPr marL="784225" lvl="1" indent="-457200">
              <a:buClr>
                <a:schemeClr val="bg2"/>
              </a:buClr>
              <a:buSzPct val="100000"/>
              <a:defRPr/>
            </a:pPr>
            <a:r>
              <a:rPr lang="en-GB" sz="2400" dirty="0"/>
              <a:t>Y is new node to be added</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73" name="Group 72"/>
          <p:cNvGrpSpPr/>
          <p:nvPr/>
        </p:nvGrpSpPr>
        <p:grpSpPr>
          <a:xfrm>
            <a:off x="4343400" y="2286000"/>
            <a:ext cx="1295400" cy="1143000"/>
            <a:chOff x="4343400" y="1946035"/>
            <a:chExt cx="1295400" cy="1143000"/>
          </a:xfrm>
        </p:grpSpPr>
        <p:sp>
          <p:nvSpPr>
            <p:cNvPr id="43" name="AutoShape 7"/>
            <p:cNvSpPr>
              <a:spLocks noChangeArrowheads="1"/>
            </p:cNvSpPr>
            <p:nvPr/>
          </p:nvSpPr>
          <p:spPr bwMode="auto">
            <a:xfrm>
              <a:off x="4343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4" name="AutoShape 8"/>
            <p:cNvSpPr>
              <a:spLocks noChangeArrowheads="1"/>
            </p:cNvSpPr>
            <p:nvPr/>
          </p:nvSpPr>
          <p:spPr bwMode="auto">
            <a:xfrm>
              <a:off x="4343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5" name="AutoShape 9"/>
            <p:cNvSpPr>
              <a:spLocks noChangeArrowheads="1"/>
            </p:cNvSpPr>
            <p:nvPr/>
          </p:nvSpPr>
          <p:spPr bwMode="auto">
            <a:xfrm>
              <a:off x="5181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46" name="Text Box 10"/>
            <p:cNvSpPr txBox="1">
              <a:spLocks noChangeArrowheads="1"/>
            </p:cNvSpPr>
            <p:nvPr/>
          </p:nvSpPr>
          <p:spPr bwMode="auto">
            <a:xfrm>
              <a:off x="4800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A</a:t>
              </a:r>
            </a:p>
          </p:txBody>
        </p:sp>
      </p:grpSp>
      <p:grpSp>
        <p:nvGrpSpPr>
          <p:cNvPr id="39" name="Group 38"/>
          <p:cNvGrpSpPr/>
          <p:nvPr/>
        </p:nvGrpSpPr>
        <p:grpSpPr>
          <a:xfrm>
            <a:off x="2057400" y="2286000"/>
            <a:ext cx="1295400" cy="1143000"/>
            <a:chOff x="2057400" y="1946035"/>
            <a:chExt cx="1295400" cy="1143000"/>
          </a:xfrm>
        </p:grpSpPr>
        <p:sp>
          <p:nvSpPr>
            <p:cNvPr id="40" name="AutoShape 2"/>
            <p:cNvSpPr>
              <a:spLocks noChangeArrowheads="1"/>
            </p:cNvSpPr>
            <p:nvPr/>
          </p:nvSpPr>
          <p:spPr bwMode="auto">
            <a:xfrm>
              <a:off x="2057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1" name="AutoShape 3"/>
            <p:cNvSpPr>
              <a:spLocks noChangeArrowheads="1"/>
            </p:cNvSpPr>
            <p:nvPr/>
          </p:nvSpPr>
          <p:spPr bwMode="auto">
            <a:xfrm>
              <a:off x="2057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2" name="AutoShape 4"/>
            <p:cNvSpPr>
              <a:spLocks noChangeArrowheads="1"/>
            </p:cNvSpPr>
            <p:nvPr/>
          </p:nvSpPr>
          <p:spPr bwMode="auto">
            <a:xfrm>
              <a:off x="2895600" y="24032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1" name="Text Box 15"/>
            <p:cNvSpPr txBox="1">
              <a:spLocks noChangeArrowheads="1"/>
            </p:cNvSpPr>
            <p:nvPr/>
          </p:nvSpPr>
          <p:spPr bwMode="auto">
            <a:xfrm>
              <a:off x="2514600" y="2022235"/>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grpSp>
        <p:nvGrpSpPr>
          <p:cNvPr id="76" name="Group 75"/>
          <p:cNvGrpSpPr/>
          <p:nvPr/>
        </p:nvGrpSpPr>
        <p:grpSpPr>
          <a:xfrm>
            <a:off x="6019800" y="4648200"/>
            <a:ext cx="1295400" cy="1143000"/>
            <a:chOff x="6019800" y="4308235"/>
            <a:chExt cx="1295400" cy="1143000"/>
          </a:xfrm>
        </p:grpSpPr>
        <p:sp>
          <p:nvSpPr>
            <p:cNvPr id="55" name="AutoShape 19"/>
            <p:cNvSpPr>
              <a:spLocks noChangeArrowheads="1"/>
            </p:cNvSpPr>
            <p:nvPr/>
          </p:nvSpPr>
          <p:spPr bwMode="auto">
            <a:xfrm>
              <a:off x="6019800" y="43082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56" name="AutoShape 20"/>
            <p:cNvSpPr>
              <a:spLocks noChangeArrowheads="1"/>
            </p:cNvSpPr>
            <p:nvPr/>
          </p:nvSpPr>
          <p:spPr bwMode="auto">
            <a:xfrm>
              <a:off x="6019800" y="47654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57" name="AutoShape 21"/>
            <p:cNvSpPr>
              <a:spLocks noChangeArrowheads="1"/>
            </p:cNvSpPr>
            <p:nvPr/>
          </p:nvSpPr>
          <p:spPr bwMode="auto">
            <a:xfrm>
              <a:off x="6858000" y="4765435"/>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58" name="Text Box 22"/>
            <p:cNvSpPr txBox="1">
              <a:spLocks noChangeArrowheads="1"/>
            </p:cNvSpPr>
            <p:nvPr/>
          </p:nvSpPr>
          <p:spPr bwMode="auto">
            <a:xfrm>
              <a:off x="6477000" y="4384435"/>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0000FF"/>
                  </a:solidFill>
                  <a:latin typeface="Helvetica" pitchFamily="34" charset="0"/>
                </a:rPr>
                <a:t>Y</a:t>
              </a:r>
            </a:p>
          </p:txBody>
        </p:sp>
      </p:grpSp>
      <p:sp>
        <p:nvSpPr>
          <p:cNvPr id="59" name="Text Box 23"/>
          <p:cNvSpPr txBox="1">
            <a:spLocks noChangeArrowheads="1"/>
          </p:cNvSpPr>
          <p:nvPr/>
        </p:nvSpPr>
        <p:spPr bwMode="auto">
          <a:xfrm>
            <a:off x="6934200" y="5181600"/>
            <a:ext cx="381000" cy="457200"/>
          </a:xfrm>
          <a:prstGeom prst="rect">
            <a:avLst/>
          </a:prstGeom>
          <a:noFill/>
          <a:ln w="9525">
            <a:noFill/>
            <a:miter lim="800000"/>
            <a:headEnd/>
            <a:tailEnd/>
          </a:ln>
        </p:spPr>
        <p:txBody>
          <a:bodyPr wrap="square">
            <a:spAutoFit/>
          </a:bodyPr>
          <a:lstStyle/>
          <a:p>
            <a:pPr algn="l">
              <a:spcBef>
                <a:spcPct val="50000"/>
              </a:spcBef>
            </a:pPr>
            <a:r>
              <a:rPr lang="en-GB" sz="2400" b="1" dirty="0">
                <a:solidFill>
                  <a:schemeClr val="bg1">
                    <a:lumMod val="95000"/>
                  </a:schemeClr>
                </a:solidFill>
                <a:latin typeface="Helvetica" pitchFamily="34" charset="0"/>
              </a:rPr>
              <a:t>?</a:t>
            </a:r>
          </a:p>
        </p:txBody>
      </p:sp>
      <p:grpSp>
        <p:nvGrpSpPr>
          <p:cNvPr id="74" name="Group 73"/>
          <p:cNvGrpSpPr/>
          <p:nvPr/>
        </p:nvGrpSpPr>
        <p:grpSpPr>
          <a:xfrm>
            <a:off x="6629400" y="2286000"/>
            <a:ext cx="1371600" cy="1143000"/>
            <a:chOff x="6629400" y="1946035"/>
            <a:chExt cx="1371600" cy="1143000"/>
          </a:xfrm>
        </p:grpSpPr>
        <p:sp>
          <p:nvSpPr>
            <p:cNvPr id="47" name="AutoShape 11"/>
            <p:cNvSpPr>
              <a:spLocks noChangeArrowheads="1"/>
            </p:cNvSpPr>
            <p:nvPr/>
          </p:nvSpPr>
          <p:spPr bwMode="auto">
            <a:xfrm>
              <a:off x="6629400" y="1946035"/>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48" name="AutoShape 12"/>
            <p:cNvSpPr>
              <a:spLocks noChangeArrowheads="1"/>
            </p:cNvSpPr>
            <p:nvPr/>
          </p:nvSpPr>
          <p:spPr bwMode="auto">
            <a:xfrm>
              <a:off x="6629400" y="2403235"/>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49" name="AutoShape 13"/>
            <p:cNvSpPr>
              <a:spLocks noChangeArrowheads="1"/>
            </p:cNvSpPr>
            <p:nvPr/>
          </p:nvSpPr>
          <p:spPr bwMode="auto">
            <a:xfrm>
              <a:off x="7467600" y="2403235"/>
              <a:ext cx="457200" cy="685800"/>
            </a:xfrm>
            <a:prstGeom prst="flowChartProcess">
              <a:avLst/>
            </a:prstGeom>
            <a:solidFill>
              <a:schemeClr val="bg2"/>
            </a:solidFill>
            <a:ln w="9525">
              <a:solidFill>
                <a:schemeClr val="hlink"/>
              </a:solidFill>
              <a:miter lim="800000"/>
              <a:headEnd/>
              <a:tailEnd/>
            </a:ln>
          </p:spPr>
          <p:txBody>
            <a:bodyPr wrap="none" anchor="ctr"/>
            <a:lstStyle/>
            <a:p>
              <a:endParaRPr lang="en-US" dirty="0">
                <a:solidFill>
                  <a:schemeClr val="hlink"/>
                </a:solidFill>
                <a:latin typeface="Helvetica" pitchFamily="34" charset="0"/>
              </a:endParaRPr>
            </a:p>
          </p:txBody>
        </p:sp>
        <p:sp>
          <p:nvSpPr>
            <p:cNvPr id="50" name="Text Box 14"/>
            <p:cNvSpPr txBox="1">
              <a:spLocks noChangeArrowheads="1"/>
            </p:cNvSpPr>
            <p:nvPr/>
          </p:nvSpPr>
          <p:spPr bwMode="auto">
            <a:xfrm>
              <a:off x="7086600" y="2022235"/>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60" name="Text Box 26"/>
            <p:cNvSpPr txBox="1">
              <a:spLocks noChangeArrowheads="1"/>
            </p:cNvSpPr>
            <p:nvPr/>
          </p:nvSpPr>
          <p:spPr bwMode="auto">
            <a:xfrm>
              <a:off x="7543800" y="2479435"/>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62" name="AutoShape 30"/>
          <p:cNvSpPr>
            <a:spLocks noChangeArrowheads="1"/>
          </p:cNvSpPr>
          <p:nvPr/>
        </p:nvSpPr>
        <p:spPr bwMode="auto">
          <a:xfrm>
            <a:off x="1430215" y="5679830"/>
            <a:ext cx="457200" cy="444244"/>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63" name="AutoShape 31"/>
          <p:cNvSpPr>
            <a:spLocks noChangeArrowheads="1"/>
          </p:cNvSpPr>
          <p:nvPr/>
        </p:nvSpPr>
        <p:spPr bwMode="auto">
          <a:xfrm>
            <a:off x="1752600" y="4226165"/>
            <a:ext cx="2362200" cy="12192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0000FF"/>
                </a:solidFill>
                <a:latin typeface="Helvetica" pitchFamily="34" charset="0"/>
              </a:rPr>
              <a:t>add Y</a:t>
            </a:r>
            <a:r>
              <a:rPr lang="en-US" dirty="0">
                <a:latin typeface="Helvetica" pitchFamily="34" charset="0"/>
              </a:rPr>
              <a:t> after A.</a:t>
            </a:r>
          </a:p>
        </p:txBody>
      </p:sp>
      <p:sp>
        <p:nvSpPr>
          <p:cNvPr id="66" name="Line 34"/>
          <p:cNvSpPr>
            <a:spLocks noChangeShapeType="1"/>
          </p:cNvSpPr>
          <p:nvPr/>
        </p:nvSpPr>
        <p:spPr bwMode="auto">
          <a:xfrm>
            <a:off x="5486400" y="3352800"/>
            <a:ext cx="609600" cy="1676400"/>
          </a:xfrm>
          <a:prstGeom prst="line">
            <a:avLst/>
          </a:prstGeom>
          <a:noFill/>
          <a:ln w="12700">
            <a:solidFill>
              <a:srgbClr val="C00000"/>
            </a:solidFill>
            <a:round/>
            <a:headEnd/>
            <a:tailEnd type="triangle" w="lg" len="med"/>
          </a:ln>
        </p:spPr>
        <p:txBody>
          <a:bodyPr/>
          <a:lstStyle/>
          <a:p>
            <a:endParaRPr lang="en-US" dirty="0"/>
          </a:p>
        </p:txBody>
      </p:sp>
      <p:sp>
        <p:nvSpPr>
          <p:cNvPr id="67" name="Line 35"/>
          <p:cNvSpPr>
            <a:spLocks noChangeShapeType="1"/>
          </p:cNvSpPr>
          <p:nvPr/>
        </p:nvSpPr>
        <p:spPr bwMode="auto">
          <a:xfrm>
            <a:off x="7162800" y="5369165"/>
            <a:ext cx="685800" cy="0"/>
          </a:xfrm>
          <a:prstGeom prst="line">
            <a:avLst/>
          </a:prstGeom>
          <a:noFill/>
          <a:ln w="12700">
            <a:solidFill>
              <a:srgbClr val="C00000"/>
            </a:solidFill>
            <a:round/>
            <a:headEnd/>
            <a:tailEnd type="none" w="med" len="med"/>
          </a:ln>
        </p:spPr>
        <p:txBody>
          <a:bodyPr/>
          <a:lstStyle/>
          <a:p>
            <a:endParaRPr lang="en-US" dirty="0"/>
          </a:p>
        </p:txBody>
      </p:sp>
      <p:sp>
        <p:nvSpPr>
          <p:cNvPr id="68" name="Line 36"/>
          <p:cNvSpPr>
            <a:spLocks noChangeShapeType="1"/>
          </p:cNvSpPr>
          <p:nvPr/>
        </p:nvSpPr>
        <p:spPr bwMode="auto">
          <a:xfrm flipH="1" flipV="1">
            <a:off x="6705600" y="3428998"/>
            <a:ext cx="1143000" cy="1940167"/>
          </a:xfrm>
          <a:prstGeom prst="line">
            <a:avLst/>
          </a:prstGeom>
          <a:noFill/>
          <a:ln w="12700">
            <a:solidFill>
              <a:srgbClr val="C00000"/>
            </a:solidFill>
            <a:round/>
            <a:headEnd/>
            <a:tailEnd type="triangle" w="lg" len="med"/>
          </a:ln>
        </p:spPr>
        <p:txBody>
          <a:bodyPr/>
          <a:lstStyle/>
          <a:p>
            <a:endParaRPr lang="en-US" dirty="0"/>
          </a:p>
        </p:txBody>
      </p:sp>
      <p:sp>
        <p:nvSpPr>
          <p:cNvPr id="69" name="Line 37"/>
          <p:cNvSpPr>
            <a:spLocks noChangeShapeType="1"/>
          </p:cNvSpPr>
          <p:nvPr/>
        </p:nvSpPr>
        <p:spPr bwMode="auto">
          <a:xfrm>
            <a:off x="3200400" y="3083165"/>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70" name="Line 38"/>
          <p:cNvSpPr>
            <a:spLocks noChangeShapeType="1"/>
          </p:cNvSpPr>
          <p:nvPr/>
        </p:nvSpPr>
        <p:spPr bwMode="auto">
          <a:xfrm>
            <a:off x="5486400" y="3083165"/>
            <a:ext cx="1143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7" name="Line 37"/>
          <p:cNvSpPr>
            <a:spLocks noChangeShapeType="1"/>
          </p:cNvSpPr>
          <p:nvPr/>
        </p:nvSpPr>
        <p:spPr bwMode="auto">
          <a:xfrm>
            <a:off x="7772400" y="3083165"/>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78" name="Line 37"/>
          <p:cNvSpPr>
            <a:spLocks noChangeShapeType="1"/>
          </p:cNvSpPr>
          <p:nvPr/>
        </p:nvSpPr>
        <p:spPr bwMode="auto">
          <a:xfrm>
            <a:off x="1295400" y="3083165"/>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amond(in)">
                                      <p:cBhvr>
                                        <p:cTn id="7" dur="2000"/>
                                        <p:tgtEl>
                                          <p:spTgt spid="63"/>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ssolv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up)">
                                      <p:cBhvr>
                                        <p:cTn id="19" dur="500"/>
                                        <p:tgtEl>
                                          <p:spTgt spid="66"/>
                                        </p:tgtEl>
                                      </p:cBhvr>
                                    </p:animEffect>
                                  </p:childTnLst>
                                </p:cTn>
                              </p:par>
                            </p:childTnLst>
                          </p:cTn>
                        </p:par>
                        <p:par>
                          <p:cTn id="20" fill="hold">
                            <p:stCondLst>
                              <p:cond delay="500"/>
                            </p:stCondLst>
                            <p:childTnLst>
                              <p:par>
                                <p:cTn id="21" presetID="9" presetClass="exit" presetSubtype="0" fill="hold" grpId="1" nodeType="afterEffect">
                                  <p:stCondLst>
                                    <p:cond delay="0"/>
                                  </p:stCondLst>
                                  <p:childTnLst>
                                    <p:animEffect transition="out" filter="dissolve">
                                      <p:cBhvr>
                                        <p:cTn id="22" dur="500"/>
                                        <p:tgtEl>
                                          <p:spTgt spid="59"/>
                                        </p:tgtEl>
                                      </p:cBhvr>
                                    </p:animEffect>
                                    <p:set>
                                      <p:cBhvr>
                                        <p:cTn id="23" dur="1" fill="hold">
                                          <p:stCondLst>
                                            <p:cond delay="499"/>
                                          </p:stCondLst>
                                        </p:cTn>
                                        <p:tgtEl>
                                          <p:spTgt spid="5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wipe(left)">
                                      <p:cBhvr>
                                        <p:cTn id="26" dur="500"/>
                                        <p:tgtEl>
                                          <p:spTgt spid="67"/>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1500"/>
                            </p:stCondLst>
                            <p:childTnLst>
                              <p:par>
                                <p:cTn id="32" presetID="9" presetClass="exit" presetSubtype="0" fill="hold" grpId="0" nodeType="afterEffect">
                                  <p:stCondLst>
                                    <p:cond delay="0"/>
                                  </p:stCondLst>
                                  <p:childTnLst>
                                    <p:animEffect transition="out" filter="dissolve">
                                      <p:cBhvr>
                                        <p:cTn id="33" dur="500"/>
                                        <p:tgtEl>
                                          <p:spTgt spid="70"/>
                                        </p:tgtEl>
                                      </p:cBhvr>
                                    </p:animEffect>
                                    <p:set>
                                      <p:cBhvr>
                                        <p:cTn id="34"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3" grpId="0" animBg="1"/>
      <p:bldP spid="66" grpId="0" animBg="1"/>
      <p:bldP spid="67" grpId="0" animBg="1"/>
      <p:bldP spid="68" grpId="0" animBg="1"/>
      <p:bldP spid="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4398963" algn="l"/>
              </a:tabLst>
            </a:pPr>
            <a:r>
              <a:rPr lang="en-US" sz="3200" dirty="0">
                <a:solidFill>
                  <a:srgbClr val="C00000"/>
                </a:solidFill>
                <a:latin typeface="Britannic Bold" panose="020B0903060703020204" pitchFamily="34" charset="0"/>
              </a:rPr>
              <a:t>3.1 </a:t>
            </a:r>
            <a:r>
              <a:rPr lang="en-US" sz="3200" dirty="0">
                <a:latin typeface="Britannic Bold" panose="020B0903060703020204" pitchFamily="34" charset="0"/>
              </a:rPr>
              <a:t>List Implementation: Linked List (3/3)</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17" name="Content Placeholder 2"/>
          <p:cNvSpPr>
            <a:spLocks noGrp="1"/>
          </p:cNvSpPr>
          <p:nvPr>
            <p:ph idx="1"/>
          </p:nvPr>
        </p:nvSpPr>
        <p:spPr>
          <a:xfrm>
            <a:off x="457200" y="990600"/>
            <a:ext cx="8229600" cy="762000"/>
          </a:xfrm>
        </p:spPr>
        <p:txBody>
          <a:bodyPr>
            <a:normAutofit fontScale="92500"/>
          </a:bodyPr>
          <a:lstStyle/>
          <a:p>
            <a:pPr marL="457200" lvl="0" indent="-457200">
              <a:buClr>
                <a:schemeClr val="bg2"/>
              </a:buClr>
              <a:buSzPct val="100000"/>
              <a:buFont typeface="Wingdings" pitchFamily="2" charset="2"/>
              <a:buChar char="q"/>
              <a:defRPr/>
            </a:pPr>
            <a:r>
              <a:rPr lang="en-US" sz="2800" dirty="0">
                <a:solidFill>
                  <a:srgbClr val="0000FF"/>
                </a:solidFill>
              </a:rPr>
              <a:t>Now, we see the </a:t>
            </a:r>
            <a:r>
              <a:rPr lang="en-US" sz="2800" dirty="0">
                <a:solidFill>
                  <a:srgbClr val="C00000"/>
                </a:solidFill>
              </a:rPr>
              <a:t>(remove) </a:t>
            </a:r>
            <a:r>
              <a:rPr lang="en-US" sz="2800" dirty="0">
                <a:solidFill>
                  <a:srgbClr val="0000FF"/>
                </a:solidFill>
              </a:rPr>
              <a:t>action with linked list…</a:t>
            </a:r>
            <a:endParaRPr lang="en-US" sz="2000" dirty="0"/>
          </a:p>
          <a:p>
            <a:pPr>
              <a:buNone/>
            </a:pPr>
            <a:endParaRPr lang="en-US" sz="2000" dirty="0">
              <a:solidFill>
                <a:srgbClr val="0000FF"/>
              </a:solidFill>
            </a:endParaRPr>
          </a:p>
          <a:p>
            <a:pPr>
              <a:buNone/>
              <a:tabLst>
                <a:tab pos="5381625" algn="l"/>
              </a:tabLst>
            </a:pPr>
            <a:endParaRPr lang="en-US" sz="2000" dirty="0">
              <a:solidFill>
                <a:srgbClr val="0000FF"/>
              </a:solidFill>
            </a:endParaRPr>
          </a:p>
        </p:txBody>
      </p:sp>
      <p:grpSp>
        <p:nvGrpSpPr>
          <p:cNvPr id="31" name="Group 30"/>
          <p:cNvGrpSpPr/>
          <p:nvPr/>
        </p:nvGrpSpPr>
        <p:grpSpPr>
          <a:xfrm>
            <a:off x="4343400" y="1933575"/>
            <a:ext cx="1295400" cy="1143000"/>
            <a:chOff x="4343400" y="2039819"/>
            <a:chExt cx="1295400" cy="1143000"/>
          </a:xfrm>
        </p:grpSpPr>
        <p:sp>
          <p:nvSpPr>
            <p:cNvPr id="76" name="AutoShape 8"/>
            <p:cNvSpPr>
              <a:spLocks noChangeArrowheads="1"/>
            </p:cNvSpPr>
            <p:nvPr/>
          </p:nvSpPr>
          <p:spPr bwMode="auto">
            <a:xfrm>
              <a:off x="4343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7" name="AutoShape 9"/>
            <p:cNvSpPr>
              <a:spLocks noChangeArrowheads="1"/>
            </p:cNvSpPr>
            <p:nvPr/>
          </p:nvSpPr>
          <p:spPr bwMode="auto">
            <a:xfrm>
              <a:off x="4343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8" name="AutoShape 10"/>
            <p:cNvSpPr>
              <a:spLocks noChangeArrowheads="1"/>
            </p:cNvSpPr>
            <p:nvPr/>
          </p:nvSpPr>
          <p:spPr bwMode="auto">
            <a:xfrm>
              <a:off x="5181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79" name="Text Box 11"/>
            <p:cNvSpPr txBox="1">
              <a:spLocks noChangeArrowheads="1"/>
            </p:cNvSpPr>
            <p:nvPr/>
          </p:nvSpPr>
          <p:spPr bwMode="auto">
            <a:xfrm>
              <a:off x="4800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solidFill>
                    <a:srgbClr val="C00000"/>
                  </a:solidFill>
                  <a:latin typeface="Helvetica" pitchFamily="34" charset="0"/>
                </a:rPr>
                <a:t>A</a:t>
              </a:r>
            </a:p>
          </p:txBody>
        </p:sp>
      </p:grpSp>
      <p:grpSp>
        <p:nvGrpSpPr>
          <p:cNvPr id="29" name="Group 28"/>
          <p:cNvGrpSpPr/>
          <p:nvPr/>
        </p:nvGrpSpPr>
        <p:grpSpPr>
          <a:xfrm>
            <a:off x="2057400" y="1933575"/>
            <a:ext cx="1295400" cy="1143000"/>
            <a:chOff x="2057400" y="2039819"/>
            <a:chExt cx="1295400" cy="1143000"/>
          </a:xfrm>
        </p:grpSpPr>
        <p:sp>
          <p:nvSpPr>
            <p:cNvPr id="39" name="AutoShape 3"/>
            <p:cNvSpPr>
              <a:spLocks noChangeArrowheads="1"/>
            </p:cNvSpPr>
            <p:nvPr/>
          </p:nvSpPr>
          <p:spPr bwMode="auto">
            <a:xfrm>
              <a:off x="2057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73" name="AutoShape 4"/>
            <p:cNvSpPr>
              <a:spLocks noChangeArrowheads="1"/>
            </p:cNvSpPr>
            <p:nvPr/>
          </p:nvSpPr>
          <p:spPr bwMode="auto">
            <a:xfrm>
              <a:off x="2057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74" name="AutoShape 5"/>
            <p:cNvSpPr>
              <a:spLocks noChangeArrowheads="1"/>
            </p:cNvSpPr>
            <p:nvPr/>
          </p:nvSpPr>
          <p:spPr bwMode="auto">
            <a:xfrm>
              <a:off x="2895600" y="2497019"/>
              <a:ext cx="457200" cy="685800"/>
            </a:xfrm>
            <a:prstGeom prst="flowChartProcess">
              <a:avLst/>
            </a:prstGeom>
            <a:solidFill>
              <a:schemeClr val="bg2"/>
            </a:solidFill>
            <a:ln w="9525">
              <a:solidFill>
                <a:schemeClr val="tx2"/>
              </a:solidFill>
              <a:miter lim="800000"/>
              <a:headEnd/>
              <a:tailEnd/>
            </a:ln>
          </p:spPr>
          <p:txBody>
            <a:bodyPr wrap="none" anchor="ctr"/>
            <a:lstStyle/>
            <a:p>
              <a:endParaRPr lang="en-US" dirty="0"/>
            </a:p>
          </p:txBody>
        </p:sp>
        <p:sp>
          <p:nvSpPr>
            <p:cNvPr id="84" name="Text Box 16"/>
            <p:cNvSpPr txBox="1">
              <a:spLocks noChangeArrowheads="1"/>
            </p:cNvSpPr>
            <p:nvPr/>
          </p:nvSpPr>
          <p:spPr bwMode="auto">
            <a:xfrm>
              <a:off x="2514600" y="2116019"/>
              <a:ext cx="4572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X</a:t>
              </a:r>
              <a:endParaRPr lang="en-GB" sz="2400" dirty="0">
                <a:latin typeface="Helvetica" pitchFamily="34" charset="0"/>
              </a:endParaRPr>
            </a:p>
          </p:txBody>
        </p:sp>
      </p:grpSp>
      <p:sp>
        <p:nvSpPr>
          <p:cNvPr id="86" name="Line 18"/>
          <p:cNvSpPr>
            <a:spLocks noChangeShapeType="1"/>
          </p:cNvSpPr>
          <p:nvPr/>
        </p:nvSpPr>
        <p:spPr bwMode="auto">
          <a:xfrm>
            <a:off x="3200400" y="2743198"/>
            <a:ext cx="1143000" cy="1"/>
          </a:xfrm>
          <a:prstGeom prst="line">
            <a:avLst/>
          </a:prstGeom>
          <a:noFill/>
          <a:ln w="9525">
            <a:solidFill>
              <a:schemeClr val="tx1"/>
            </a:solidFill>
            <a:round/>
            <a:headEnd/>
            <a:tailEnd type="triangle" w="med" len="med"/>
          </a:ln>
        </p:spPr>
        <p:txBody>
          <a:bodyPr wrap="none" anchor="ctr"/>
          <a:lstStyle/>
          <a:p>
            <a:endParaRPr lang="en-US" dirty="0"/>
          </a:p>
        </p:txBody>
      </p:sp>
      <p:sp>
        <p:nvSpPr>
          <p:cNvPr id="88" name="Line 20"/>
          <p:cNvSpPr>
            <a:spLocks noChangeShapeType="1"/>
          </p:cNvSpPr>
          <p:nvPr/>
        </p:nvSpPr>
        <p:spPr bwMode="auto">
          <a:xfrm flipV="1">
            <a:off x="5486400" y="2743200"/>
            <a:ext cx="1125415" cy="0"/>
          </a:xfrm>
          <a:prstGeom prst="line">
            <a:avLst/>
          </a:prstGeom>
          <a:noFill/>
          <a:ln w="9525">
            <a:solidFill>
              <a:schemeClr val="tx1"/>
            </a:solidFill>
            <a:round/>
            <a:headEnd/>
            <a:tailEnd type="triangle" w="med" len="med"/>
          </a:ln>
        </p:spPr>
        <p:txBody>
          <a:bodyPr wrap="none" anchor="ctr"/>
          <a:lstStyle/>
          <a:p>
            <a:endParaRPr lang="en-US" dirty="0"/>
          </a:p>
        </p:txBody>
      </p:sp>
      <p:grpSp>
        <p:nvGrpSpPr>
          <p:cNvPr id="30" name="Group 29"/>
          <p:cNvGrpSpPr/>
          <p:nvPr/>
        </p:nvGrpSpPr>
        <p:grpSpPr>
          <a:xfrm>
            <a:off x="6629400" y="1933575"/>
            <a:ext cx="1371600" cy="1143000"/>
            <a:chOff x="6629400" y="2039819"/>
            <a:chExt cx="1371600" cy="1143000"/>
          </a:xfrm>
        </p:grpSpPr>
        <p:sp>
          <p:nvSpPr>
            <p:cNvPr id="80" name="AutoShape 12"/>
            <p:cNvSpPr>
              <a:spLocks noChangeArrowheads="1"/>
            </p:cNvSpPr>
            <p:nvPr/>
          </p:nvSpPr>
          <p:spPr bwMode="auto">
            <a:xfrm>
              <a:off x="6629400" y="2039819"/>
              <a:ext cx="1295400" cy="457200"/>
            </a:xfrm>
            <a:prstGeom prst="flowChartExtract">
              <a:avLst/>
            </a:prstGeom>
            <a:solidFill>
              <a:schemeClr val="accent5"/>
            </a:solidFill>
            <a:ln w="9525">
              <a:solidFill>
                <a:schemeClr val="tx1"/>
              </a:solidFill>
              <a:miter lim="800000"/>
              <a:headEnd/>
              <a:tailEnd/>
            </a:ln>
          </p:spPr>
          <p:txBody>
            <a:bodyPr wrap="none" anchor="ctr"/>
            <a:lstStyle/>
            <a:p>
              <a:endParaRPr lang="en-US" dirty="0"/>
            </a:p>
          </p:txBody>
        </p:sp>
        <p:sp>
          <p:nvSpPr>
            <p:cNvPr id="81" name="AutoShape 13"/>
            <p:cNvSpPr>
              <a:spLocks noChangeArrowheads="1"/>
            </p:cNvSpPr>
            <p:nvPr/>
          </p:nvSpPr>
          <p:spPr bwMode="auto">
            <a:xfrm>
              <a:off x="6629400" y="2497019"/>
              <a:ext cx="838200" cy="685800"/>
            </a:xfrm>
            <a:prstGeom prst="flowChartProcess">
              <a:avLst/>
            </a:prstGeom>
            <a:solidFill>
              <a:schemeClr val="folHlink"/>
            </a:solidFill>
            <a:ln w="9525">
              <a:solidFill>
                <a:schemeClr val="tx1"/>
              </a:solidFill>
              <a:miter lim="800000"/>
              <a:headEnd/>
              <a:tailEnd/>
            </a:ln>
          </p:spPr>
          <p:txBody>
            <a:bodyPr wrap="none" anchor="ctr"/>
            <a:lstStyle/>
            <a:p>
              <a:endParaRPr lang="en-US" dirty="0"/>
            </a:p>
          </p:txBody>
        </p:sp>
        <p:sp>
          <p:nvSpPr>
            <p:cNvPr id="82" name="AutoShape 14"/>
            <p:cNvSpPr>
              <a:spLocks noChangeArrowheads="1"/>
            </p:cNvSpPr>
            <p:nvPr/>
          </p:nvSpPr>
          <p:spPr bwMode="auto">
            <a:xfrm>
              <a:off x="7467600" y="2497019"/>
              <a:ext cx="457200" cy="685800"/>
            </a:xfrm>
            <a:prstGeom prst="flowChartProcess">
              <a:avLst/>
            </a:prstGeom>
            <a:solidFill>
              <a:schemeClr val="bg2"/>
            </a:solidFill>
            <a:ln w="9525">
              <a:solidFill>
                <a:schemeClr val="tx1"/>
              </a:solidFill>
              <a:miter lim="800000"/>
              <a:headEnd/>
              <a:tailEnd/>
            </a:ln>
          </p:spPr>
          <p:txBody>
            <a:bodyPr wrap="none" anchor="ctr"/>
            <a:lstStyle/>
            <a:p>
              <a:endParaRPr lang="en-US" dirty="0">
                <a:solidFill>
                  <a:schemeClr val="hlink"/>
                </a:solidFill>
                <a:latin typeface="Helvetica" pitchFamily="34" charset="0"/>
              </a:endParaRPr>
            </a:p>
          </p:txBody>
        </p:sp>
        <p:sp>
          <p:nvSpPr>
            <p:cNvPr id="83" name="Text Box 15"/>
            <p:cNvSpPr txBox="1">
              <a:spLocks noChangeArrowheads="1"/>
            </p:cNvSpPr>
            <p:nvPr/>
          </p:nvSpPr>
          <p:spPr bwMode="auto">
            <a:xfrm>
              <a:off x="7086600" y="2116019"/>
              <a:ext cx="381000" cy="457200"/>
            </a:xfrm>
            <a:prstGeom prst="rect">
              <a:avLst/>
            </a:prstGeom>
            <a:noFill/>
            <a:ln w="9525">
              <a:noFill/>
              <a:miter lim="800000"/>
              <a:headEnd/>
              <a:tailEnd/>
            </a:ln>
          </p:spPr>
          <p:txBody>
            <a:bodyPr>
              <a:spAutoFit/>
            </a:bodyPr>
            <a:lstStyle/>
            <a:p>
              <a:pPr algn="l">
                <a:spcBef>
                  <a:spcPct val="50000"/>
                </a:spcBef>
              </a:pPr>
              <a:r>
                <a:rPr lang="en-GB" sz="2400" b="1" dirty="0">
                  <a:latin typeface="Helvetica" pitchFamily="34" charset="0"/>
                </a:rPr>
                <a:t>B</a:t>
              </a:r>
            </a:p>
          </p:txBody>
        </p:sp>
        <p:sp>
          <p:nvSpPr>
            <p:cNvPr id="89" name="Text Box 21"/>
            <p:cNvSpPr txBox="1">
              <a:spLocks noChangeArrowheads="1"/>
            </p:cNvSpPr>
            <p:nvPr/>
          </p:nvSpPr>
          <p:spPr bwMode="auto">
            <a:xfrm>
              <a:off x="7543800" y="2573219"/>
              <a:ext cx="457200" cy="579438"/>
            </a:xfrm>
            <a:prstGeom prst="rect">
              <a:avLst/>
            </a:prstGeom>
            <a:noFill/>
            <a:ln w="9525">
              <a:noFill/>
              <a:miter lim="800000"/>
              <a:headEnd/>
              <a:tailEnd/>
            </a:ln>
          </p:spPr>
          <p:txBody>
            <a:bodyPr>
              <a:spAutoFit/>
            </a:bodyPr>
            <a:lstStyle/>
            <a:p>
              <a:pPr algn="l">
                <a:spcBef>
                  <a:spcPct val="50000"/>
                </a:spcBef>
              </a:pPr>
              <a:endParaRPr lang="en-GB" sz="3200" dirty="0">
                <a:solidFill>
                  <a:schemeClr val="bg1">
                    <a:lumMod val="95000"/>
                  </a:schemeClr>
                </a:solidFill>
                <a:latin typeface="Helvetica" pitchFamily="34" charset="0"/>
              </a:endParaRPr>
            </a:p>
          </p:txBody>
        </p:sp>
      </p:grpSp>
      <p:sp>
        <p:nvSpPr>
          <p:cNvPr id="92" name="AutoShape 24"/>
          <p:cNvSpPr>
            <a:spLocks noChangeArrowheads="1"/>
          </p:cNvSpPr>
          <p:nvPr/>
        </p:nvSpPr>
        <p:spPr bwMode="auto">
          <a:xfrm>
            <a:off x="1219200" y="5468819"/>
            <a:ext cx="457200" cy="4572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sp>
        <p:nvSpPr>
          <p:cNvPr id="93" name="AutoShape 25"/>
          <p:cNvSpPr>
            <a:spLocks noChangeArrowheads="1"/>
          </p:cNvSpPr>
          <p:nvPr/>
        </p:nvSpPr>
        <p:spPr bwMode="auto">
          <a:xfrm>
            <a:off x="1600200" y="4173419"/>
            <a:ext cx="2438400" cy="1143000"/>
          </a:xfrm>
          <a:prstGeom prst="cloudCallout">
            <a:avLst>
              <a:gd name="adj1" fmla="val -43750"/>
              <a:gd name="adj2" fmla="val 70000"/>
            </a:avLst>
          </a:prstGeom>
          <a:solidFill>
            <a:schemeClr val="bg1"/>
          </a:solidFill>
          <a:ln w="9525">
            <a:solidFill>
              <a:schemeClr val="tx1"/>
            </a:solidFill>
            <a:round/>
            <a:headEnd/>
            <a:tailEnd/>
          </a:ln>
        </p:spPr>
        <p:txBody>
          <a:bodyPr/>
          <a:lstStyle/>
          <a:p>
            <a:r>
              <a:rPr lang="en-US" dirty="0">
                <a:latin typeface="Helvetica" pitchFamily="34" charset="0"/>
              </a:rPr>
              <a:t>I want to </a:t>
            </a:r>
            <a:r>
              <a:rPr lang="en-US" b="1" dirty="0">
                <a:solidFill>
                  <a:srgbClr val="C00000"/>
                </a:solidFill>
                <a:latin typeface="Helvetica" pitchFamily="34" charset="0"/>
              </a:rPr>
              <a:t>remove A</a:t>
            </a:r>
            <a:r>
              <a:rPr lang="en-US" dirty="0">
                <a:latin typeface="Helvetica" pitchFamily="34" charset="0"/>
              </a:rPr>
              <a:t> ….</a:t>
            </a:r>
          </a:p>
        </p:txBody>
      </p:sp>
      <p:sp>
        <p:nvSpPr>
          <p:cNvPr id="32" name="Line 37"/>
          <p:cNvSpPr>
            <a:spLocks noChangeShapeType="1"/>
          </p:cNvSpPr>
          <p:nvPr/>
        </p:nvSpPr>
        <p:spPr bwMode="auto">
          <a:xfrm>
            <a:off x="7772400" y="2743200"/>
            <a:ext cx="6096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4" name="Line 37"/>
          <p:cNvSpPr>
            <a:spLocks noChangeShapeType="1"/>
          </p:cNvSpPr>
          <p:nvPr/>
        </p:nvSpPr>
        <p:spPr bwMode="auto">
          <a:xfrm>
            <a:off x="1295400" y="2743200"/>
            <a:ext cx="7620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5" name="Freeform 34"/>
          <p:cNvSpPr/>
          <p:nvPr/>
        </p:nvSpPr>
        <p:spPr>
          <a:xfrm>
            <a:off x="3228975" y="2838450"/>
            <a:ext cx="3352800" cy="819150"/>
          </a:xfrm>
          <a:custGeom>
            <a:avLst/>
            <a:gdLst>
              <a:gd name="connsiteX0" fmla="*/ 0 w 3352800"/>
              <a:gd name="connsiteY0" fmla="*/ 0 h 819150"/>
              <a:gd name="connsiteX1" fmla="*/ 1819275 w 3352800"/>
              <a:gd name="connsiteY1" fmla="*/ 819150 h 819150"/>
              <a:gd name="connsiteX2" fmla="*/ 3352800 w 3352800"/>
              <a:gd name="connsiteY2" fmla="*/ 0 h 819150"/>
            </a:gdLst>
            <a:ahLst/>
            <a:cxnLst>
              <a:cxn ang="0">
                <a:pos x="connsiteX0" y="connsiteY0"/>
              </a:cxn>
              <a:cxn ang="0">
                <a:pos x="connsiteX1" y="connsiteY1"/>
              </a:cxn>
              <a:cxn ang="0">
                <a:pos x="connsiteX2" y="connsiteY2"/>
              </a:cxn>
            </a:cxnLst>
            <a:rect l="l" t="t" r="r" b="b"/>
            <a:pathLst>
              <a:path w="3352800" h="819150">
                <a:moveTo>
                  <a:pt x="0" y="0"/>
                </a:moveTo>
                <a:cubicBezTo>
                  <a:pt x="630237" y="409575"/>
                  <a:pt x="1260475" y="819150"/>
                  <a:pt x="1819275" y="819150"/>
                </a:cubicBezTo>
                <a:cubicBezTo>
                  <a:pt x="2378075" y="819150"/>
                  <a:pt x="2865437" y="409575"/>
                  <a:pt x="335280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36" name="TextBox 35"/>
          <p:cNvSpPr txBox="1"/>
          <p:nvPr/>
        </p:nvSpPr>
        <p:spPr>
          <a:xfrm>
            <a:off x="5257800" y="4495800"/>
            <a:ext cx="2819400"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Node A becomes a </a:t>
            </a:r>
            <a:r>
              <a:rPr lang="en-US" i="1" dirty="0">
                <a:solidFill>
                  <a:srgbClr val="0000FF"/>
                </a:solidFill>
              </a:rPr>
              <a:t>garbage</a:t>
            </a:r>
            <a:r>
              <a:rPr lang="en-US" dirty="0"/>
              <a:t>. To be removed during garbage collection.</a:t>
            </a:r>
            <a:endParaRPr lang="en-SG" dirty="0"/>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xit" presetSubtype="0" fill="hold" grpId="0" nodeType="afterEffect">
                                  <p:stCondLst>
                                    <p:cond delay="0"/>
                                  </p:stCondLst>
                                  <p:childTnLst>
                                    <p:animEffect transition="out" filter="dissolv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3" grpId="0" animBg="1"/>
      <p:bldP spid="35"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(1/4)</a:t>
            </a:r>
          </a:p>
        </p:txBody>
      </p:sp>
      <p:sp>
        <p:nvSpPr>
          <p:cNvPr id="3" name="Content Placeholder 2"/>
          <p:cNvSpPr>
            <a:spLocks noGrp="1"/>
          </p:cNvSpPr>
          <p:nvPr>
            <p:ph idx="1"/>
          </p:nvPr>
        </p:nvSpPr>
        <p:spPr>
          <a:xfrm>
            <a:off x="228600" y="1066800"/>
            <a:ext cx="8763000" cy="1828800"/>
          </a:xfrm>
        </p:spPr>
        <p:txBody>
          <a:bodyPr/>
          <a:lstStyle/>
          <a:p>
            <a:pPr marL="457200" lvl="0" indent="-457200">
              <a:spcBef>
                <a:spcPts val="0"/>
              </a:spcBef>
              <a:buClr>
                <a:schemeClr val="bg2"/>
              </a:buClr>
              <a:buSzPct val="100000"/>
              <a:buFont typeface="Wingdings" pitchFamily="2" charset="2"/>
              <a:buChar char="q"/>
              <a:defRPr/>
            </a:pPr>
            <a:r>
              <a:rPr lang="en-GB" sz="2400" dirty="0">
                <a:solidFill>
                  <a:srgbClr val="0000FF"/>
                </a:solidFill>
              </a:rPr>
              <a:t>Idea</a:t>
            </a:r>
          </a:p>
          <a:p>
            <a:pPr marL="784225" lvl="1" indent="-457200">
              <a:spcBef>
                <a:spcPts val="0"/>
              </a:spcBef>
              <a:buClr>
                <a:schemeClr val="bg2"/>
              </a:buClr>
              <a:buSzPct val="100000"/>
              <a:defRPr/>
            </a:pPr>
            <a:r>
              <a:rPr lang="en-GB" sz="2000" dirty="0"/>
              <a:t>Each element in the list is stored in a </a:t>
            </a:r>
            <a:r>
              <a:rPr lang="en-GB" sz="2000" i="1" dirty="0">
                <a:solidFill>
                  <a:srgbClr val="C00000"/>
                </a:solidFill>
              </a:rPr>
              <a:t>node</a:t>
            </a:r>
            <a:r>
              <a:rPr lang="en-GB" sz="2000" dirty="0"/>
              <a:t>, which also contains a </a:t>
            </a:r>
            <a:r>
              <a:rPr lang="en-GB" sz="2000" dirty="0">
                <a:solidFill>
                  <a:srgbClr val="C00000"/>
                </a:solidFill>
              </a:rPr>
              <a:t>next pointer</a:t>
            </a:r>
          </a:p>
          <a:p>
            <a:pPr marL="784225" lvl="1" indent="-457200">
              <a:spcBef>
                <a:spcPts val="0"/>
              </a:spcBef>
              <a:buClr>
                <a:schemeClr val="bg2"/>
              </a:buClr>
              <a:buSzPct val="100000"/>
              <a:defRPr/>
            </a:pPr>
            <a:r>
              <a:rPr lang="en-GB" sz="2000" dirty="0"/>
              <a:t>Allow elements in the list to occupy </a:t>
            </a:r>
            <a:r>
              <a:rPr lang="en-GB" sz="2000" i="1" dirty="0">
                <a:solidFill>
                  <a:srgbClr val="C00000"/>
                </a:solidFill>
              </a:rPr>
              <a:t>non-contiguous</a:t>
            </a:r>
            <a:r>
              <a:rPr lang="en-GB" sz="2000" dirty="0"/>
              <a:t> memory</a:t>
            </a:r>
          </a:p>
          <a:p>
            <a:pPr marL="784225" lvl="1" indent="-457200">
              <a:spcBef>
                <a:spcPts val="0"/>
              </a:spcBef>
              <a:buClr>
                <a:schemeClr val="bg2"/>
              </a:buClr>
              <a:buSzPct val="100000"/>
              <a:defRPr/>
            </a:pPr>
            <a:r>
              <a:rPr lang="en-GB" sz="2000" dirty="0"/>
              <a:t>Order the nodes by associating each with its neighbour(s)</a:t>
            </a:r>
            <a:endParaRPr lang="en-US" sz="20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grpSp>
        <p:nvGrpSpPr>
          <p:cNvPr id="31" name="Group 30"/>
          <p:cNvGrpSpPr/>
          <p:nvPr/>
        </p:nvGrpSpPr>
        <p:grpSpPr>
          <a:xfrm>
            <a:off x="1318861" y="2819400"/>
            <a:ext cx="2923824" cy="1125538"/>
            <a:chOff x="1500539" y="3381624"/>
            <a:chExt cx="2923824" cy="1125538"/>
          </a:xfrm>
        </p:grpSpPr>
        <p:sp>
          <p:nvSpPr>
            <p:cNvPr id="12" name="Line 8"/>
            <p:cNvSpPr>
              <a:spLocks noChangeShapeType="1"/>
            </p:cNvSpPr>
            <p:nvPr/>
          </p:nvSpPr>
          <p:spPr bwMode="auto">
            <a:xfrm>
              <a:off x="25826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3" name="Text Box 9"/>
            <p:cNvSpPr txBox="1">
              <a:spLocks noChangeArrowheads="1"/>
            </p:cNvSpPr>
            <p:nvPr/>
          </p:nvSpPr>
          <p:spPr bwMode="auto">
            <a:xfrm>
              <a:off x="1842189" y="3984874"/>
              <a:ext cx="360712"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a:t>
              </a:r>
              <a:endParaRPr lang="en-US" sz="2000" i="1" dirty="0">
                <a:latin typeface="Arial" pitchFamily="34" charset="0"/>
              </a:endParaRPr>
            </a:p>
          </p:txBody>
        </p:sp>
        <p:sp>
          <p:nvSpPr>
            <p:cNvPr id="9" name="Text Box 5"/>
            <p:cNvSpPr txBox="1">
              <a:spLocks noChangeArrowheads="1"/>
            </p:cNvSpPr>
            <p:nvPr/>
          </p:nvSpPr>
          <p:spPr bwMode="auto">
            <a:xfrm>
              <a:off x="1500539"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0" name="Text Box 6"/>
            <p:cNvSpPr txBox="1">
              <a:spLocks noChangeArrowheads="1"/>
            </p:cNvSpPr>
            <p:nvPr/>
          </p:nvSpPr>
          <p:spPr bwMode="auto">
            <a:xfrm>
              <a:off x="2779162"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1" name="Rectangle 7"/>
            <p:cNvSpPr>
              <a:spLocks noChangeArrowheads="1"/>
            </p:cNvSpPr>
            <p:nvPr/>
          </p:nvSpPr>
          <p:spPr bwMode="auto">
            <a:xfrm>
              <a:off x="15269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4" name="Line 10"/>
            <p:cNvSpPr>
              <a:spLocks noChangeShapeType="1"/>
            </p:cNvSpPr>
            <p:nvPr/>
          </p:nvSpPr>
          <p:spPr bwMode="auto">
            <a:xfrm>
              <a:off x="3016705" y="4164262"/>
              <a:ext cx="1407658" cy="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grpSp>
        <p:nvGrpSpPr>
          <p:cNvPr id="32" name="Group 31"/>
          <p:cNvGrpSpPr/>
          <p:nvPr/>
        </p:nvGrpSpPr>
        <p:grpSpPr>
          <a:xfrm>
            <a:off x="4191000" y="2819400"/>
            <a:ext cx="3491797" cy="1125538"/>
            <a:chOff x="4372678" y="3381624"/>
            <a:chExt cx="3491797" cy="1125538"/>
          </a:xfrm>
        </p:grpSpPr>
        <p:sp>
          <p:nvSpPr>
            <p:cNvPr id="16" name="Text Box 12"/>
            <p:cNvSpPr txBox="1">
              <a:spLocks noChangeArrowheads="1"/>
            </p:cNvSpPr>
            <p:nvPr/>
          </p:nvSpPr>
          <p:spPr bwMode="auto">
            <a:xfrm>
              <a:off x="4372678" y="3381624"/>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17" name="Text Box 13"/>
            <p:cNvSpPr txBox="1">
              <a:spLocks noChangeArrowheads="1"/>
            </p:cNvSpPr>
            <p:nvPr/>
          </p:nvSpPr>
          <p:spPr bwMode="auto">
            <a:xfrm>
              <a:off x="5721684" y="3381624"/>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18" name="Rectangle 14"/>
            <p:cNvSpPr>
              <a:spLocks noChangeArrowheads="1"/>
            </p:cNvSpPr>
            <p:nvPr/>
          </p:nvSpPr>
          <p:spPr bwMode="auto">
            <a:xfrm>
              <a:off x="4422533" y="3795962"/>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9" name="Line 15"/>
            <p:cNvSpPr>
              <a:spLocks noChangeShapeType="1"/>
            </p:cNvSpPr>
            <p:nvPr/>
          </p:nvSpPr>
          <p:spPr bwMode="auto">
            <a:xfrm>
              <a:off x="5478276" y="3783262"/>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0" name="Text Box 16"/>
            <p:cNvSpPr txBox="1">
              <a:spLocks noChangeArrowheads="1"/>
            </p:cNvSpPr>
            <p:nvPr/>
          </p:nvSpPr>
          <p:spPr bwMode="auto">
            <a:xfrm>
              <a:off x="4737789" y="3984874"/>
              <a:ext cx="549867" cy="396875"/>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i+1</a:t>
              </a:r>
              <a:endParaRPr lang="en-US" sz="2000" i="1" dirty="0">
                <a:latin typeface="Arial" pitchFamily="34" charset="0"/>
              </a:endParaRPr>
            </a:p>
          </p:txBody>
        </p:sp>
        <p:sp>
          <p:nvSpPr>
            <p:cNvPr id="21" name="Line 17"/>
            <p:cNvSpPr>
              <a:spLocks noChangeShapeType="1"/>
            </p:cNvSpPr>
            <p:nvPr/>
          </p:nvSpPr>
          <p:spPr bwMode="auto">
            <a:xfrm>
              <a:off x="5912304" y="4164262"/>
              <a:ext cx="1407659" cy="0"/>
            </a:xfrm>
            <a:prstGeom prst="line">
              <a:avLst/>
            </a:prstGeom>
            <a:noFill/>
            <a:ln w="19050">
              <a:solidFill>
                <a:schemeClr val="tx1"/>
              </a:solidFill>
              <a:round/>
              <a:headEnd type="none" w="sm" len="sm"/>
              <a:tailEnd type="triangle" w="med" len="med"/>
            </a:ln>
          </p:spPr>
          <p:txBody>
            <a:bodyPr wrap="none" anchor="ctr"/>
            <a:lstStyle/>
            <a:p>
              <a:endParaRPr lang="en-US" dirty="0"/>
            </a:p>
          </p:txBody>
        </p:sp>
        <p:sp>
          <p:nvSpPr>
            <p:cNvPr id="22" name="Text Box 18"/>
            <p:cNvSpPr txBox="1">
              <a:spLocks noChangeArrowheads="1"/>
            </p:cNvSpPr>
            <p:nvPr/>
          </p:nvSpPr>
          <p:spPr bwMode="auto">
            <a:xfrm>
              <a:off x="7375525" y="3810249"/>
              <a:ext cx="488950" cy="457200"/>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a:t>
              </a:r>
            </a:p>
          </p:txBody>
        </p:sp>
      </p:grpSp>
      <p:sp>
        <p:nvSpPr>
          <p:cNvPr id="23" name="Text Box 19"/>
          <p:cNvSpPr txBox="1">
            <a:spLocks noChangeArrowheads="1"/>
          </p:cNvSpPr>
          <p:nvPr/>
        </p:nvSpPr>
        <p:spPr bwMode="auto">
          <a:xfrm>
            <a:off x="1301291" y="4108939"/>
            <a:ext cx="2018501" cy="646331"/>
          </a:xfrm>
          <a:prstGeom prst="rect">
            <a:avLst/>
          </a:prstGeom>
          <a:solidFill>
            <a:schemeClr val="bg1">
              <a:alpha val="79999"/>
            </a:schemeClr>
          </a:solidFill>
          <a:ln w="9525">
            <a:noFill/>
            <a:miter lim="800000"/>
            <a:headEnd/>
            <a:tailEnd/>
          </a:ln>
        </p:spPr>
        <p:txBody>
          <a:bodyPr wrap="none">
            <a:spAutoFit/>
          </a:bodyPr>
          <a:lstStyle/>
          <a:p>
            <a:pPr algn="l" eaLnBrk="1" hangingPunct="1"/>
            <a:r>
              <a:rPr lang="en-US" dirty="0">
                <a:solidFill>
                  <a:srgbClr val="663300"/>
                </a:solidFill>
                <a:latin typeface="Arial" pitchFamily="34" charset="0"/>
              </a:rPr>
              <a:t>This is one node</a:t>
            </a:r>
          </a:p>
          <a:p>
            <a:pPr algn="l" eaLnBrk="1" hangingPunct="1"/>
            <a:r>
              <a:rPr lang="en-US" dirty="0">
                <a:solidFill>
                  <a:srgbClr val="663300"/>
                </a:solidFill>
                <a:latin typeface="Arial" pitchFamily="34" charset="0"/>
              </a:rPr>
              <a:t>of the collection…</a:t>
            </a:r>
          </a:p>
        </p:txBody>
      </p:sp>
      <p:sp>
        <p:nvSpPr>
          <p:cNvPr id="24" name="Text Box 20"/>
          <p:cNvSpPr txBox="1">
            <a:spLocks noChangeArrowheads="1"/>
          </p:cNvSpPr>
          <p:nvPr/>
        </p:nvSpPr>
        <p:spPr bwMode="auto">
          <a:xfrm>
            <a:off x="3886200" y="4108939"/>
            <a:ext cx="4724400" cy="1200329"/>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 and this one comes after it in the collection (most likely not occupying contiguous memory that is next to the previous node).</a:t>
            </a:r>
          </a:p>
        </p:txBody>
      </p:sp>
      <p:grpSp>
        <p:nvGrpSpPr>
          <p:cNvPr id="38" name="Group 37"/>
          <p:cNvGrpSpPr/>
          <p:nvPr/>
        </p:nvGrpSpPr>
        <p:grpSpPr>
          <a:xfrm>
            <a:off x="1447800" y="5105400"/>
            <a:ext cx="2095500" cy="1125538"/>
            <a:chOff x="1447800" y="5105400"/>
            <a:chExt cx="2095500" cy="1125538"/>
          </a:xfrm>
        </p:grpSpPr>
        <p:sp>
          <p:nvSpPr>
            <p:cNvPr id="26" name="Line 8"/>
            <p:cNvSpPr>
              <a:spLocks noChangeShapeType="1"/>
            </p:cNvSpPr>
            <p:nvPr/>
          </p:nvSpPr>
          <p:spPr bwMode="auto">
            <a:xfrm>
              <a:off x="2529937" y="5507038"/>
              <a:ext cx="0" cy="7239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7" name="Text Box 9"/>
            <p:cNvSpPr txBox="1">
              <a:spLocks noChangeArrowheads="1"/>
            </p:cNvSpPr>
            <p:nvPr/>
          </p:nvSpPr>
          <p:spPr bwMode="auto">
            <a:xfrm>
              <a:off x="1789450" y="5708650"/>
              <a:ext cx="412292" cy="400110"/>
            </a:xfrm>
            <a:prstGeom prst="rect">
              <a:avLst/>
            </a:prstGeom>
            <a:noFill/>
            <a:ln w="19050">
              <a:noFill/>
              <a:miter lim="800000"/>
              <a:headEnd type="none" w="sm" len="sm"/>
              <a:tailEnd type="none" w="sm" len="sm"/>
            </a:ln>
          </p:spPr>
          <p:txBody>
            <a:bodyPr wrap="none">
              <a:spAutoFit/>
            </a:bodyPr>
            <a:lstStyle/>
            <a:p>
              <a:pPr algn="l"/>
              <a:r>
                <a:rPr lang="en-US" sz="2000" i="1" dirty="0">
                  <a:latin typeface="Arial" pitchFamily="34" charset="0"/>
                </a:rPr>
                <a:t>a</a:t>
              </a:r>
              <a:r>
                <a:rPr lang="en-US" sz="2000" i="1" baseline="-25000" dirty="0">
                  <a:latin typeface="Arial" pitchFamily="34" charset="0"/>
                </a:rPr>
                <a:t>k</a:t>
              </a:r>
              <a:endParaRPr lang="en-US" sz="2000" i="1" dirty="0">
                <a:latin typeface="Arial" pitchFamily="34" charset="0"/>
              </a:endParaRPr>
            </a:p>
          </p:txBody>
        </p:sp>
        <p:sp>
          <p:nvSpPr>
            <p:cNvPr id="28" name="Text Box 5"/>
            <p:cNvSpPr txBox="1">
              <a:spLocks noChangeArrowheads="1"/>
            </p:cNvSpPr>
            <p:nvPr/>
          </p:nvSpPr>
          <p:spPr bwMode="auto">
            <a:xfrm>
              <a:off x="1447800" y="5105400"/>
              <a:ext cx="1088003"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element</a:t>
              </a:r>
            </a:p>
          </p:txBody>
        </p:sp>
        <p:sp>
          <p:nvSpPr>
            <p:cNvPr id="29" name="Text Box 6"/>
            <p:cNvSpPr txBox="1">
              <a:spLocks noChangeArrowheads="1"/>
            </p:cNvSpPr>
            <p:nvPr/>
          </p:nvSpPr>
          <p:spPr bwMode="auto">
            <a:xfrm>
              <a:off x="2726423" y="5105400"/>
              <a:ext cx="664239" cy="396875"/>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next</a:t>
              </a:r>
            </a:p>
          </p:txBody>
        </p:sp>
        <p:sp>
          <p:nvSpPr>
            <p:cNvPr id="30" name="Rectangle 7"/>
            <p:cNvSpPr>
              <a:spLocks noChangeArrowheads="1"/>
            </p:cNvSpPr>
            <p:nvPr/>
          </p:nvSpPr>
          <p:spPr bwMode="auto">
            <a:xfrm>
              <a:off x="1474194" y="5519738"/>
              <a:ext cx="2064566" cy="711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cxnSp>
          <p:nvCxnSpPr>
            <p:cNvPr id="35" name="Straight Connector 34"/>
            <p:cNvCxnSpPr>
              <a:endCxn id="30" idx="2"/>
            </p:cNvCxnSpPr>
            <p:nvPr/>
          </p:nvCxnSpPr>
          <p:spPr>
            <a:xfrm flipH="1">
              <a:off x="2506477" y="5524500"/>
              <a:ext cx="1036823" cy="706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 Box 19"/>
          <p:cNvSpPr txBox="1">
            <a:spLocks noChangeArrowheads="1"/>
          </p:cNvSpPr>
          <p:nvPr/>
        </p:nvSpPr>
        <p:spPr bwMode="auto">
          <a:xfrm>
            <a:off x="3810001" y="5638801"/>
            <a:ext cx="3581399" cy="646331"/>
          </a:xfrm>
          <a:prstGeom prst="rect">
            <a:avLst/>
          </a:prstGeom>
          <a:solidFill>
            <a:schemeClr val="bg1">
              <a:alpha val="79999"/>
            </a:schemeClr>
          </a:solidFill>
          <a:ln w="9525">
            <a:noFill/>
            <a:miter lim="800000"/>
            <a:headEnd/>
            <a:tailEnd/>
          </a:ln>
        </p:spPr>
        <p:txBody>
          <a:bodyPr wrap="square">
            <a:spAutoFit/>
          </a:bodyPr>
          <a:lstStyle/>
          <a:p>
            <a:pPr algn="l" eaLnBrk="1" hangingPunct="1"/>
            <a:r>
              <a:rPr lang="en-US" dirty="0">
                <a:solidFill>
                  <a:srgbClr val="663300"/>
                </a:solidFill>
                <a:latin typeface="Arial" pitchFamily="34" charset="0"/>
              </a:rPr>
              <a:t>Next pointer of this node is “null”, i.e. it has no next neighbour.</a:t>
            </a:r>
          </a:p>
        </p:txBody>
      </p:sp>
      <p:sp>
        <p:nvSpPr>
          <p:cNvPr id="3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(2/4)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(1/2)</a:t>
            </a:r>
          </a:p>
          <a:p>
            <a:pPr marL="784225" lvl="1" indent="-457200">
              <a:spcBef>
                <a:spcPts val="600"/>
              </a:spcBef>
              <a:buClr>
                <a:schemeClr val="bg2"/>
              </a:buClr>
              <a:buSzPct val="100000"/>
              <a:defRPr/>
            </a:pPr>
            <a:r>
              <a:rPr lang="en-US" sz="2400" dirty="0"/>
              <a:t>Note the difference between primitive data types and reference data types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grpSp>
        <p:nvGrpSpPr>
          <p:cNvPr id="47" name="Group 46"/>
          <p:cNvGrpSpPr/>
          <p:nvPr/>
        </p:nvGrpSpPr>
        <p:grpSpPr>
          <a:xfrm>
            <a:off x="1219200" y="2356338"/>
            <a:ext cx="5117123" cy="634572"/>
            <a:chOff x="1219200" y="2356338"/>
            <a:chExt cx="5117123" cy="634572"/>
          </a:xfrm>
        </p:grpSpPr>
        <p:grpSp>
          <p:nvGrpSpPr>
            <p:cNvPr id="41" name="Group 40"/>
            <p:cNvGrpSpPr/>
            <p:nvPr/>
          </p:nvGrpSpPr>
          <p:grpSpPr>
            <a:xfrm>
              <a:off x="5117123" y="2356338"/>
              <a:ext cx="1219200" cy="609600"/>
              <a:chOff x="4794737" y="2379785"/>
              <a:chExt cx="1219200" cy="609600"/>
            </a:xfrm>
          </p:grpSpPr>
          <p:sp>
            <p:nvSpPr>
              <p:cNvPr id="25" name="Rectangle 4"/>
              <p:cNvSpPr>
                <a:spLocks noChangeArrowheads="1"/>
              </p:cNvSpPr>
              <p:nvPr/>
            </p:nvSpPr>
            <p:spPr bwMode="auto">
              <a:xfrm>
                <a:off x="5099537" y="2379785"/>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9" name="Text Box 8"/>
              <p:cNvSpPr txBox="1">
                <a:spLocks noChangeArrowheads="1"/>
              </p:cNvSpPr>
              <p:nvPr/>
            </p:nvSpPr>
            <p:spPr bwMode="auto">
              <a:xfrm>
                <a:off x="4794737" y="2385647"/>
                <a:ext cx="296863" cy="366712"/>
              </a:xfrm>
              <a:prstGeom prst="rect">
                <a:avLst/>
              </a:prstGeom>
              <a:noFill/>
              <a:ln w="9525">
                <a:noFill/>
                <a:miter lim="800000"/>
                <a:headEnd/>
                <a:tailEnd/>
              </a:ln>
            </p:spPr>
            <p:txBody>
              <a:bodyPr wrap="none">
                <a:spAutoFit/>
              </a:bodyPr>
              <a:lstStyle/>
              <a:p>
                <a:pPr algn="l"/>
                <a:r>
                  <a:rPr lang="en-US" dirty="0"/>
                  <a:t>x</a:t>
                </a:r>
              </a:p>
            </p:txBody>
          </p:sp>
        </p:grpSp>
        <p:sp>
          <p:nvSpPr>
            <p:cNvPr id="44" name="TextBox 43"/>
            <p:cNvSpPr txBox="1"/>
            <p:nvPr/>
          </p:nvSpPr>
          <p:spPr>
            <a:xfrm>
              <a:off x="1219200" y="2590800"/>
              <a:ext cx="2438400" cy="400110"/>
            </a:xfrm>
            <a:prstGeom prst="rect">
              <a:avLst/>
            </a:prstGeom>
            <a:noFill/>
          </p:spPr>
          <p:txBody>
            <a:bodyPr wrap="square" rtlCol="0">
              <a:spAutoFit/>
            </a:bodyPr>
            <a:lstStyle/>
            <a:p>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x = 20;</a:t>
              </a:r>
              <a:endParaRPr lang="en-SG" sz="2000" b="1" dirty="0">
                <a:latin typeface="Courier New" pitchFamily="49" charset="0"/>
                <a:cs typeface="Courier New" pitchFamily="49" charset="0"/>
              </a:endParaRPr>
            </a:p>
          </p:txBody>
        </p:sp>
      </p:grpSp>
      <p:grpSp>
        <p:nvGrpSpPr>
          <p:cNvPr id="48" name="Group 47"/>
          <p:cNvGrpSpPr/>
          <p:nvPr/>
        </p:nvGrpSpPr>
        <p:grpSpPr>
          <a:xfrm>
            <a:off x="457200" y="3276600"/>
            <a:ext cx="7391400" cy="900113"/>
            <a:chOff x="457200" y="3276600"/>
            <a:chExt cx="7391400" cy="900113"/>
          </a:xfrm>
        </p:grpSpPr>
        <p:grpSp>
          <p:nvGrpSpPr>
            <p:cNvPr id="42" name="Group 41"/>
            <p:cNvGrpSpPr/>
            <p:nvPr/>
          </p:nvGrpSpPr>
          <p:grpSpPr>
            <a:xfrm>
              <a:off x="5105400" y="3276600"/>
              <a:ext cx="2743200" cy="900113"/>
              <a:chOff x="4783014" y="3300047"/>
              <a:chExt cx="2743200" cy="900113"/>
            </a:xfrm>
          </p:grpSpPr>
          <p:sp>
            <p:nvSpPr>
              <p:cNvPr id="26" name="Rectangle 5"/>
              <p:cNvSpPr>
                <a:spLocks noChangeArrowheads="1"/>
              </p:cNvSpPr>
              <p:nvPr/>
            </p:nvSpPr>
            <p:spPr bwMode="auto">
              <a:xfrm>
                <a:off x="5087814" y="3300047"/>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27" name="Rectangle 6"/>
              <p:cNvSpPr>
                <a:spLocks noChangeArrowheads="1"/>
              </p:cNvSpPr>
              <p:nvPr/>
            </p:nvSpPr>
            <p:spPr bwMode="auto">
              <a:xfrm>
                <a:off x="6611814" y="3300047"/>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sp>
            <p:nvSpPr>
              <p:cNvPr id="28" name="Line 7"/>
              <p:cNvSpPr>
                <a:spLocks noChangeShapeType="1"/>
              </p:cNvSpPr>
              <p:nvPr/>
            </p:nvSpPr>
            <p:spPr bwMode="auto">
              <a:xfrm>
                <a:off x="5545014" y="3604847"/>
                <a:ext cx="1066800" cy="0"/>
              </a:xfrm>
              <a:prstGeom prst="line">
                <a:avLst/>
              </a:prstGeom>
              <a:noFill/>
              <a:ln w="28575">
                <a:solidFill>
                  <a:schemeClr val="tx1"/>
                </a:solidFill>
                <a:round/>
                <a:headEnd/>
                <a:tailEnd type="triangle" w="med" len="med"/>
              </a:ln>
            </p:spPr>
            <p:txBody>
              <a:bodyPr/>
              <a:lstStyle/>
              <a:p>
                <a:endParaRPr lang="en-US" dirty="0"/>
              </a:p>
            </p:txBody>
          </p:sp>
          <p:sp>
            <p:nvSpPr>
              <p:cNvPr id="30" name="Text Box 9"/>
              <p:cNvSpPr txBox="1">
                <a:spLocks noChangeArrowheads="1"/>
              </p:cNvSpPr>
              <p:nvPr/>
            </p:nvSpPr>
            <p:spPr bwMode="auto">
              <a:xfrm>
                <a:off x="4783014" y="3300047"/>
                <a:ext cx="296863" cy="366713"/>
              </a:xfrm>
              <a:prstGeom prst="rect">
                <a:avLst/>
              </a:prstGeom>
              <a:noFill/>
              <a:ln w="9525">
                <a:noFill/>
                <a:miter lim="800000"/>
                <a:headEnd/>
                <a:tailEnd/>
              </a:ln>
            </p:spPr>
            <p:txBody>
              <a:bodyPr wrap="none">
                <a:spAutoFit/>
              </a:bodyPr>
              <a:lstStyle/>
              <a:p>
                <a:pPr algn="l"/>
                <a:r>
                  <a:rPr lang="en-US" dirty="0"/>
                  <a:t>y</a:t>
                </a:r>
              </a:p>
            </p:txBody>
          </p:sp>
          <p:sp>
            <p:nvSpPr>
              <p:cNvPr id="31" name="Text Box 10"/>
              <p:cNvSpPr txBox="1">
                <a:spLocks noChangeArrowheads="1"/>
              </p:cNvSpPr>
              <p:nvPr/>
            </p:nvSpPr>
            <p:spPr bwMode="auto">
              <a:xfrm>
                <a:off x="5087814" y="3833447"/>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5" name="TextBox 44"/>
            <p:cNvSpPr txBox="1"/>
            <p:nvPr/>
          </p:nvSpPr>
          <p:spPr>
            <a:xfrm>
              <a:off x="457200" y="3352800"/>
              <a:ext cx="4800600" cy="400110"/>
            </a:xfrm>
            <a:prstGeom prst="rect">
              <a:avLst/>
            </a:prstGeom>
            <a:noFill/>
          </p:spPr>
          <p:txBody>
            <a:bodyPr wrap="square" rtlCol="0">
              <a:spAutoFit/>
            </a:bodyPr>
            <a:lstStyle/>
            <a:p>
              <a:r>
                <a:rPr lang="en-US" sz="2000" b="1" dirty="0">
                  <a:latin typeface="Courier New" pitchFamily="49" charset="0"/>
                  <a:cs typeface="Courier New" pitchFamily="49" charset="0"/>
                </a:rPr>
                <a:t>Integer y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Integer(</a:t>
              </a:r>
              <a:r>
                <a:rPr lang="en-US" sz="2000" b="1" dirty="0">
                  <a:solidFill>
                    <a:srgbClr val="006600"/>
                  </a:solidFill>
                  <a:latin typeface="Courier New" pitchFamily="49" charset="0"/>
                  <a:cs typeface="Courier New" pitchFamily="49" charset="0"/>
                </a:rPr>
                <a:t>20</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grpSp>
        <p:nvGrpSpPr>
          <p:cNvPr id="49" name="Group 48"/>
          <p:cNvGrpSpPr/>
          <p:nvPr/>
        </p:nvGrpSpPr>
        <p:grpSpPr>
          <a:xfrm>
            <a:off x="228600" y="4267200"/>
            <a:ext cx="8610600" cy="1019963"/>
            <a:chOff x="228600" y="4267200"/>
            <a:chExt cx="8610600" cy="1019963"/>
          </a:xfrm>
        </p:grpSpPr>
        <p:grpSp>
          <p:nvGrpSpPr>
            <p:cNvPr id="43" name="Group 42"/>
            <p:cNvGrpSpPr/>
            <p:nvPr/>
          </p:nvGrpSpPr>
          <p:grpSpPr>
            <a:xfrm>
              <a:off x="5105400" y="4267200"/>
              <a:ext cx="3733800" cy="1019963"/>
              <a:chOff x="4783014" y="4290647"/>
              <a:chExt cx="3733800" cy="1019963"/>
            </a:xfrm>
          </p:grpSpPr>
          <p:sp>
            <p:nvSpPr>
              <p:cNvPr id="32" name="Rectangle 11"/>
              <p:cNvSpPr>
                <a:spLocks noChangeArrowheads="1"/>
              </p:cNvSpPr>
              <p:nvPr/>
            </p:nvSpPr>
            <p:spPr bwMode="auto">
              <a:xfrm>
                <a:off x="5087814" y="4331678"/>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3" name="Rectangle 12"/>
              <p:cNvSpPr>
                <a:spLocks noChangeArrowheads="1"/>
              </p:cNvSpPr>
              <p:nvPr/>
            </p:nvSpPr>
            <p:spPr bwMode="auto">
              <a:xfrm>
                <a:off x="6611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4" name="Line 13"/>
              <p:cNvSpPr>
                <a:spLocks noChangeShapeType="1"/>
              </p:cNvSpPr>
              <p:nvPr/>
            </p:nvSpPr>
            <p:spPr bwMode="auto">
              <a:xfrm>
                <a:off x="5545014" y="4636478"/>
                <a:ext cx="1066800" cy="0"/>
              </a:xfrm>
              <a:prstGeom prst="line">
                <a:avLst/>
              </a:prstGeom>
              <a:noFill/>
              <a:ln w="28575">
                <a:solidFill>
                  <a:schemeClr val="tx1"/>
                </a:solidFill>
                <a:round/>
                <a:headEnd/>
                <a:tailEnd type="triangle" w="med" len="med"/>
              </a:ln>
            </p:spPr>
            <p:txBody>
              <a:bodyPr/>
              <a:lstStyle/>
              <a:p>
                <a:endParaRPr lang="en-US" dirty="0"/>
              </a:p>
            </p:txBody>
          </p:sp>
          <p:sp>
            <p:nvSpPr>
              <p:cNvPr id="35" name="Rectangle 17"/>
              <p:cNvSpPr>
                <a:spLocks noChangeArrowheads="1"/>
              </p:cNvSpPr>
              <p:nvPr/>
            </p:nvSpPr>
            <p:spPr bwMode="auto">
              <a:xfrm>
                <a:off x="6992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i</a:t>
                </a:r>
              </a:p>
            </p:txBody>
          </p:sp>
          <p:sp>
            <p:nvSpPr>
              <p:cNvPr id="36" name="Rectangle 18"/>
              <p:cNvSpPr>
                <a:spLocks noChangeArrowheads="1"/>
              </p:cNvSpPr>
              <p:nvPr/>
            </p:nvSpPr>
            <p:spPr bwMode="auto">
              <a:xfrm>
                <a:off x="7373814" y="4331678"/>
                <a:ext cx="3810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7" name="Rectangle 19"/>
              <p:cNvSpPr>
                <a:spLocks noChangeArrowheads="1"/>
              </p:cNvSpPr>
              <p:nvPr/>
            </p:nvSpPr>
            <p:spPr bwMode="auto">
              <a:xfrm>
                <a:off x="7754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t</a:t>
                </a:r>
              </a:p>
            </p:txBody>
          </p:sp>
          <p:sp>
            <p:nvSpPr>
              <p:cNvPr id="38" name="Rectangle 20"/>
              <p:cNvSpPr>
                <a:spLocks noChangeArrowheads="1"/>
              </p:cNvSpPr>
              <p:nvPr/>
            </p:nvSpPr>
            <p:spPr bwMode="auto">
              <a:xfrm>
                <a:off x="8135814" y="4331678"/>
                <a:ext cx="381000" cy="609600"/>
              </a:xfrm>
              <a:prstGeom prst="rect">
                <a:avLst/>
              </a:prstGeom>
              <a:solidFill>
                <a:schemeClr val="bg1"/>
              </a:solidFill>
              <a:ln w="28575">
                <a:solidFill>
                  <a:schemeClr val="tx1"/>
                </a:solidFill>
                <a:miter lim="800000"/>
                <a:headEnd/>
                <a:tailEnd/>
              </a:ln>
            </p:spPr>
            <p:txBody>
              <a:bodyPr wrap="none" anchor="ctr"/>
              <a:lstStyle/>
              <a:p>
                <a:pPr algn="ctr"/>
                <a:r>
                  <a:rPr lang="en-US" dirty="0"/>
                  <a:t>h</a:t>
                </a:r>
              </a:p>
            </p:txBody>
          </p:sp>
          <p:sp>
            <p:nvSpPr>
              <p:cNvPr id="39" name="Text Box 21"/>
              <p:cNvSpPr txBox="1">
                <a:spLocks noChangeArrowheads="1"/>
              </p:cNvSpPr>
              <p:nvPr/>
            </p:nvSpPr>
            <p:spPr bwMode="auto">
              <a:xfrm>
                <a:off x="5087814" y="4941278"/>
                <a:ext cx="787395" cy="369332"/>
              </a:xfrm>
              <a:prstGeom prst="rect">
                <a:avLst/>
              </a:prstGeom>
              <a:noFill/>
              <a:ln w="9525">
                <a:noFill/>
                <a:miter lim="800000"/>
                <a:headEnd/>
                <a:tailEnd/>
              </a:ln>
            </p:spPr>
            <p:txBody>
              <a:bodyPr wrap="none">
                <a:spAutoFit/>
              </a:bodyPr>
              <a:lstStyle/>
              <a:p>
                <a:pPr algn="l"/>
                <a:r>
                  <a:rPr lang="en-US" i="1" dirty="0">
                    <a:solidFill>
                      <a:srgbClr val="7030A0"/>
                    </a:solidFill>
                  </a:rPr>
                  <a:t>String</a:t>
                </a:r>
              </a:p>
            </p:txBody>
          </p:sp>
          <p:sp>
            <p:nvSpPr>
              <p:cNvPr id="40" name="Text Box 24"/>
              <p:cNvSpPr txBox="1">
                <a:spLocks noChangeArrowheads="1"/>
              </p:cNvSpPr>
              <p:nvPr/>
            </p:nvSpPr>
            <p:spPr bwMode="auto">
              <a:xfrm>
                <a:off x="4783014" y="4290647"/>
                <a:ext cx="285750" cy="366713"/>
              </a:xfrm>
              <a:prstGeom prst="rect">
                <a:avLst/>
              </a:prstGeom>
              <a:noFill/>
              <a:ln w="9525">
                <a:noFill/>
                <a:miter lim="800000"/>
                <a:headEnd/>
                <a:tailEnd/>
              </a:ln>
            </p:spPr>
            <p:txBody>
              <a:bodyPr wrap="none">
                <a:spAutoFit/>
              </a:bodyPr>
              <a:lstStyle/>
              <a:p>
                <a:pPr algn="l"/>
                <a:r>
                  <a:rPr lang="en-US" dirty="0"/>
                  <a:t>z</a:t>
                </a:r>
              </a:p>
            </p:txBody>
          </p:sp>
        </p:grpSp>
        <p:sp>
          <p:nvSpPr>
            <p:cNvPr id="46" name="TextBox 45"/>
            <p:cNvSpPr txBox="1"/>
            <p:nvPr/>
          </p:nvSpPr>
          <p:spPr>
            <a:xfrm>
              <a:off x="228600" y="4343400"/>
              <a:ext cx="4953000" cy="400110"/>
            </a:xfrm>
            <a:prstGeom prst="rect">
              <a:avLst/>
            </a:prstGeom>
            <a:noFill/>
          </p:spPr>
          <p:txBody>
            <a:bodyPr wrap="square" rtlCol="0">
              <a:spAutoFit/>
            </a:bodyPr>
            <a:lstStyle/>
            <a:p>
              <a:r>
                <a:rPr lang="en-US" sz="2000" b="1" dirty="0">
                  <a:latin typeface="Courier New" pitchFamily="49" charset="0"/>
                  <a:cs typeface="Courier New" pitchFamily="49" charset="0"/>
                </a:rPr>
                <a:t>String z = </a:t>
              </a:r>
              <a:r>
                <a:rPr lang="en-US" sz="2000" b="1" dirty="0">
                  <a:solidFill>
                    <a:srgbClr val="0000FF"/>
                  </a:solidFill>
                  <a:latin typeface="Courier New" pitchFamily="49" charset="0"/>
                  <a:cs typeface="Courier New" pitchFamily="49" charset="0"/>
                </a:rPr>
                <a:t>new</a:t>
              </a:r>
              <a:r>
                <a:rPr lang="en-US" sz="2000" b="1" dirty="0">
                  <a:latin typeface="Courier New" pitchFamily="49" charset="0"/>
                  <a:cs typeface="Courier New" pitchFamily="49" charset="0"/>
                </a:rPr>
                <a:t> String(</a:t>
              </a:r>
              <a:r>
                <a:rPr lang="en-US" sz="2000" b="1" dirty="0">
                  <a:solidFill>
                    <a:srgbClr val="006600"/>
                  </a:solidFill>
                  <a:latin typeface="Courier New" pitchFamily="49" charset="0"/>
                  <a:cs typeface="Courier New" pitchFamily="49" charset="0"/>
                </a:rPr>
                <a:t>"hi th"</a:t>
              </a:r>
              <a:r>
                <a:rPr lang="en-US" sz="2000" b="1" dirty="0">
                  <a:latin typeface="Courier New" pitchFamily="49" charset="0"/>
                  <a:cs typeface="Courier New" pitchFamily="49" charset="0"/>
                </a:rPr>
                <a:t>);</a:t>
              </a:r>
              <a:endParaRPr lang="en-SG" sz="2000" b="1" dirty="0">
                <a:latin typeface="Courier New" pitchFamily="49" charset="0"/>
                <a:cs typeface="Courier New" pitchFamily="49" charset="0"/>
              </a:endParaRPr>
            </a:p>
          </p:txBody>
        </p:sp>
      </p:grpSp>
      <p:sp>
        <p:nvSpPr>
          <p:cNvPr id="50" name="Content Placeholder 2"/>
          <p:cNvSpPr txBox="1">
            <a:spLocks/>
          </p:cNvSpPr>
          <p:nvPr/>
        </p:nvSpPr>
        <p:spPr bwMode="auto">
          <a:xfrm>
            <a:off x="381000" y="5287163"/>
            <a:ext cx="8534400" cy="1189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kumimoji="0" lang="en-US" sz="2000" b="0" i="0" u="none" strike="noStrike" kern="0" cap="none" spc="0" normalizeH="0" baseline="0" noProof="0" dirty="0">
                <a:ln>
                  <a:noFill/>
                </a:ln>
                <a:effectLst/>
                <a:uLnTx/>
                <a:uFillTx/>
                <a:latin typeface="+mn-lt"/>
                <a:ea typeface="+mn-ea"/>
                <a:cs typeface="+mn-cs"/>
              </a:rPr>
              <a:t>An instance (object) of a class only comes into existence (constructed) when the</a:t>
            </a:r>
            <a:r>
              <a:rPr kumimoji="0" lang="en-US" sz="2000" b="0" i="0" u="none" strike="noStrike" kern="0" cap="none" spc="0" normalizeH="0" baseline="0" noProof="0" dirty="0">
                <a:ln>
                  <a:noFill/>
                </a:ln>
                <a:solidFill>
                  <a:srgbClr val="0000FF"/>
                </a:solidFill>
                <a:effectLst/>
                <a:uLnTx/>
                <a:uFillTx/>
                <a:latin typeface="+mn-lt"/>
                <a:ea typeface="+mn-ea"/>
                <a:cs typeface="+mn-cs"/>
              </a:rPr>
              <a:t> new </a:t>
            </a:r>
            <a:r>
              <a:rPr kumimoji="0" lang="en-US" sz="2000" b="0" i="0" u="none" strike="noStrike" kern="0" cap="none" spc="0" normalizeH="0" baseline="0" noProof="0" dirty="0">
                <a:ln>
                  <a:noFill/>
                </a:ln>
                <a:effectLst/>
                <a:uLnTx/>
                <a:uFillTx/>
                <a:latin typeface="+mn-lt"/>
                <a:ea typeface="+mn-ea"/>
                <a:cs typeface="+mn-cs"/>
              </a:rPr>
              <a:t>operator</a:t>
            </a:r>
            <a:r>
              <a:rPr kumimoji="0" lang="en-US" sz="2000" b="0" i="0" u="none" strike="noStrike" kern="0" cap="none" spc="0" normalizeH="0" noProof="0" dirty="0">
                <a:ln>
                  <a:noFill/>
                </a:ln>
                <a:effectLst/>
                <a:uLnTx/>
                <a:uFillTx/>
                <a:latin typeface="+mn-lt"/>
                <a:ea typeface="+mn-ea"/>
                <a:cs typeface="+mn-cs"/>
              </a:rPr>
              <a:t> is applied</a:t>
            </a:r>
            <a:endParaRPr kumimoji="0" lang="en-US" sz="2000" b="0" i="0" u="none" strike="noStrike" kern="0" cap="none" spc="0" normalizeH="0" baseline="0" noProof="0" dirty="0">
              <a:ln>
                <a:noFill/>
              </a:ln>
              <a:effectLst/>
              <a:uLnTx/>
              <a:uFillTx/>
              <a:latin typeface="+mn-lt"/>
              <a:ea typeface="+mn-ea"/>
              <a:cs typeface="+mn-cs"/>
            </a:endParaRPr>
          </a:p>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A reference variable only contains a reference or pointer to an object.</a:t>
            </a:r>
            <a:endParaRPr kumimoji="0" lang="en-US" sz="2000" b="0" i="0" u="none" strike="noStrike" kern="0" cap="none" spc="0" normalizeH="0" baseline="0" noProof="0" dirty="0">
              <a:ln>
                <a:noFill/>
              </a:ln>
              <a:effectLst/>
              <a:uLnTx/>
              <a:uFillTx/>
              <a:latin typeface="+mn-lt"/>
              <a:cs typeface="+mn-cs"/>
            </a:endParaRPr>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ssolv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a:t>3</a:t>
            </a:fld>
            <a:endParaRPr dirty="0"/>
          </a:p>
        </p:txBody>
      </p:sp>
    </p:spTree>
    <p:extLst>
      <p:ext uri="{BB962C8B-B14F-4D97-AF65-F5344CB8AC3E}">
        <p14:creationId xmlns:p14="http://schemas.microsoft.com/office/powerpoint/2010/main" val="38473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(3/4)</a:t>
            </a:r>
          </a:p>
        </p:txBody>
      </p:sp>
      <p:sp>
        <p:nvSpPr>
          <p:cNvPr id="3" name="Content Placeholder 2"/>
          <p:cNvSpPr>
            <a:spLocks noGrp="1"/>
          </p:cNvSpPr>
          <p:nvPr>
            <p:ph idx="1"/>
          </p:nvPr>
        </p:nvSpPr>
        <p:spPr>
          <a:xfrm>
            <a:off x="457200" y="1066800"/>
            <a:ext cx="8534400" cy="1447800"/>
          </a:xfrm>
        </p:spPr>
        <p:txBody>
          <a:bodyPr/>
          <a:lstStyle/>
          <a:p>
            <a:pPr marL="457200" lvl="0" indent="-457200">
              <a:spcBef>
                <a:spcPts val="600"/>
              </a:spcBef>
              <a:buClr>
                <a:schemeClr val="bg2"/>
              </a:buClr>
              <a:buSzPct val="100000"/>
              <a:buFont typeface="Wingdings" pitchFamily="2" charset="2"/>
              <a:buChar char="q"/>
              <a:defRPr/>
            </a:pPr>
            <a:r>
              <a:rPr lang="en-GB" sz="2800" dirty="0">
                <a:solidFill>
                  <a:srgbClr val="0000FF"/>
                </a:solidFill>
              </a:rPr>
              <a:t>Recap: Object References (2/2)</a:t>
            </a:r>
          </a:p>
          <a:p>
            <a:pPr marL="784225" lvl="1" indent="-457200">
              <a:spcBef>
                <a:spcPts val="600"/>
              </a:spcBef>
              <a:buClr>
                <a:schemeClr val="bg2"/>
              </a:buClr>
              <a:buSzPct val="100000"/>
              <a:defRPr/>
            </a:pPr>
            <a:r>
              <a:rPr lang="en-US" sz="2400" dirty="0"/>
              <a:t>Look at it in more details:</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sp>
        <p:nvSpPr>
          <p:cNvPr id="33" name="Rectangle 4"/>
          <p:cNvSpPr>
            <a:spLocks noChangeArrowheads="1"/>
          </p:cNvSpPr>
          <p:nvPr/>
        </p:nvSpPr>
        <p:spPr bwMode="auto">
          <a:xfrm>
            <a:off x="457200" y="2362200"/>
            <a:ext cx="1425390"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Integer y</a:t>
            </a:r>
          </a:p>
        </p:txBody>
      </p:sp>
      <p:sp>
        <p:nvSpPr>
          <p:cNvPr id="34" name="Rectangle 5"/>
          <p:cNvSpPr>
            <a:spLocks noChangeArrowheads="1"/>
          </p:cNvSpPr>
          <p:nvPr/>
        </p:nvSpPr>
        <p:spPr bwMode="auto">
          <a:xfrm>
            <a:off x="2057400" y="236220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Integer(20);</a:t>
            </a:r>
          </a:p>
        </p:txBody>
      </p:sp>
      <p:sp>
        <p:nvSpPr>
          <p:cNvPr id="35" name="Rectangle 6"/>
          <p:cNvSpPr>
            <a:spLocks noChangeArrowheads="1"/>
          </p:cNvSpPr>
          <p:nvPr/>
        </p:nvSpPr>
        <p:spPr bwMode="auto">
          <a:xfrm>
            <a:off x="1828800" y="2362200"/>
            <a:ext cx="322524"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a:t>
            </a:r>
          </a:p>
        </p:txBody>
      </p:sp>
      <p:sp>
        <p:nvSpPr>
          <p:cNvPr id="36" name="Rectangle 8"/>
          <p:cNvSpPr>
            <a:spLocks noChangeArrowheads="1"/>
          </p:cNvSpPr>
          <p:nvPr/>
        </p:nvSpPr>
        <p:spPr bwMode="auto">
          <a:xfrm>
            <a:off x="7719647" y="2286000"/>
            <a:ext cx="914400" cy="609600"/>
          </a:xfrm>
          <a:prstGeom prst="rect">
            <a:avLst/>
          </a:prstGeom>
          <a:solidFill>
            <a:schemeClr val="bg1"/>
          </a:solidFill>
          <a:ln w="28575">
            <a:solidFill>
              <a:schemeClr val="tx1"/>
            </a:solidFill>
            <a:miter lim="800000"/>
            <a:headEnd/>
            <a:tailEnd/>
          </a:ln>
        </p:spPr>
        <p:txBody>
          <a:bodyPr wrap="none" anchor="ctr"/>
          <a:lstStyle/>
          <a:p>
            <a:pPr algn="ctr"/>
            <a:r>
              <a:rPr lang="en-US" dirty="0"/>
              <a:t>20</a:t>
            </a:r>
          </a:p>
        </p:txBody>
      </p:sp>
      <p:grpSp>
        <p:nvGrpSpPr>
          <p:cNvPr id="37" name="Group 36"/>
          <p:cNvGrpSpPr/>
          <p:nvPr/>
        </p:nvGrpSpPr>
        <p:grpSpPr>
          <a:xfrm>
            <a:off x="5410200" y="2286000"/>
            <a:ext cx="1252172" cy="911836"/>
            <a:chOff x="4929553" y="2274277"/>
            <a:chExt cx="1252172" cy="911836"/>
          </a:xfrm>
        </p:grpSpPr>
        <p:sp>
          <p:nvSpPr>
            <p:cNvPr id="38" name="Rectangle 7"/>
            <p:cNvSpPr>
              <a:spLocks noChangeArrowheads="1"/>
            </p:cNvSpPr>
            <p:nvPr/>
          </p:nvSpPr>
          <p:spPr bwMode="auto">
            <a:xfrm>
              <a:off x="5257800" y="22860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39" name="Text Box 10"/>
            <p:cNvSpPr txBox="1">
              <a:spLocks noChangeArrowheads="1"/>
            </p:cNvSpPr>
            <p:nvPr/>
          </p:nvSpPr>
          <p:spPr bwMode="auto">
            <a:xfrm>
              <a:off x="4929553" y="2274277"/>
              <a:ext cx="296863" cy="366713"/>
            </a:xfrm>
            <a:prstGeom prst="rect">
              <a:avLst/>
            </a:prstGeom>
            <a:noFill/>
            <a:ln w="9525">
              <a:noFill/>
              <a:miter lim="800000"/>
              <a:headEnd/>
              <a:tailEnd/>
            </a:ln>
          </p:spPr>
          <p:txBody>
            <a:bodyPr wrap="none">
              <a:spAutoFit/>
            </a:bodyPr>
            <a:lstStyle/>
            <a:p>
              <a:pPr algn="l"/>
              <a:r>
                <a:rPr lang="en-US" dirty="0"/>
                <a:t>y</a:t>
              </a:r>
            </a:p>
          </p:txBody>
        </p:sp>
        <p:sp>
          <p:nvSpPr>
            <p:cNvPr id="40" name="Text Box 11"/>
            <p:cNvSpPr txBox="1">
              <a:spLocks noChangeArrowheads="1"/>
            </p:cNvSpPr>
            <p:nvPr/>
          </p:nvSpPr>
          <p:spPr bwMode="auto">
            <a:xfrm>
              <a:off x="5257800" y="28194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41" name="Rectangle 13"/>
          <p:cNvSpPr>
            <a:spLocks noChangeArrowheads="1"/>
          </p:cNvSpPr>
          <p:nvPr/>
        </p:nvSpPr>
        <p:spPr bwMode="auto">
          <a:xfrm>
            <a:off x="457200" y="2768600"/>
            <a:ext cx="1715648" cy="369332"/>
          </a:xfrm>
          <a:prstGeom prst="rect">
            <a:avLst/>
          </a:prstGeom>
          <a:noFill/>
          <a:ln w="9525">
            <a:noFill/>
            <a:miter lim="800000"/>
            <a:headEnd/>
            <a:tailEnd/>
          </a:ln>
        </p:spPr>
        <p:txBody>
          <a:bodyPr wrap="square">
            <a:spAutoFit/>
          </a:bodyPr>
          <a:lstStyle/>
          <a:p>
            <a:pPr algn="l"/>
            <a:r>
              <a:rPr lang="en-US" b="1" dirty="0">
                <a:latin typeface="Courier New" pitchFamily="49" charset="0"/>
                <a:cs typeface="Courier New" pitchFamily="49" charset="0"/>
              </a:rPr>
              <a:t>Integer w;</a:t>
            </a:r>
          </a:p>
        </p:txBody>
      </p:sp>
      <p:grpSp>
        <p:nvGrpSpPr>
          <p:cNvPr id="4" name="Group 3"/>
          <p:cNvGrpSpPr/>
          <p:nvPr/>
        </p:nvGrpSpPr>
        <p:grpSpPr>
          <a:xfrm>
            <a:off x="381000" y="3079750"/>
            <a:ext cx="8534400" cy="2940050"/>
            <a:chOff x="381000" y="3079750"/>
            <a:chExt cx="8534400" cy="2940050"/>
          </a:xfrm>
        </p:grpSpPr>
        <p:sp>
          <p:nvSpPr>
            <p:cNvPr id="50" name="Content Placeholder 2"/>
            <p:cNvSpPr txBox="1">
              <a:spLocks/>
            </p:cNvSpPr>
            <p:nvPr/>
          </p:nvSpPr>
          <p:spPr bwMode="auto">
            <a:xfrm>
              <a:off x="381000" y="5486400"/>
              <a:ext cx="8534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2"/>
                </a:buClr>
                <a:buSzPct val="100000"/>
                <a:buFont typeface="Wingdings" pitchFamily="2" charset="2"/>
                <a:buChar char="q"/>
                <a:tabLst/>
                <a:defRPr/>
              </a:pPr>
              <a:r>
                <a:rPr lang="en-US" sz="2000" kern="0" dirty="0">
                  <a:latin typeface="+mn-lt"/>
                  <a:cs typeface="+mn-cs"/>
                </a:rPr>
                <a:t>Output</a:t>
              </a:r>
              <a:r>
                <a:rPr kumimoji="0" lang="en-US" sz="2000" b="0" i="0" u="none" strike="noStrike" kern="0" cap="none" spc="0" normalizeH="0" baseline="0" noProof="0" dirty="0">
                  <a:ln>
                    <a:noFill/>
                  </a:ln>
                  <a:effectLst/>
                  <a:uLnTx/>
                  <a:uFillTx/>
                  <a:latin typeface="+mn-lt"/>
                  <a:ea typeface="+mn-ea"/>
                  <a:cs typeface="+mn-cs"/>
                </a:rPr>
                <a:t>:</a:t>
              </a:r>
              <a:endParaRPr kumimoji="0" lang="en-US" sz="2000" b="0" i="0" u="none" strike="noStrike" kern="0" cap="none" spc="0" normalizeH="0" baseline="0" noProof="0" dirty="0">
                <a:ln>
                  <a:noFill/>
                </a:ln>
                <a:effectLst/>
                <a:uLnTx/>
                <a:uFillTx/>
                <a:latin typeface="+mn-lt"/>
                <a:cs typeface="+mn-cs"/>
              </a:endParaRPr>
            </a:p>
          </p:txBody>
        </p:sp>
        <p:sp>
          <p:nvSpPr>
            <p:cNvPr id="42" name="Rectangle 14"/>
            <p:cNvSpPr>
              <a:spLocks noChangeArrowheads="1"/>
            </p:cNvSpPr>
            <p:nvPr/>
          </p:nvSpPr>
          <p:spPr bwMode="auto">
            <a:xfrm>
              <a:off x="990600" y="3079750"/>
              <a:ext cx="2390398" cy="369332"/>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new</a:t>
              </a:r>
              <a:r>
                <a:rPr lang="en-US" b="1" dirty="0">
                  <a:latin typeface="Courier New" pitchFamily="49" charset="0"/>
                  <a:cs typeface="Courier New" pitchFamily="49" charset="0"/>
                </a:rPr>
                <a:t> Integer(</a:t>
              </a:r>
              <a:r>
                <a:rPr lang="en-US" b="1" dirty="0">
                  <a:solidFill>
                    <a:srgbClr val="006600"/>
                  </a:solidFill>
                  <a:latin typeface="Courier New" pitchFamily="49" charset="0"/>
                  <a:cs typeface="Courier New" pitchFamily="49" charset="0"/>
                </a:rPr>
                <a:t>20</a:t>
              </a:r>
              <a:r>
                <a:rPr lang="en-US" b="1" dirty="0">
                  <a:latin typeface="Courier New" pitchFamily="49" charset="0"/>
                  <a:cs typeface="Courier New" pitchFamily="49" charset="0"/>
                </a:rPr>
                <a:t>);</a:t>
              </a:r>
            </a:p>
          </p:txBody>
        </p:sp>
        <p:grpSp>
          <p:nvGrpSpPr>
            <p:cNvPr id="43" name="Group 34"/>
            <p:cNvGrpSpPr>
              <a:grpSpLocks/>
            </p:cNvGrpSpPr>
            <p:nvPr/>
          </p:nvGrpSpPr>
          <p:grpSpPr bwMode="auto">
            <a:xfrm>
              <a:off x="457201" y="3079750"/>
              <a:ext cx="682625" cy="400050"/>
              <a:chOff x="384" y="1972"/>
              <a:chExt cx="430" cy="252"/>
            </a:xfrm>
          </p:grpSpPr>
          <p:sp>
            <p:nvSpPr>
              <p:cNvPr id="44" name="Rectangle 15"/>
              <p:cNvSpPr>
                <a:spLocks noChangeArrowheads="1"/>
              </p:cNvSpPr>
              <p:nvPr/>
            </p:nvSpPr>
            <p:spPr bwMode="auto">
              <a:xfrm>
                <a:off x="480" y="1972"/>
                <a:ext cx="334" cy="252"/>
              </a:xfrm>
              <a:prstGeom prst="rect">
                <a:avLst/>
              </a:prstGeom>
              <a:noFill/>
              <a:ln w="9525">
                <a:noFill/>
                <a:miter lim="800000"/>
                <a:headEnd/>
                <a:tailEnd/>
              </a:ln>
            </p:spPr>
            <p:txBody>
              <a:bodyPr wrap="none">
                <a:spAutoFit/>
              </a:bodyPr>
              <a:lstStyle/>
              <a:p>
                <a:pPr algn="l"/>
                <a:r>
                  <a:rPr lang="en-US" sz="2000" dirty="0"/>
                  <a:t> </a:t>
                </a:r>
                <a:r>
                  <a:rPr lang="en-US" b="1" dirty="0">
                    <a:latin typeface="Courier New" pitchFamily="49" charset="0"/>
                    <a:cs typeface="Courier New" pitchFamily="49" charset="0"/>
                  </a:rPr>
                  <a:t>= </a:t>
                </a:r>
              </a:p>
            </p:txBody>
          </p:sp>
          <p:sp>
            <p:nvSpPr>
              <p:cNvPr id="45" name="Rectangle 16"/>
              <p:cNvSpPr>
                <a:spLocks noChangeArrowheads="1"/>
              </p:cNvSpPr>
              <p:nvPr/>
            </p:nvSpPr>
            <p:spPr bwMode="auto">
              <a:xfrm>
                <a:off x="384" y="1972"/>
                <a:ext cx="203" cy="233"/>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a:t>
                </a:r>
              </a:p>
            </p:txBody>
          </p:sp>
        </p:grpSp>
        <p:sp>
          <p:nvSpPr>
            <p:cNvPr id="46" name="Rectangle 24"/>
            <p:cNvSpPr>
              <a:spLocks noChangeArrowheads="1"/>
            </p:cNvSpPr>
            <p:nvPr/>
          </p:nvSpPr>
          <p:spPr bwMode="auto">
            <a:xfrm>
              <a:off x="457200" y="3443288"/>
              <a:ext cx="5009705" cy="646331"/>
            </a:xfrm>
            <a:prstGeom prst="rect">
              <a:avLst/>
            </a:prstGeom>
            <a:noFill/>
            <a:ln w="9525">
              <a:noFill/>
              <a:miter lim="800000"/>
              <a:headEnd/>
              <a:tailEnd/>
            </a:ln>
          </p:spPr>
          <p:txBody>
            <a:bodyPr wrap="none">
              <a:spAutoFit/>
            </a:bodyPr>
            <a:lstStyle/>
            <a:p>
              <a:pPr algn="l"/>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pPr algn="l"/>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"1. w == y"</a:t>
              </a:r>
              <a:r>
                <a:rPr lang="en-US" b="1" dirty="0">
                  <a:latin typeface="Courier New" pitchFamily="49" charset="0"/>
                  <a:cs typeface="Courier New" pitchFamily="49" charset="0"/>
                </a:rPr>
                <a:t>);</a:t>
              </a:r>
            </a:p>
          </p:txBody>
        </p:sp>
        <p:sp>
          <p:nvSpPr>
            <p:cNvPr id="47" name="Rectangle 25"/>
            <p:cNvSpPr>
              <a:spLocks noChangeArrowheads="1"/>
            </p:cNvSpPr>
            <p:nvPr/>
          </p:nvSpPr>
          <p:spPr bwMode="auto">
            <a:xfrm>
              <a:off x="457200" y="4181228"/>
              <a:ext cx="1011815" cy="369332"/>
            </a:xfrm>
            <a:prstGeom prst="rect">
              <a:avLst/>
            </a:prstGeom>
            <a:noFill/>
            <a:ln w="9525">
              <a:noFill/>
              <a:miter lim="800000"/>
              <a:headEnd/>
              <a:tailEnd/>
            </a:ln>
          </p:spPr>
          <p:txBody>
            <a:bodyPr wrap="none">
              <a:spAutoFit/>
            </a:bodyPr>
            <a:lstStyle/>
            <a:p>
              <a:pPr algn="l"/>
              <a:r>
                <a:rPr lang="en-US" b="1" dirty="0">
                  <a:latin typeface="Courier New" pitchFamily="49" charset="0"/>
                  <a:cs typeface="Courier New" pitchFamily="49" charset="0"/>
                </a:rPr>
                <a:t>w = y;</a:t>
              </a:r>
            </a:p>
          </p:txBody>
        </p:sp>
        <p:sp>
          <p:nvSpPr>
            <p:cNvPr id="48" name="Rectangle 26"/>
            <p:cNvSpPr>
              <a:spLocks noChangeArrowheads="1"/>
            </p:cNvSpPr>
            <p:nvPr/>
          </p:nvSpPr>
          <p:spPr bwMode="auto">
            <a:xfrm>
              <a:off x="457200" y="4562228"/>
              <a:ext cx="5285421" cy="646331"/>
            </a:xfrm>
            <a:prstGeom prst="rect">
              <a:avLst/>
            </a:prstGeom>
            <a:noFill/>
            <a:ln w="9525">
              <a:noFill/>
              <a:miter lim="800000"/>
              <a:headEnd/>
              <a:tailEnd/>
            </a:ln>
          </p:spPr>
          <p:txBody>
            <a:bodyPr wrap="none">
              <a:spAutoFit/>
            </a:bodyPr>
            <a:lstStyle/>
            <a:p>
              <a:r>
                <a:rPr lang="en-US" b="1" dirty="0">
                  <a:solidFill>
                    <a:srgbClr val="0000FF"/>
                  </a:solidFill>
                  <a:latin typeface="Courier New" pitchFamily="49" charset="0"/>
                  <a:cs typeface="Courier New" pitchFamily="49" charset="0"/>
                </a:rPr>
                <a:t>if</a:t>
              </a:r>
              <a:r>
                <a:rPr lang="en-US" b="1" dirty="0">
                  <a:latin typeface="Courier New" pitchFamily="49" charset="0"/>
                  <a:cs typeface="Courier New" pitchFamily="49" charset="0"/>
                </a:rPr>
                <a:t> (w == y) </a:t>
              </a:r>
            </a:p>
            <a:p>
              <a:r>
                <a:rPr lang="en-US" b="1" dirty="0">
                  <a:latin typeface="Courier New" pitchFamily="49" charset="0"/>
                  <a:cs typeface="Courier New" pitchFamily="49" charset="0"/>
                </a:rPr>
                <a:t>     System.out.println(</a:t>
              </a:r>
              <a:r>
                <a:rPr lang="en-US" b="1" dirty="0">
                  <a:solidFill>
                    <a:srgbClr val="006600"/>
                  </a:solidFill>
                  <a:latin typeface="Courier New" pitchFamily="49" charset="0"/>
                  <a:cs typeface="Courier New" pitchFamily="49" charset="0"/>
                </a:rPr>
                <a:t>"2. w == y"</a:t>
              </a:r>
              <a:r>
                <a:rPr lang="en-US" b="1" dirty="0">
                  <a:latin typeface="Courier New" pitchFamily="49" charset="0"/>
                  <a:cs typeface="Courier New" pitchFamily="49" charset="0"/>
                </a:rPr>
                <a:t>);</a:t>
              </a:r>
            </a:p>
          </p:txBody>
        </p:sp>
      </p:grpSp>
      <p:grpSp>
        <p:nvGrpSpPr>
          <p:cNvPr id="51" name="Group 50"/>
          <p:cNvGrpSpPr/>
          <p:nvPr/>
        </p:nvGrpSpPr>
        <p:grpSpPr>
          <a:xfrm>
            <a:off x="5410200" y="3669323"/>
            <a:ext cx="1228725" cy="900113"/>
            <a:chOff x="4953000" y="3657600"/>
            <a:chExt cx="1228725" cy="900113"/>
          </a:xfrm>
        </p:grpSpPr>
        <p:sp>
          <p:nvSpPr>
            <p:cNvPr id="52" name="Rectangle 29"/>
            <p:cNvSpPr>
              <a:spLocks noChangeArrowheads="1"/>
            </p:cNvSpPr>
            <p:nvPr/>
          </p:nvSpPr>
          <p:spPr bwMode="auto">
            <a:xfrm>
              <a:off x="5257800" y="3657600"/>
              <a:ext cx="914400" cy="6096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53" name="Text Box 30"/>
            <p:cNvSpPr txBox="1">
              <a:spLocks noChangeArrowheads="1"/>
            </p:cNvSpPr>
            <p:nvPr/>
          </p:nvSpPr>
          <p:spPr bwMode="auto">
            <a:xfrm>
              <a:off x="4953000" y="3657600"/>
              <a:ext cx="351378" cy="369332"/>
            </a:xfrm>
            <a:prstGeom prst="rect">
              <a:avLst/>
            </a:prstGeom>
            <a:noFill/>
            <a:ln w="9525">
              <a:noFill/>
              <a:miter lim="800000"/>
              <a:headEnd/>
              <a:tailEnd/>
            </a:ln>
          </p:spPr>
          <p:txBody>
            <a:bodyPr wrap="none">
              <a:spAutoFit/>
            </a:bodyPr>
            <a:lstStyle/>
            <a:p>
              <a:pPr algn="l"/>
              <a:r>
                <a:rPr lang="en-US" dirty="0"/>
                <a:t>w</a:t>
              </a:r>
            </a:p>
          </p:txBody>
        </p:sp>
        <p:sp>
          <p:nvSpPr>
            <p:cNvPr id="54" name="Text Box 31"/>
            <p:cNvSpPr txBox="1">
              <a:spLocks noChangeArrowheads="1"/>
            </p:cNvSpPr>
            <p:nvPr/>
          </p:nvSpPr>
          <p:spPr bwMode="auto">
            <a:xfrm>
              <a:off x="5257800" y="4191000"/>
              <a:ext cx="923925" cy="366713"/>
            </a:xfrm>
            <a:prstGeom prst="rect">
              <a:avLst/>
            </a:prstGeom>
            <a:noFill/>
            <a:ln w="9525">
              <a:noFill/>
              <a:miter lim="800000"/>
              <a:headEnd/>
              <a:tailEnd/>
            </a:ln>
          </p:spPr>
          <p:txBody>
            <a:bodyPr wrap="none">
              <a:spAutoFit/>
            </a:bodyPr>
            <a:lstStyle/>
            <a:p>
              <a:pPr algn="l"/>
              <a:r>
                <a:rPr lang="en-US" i="1" dirty="0">
                  <a:solidFill>
                    <a:srgbClr val="7030A0"/>
                  </a:solidFill>
                </a:rPr>
                <a:t>Integer</a:t>
              </a:r>
            </a:p>
          </p:txBody>
        </p:sp>
      </p:grpSp>
      <p:sp>
        <p:nvSpPr>
          <p:cNvPr id="57" name="Line 35"/>
          <p:cNvSpPr>
            <a:spLocks noChangeShapeType="1"/>
          </p:cNvSpPr>
          <p:nvPr/>
        </p:nvSpPr>
        <p:spPr bwMode="auto">
          <a:xfrm>
            <a:off x="6172199" y="2590800"/>
            <a:ext cx="1547447" cy="0"/>
          </a:xfrm>
          <a:prstGeom prst="line">
            <a:avLst/>
          </a:prstGeom>
          <a:noFill/>
          <a:ln w="28575">
            <a:solidFill>
              <a:schemeClr val="tx1"/>
            </a:solidFill>
            <a:round/>
            <a:headEnd/>
            <a:tailEnd type="triangle" w="med" len="med"/>
          </a:ln>
        </p:spPr>
        <p:txBody>
          <a:bodyPr/>
          <a:lstStyle/>
          <a:p>
            <a:endParaRPr lang="en-US"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linds(horizontal)">
                                      <p:cBhvr>
                                        <p:cTn id="25" dur="500"/>
                                        <p:tgtEl>
                                          <p:spTgt spid="35"/>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blinds(horizontal)">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linds(horizontal)">
                                      <p:cBhvr>
                                        <p:cTn id="34" dur="500"/>
                                        <p:tgtEl>
                                          <p:spTgt spid="41"/>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blinds(horizontal)">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animBg="1"/>
      <p:bldP spid="41" grpId="0"/>
      <p:bldP spid="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3.2 </a:t>
            </a:r>
            <a:r>
              <a:rPr lang="en-US" sz="3600" dirty="0">
                <a:latin typeface="Britannic Bold" panose="020B0903060703020204" pitchFamily="34" charset="0"/>
              </a:rPr>
              <a:t>Linked List Approach (4/4)</a:t>
            </a:r>
          </a:p>
        </p:txBody>
      </p:sp>
      <p:sp>
        <p:nvSpPr>
          <p:cNvPr id="3" name="Content Placeholder 2"/>
          <p:cNvSpPr>
            <a:spLocks noGrp="1"/>
          </p:cNvSpPr>
          <p:nvPr>
            <p:ph idx="1"/>
          </p:nvPr>
        </p:nvSpPr>
        <p:spPr>
          <a:xfrm>
            <a:off x="457200" y="1066800"/>
            <a:ext cx="8534400" cy="609600"/>
          </a:xfrm>
        </p:spPr>
        <p:txBody>
          <a:bodyPr/>
          <a:lstStyle/>
          <a:p>
            <a:pPr marL="457200" lvl="0" indent="-457200">
              <a:spcBef>
                <a:spcPts val="600"/>
              </a:spcBef>
              <a:buClr>
                <a:schemeClr val="bg2"/>
              </a:buClr>
              <a:buSzPct val="100000"/>
              <a:buFont typeface="Wingdings" pitchFamily="2" charset="2"/>
              <a:buChar char="q"/>
              <a:defRPr/>
            </a:pPr>
            <a:r>
              <a:rPr lang="en-GB" sz="2800" dirty="0"/>
              <a:t>Quiz: Which is the right representation of </a:t>
            </a:r>
            <a:r>
              <a:rPr lang="en-GB" sz="2800" dirty="0">
                <a:solidFill>
                  <a:srgbClr val="C00000"/>
                </a:solidFill>
              </a:rPr>
              <a:t>e</a:t>
            </a:r>
            <a:r>
              <a:rPr lang="en-GB" sz="2800" dirty="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3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37" name="TextBox 36"/>
          <p:cNvSpPr txBox="1"/>
          <p:nvPr/>
        </p:nvSpPr>
        <p:spPr>
          <a:xfrm>
            <a:off x="533400" y="1752600"/>
            <a:ext cx="2514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dirty="0">
                <a:solidFill>
                  <a:srgbClr val="0000FF"/>
                </a:solidFill>
              </a:rPr>
              <a:t>class</a:t>
            </a:r>
            <a:r>
              <a:rPr lang="en-US" dirty="0"/>
              <a:t> Employee {</a:t>
            </a:r>
          </a:p>
          <a:p>
            <a:pPr>
              <a:tabLst>
                <a:tab pos="269875" algn="l"/>
                <a:tab pos="539750" algn="l"/>
              </a:tabLst>
            </a:pPr>
            <a:r>
              <a:rPr lang="en-US" dirty="0"/>
              <a:t>	</a:t>
            </a:r>
            <a:r>
              <a:rPr lang="en-US" dirty="0">
                <a:solidFill>
                  <a:srgbClr val="0000FF"/>
                </a:solidFill>
              </a:rPr>
              <a:t>private </a:t>
            </a:r>
            <a:r>
              <a:rPr lang="en-US" dirty="0"/>
              <a:t>String name;</a:t>
            </a:r>
          </a:p>
          <a:p>
            <a:pPr>
              <a:tabLst>
                <a:tab pos="269875" algn="l"/>
                <a:tab pos="539750" algn="l"/>
              </a:tabLst>
            </a:pPr>
            <a:r>
              <a:rPr lang="en-US" dirty="0"/>
              <a:t>	</a:t>
            </a:r>
            <a:r>
              <a:rPr lang="en-US" dirty="0">
                <a:solidFill>
                  <a:srgbClr val="0000FF"/>
                </a:solidFill>
              </a:rPr>
              <a:t>private int </a:t>
            </a:r>
            <a:r>
              <a:rPr lang="en-US" dirty="0"/>
              <a:t>salary;</a:t>
            </a:r>
          </a:p>
          <a:p>
            <a:pPr>
              <a:tabLst>
                <a:tab pos="269875" algn="l"/>
                <a:tab pos="539750" algn="l"/>
              </a:tabLst>
            </a:pPr>
            <a:r>
              <a:rPr lang="en-US" dirty="0"/>
              <a:t>	</a:t>
            </a:r>
            <a:r>
              <a:rPr lang="en-US" dirty="0">
                <a:solidFill>
                  <a:srgbClr val="663300"/>
                </a:solidFill>
              </a:rPr>
              <a:t>// etc.</a:t>
            </a:r>
          </a:p>
          <a:p>
            <a:pPr>
              <a:tabLst>
                <a:tab pos="269875" algn="l"/>
                <a:tab pos="539750" algn="l"/>
              </a:tabLst>
            </a:pPr>
            <a:r>
              <a:rPr lang="en-US" dirty="0"/>
              <a:t>}</a:t>
            </a:r>
            <a:endParaRPr lang="en-SG" dirty="0"/>
          </a:p>
        </p:txBody>
      </p:sp>
      <p:sp>
        <p:nvSpPr>
          <p:cNvPr id="43" name="TextBox 42"/>
          <p:cNvSpPr txBox="1"/>
          <p:nvPr/>
        </p:nvSpPr>
        <p:spPr>
          <a:xfrm>
            <a:off x="3182911" y="2057798"/>
            <a:ext cx="5791200" cy="430887"/>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Lst>
            </a:pPr>
            <a:r>
              <a:rPr lang="en-US" sz="2200" dirty="0">
                <a:solidFill>
                  <a:schemeClr val="tx1"/>
                </a:solidFill>
              </a:rPr>
              <a:t>Employee </a:t>
            </a:r>
            <a:r>
              <a:rPr lang="en-US" sz="2200" dirty="0">
                <a:solidFill>
                  <a:srgbClr val="C00000"/>
                </a:solidFill>
              </a:rPr>
              <a:t>e </a:t>
            </a:r>
            <a:r>
              <a:rPr lang="en-US" sz="2200" dirty="0">
                <a:solidFill>
                  <a:schemeClr val="tx1"/>
                </a:solidFill>
              </a:rPr>
              <a:t>= </a:t>
            </a:r>
            <a:r>
              <a:rPr lang="en-US" sz="2200" dirty="0">
                <a:solidFill>
                  <a:srgbClr val="0000FF"/>
                </a:solidFill>
              </a:rPr>
              <a:t>new</a:t>
            </a:r>
            <a:r>
              <a:rPr lang="en-US" sz="2200" dirty="0">
                <a:solidFill>
                  <a:schemeClr val="tx1"/>
                </a:solidFill>
              </a:rPr>
              <a:t> Employee(</a:t>
            </a:r>
            <a:r>
              <a:rPr lang="en-US" sz="2200" dirty="0">
                <a:solidFill>
                  <a:srgbClr val="006600"/>
                </a:solidFill>
              </a:rPr>
              <a:t>"Alan"</a:t>
            </a:r>
            <a:r>
              <a:rPr lang="en-US" sz="2200" dirty="0">
                <a:solidFill>
                  <a:schemeClr val="tx1"/>
                </a:solidFill>
              </a:rPr>
              <a:t>, </a:t>
            </a:r>
            <a:r>
              <a:rPr lang="en-US" sz="2200" dirty="0">
                <a:solidFill>
                  <a:srgbClr val="006600"/>
                </a:solidFill>
              </a:rPr>
              <a:t>2000</a:t>
            </a:r>
            <a:r>
              <a:rPr lang="en-US" sz="2200" dirty="0">
                <a:solidFill>
                  <a:schemeClr val="tx1"/>
                </a:solidFill>
              </a:rPr>
              <a:t>);</a:t>
            </a:r>
            <a:endParaRPr lang="en-SG" sz="2200" dirty="0">
              <a:solidFill>
                <a:schemeClr val="tx1"/>
              </a:solidFill>
            </a:endParaRPr>
          </a:p>
        </p:txBody>
      </p:sp>
      <p:grpSp>
        <p:nvGrpSpPr>
          <p:cNvPr id="93" name="Group 92"/>
          <p:cNvGrpSpPr/>
          <p:nvPr/>
        </p:nvGrpSpPr>
        <p:grpSpPr>
          <a:xfrm>
            <a:off x="609600" y="3505200"/>
            <a:ext cx="3581400" cy="685800"/>
            <a:chOff x="609600" y="3505200"/>
            <a:chExt cx="3581400" cy="685800"/>
          </a:xfrm>
        </p:grpSpPr>
        <p:sp>
          <p:nvSpPr>
            <p:cNvPr id="59" name="TextBox 58"/>
            <p:cNvSpPr txBox="1"/>
            <p:nvPr/>
          </p:nvSpPr>
          <p:spPr>
            <a:xfrm>
              <a:off x="6096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(A)</a:t>
              </a:r>
              <a:endParaRPr lang="en-SG" sz="2000" dirty="0">
                <a:solidFill>
                  <a:srgbClr val="0000FF"/>
                </a:solidFill>
              </a:endParaRPr>
            </a:p>
          </p:txBody>
        </p:sp>
        <p:grpSp>
          <p:nvGrpSpPr>
            <p:cNvPr id="90" name="Group 89"/>
            <p:cNvGrpSpPr/>
            <p:nvPr/>
          </p:nvGrpSpPr>
          <p:grpSpPr>
            <a:xfrm>
              <a:off x="1219200" y="3581400"/>
              <a:ext cx="2971800" cy="609600"/>
              <a:chOff x="1219200" y="3581400"/>
              <a:chExt cx="2971800" cy="609600"/>
            </a:xfrm>
          </p:grpSpPr>
          <p:sp>
            <p:nvSpPr>
              <p:cNvPr id="63" name="Rectangle 4"/>
              <p:cNvSpPr>
                <a:spLocks noChangeArrowheads="1"/>
              </p:cNvSpPr>
              <p:nvPr/>
            </p:nvSpPr>
            <p:spPr bwMode="auto">
              <a:xfrm>
                <a:off x="1524000" y="36576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64" name="Rectangle 5"/>
              <p:cNvSpPr>
                <a:spLocks noChangeArrowheads="1"/>
              </p:cNvSpPr>
              <p:nvPr/>
            </p:nvSpPr>
            <p:spPr bwMode="auto">
              <a:xfrm>
                <a:off x="2667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65" name="Line 6"/>
              <p:cNvSpPr>
                <a:spLocks noChangeShapeType="1"/>
              </p:cNvSpPr>
              <p:nvPr/>
            </p:nvSpPr>
            <p:spPr bwMode="auto">
              <a:xfrm>
                <a:off x="1981200" y="3962400"/>
                <a:ext cx="685800" cy="0"/>
              </a:xfrm>
              <a:prstGeom prst="line">
                <a:avLst/>
              </a:prstGeom>
              <a:noFill/>
              <a:ln w="28575">
                <a:solidFill>
                  <a:schemeClr val="tx1"/>
                </a:solidFill>
                <a:round/>
                <a:headEnd/>
                <a:tailEnd type="triangle" w="med" len="med"/>
              </a:ln>
            </p:spPr>
            <p:txBody>
              <a:bodyPr/>
              <a:lstStyle/>
              <a:p>
                <a:endParaRPr lang="en-US" dirty="0"/>
              </a:p>
            </p:txBody>
          </p:sp>
          <p:sp>
            <p:nvSpPr>
              <p:cNvPr id="66" name="Text Box 8"/>
              <p:cNvSpPr txBox="1">
                <a:spLocks noChangeArrowheads="1"/>
              </p:cNvSpPr>
              <p:nvPr/>
            </p:nvSpPr>
            <p:spPr bwMode="auto">
              <a:xfrm>
                <a:off x="12192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67" name="Rectangle 29"/>
              <p:cNvSpPr>
                <a:spLocks noChangeArrowheads="1"/>
              </p:cNvSpPr>
              <p:nvPr/>
            </p:nvSpPr>
            <p:spPr bwMode="auto">
              <a:xfrm>
                <a:off x="34290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4" name="Group 93"/>
          <p:cNvGrpSpPr/>
          <p:nvPr/>
        </p:nvGrpSpPr>
        <p:grpSpPr>
          <a:xfrm>
            <a:off x="4953000" y="3505200"/>
            <a:ext cx="2514600" cy="685800"/>
            <a:chOff x="4953000" y="3505200"/>
            <a:chExt cx="2514600" cy="685800"/>
          </a:xfrm>
        </p:grpSpPr>
        <p:sp>
          <p:nvSpPr>
            <p:cNvPr id="60" name="TextBox 59"/>
            <p:cNvSpPr txBox="1"/>
            <p:nvPr/>
          </p:nvSpPr>
          <p:spPr>
            <a:xfrm>
              <a:off x="4953000" y="35052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(B)</a:t>
              </a:r>
              <a:endParaRPr lang="en-SG" sz="2000" dirty="0">
                <a:solidFill>
                  <a:srgbClr val="0000FF"/>
                </a:solidFill>
              </a:endParaRPr>
            </a:p>
          </p:txBody>
        </p:sp>
        <p:grpSp>
          <p:nvGrpSpPr>
            <p:cNvPr id="89" name="Group 88"/>
            <p:cNvGrpSpPr/>
            <p:nvPr/>
          </p:nvGrpSpPr>
          <p:grpSpPr>
            <a:xfrm>
              <a:off x="5638800" y="3581400"/>
              <a:ext cx="1828800" cy="609600"/>
              <a:chOff x="5638800" y="3581400"/>
              <a:chExt cx="1828800" cy="609600"/>
            </a:xfrm>
          </p:grpSpPr>
          <p:sp>
            <p:nvSpPr>
              <p:cNvPr id="69" name="Rectangle 5"/>
              <p:cNvSpPr>
                <a:spLocks noChangeArrowheads="1"/>
              </p:cNvSpPr>
              <p:nvPr/>
            </p:nvSpPr>
            <p:spPr bwMode="auto">
              <a:xfrm>
                <a:off x="5943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1" name="Text Box 8"/>
              <p:cNvSpPr txBox="1">
                <a:spLocks noChangeArrowheads="1"/>
              </p:cNvSpPr>
              <p:nvPr/>
            </p:nvSpPr>
            <p:spPr bwMode="auto">
              <a:xfrm>
                <a:off x="5638800" y="3581400"/>
                <a:ext cx="304800" cy="366713"/>
              </a:xfrm>
              <a:prstGeom prst="rect">
                <a:avLst/>
              </a:prstGeom>
              <a:noFill/>
              <a:ln w="9525">
                <a:noFill/>
                <a:miter lim="800000"/>
                <a:headEnd/>
                <a:tailEnd/>
              </a:ln>
            </p:spPr>
            <p:txBody>
              <a:bodyPr wrap="none">
                <a:spAutoFit/>
              </a:bodyPr>
              <a:lstStyle/>
              <a:p>
                <a:pPr algn="l"/>
                <a:r>
                  <a:rPr lang="en-US" dirty="0"/>
                  <a:t>e</a:t>
                </a:r>
              </a:p>
            </p:txBody>
          </p:sp>
          <p:sp>
            <p:nvSpPr>
              <p:cNvPr id="72" name="Rectangle 29"/>
              <p:cNvSpPr>
                <a:spLocks noChangeArrowheads="1"/>
              </p:cNvSpPr>
              <p:nvPr/>
            </p:nvSpPr>
            <p:spPr bwMode="auto">
              <a:xfrm>
                <a:off x="6705600" y="3657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grpSp>
      </p:grpSp>
      <p:grpSp>
        <p:nvGrpSpPr>
          <p:cNvPr id="95" name="Group 94"/>
          <p:cNvGrpSpPr/>
          <p:nvPr/>
        </p:nvGrpSpPr>
        <p:grpSpPr>
          <a:xfrm>
            <a:off x="609600" y="4572000"/>
            <a:ext cx="3581400" cy="1600200"/>
            <a:chOff x="609600" y="4572000"/>
            <a:chExt cx="3581400" cy="1600200"/>
          </a:xfrm>
        </p:grpSpPr>
        <p:sp>
          <p:nvSpPr>
            <p:cNvPr id="61" name="TextBox 60"/>
            <p:cNvSpPr txBox="1"/>
            <p:nvPr/>
          </p:nvSpPr>
          <p:spPr>
            <a:xfrm>
              <a:off x="6096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(C)</a:t>
              </a:r>
              <a:endParaRPr lang="en-SG" sz="2000" dirty="0">
                <a:solidFill>
                  <a:srgbClr val="0000FF"/>
                </a:solidFill>
              </a:endParaRPr>
            </a:p>
          </p:txBody>
        </p:sp>
        <p:grpSp>
          <p:nvGrpSpPr>
            <p:cNvPr id="91" name="Group 90"/>
            <p:cNvGrpSpPr/>
            <p:nvPr/>
          </p:nvGrpSpPr>
          <p:grpSpPr>
            <a:xfrm>
              <a:off x="1219200" y="4648200"/>
              <a:ext cx="2971800" cy="1524000"/>
              <a:chOff x="1219200" y="4648200"/>
              <a:chExt cx="2971800" cy="1524000"/>
            </a:xfrm>
          </p:grpSpPr>
          <p:sp>
            <p:nvSpPr>
              <p:cNvPr id="73" name="Rectangle 4"/>
              <p:cNvSpPr>
                <a:spLocks noChangeArrowheads="1"/>
              </p:cNvSpPr>
              <p:nvPr/>
            </p:nvSpPr>
            <p:spPr bwMode="auto">
              <a:xfrm>
                <a:off x="1524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4" name="Rectangle 5"/>
              <p:cNvSpPr>
                <a:spLocks noChangeArrowheads="1"/>
              </p:cNvSpPr>
              <p:nvPr/>
            </p:nvSpPr>
            <p:spPr bwMode="auto">
              <a:xfrm>
                <a:off x="2667000" y="56388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75" name="Line 6"/>
              <p:cNvSpPr>
                <a:spLocks noChangeShapeType="1"/>
              </p:cNvSpPr>
              <p:nvPr/>
            </p:nvSpPr>
            <p:spPr bwMode="auto">
              <a:xfrm>
                <a:off x="1981200" y="5029200"/>
                <a:ext cx="685800" cy="0"/>
              </a:xfrm>
              <a:prstGeom prst="line">
                <a:avLst/>
              </a:prstGeom>
              <a:noFill/>
              <a:ln w="28575">
                <a:solidFill>
                  <a:schemeClr val="tx1"/>
                </a:solidFill>
                <a:round/>
                <a:headEnd/>
                <a:tailEnd type="triangle" w="med" len="med"/>
              </a:ln>
            </p:spPr>
            <p:txBody>
              <a:bodyPr/>
              <a:lstStyle/>
              <a:p>
                <a:endParaRPr lang="en-US" dirty="0"/>
              </a:p>
            </p:txBody>
          </p:sp>
          <p:sp>
            <p:nvSpPr>
              <p:cNvPr id="76" name="Text Box 8"/>
              <p:cNvSpPr txBox="1">
                <a:spLocks noChangeArrowheads="1"/>
              </p:cNvSpPr>
              <p:nvPr/>
            </p:nvSpPr>
            <p:spPr bwMode="auto">
              <a:xfrm>
                <a:off x="1219200" y="4648200"/>
                <a:ext cx="304800" cy="366713"/>
              </a:xfrm>
              <a:prstGeom prst="rect">
                <a:avLst/>
              </a:prstGeom>
              <a:noFill/>
              <a:ln w="9525">
                <a:noFill/>
                <a:miter lim="800000"/>
                <a:headEnd/>
                <a:tailEnd/>
              </a:ln>
            </p:spPr>
            <p:txBody>
              <a:bodyPr wrap="none">
                <a:spAutoFit/>
              </a:bodyPr>
              <a:lstStyle/>
              <a:p>
                <a:pPr algn="l"/>
                <a:r>
                  <a:rPr lang="en-US" dirty="0"/>
                  <a:t>e</a:t>
                </a:r>
              </a:p>
            </p:txBody>
          </p:sp>
          <p:sp>
            <p:nvSpPr>
              <p:cNvPr id="77" name="Rectangle 29"/>
              <p:cNvSpPr>
                <a:spLocks noChangeArrowheads="1"/>
              </p:cNvSpPr>
              <p:nvPr/>
            </p:nvSpPr>
            <p:spPr bwMode="auto">
              <a:xfrm>
                <a:off x="3429000" y="47244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78" name="Rectangle 4"/>
              <p:cNvSpPr>
                <a:spLocks noChangeArrowheads="1"/>
              </p:cNvSpPr>
              <p:nvPr/>
            </p:nvSpPr>
            <p:spPr bwMode="auto">
              <a:xfrm>
                <a:off x="2667000" y="47244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79" name="Line 6"/>
              <p:cNvSpPr>
                <a:spLocks noChangeShapeType="1"/>
              </p:cNvSpPr>
              <p:nvPr/>
            </p:nvSpPr>
            <p:spPr bwMode="auto">
              <a:xfrm>
                <a:off x="3048000" y="5029200"/>
                <a:ext cx="0" cy="609600"/>
              </a:xfrm>
              <a:prstGeom prst="line">
                <a:avLst/>
              </a:prstGeom>
              <a:noFill/>
              <a:ln w="28575">
                <a:solidFill>
                  <a:schemeClr val="tx1"/>
                </a:solidFill>
                <a:round/>
                <a:headEnd/>
                <a:tailEnd type="triangle" w="med" len="med"/>
              </a:ln>
            </p:spPr>
            <p:txBody>
              <a:bodyPr/>
              <a:lstStyle/>
              <a:p>
                <a:endParaRPr lang="en-US" dirty="0"/>
              </a:p>
            </p:txBody>
          </p:sp>
        </p:grpSp>
      </p:grpSp>
      <p:grpSp>
        <p:nvGrpSpPr>
          <p:cNvPr id="4" name="Group 3"/>
          <p:cNvGrpSpPr/>
          <p:nvPr/>
        </p:nvGrpSpPr>
        <p:grpSpPr>
          <a:xfrm>
            <a:off x="4953000" y="4572000"/>
            <a:ext cx="3810000" cy="1524000"/>
            <a:chOff x="4953000" y="4572000"/>
            <a:chExt cx="3810000" cy="1524000"/>
          </a:xfrm>
        </p:grpSpPr>
        <p:sp>
          <p:nvSpPr>
            <p:cNvPr id="83" name="Text Box 8"/>
            <p:cNvSpPr txBox="1">
              <a:spLocks noChangeArrowheads="1"/>
            </p:cNvSpPr>
            <p:nvPr/>
          </p:nvSpPr>
          <p:spPr bwMode="auto">
            <a:xfrm>
              <a:off x="5638800" y="4572000"/>
              <a:ext cx="304800" cy="366713"/>
            </a:xfrm>
            <a:prstGeom prst="rect">
              <a:avLst/>
            </a:prstGeom>
            <a:noFill/>
            <a:ln w="9525">
              <a:noFill/>
              <a:miter lim="800000"/>
              <a:headEnd/>
              <a:tailEnd/>
            </a:ln>
          </p:spPr>
          <p:txBody>
            <a:bodyPr wrap="none">
              <a:spAutoFit/>
            </a:bodyPr>
            <a:lstStyle/>
            <a:p>
              <a:pPr algn="l"/>
              <a:r>
                <a:rPr lang="en-US" dirty="0"/>
                <a:t>e</a:t>
              </a:r>
            </a:p>
          </p:txBody>
        </p:sp>
        <p:sp>
          <p:nvSpPr>
            <p:cNvPr id="62" name="TextBox 61"/>
            <p:cNvSpPr txBox="1"/>
            <p:nvPr/>
          </p:nvSpPr>
          <p:spPr>
            <a:xfrm>
              <a:off x="4953000" y="4572000"/>
              <a:ext cx="609600" cy="4001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tabLst>
                  <a:tab pos="269875" algn="l"/>
                  <a:tab pos="539750" algn="l"/>
                </a:tabLst>
              </a:pPr>
              <a:r>
                <a:rPr lang="en-US" sz="2000" dirty="0">
                  <a:solidFill>
                    <a:srgbClr val="0000FF"/>
                  </a:solidFill>
                </a:rPr>
                <a:t>(D)</a:t>
              </a:r>
              <a:endParaRPr lang="en-SG" sz="2000" dirty="0">
                <a:solidFill>
                  <a:srgbClr val="0000FF"/>
                </a:solidFill>
              </a:endParaRPr>
            </a:p>
          </p:txBody>
        </p:sp>
        <p:grpSp>
          <p:nvGrpSpPr>
            <p:cNvPr id="92" name="Group 91"/>
            <p:cNvGrpSpPr/>
            <p:nvPr/>
          </p:nvGrpSpPr>
          <p:grpSpPr>
            <a:xfrm>
              <a:off x="5943600" y="4648200"/>
              <a:ext cx="2819400" cy="1447800"/>
              <a:chOff x="5943600" y="4648200"/>
              <a:chExt cx="2819400" cy="1447800"/>
            </a:xfrm>
          </p:grpSpPr>
          <p:sp>
            <p:nvSpPr>
              <p:cNvPr id="80" name="Rectangle 4"/>
              <p:cNvSpPr>
                <a:spLocks noChangeArrowheads="1"/>
              </p:cNvSpPr>
              <p:nvPr/>
            </p:nvSpPr>
            <p:spPr bwMode="auto">
              <a:xfrm>
                <a:off x="5943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1" name="Rectangle 5"/>
              <p:cNvSpPr>
                <a:spLocks noChangeArrowheads="1"/>
              </p:cNvSpPr>
              <p:nvPr/>
            </p:nvSpPr>
            <p:spPr bwMode="auto">
              <a:xfrm>
                <a:off x="69342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Alan</a:t>
                </a:r>
              </a:p>
            </p:txBody>
          </p:sp>
          <p:sp>
            <p:nvSpPr>
              <p:cNvPr id="82" name="Line 6"/>
              <p:cNvSpPr>
                <a:spLocks noChangeShapeType="1"/>
              </p:cNvSpPr>
              <p:nvPr/>
            </p:nvSpPr>
            <p:spPr bwMode="auto">
              <a:xfrm>
                <a:off x="6400800" y="4953000"/>
                <a:ext cx="685800" cy="0"/>
              </a:xfrm>
              <a:prstGeom prst="line">
                <a:avLst/>
              </a:prstGeom>
              <a:noFill/>
              <a:ln w="28575">
                <a:solidFill>
                  <a:schemeClr val="tx1"/>
                </a:solidFill>
                <a:round/>
                <a:headEnd/>
                <a:tailEnd type="triangle" w="med" len="med"/>
              </a:ln>
            </p:spPr>
            <p:txBody>
              <a:bodyPr/>
              <a:lstStyle/>
              <a:p>
                <a:endParaRPr lang="en-US" dirty="0"/>
              </a:p>
            </p:txBody>
          </p:sp>
          <p:sp>
            <p:nvSpPr>
              <p:cNvPr id="84" name="Rectangle 29"/>
              <p:cNvSpPr>
                <a:spLocks noChangeArrowheads="1"/>
              </p:cNvSpPr>
              <p:nvPr/>
            </p:nvSpPr>
            <p:spPr bwMode="auto">
              <a:xfrm>
                <a:off x="8001000" y="5562600"/>
                <a:ext cx="762000" cy="533400"/>
              </a:xfrm>
              <a:prstGeom prst="rect">
                <a:avLst/>
              </a:prstGeom>
              <a:solidFill>
                <a:schemeClr val="bg1"/>
              </a:solidFill>
              <a:ln w="28575">
                <a:solidFill>
                  <a:schemeClr val="tx1"/>
                </a:solidFill>
                <a:miter lim="800000"/>
                <a:headEnd/>
                <a:tailEnd/>
              </a:ln>
            </p:spPr>
            <p:txBody>
              <a:bodyPr wrap="none" anchor="ctr"/>
              <a:lstStyle/>
              <a:p>
                <a:pPr algn="ctr"/>
                <a:r>
                  <a:rPr lang="en-US" dirty="0"/>
                  <a:t>2000</a:t>
                </a:r>
              </a:p>
            </p:txBody>
          </p:sp>
          <p:sp>
            <p:nvSpPr>
              <p:cNvPr id="85" name="Rectangle 4"/>
              <p:cNvSpPr>
                <a:spLocks noChangeArrowheads="1"/>
              </p:cNvSpPr>
              <p:nvPr/>
            </p:nvSpPr>
            <p:spPr bwMode="auto">
              <a:xfrm>
                <a:off x="7086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6" name="Line 6"/>
              <p:cNvSpPr>
                <a:spLocks noChangeShapeType="1"/>
              </p:cNvSpPr>
              <p:nvPr/>
            </p:nvSpPr>
            <p:spPr bwMode="auto">
              <a:xfrm>
                <a:off x="7467600" y="4953000"/>
                <a:ext cx="0" cy="609600"/>
              </a:xfrm>
              <a:prstGeom prst="line">
                <a:avLst/>
              </a:prstGeom>
              <a:noFill/>
              <a:ln w="28575">
                <a:solidFill>
                  <a:schemeClr val="tx1"/>
                </a:solidFill>
                <a:round/>
                <a:headEnd/>
                <a:tailEnd type="triangle" w="med" len="med"/>
              </a:ln>
            </p:spPr>
            <p:txBody>
              <a:bodyPr/>
              <a:lstStyle/>
              <a:p>
                <a:endParaRPr lang="en-US" dirty="0"/>
              </a:p>
            </p:txBody>
          </p:sp>
          <p:sp>
            <p:nvSpPr>
              <p:cNvPr id="87" name="Rectangle 4"/>
              <p:cNvSpPr>
                <a:spLocks noChangeArrowheads="1"/>
              </p:cNvSpPr>
              <p:nvPr/>
            </p:nvSpPr>
            <p:spPr bwMode="auto">
              <a:xfrm>
                <a:off x="7848600" y="4648200"/>
                <a:ext cx="762000" cy="533400"/>
              </a:xfrm>
              <a:prstGeom prst="rect">
                <a:avLst/>
              </a:prstGeom>
              <a:solidFill>
                <a:schemeClr val="bg1"/>
              </a:solidFill>
              <a:ln w="28575">
                <a:solidFill>
                  <a:schemeClr val="tx1"/>
                </a:solidFill>
                <a:miter lim="800000"/>
                <a:headEnd/>
                <a:tailEnd/>
              </a:ln>
            </p:spPr>
            <p:txBody>
              <a:bodyPr wrap="none" anchor="ctr"/>
              <a:lstStyle/>
              <a:p>
                <a:endParaRPr lang="en-US" dirty="0"/>
              </a:p>
            </p:txBody>
          </p:sp>
          <p:sp>
            <p:nvSpPr>
              <p:cNvPr id="88" name="Line 6"/>
              <p:cNvSpPr>
                <a:spLocks noChangeShapeType="1"/>
              </p:cNvSpPr>
              <p:nvPr/>
            </p:nvSpPr>
            <p:spPr bwMode="auto">
              <a:xfrm>
                <a:off x="8229600" y="4953000"/>
                <a:ext cx="0" cy="609600"/>
              </a:xfrm>
              <a:prstGeom prst="line">
                <a:avLst/>
              </a:prstGeom>
              <a:noFill/>
              <a:ln w="28575">
                <a:solidFill>
                  <a:schemeClr val="tx1"/>
                </a:solidFill>
                <a:round/>
                <a:headEnd/>
                <a:tailEnd type="triangle" w="med" len="med"/>
              </a:ln>
            </p:spPr>
            <p:txBody>
              <a:bodyPr/>
              <a:lstStyle/>
              <a:p>
                <a:endParaRPr lang="en-US" dirty="0"/>
              </a:p>
            </p:txBody>
          </p:sp>
        </p:grpSp>
      </p:grpSp>
      <p:sp>
        <p:nvSpPr>
          <p:cNvPr id="4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dissolve">
                                      <p:cBhvr>
                                        <p:cTn id="11" dur="500"/>
                                        <p:tgtEl>
                                          <p:spTgt spid="9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3.3 </a:t>
            </a:r>
            <a:r>
              <a:rPr lang="en-US" sz="3600" dirty="0">
                <a:latin typeface="Britannic Bold" panose="020B0903060703020204" pitchFamily="34" charset="0"/>
              </a:rPr>
              <a:t>ListNode (using generic)</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grpSp>
        <p:nvGrpSpPr>
          <p:cNvPr id="3" name="Group 4"/>
          <p:cNvGrpSpPr/>
          <p:nvPr/>
        </p:nvGrpSpPr>
        <p:grpSpPr>
          <a:xfrm>
            <a:off x="533400" y="838200"/>
            <a:ext cx="8229600" cy="6030932"/>
            <a:chOff x="533400" y="838200"/>
            <a:chExt cx="8229600" cy="6030932"/>
          </a:xfrm>
        </p:grpSpPr>
        <p:sp>
          <p:nvSpPr>
            <p:cNvPr id="8" name="TextBox 7"/>
            <p:cNvSpPr txBox="1"/>
            <p:nvPr/>
          </p:nvSpPr>
          <p:spPr>
            <a:xfrm>
              <a:off x="533400" y="990600"/>
              <a:ext cx="8229600" cy="587853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ListNode &lt;E&gt;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element</a:t>
              </a:r>
              <a:r>
                <a:rPr lang="en-SG" sz="1600" b="1" dirty="0">
                  <a:latin typeface="Courier New" pitchFamily="49" charset="0"/>
                  <a:cs typeface="Courier New" pitchFamily="49" charset="0"/>
                </a:rPr>
                <a:t>;</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a:t>
              </a:r>
              <a:r>
                <a:rPr lang="en-SG" sz="1600" b="1" dirty="0">
                  <a:solidFill>
                    <a:srgbClr val="C00000"/>
                  </a:solidFill>
                  <a:latin typeface="Courier New" pitchFamily="49" charset="0"/>
                  <a:cs typeface="Courier New" pitchFamily="49" charset="0"/>
                </a:rPr>
                <a:t>next</a:t>
              </a:r>
              <a:r>
                <a:rPr lang="en-SG" sz="1600" b="1" dirty="0">
                  <a:latin typeface="Courier New" pitchFamily="49" charset="0"/>
                  <a:cs typeface="Courier New" pitchFamily="49" charset="0"/>
                </a:rPr>
                <a:t>;</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Lst>
              </a:pPr>
              <a:r>
                <a:rPr lang="en-SG" sz="1600" b="1" dirty="0">
                  <a:latin typeface="Courier New" pitchFamily="49" charset="0"/>
                  <a:cs typeface="Courier New" pitchFamily="49" charset="0"/>
                </a:rPr>
                <a:t>/*{</a:t>
              </a:r>
            </a:p>
            <a:p>
              <a:pPr>
                <a:tabLst>
                  <a:tab pos="269875" algn="l"/>
                  <a:tab pos="539750" algn="l"/>
                  <a:tab pos="809625" algn="l"/>
                </a:tabLst>
              </a:pPr>
              <a:r>
                <a:rPr lang="en-SG" sz="1600" b="1" dirty="0">
                  <a:latin typeface="Courier New" pitchFamily="49" charset="0"/>
                  <a:cs typeface="Courier New" pitchFamily="49" charset="0"/>
                </a:rPr>
                <a:t>Element = item;</a:t>
              </a:r>
            </a:p>
            <a:p>
              <a:pPr>
                <a:tabLst>
                  <a:tab pos="269875" algn="l"/>
                  <a:tab pos="539750" algn="l"/>
                  <a:tab pos="809625" algn="l"/>
                </a:tabLst>
              </a:pPr>
              <a:r>
                <a:rPr lang="en-SG" sz="1600" b="1" dirty="0">
                  <a:latin typeface="Courier New" pitchFamily="49" charset="0"/>
                  <a:cs typeface="Courier New" pitchFamily="49" charset="0"/>
                </a:rPr>
                <a:t>Next = null;</a:t>
              </a:r>
            </a:p>
            <a:p>
              <a:pPr>
                <a:tabLst>
                  <a:tab pos="269875" algn="l"/>
                  <a:tab pos="539750" algn="l"/>
                  <a:tab pos="809625" algn="l"/>
                </a:tabLst>
              </a:pPr>
              <a:r>
                <a:rPr lang="en-SG" sz="1600" b="1" dirty="0">
                  <a:latin typeface="Courier New" pitchFamily="49" charset="0"/>
                  <a:cs typeface="Courier New" pitchFamily="49" charset="0"/>
                </a:rPr>
                <a:t>}*/</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ListNode(E item, ListNode &lt;E&gt; n) { </a:t>
              </a:r>
            </a:p>
            <a:p>
              <a:pPr>
                <a:tabLst>
                  <a:tab pos="269875" algn="l"/>
                  <a:tab pos="539750" algn="l"/>
                  <a:tab pos="809625" algn="l"/>
                </a:tabLst>
              </a:pPr>
              <a:r>
                <a:rPr lang="pt-BR" sz="1600" b="1" dirty="0">
                  <a:latin typeface="Courier New" pitchFamily="49" charset="0"/>
                  <a:cs typeface="Courier New" pitchFamily="49" charset="0"/>
                </a:rPr>
                <a:t>		element = item; </a:t>
              </a:r>
            </a:p>
            <a:p>
              <a:pPr>
                <a:tabLst>
                  <a:tab pos="269875" algn="l"/>
                  <a:tab pos="539750" algn="l"/>
                  <a:tab pos="809625" algn="l"/>
                </a:tabLst>
              </a:pPr>
              <a:r>
                <a:rPr lang="pt-BR" sz="1600" b="1" dirty="0">
                  <a:latin typeface="Courier New" pitchFamily="49" charset="0"/>
                  <a:cs typeface="Courier New" pitchFamily="49" charset="0"/>
                </a:rPr>
                <a:t>		next = n;</a:t>
              </a:r>
            </a:p>
            <a:p>
              <a:pPr>
                <a:tabLst>
                  <a:tab pos="269875" algn="l"/>
                  <a:tab pos="539750" algn="l"/>
                  <a:tab pos="809625" algn="l"/>
                </a:tabLst>
              </a:pPr>
              <a:r>
                <a:rPr lang="pt-BR" sz="1600" b="1" dirty="0">
                  <a:latin typeface="Courier New" pitchFamily="49" charset="0"/>
                  <a:cs typeface="Courier New" pitchFamily="49" charset="0"/>
                </a:rPr>
                <a: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next; }</a:t>
              </a:r>
            </a:p>
            <a:p>
              <a:pPr>
                <a:tabLst>
                  <a:tab pos="269875" algn="l"/>
                  <a:tab pos="539750" algn="l"/>
                  <a:tab pos="809625" algn="l"/>
                </a:tabLst>
              </a:pPr>
              <a:endParaRPr lang="en-SG" sz="8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element; }</a:t>
              </a:r>
            </a:p>
            <a:p>
              <a:pPr>
                <a:tabLst>
                  <a:tab pos="269875" algn="l"/>
                  <a:tab pos="539750" algn="l"/>
                  <a:tab pos="809625" algn="l"/>
                </a:tabLst>
              </a:pPr>
              <a:endParaRPr lang="en-US" sz="800" b="1" dirty="0">
                <a:latin typeface="Courier New" pitchFamily="49" charset="0"/>
                <a:cs typeface="Courier New" pitchFamily="49" charset="0"/>
              </a:endParaRP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setNext(ListNode &lt;E&gt; n) { next = n };</a:t>
              </a:r>
              <a:endParaRPr lang="en-SG" sz="1600" b="1" dirty="0">
                <a:latin typeface="Courier New" pitchFamily="49" charset="0"/>
                <a:cs typeface="Courier New" pitchFamily="49" charset="0"/>
              </a:endParaRPr>
            </a:p>
            <a:p>
              <a:pPr>
                <a:tabLst>
                  <a:tab pos="269875" algn="l"/>
                  <a:tab pos="539750" algn="l"/>
                  <a:tab pos="809625" algn="l"/>
                </a:tabLst>
              </a:pPr>
              <a:r>
                <a:rPr lang="en-SG" sz="1600" b="1" dirty="0">
                  <a:latin typeface="Courier New" pitchFamily="49" charset="0"/>
                  <a:cs typeface="Courier New" pitchFamily="49" charset="0"/>
                </a:rPr>
                <a:t>}</a:t>
              </a:r>
            </a:p>
          </p:txBody>
        </p:sp>
        <p:sp>
          <p:nvSpPr>
            <p:cNvPr id="9" name="Rectangle 8"/>
            <p:cNvSpPr/>
            <p:nvPr/>
          </p:nvSpPr>
          <p:spPr>
            <a:xfrm>
              <a:off x="6934200" y="8382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ListNode.java</a:t>
              </a:r>
            </a:p>
          </p:txBody>
        </p:sp>
      </p:grpSp>
      <p:grpSp>
        <p:nvGrpSpPr>
          <p:cNvPr id="13" name="Group 12"/>
          <p:cNvGrpSpPr/>
          <p:nvPr/>
        </p:nvGrpSpPr>
        <p:grpSpPr>
          <a:xfrm>
            <a:off x="6629400" y="1295400"/>
            <a:ext cx="1823106" cy="762000"/>
            <a:chOff x="5410200" y="1371600"/>
            <a:chExt cx="1823106" cy="762000"/>
          </a:xfrm>
        </p:grpSpPr>
        <p:grpSp>
          <p:nvGrpSpPr>
            <p:cNvPr id="14" name="Group 18"/>
            <p:cNvGrpSpPr/>
            <p:nvPr/>
          </p:nvGrpSpPr>
          <p:grpSpPr>
            <a:xfrm>
              <a:off x="5410200" y="1371600"/>
              <a:ext cx="1005403" cy="762000"/>
              <a:chOff x="5410200" y="1371600"/>
              <a:chExt cx="1005403" cy="762000"/>
            </a:xfrm>
          </p:grpSpPr>
          <p:sp>
            <p:nvSpPr>
              <p:cNvPr id="23" name="Text Box 5"/>
              <p:cNvSpPr txBox="1">
                <a:spLocks noChangeArrowheads="1"/>
              </p:cNvSpPr>
              <p:nvPr/>
            </p:nvSpPr>
            <p:spPr bwMode="auto">
              <a:xfrm>
                <a:off x="5410200" y="1371600"/>
                <a:ext cx="100540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element</a:t>
                </a:r>
              </a:p>
            </p:txBody>
          </p:sp>
          <p:sp>
            <p:nvSpPr>
              <p:cNvPr id="24" name="Rectangle 23"/>
              <p:cNvSpPr/>
              <p:nvPr/>
            </p:nvSpPr>
            <p:spPr>
              <a:xfrm>
                <a:off x="5531901" y="1676400"/>
                <a:ext cx="7620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5" name="Group 19"/>
            <p:cNvGrpSpPr/>
            <p:nvPr/>
          </p:nvGrpSpPr>
          <p:grpSpPr>
            <a:xfrm>
              <a:off x="6612623" y="1371600"/>
              <a:ext cx="620683" cy="762000"/>
              <a:chOff x="6612623" y="1371600"/>
              <a:chExt cx="620683" cy="762000"/>
            </a:xfrm>
          </p:grpSpPr>
          <p:sp>
            <p:nvSpPr>
              <p:cNvPr id="21" name="Text Box 6"/>
              <p:cNvSpPr txBox="1">
                <a:spLocks noChangeArrowheads="1"/>
              </p:cNvSpPr>
              <p:nvPr/>
            </p:nvSpPr>
            <p:spPr bwMode="auto">
              <a:xfrm>
                <a:off x="6612623" y="1371600"/>
                <a:ext cx="620683" cy="369332"/>
              </a:xfrm>
              <a:prstGeom prst="rect">
                <a:avLst/>
              </a:prstGeom>
              <a:noFill/>
              <a:ln w="19050">
                <a:noFill/>
                <a:miter lim="800000"/>
                <a:headEnd type="none" w="sm" len="sm"/>
                <a:tailEnd type="none" w="sm" len="sm"/>
              </a:ln>
            </p:spPr>
            <p:txBody>
              <a:bodyPr wrap="none">
                <a:spAutoFit/>
              </a:bodyPr>
              <a:lstStyle/>
              <a:p>
                <a:pPr algn="l"/>
                <a:r>
                  <a:rPr lang="en-US" i="1" dirty="0">
                    <a:solidFill>
                      <a:srgbClr val="0000FF"/>
                    </a:solidFill>
                    <a:latin typeface="Arial" pitchFamily="34" charset="0"/>
                  </a:rPr>
                  <a:t>next</a:t>
                </a:r>
              </a:p>
            </p:txBody>
          </p:sp>
          <p:sp>
            <p:nvSpPr>
              <p:cNvPr id="22" name="Rectangle 21"/>
              <p:cNvSpPr/>
              <p:nvPr/>
            </p:nvSpPr>
            <p:spPr>
              <a:xfrm>
                <a:off x="6705600" y="1676400"/>
                <a:ext cx="457200" cy="4572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sp>
        <p:nvSpPr>
          <p:cNvPr id="16" name="TextBox 15"/>
          <p:cNvSpPr txBox="1"/>
          <p:nvPr/>
        </p:nvSpPr>
        <p:spPr>
          <a:xfrm>
            <a:off x="3276600" y="4131860"/>
            <a:ext cx="5486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C00000"/>
                </a:solidFill>
              </a:rPr>
              <a:t>Mark this slide </a:t>
            </a:r>
            <a:r>
              <a:rPr lang="en-US" dirty="0">
                <a:solidFill>
                  <a:schemeClr val="tx1"/>
                </a:solidFill>
              </a:rPr>
              <a:t>– </a:t>
            </a:r>
            <a:r>
              <a:rPr lang="en-US" dirty="0"/>
              <a:t>You may need to refer to it later when we study the different variants of linked list.</a:t>
            </a:r>
            <a:endParaRPr lang="en-SG" dirty="0"/>
          </a:p>
        </p:txBody>
      </p:sp>
      <p:pic>
        <p:nvPicPr>
          <p:cNvPr id="17" name="Picture 16" descr="notes.png"/>
          <p:cNvPicPr>
            <a:picLocks noChangeAspect="1"/>
          </p:cNvPicPr>
          <p:nvPr/>
        </p:nvPicPr>
        <p:blipFill>
          <a:blip r:embed="rId3" cstate="print"/>
          <a:stretch>
            <a:fillRect/>
          </a:stretch>
        </p:blipFill>
        <p:spPr>
          <a:xfrm>
            <a:off x="7946036" y="0"/>
            <a:ext cx="838200" cy="838200"/>
          </a:xfrm>
          <a:prstGeom prst="rect">
            <a:avLst/>
          </a:prstGeom>
        </p:spPr>
      </p:pic>
      <p:sp>
        <p:nvSpPr>
          <p:cNvPr id="1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(1/3)</a:t>
            </a:r>
          </a:p>
        </p:txBody>
      </p:sp>
      <p:sp>
        <p:nvSpPr>
          <p:cNvPr id="3" name="Content Placeholder 2"/>
          <p:cNvSpPr>
            <a:spLocks noGrp="1"/>
          </p:cNvSpPr>
          <p:nvPr>
            <p:ph idx="1"/>
          </p:nvPr>
        </p:nvSpPr>
        <p:spPr>
          <a:xfrm>
            <a:off x="457200" y="1066800"/>
            <a:ext cx="8229600" cy="7620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33</a:t>
            </a:fld>
            <a:endParaRPr lang="en-US" sz="1600" dirty="0"/>
          </a:p>
        </p:txBody>
      </p:sp>
      <p:grpSp>
        <p:nvGrpSpPr>
          <p:cNvPr id="58" name="Group 57"/>
          <p:cNvGrpSpPr/>
          <p:nvPr/>
        </p:nvGrpSpPr>
        <p:grpSpPr>
          <a:xfrm>
            <a:off x="776288" y="2286000"/>
            <a:ext cx="7464299" cy="1468921"/>
            <a:chOff x="776288" y="2286000"/>
            <a:chExt cx="7464299" cy="1468921"/>
          </a:xfrm>
        </p:grpSpPr>
        <p:sp>
          <p:nvSpPr>
            <p:cNvPr id="28" name="Rectangle 21"/>
            <p:cNvSpPr>
              <a:spLocks noChangeArrowheads="1"/>
            </p:cNvSpPr>
            <p:nvPr/>
          </p:nvSpPr>
          <p:spPr bwMode="auto">
            <a:xfrm>
              <a:off x="1541623" y="23637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9" name="Text Box 22"/>
            <p:cNvSpPr txBox="1">
              <a:spLocks noChangeArrowheads="1"/>
            </p:cNvSpPr>
            <p:nvPr/>
          </p:nvSpPr>
          <p:spPr bwMode="auto">
            <a:xfrm>
              <a:off x="776288" y="22860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30" name="Line 23"/>
            <p:cNvSpPr>
              <a:spLocks noChangeShapeType="1"/>
            </p:cNvSpPr>
            <p:nvPr/>
          </p:nvSpPr>
          <p:spPr bwMode="auto">
            <a:xfrm>
              <a:off x="1870042" y="25161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31" name="Text Box 24"/>
            <p:cNvSpPr txBox="1">
              <a:spLocks noChangeArrowheads="1"/>
            </p:cNvSpPr>
            <p:nvPr/>
          </p:nvSpPr>
          <p:spPr bwMode="auto">
            <a:xfrm>
              <a:off x="6096000" y="2484921"/>
              <a:ext cx="2144587" cy="400110"/>
            </a:xfrm>
            <a:prstGeom prst="rect">
              <a:avLst/>
            </a:prstGeom>
            <a:noFill/>
            <a:ln w="19050">
              <a:noFill/>
              <a:miter lim="800000"/>
              <a:headEnd type="none" w="sm" len="sm"/>
              <a:tailEnd type="none" w="sm" len="sm"/>
            </a:ln>
          </p:spPr>
          <p:txBody>
            <a:bodyPr wrap="square">
              <a:spAutoFit/>
            </a:bodyPr>
            <a:lstStyle/>
            <a:p>
              <a:pPr algn="ctr"/>
              <a:r>
                <a:rPr lang="en-US" altLang="zh-CN" sz="2000" i="1" dirty="0">
                  <a:solidFill>
                    <a:srgbClr val="660066"/>
                  </a:solidFill>
                  <a:latin typeface="Arial" pitchFamily="34" charset="0"/>
                  <a:ea typeface="SimSun" pitchFamily="2" charset="-122"/>
                </a:rPr>
                <a:t>represents null</a:t>
              </a:r>
            </a:p>
          </p:txBody>
        </p:sp>
        <p:sp>
          <p:nvSpPr>
            <p:cNvPr id="32" name="Line 25"/>
            <p:cNvSpPr>
              <a:spLocks noChangeShapeType="1"/>
            </p:cNvSpPr>
            <p:nvPr/>
          </p:nvSpPr>
          <p:spPr bwMode="auto">
            <a:xfrm>
              <a:off x="7315200" y="2865921"/>
              <a:ext cx="228600" cy="609600"/>
            </a:xfrm>
            <a:prstGeom prst="line">
              <a:avLst/>
            </a:prstGeom>
            <a:noFill/>
            <a:ln w="28575">
              <a:solidFill>
                <a:srgbClr val="660066"/>
              </a:solidFill>
              <a:round/>
              <a:headEnd type="none" w="sm" len="sm"/>
              <a:tailEnd type="triangle" w="med" len="med"/>
            </a:ln>
          </p:spPr>
          <p:txBody>
            <a:bodyPr wrap="none" anchor="ctr"/>
            <a:lstStyle/>
            <a:p>
              <a:endParaRPr lang="en-US" dirty="0"/>
            </a:p>
          </p:txBody>
        </p:sp>
        <p:sp>
          <p:nvSpPr>
            <p:cNvPr id="27" name="Line 20"/>
            <p:cNvSpPr>
              <a:spLocks noChangeShapeType="1"/>
            </p:cNvSpPr>
            <p:nvPr/>
          </p:nvSpPr>
          <p:spPr bwMode="auto">
            <a:xfrm flipH="1">
              <a:off x="7391400" y="3246921"/>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7" name="Group 56"/>
            <p:cNvGrpSpPr/>
            <p:nvPr/>
          </p:nvGrpSpPr>
          <p:grpSpPr>
            <a:xfrm>
              <a:off x="1371600" y="3246921"/>
              <a:ext cx="6495197" cy="508000"/>
              <a:chOff x="1371600" y="3246921"/>
              <a:chExt cx="6495197" cy="508000"/>
            </a:xfrm>
          </p:grpSpPr>
          <p:grpSp>
            <p:nvGrpSpPr>
              <p:cNvPr id="33" name="Group 32"/>
              <p:cNvGrpSpPr/>
              <p:nvPr/>
            </p:nvGrpSpPr>
            <p:grpSpPr>
              <a:xfrm>
                <a:off x="4919652" y="3246921"/>
                <a:ext cx="1161197" cy="508000"/>
                <a:chOff x="4919652" y="3447566"/>
                <a:chExt cx="1161197" cy="508000"/>
              </a:xfrm>
            </p:grpSpPr>
            <p:sp>
              <p:nvSpPr>
                <p:cNvPr id="20"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1"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2"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38" name="Group 37"/>
              <p:cNvGrpSpPr/>
              <p:nvPr/>
            </p:nvGrpSpPr>
            <p:grpSpPr>
              <a:xfrm>
                <a:off x="1371600" y="3246921"/>
                <a:ext cx="1161197" cy="508000"/>
                <a:chOff x="1676400" y="4267200"/>
                <a:chExt cx="1161197" cy="508000"/>
              </a:xfrm>
            </p:grpSpPr>
            <p:sp>
              <p:nvSpPr>
                <p:cNvPr id="35"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6"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7"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39" name="Group 38"/>
              <p:cNvGrpSpPr/>
              <p:nvPr/>
            </p:nvGrpSpPr>
            <p:grpSpPr>
              <a:xfrm>
                <a:off x="3124200" y="3246921"/>
                <a:ext cx="1161197" cy="508000"/>
                <a:chOff x="1676400" y="4267200"/>
                <a:chExt cx="1161197" cy="508000"/>
              </a:xfrm>
            </p:grpSpPr>
            <p:sp>
              <p:nvSpPr>
                <p:cNvPr id="4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4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47" name="Group 46"/>
              <p:cNvGrpSpPr/>
              <p:nvPr/>
            </p:nvGrpSpPr>
            <p:grpSpPr>
              <a:xfrm>
                <a:off x="6705600" y="3246921"/>
                <a:ext cx="1161197" cy="508000"/>
                <a:chOff x="1676400" y="4267200"/>
                <a:chExt cx="1161197" cy="508000"/>
              </a:xfrm>
            </p:grpSpPr>
            <p:sp>
              <p:nvSpPr>
                <p:cNvPr id="4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4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51" name="Line 23"/>
              <p:cNvSpPr>
                <a:spLocks noChangeShapeType="1"/>
              </p:cNvSpPr>
              <p:nvPr/>
            </p:nvSpPr>
            <p:spPr bwMode="auto">
              <a:xfrm>
                <a:off x="22860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2" name="Line 23"/>
              <p:cNvSpPr>
                <a:spLocks noChangeShapeType="1"/>
              </p:cNvSpPr>
              <p:nvPr/>
            </p:nvSpPr>
            <p:spPr bwMode="auto">
              <a:xfrm>
                <a:off x="40386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53" name="Line 23"/>
              <p:cNvSpPr>
                <a:spLocks noChangeShapeType="1"/>
              </p:cNvSpPr>
              <p:nvPr/>
            </p:nvSpPr>
            <p:spPr bwMode="auto">
              <a:xfrm>
                <a:off x="5867400" y="3500921"/>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grpSp>
      <p:sp>
        <p:nvSpPr>
          <p:cNvPr id="56" name="Text Box 26"/>
          <p:cNvSpPr txBox="1">
            <a:spLocks noChangeArrowheads="1"/>
          </p:cNvSpPr>
          <p:nvPr/>
        </p:nvSpPr>
        <p:spPr bwMode="auto">
          <a:xfrm>
            <a:off x="990600" y="4273067"/>
            <a:ext cx="7162800" cy="830997"/>
          </a:xfrm>
          <a:prstGeom prst="rect">
            <a:avLst/>
          </a:prstGeom>
          <a:noFill/>
          <a:ln w="9525">
            <a:solidFill>
              <a:schemeClr val="tx1"/>
            </a:solidFill>
            <a:miter lim="800000"/>
            <a:headEnd/>
            <a:tailEnd/>
          </a:ln>
        </p:spPr>
        <p:txBody>
          <a:bodyPr wrap="square">
            <a:spAutoFit/>
          </a:bodyPr>
          <a:lstStyle/>
          <a:p>
            <a:pPr algn="l">
              <a:spcBef>
                <a:spcPct val="50000"/>
              </a:spcBef>
              <a:buFont typeface="Wingdings" pitchFamily="2" charset="2"/>
              <a:buNone/>
            </a:pPr>
            <a:r>
              <a:rPr lang="en-US" sz="2400" dirty="0"/>
              <a:t>We need a </a:t>
            </a:r>
            <a:r>
              <a:rPr lang="en-US" sz="2400" i="1" dirty="0">
                <a:solidFill>
                  <a:srgbClr val="C00000"/>
                </a:solidFill>
              </a:rPr>
              <a:t>head</a:t>
            </a:r>
            <a:r>
              <a:rPr lang="en-US" sz="2400" dirty="0"/>
              <a:t> to indicate where the first node is.  From the </a:t>
            </a:r>
            <a:r>
              <a:rPr lang="en-US" sz="2400" i="1" dirty="0">
                <a:solidFill>
                  <a:srgbClr val="C00000"/>
                </a:solidFill>
              </a:rPr>
              <a:t>head</a:t>
            </a:r>
            <a:r>
              <a:rPr lang="en-US" sz="2400" dirty="0"/>
              <a:t> we can get to the rest.</a:t>
            </a:r>
          </a:p>
        </p:txBody>
      </p:sp>
      <p:sp>
        <p:nvSpPr>
          <p:cNvPr id="3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(2/3)</a:t>
            </a:r>
          </a:p>
        </p:txBody>
      </p:sp>
      <p:sp>
        <p:nvSpPr>
          <p:cNvPr id="3" name="Content Placeholder 2"/>
          <p:cNvSpPr>
            <a:spLocks noGrp="1"/>
          </p:cNvSpPr>
          <p:nvPr>
            <p:ph idx="1"/>
          </p:nvPr>
        </p:nvSpPr>
        <p:spPr>
          <a:xfrm>
            <a:off x="457200" y="1066800"/>
            <a:ext cx="8229600" cy="609600"/>
          </a:xfrm>
        </p:spPr>
        <p:txBody>
          <a:bodyPr>
            <a:normAutofit/>
          </a:bodyPr>
          <a:lstStyle/>
          <a:p>
            <a:pPr marL="457200" lvl="0" indent="-457200">
              <a:buClr>
                <a:schemeClr val="bg2"/>
              </a:buClr>
              <a:buSzPct val="100000"/>
              <a:buFont typeface="Wingdings" pitchFamily="2" charset="2"/>
              <a:buChar char="q"/>
              <a:defRPr/>
            </a:pPr>
            <a:r>
              <a:rPr lang="en-GB" sz="2800" dirty="0"/>
              <a:t>For a sequence of </a:t>
            </a:r>
            <a:r>
              <a:rPr lang="en-GB" sz="2800" dirty="0">
                <a:solidFill>
                  <a:srgbClr val="0000FF"/>
                </a:solidFill>
              </a:rPr>
              <a:t>4 items </a:t>
            </a:r>
            <a:r>
              <a:rPr lang="en-GB" sz="2800" dirty="0">
                <a:solidFill>
                  <a:srgbClr val="C00000"/>
                </a:solidFill>
              </a:rPr>
              <a:t>&lt;</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0</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1</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2</a:t>
            </a:r>
            <a:r>
              <a:rPr lang="en-US" altLang="zh-CN" sz="2800" i="1" dirty="0">
                <a:solidFill>
                  <a:srgbClr val="C00000"/>
                </a:solidFill>
                <a:ea typeface="SimSun" pitchFamily="2" charset="-122"/>
              </a:rPr>
              <a:t>, a</a:t>
            </a:r>
            <a:r>
              <a:rPr lang="en-US" altLang="zh-CN" sz="2800" i="1" baseline="-25000" dirty="0">
                <a:solidFill>
                  <a:srgbClr val="C00000"/>
                </a:solidFill>
                <a:ea typeface="SimSun" pitchFamily="2" charset="-122"/>
              </a:rPr>
              <a:t>3</a:t>
            </a:r>
            <a:r>
              <a:rPr lang="en-GB" sz="2800" dirty="0">
                <a:solidFill>
                  <a:srgbClr val="C00000"/>
                </a:solidFill>
              </a:rPr>
              <a:t> &gt;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sp>
        <p:nvSpPr>
          <p:cNvPr id="15" name="Text Box 4"/>
          <p:cNvSpPr txBox="1">
            <a:spLocks noChangeArrowheads="1"/>
          </p:cNvSpPr>
          <p:nvPr/>
        </p:nvSpPr>
        <p:spPr bwMode="auto">
          <a:xfrm>
            <a:off x="838200" y="1676400"/>
            <a:ext cx="7924800" cy="1077218"/>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952750" algn="l"/>
              </a:tabLst>
            </a:pPr>
            <a:r>
              <a:rPr lang="en-GB" sz="1600" dirty="0">
                <a:solidFill>
                  <a:schemeClr val="tx1"/>
                </a:solidFill>
                <a:latin typeface="Lucida Console" pitchFamily="49" charset="0"/>
              </a:rPr>
              <a:t>ListNode &lt;String&gt; node3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"a3"</a:t>
            </a:r>
            <a:r>
              <a:rPr lang="en-GB" sz="1600" dirty="0">
                <a:solidFill>
                  <a:schemeClr val="tx1"/>
                </a:solidFill>
                <a:latin typeface="Lucida Console" pitchFamily="49" charset="0"/>
              </a:rPr>
              <a:t>, </a:t>
            </a:r>
            <a:r>
              <a:rPr lang="en-GB" sz="1600" dirty="0">
                <a:solidFill>
                  <a:srgbClr val="006600"/>
                </a:solidFill>
                <a:latin typeface="Lucida Console" pitchFamily="49" charset="0"/>
              </a:rPr>
              <a:t>null</a:t>
            </a:r>
            <a:r>
              <a:rPr lang="en-GB" sz="1600" dirty="0">
                <a:solidFill>
                  <a:schemeClr val="tx1"/>
                </a:solidFill>
                <a:latin typeface="Lucida Console" pitchFamily="49" charset="0"/>
              </a:rPr>
              <a:t>);   </a:t>
            </a:r>
          </a:p>
          <a:p>
            <a:pPr>
              <a:tabLst>
                <a:tab pos="2952750" algn="l"/>
              </a:tabLst>
            </a:pPr>
            <a:r>
              <a:rPr lang="en-GB" sz="1600" dirty="0">
                <a:solidFill>
                  <a:schemeClr val="tx1"/>
                </a:solidFill>
                <a:latin typeface="Lucida Console" pitchFamily="49" charset="0"/>
              </a:rPr>
              <a:t>ListNode &lt;String&gt; node2	= </a:t>
            </a:r>
            <a:r>
              <a:rPr lang="en-GB" sz="1600" dirty="0">
                <a:solidFill>
                  <a:srgbClr val="0000FF"/>
                </a:solidFill>
                <a:latin typeface="Lucida Console" pitchFamily="49" charset="0"/>
              </a:rPr>
              <a:t>new </a:t>
            </a:r>
            <a:r>
              <a:rPr lang="en-GB" sz="1600" dirty="0">
                <a:solidFill>
                  <a:schemeClr val="tx1"/>
                </a:solidFill>
                <a:latin typeface="Lucida Console" pitchFamily="49" charset="0"/>
              </a:rPr>
              <a:t>ListNode &lt;String&gt;(</a:t>
            </a:r>
            <a:r>
              <a:rPr lang="en-GB" sz="1600" dirty="0">
                <a:solidFill>
                  <a:srgbClr val="006600"/>
                </a:solidFill>
                <a:latin typeface="Lucida Console" pitchFamily="49" charset="0"/>
              </a:rPr>
              <a:t>"a2"</a:t>
            </a:r>
            <a:r>
              <a:rPr lang="en-GB" sz="1600" dirty="0">
                <a:solidFill>
                  <a:schemeClr val="tx1"/>
                </a:solidFill>
                <a:latin typeface="Lucida Console" pitchFamily="49" charset="0"/>
              </a:rPr>
              <a:t>, node3);</a:t>
            </a:r>
          </a:p>
          <a:p>
            <a:pPr>
              <a:tabLst>
                <a:tab pos="2952750" algn="l"/>
              </a:tabLst>
            </a:pPr>
            <a:r>
              <a:rPr lang="en-GB" sz="1600" dirty="0">
                <a:solidFill>
                  <a:schemeClr val="tx1"/>
                </a:solidFill>
                <a:latin typeface="Lucida Console" pitchFamily="49" charset="0"/>
              </a:rPr>
              <a:t>ListNode &lt;String&gt; node1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"a1"</a:t>
            </a:r>
            <a:r>
              <a:rPr lang="en-GB" sz="1600" dirty="0">
                <a:solidFill>
                  <a:schemeClr val="tx1"/>
                </a:solidFill>
                <a:latin typeface="Lucida Console" pitchFamily="49" charset="0"/>
              </a:rPr>
              <a:t>, node2);</a:t>
            </a:r>
          </a:p>
          <a:p>
            <a:pPr>
              <a:tabLst>
                <a:tab pos="2952750" algn="l"/>
              </a:tabLst>
            </a:pPr>
            <a:r>
              <a:rPr lang="en-GB" sz="1600" dirty="0">
                <a:solidFill>
                  <a:schemeClr val="tx1"/>
                </a:solidFill>
                <a:latin typeface="Lucida Console" pitchFamily="49" charset="0"/>
              </a:rPr>
              <a:t>ListNode &lt;String&gt; head	= </a:t>
            </a:r>
            <a:r>
              <a:rPr lang="en-GB" sz="1600" dirty="0">
                <a:solidFill>
                  <a:srgbClr val="0000FF"/>
                </a:solidFill>
                <a:latin typeface="Lucida Console" pitchFamily="49" charset="0"/>
              </a:rPr>
              <a:t>new</a:t>
            </a:r>
            <a:r>
              <a:rPr lang="en-GB" sz="1600" dirty="0">
                <a:solidFill>
                  <a:schemeClr val="tx1"/>
                </a:solidFill>
                <a:latin typeface="Lucida Console" pitchFamily="49" charset="0"/>
              </a:rPr>
              <a:t> ListNode &lt;String&gt;(</a:t>
            </a:r>
            <a:r>
              <a:rPr lang="en-GB" sz="1600" dirty="0">
                <a:solidFill>
                  <a:srgbClr val="006600"/>
                </a:solidFill>
                <a:latin typeface="Lucida Console" pitchFamily="49" charset="0"/>
              </a:rPr>
              <a:t>"a0"</a:t>
            </a:r>
            <a:r>
              <a:rPr lang="en-GB" sz="1600" dirty="0">
                <a:solidFill>
                  <a:schemeClr val="tx1"/>
                </a:solidFill>
                <a:latin typeface="Lucida Console" pitchFamily="49" charset="0"/>
              </a:rPr>
              <a:t>, node1);</a:t>
            </a:r>
          </a:p>
        </p:txBody>
      </p:sp>
      <p:grpSp>
        <p:nvGrpSpPr>
          <p:cNvPr id="131" name="Group 130"/>
          <p:cNvGrpSpPr/>
          <p:nvPr/>
        </p:nvGrpSpPr>
        <p:grpSpPr>
          <a:xfrm>
            <a:off x="3176952" y="3197361"/>
            <a:ext cx="5181600" cy="1981200"/>
            <a:chOff x="3176952" y="3197361"/>
            <a:chExt cx="5181600" cy="1981200"/>
          </a:xfrm>
        </p:grpSpPr>
        <p:sp>
          <p:nvSpPr>
            <p:cNvPr id="82" name="Rectangle 48"/>
            <p:cNvSpPr>
              <a:spLocks noChangeArrowheads="1"/>
            </p:cNvSpPr>
            <p:nvPr/>
          </p:nvSpPr>
          <p:spPr bwMode="auto">
            <a:xfrm>
              <a:off x="3176952" y="4035561"/>
              <a:ext cx="5181600" cy="1143000"/>
            </a:xfrm>
            <a:prstGeom prst="rect">
              <a:avLst/>
            </a:prstGeom>
            <a:noFill/>
            <a:ln w="9525">
              <a:solidFill>
                <a:schemeClr val="tx1"/>
              </a:solidFill>
              <a:prstDash val="dash"/>
              <a:miter lim="800000"/>
              <a:headEnd/>
              <a:tailEnd/>
            </a:ln>
          </p:spPr>
          <p:txBody>
            <a:bodyPr wrap="none" anchor="ctr"/>
            <a:lstStyle/>
            <a:p>
              <a:endParaRPr lang="en-US" dirty="0"/>
            </a:p>
          </p:txBody>
        </p:sp>
        <p:sp>
          <p:nvSpPr>
            <p:cNvPr id="83" name="AutoShape 52"/>
            <p:cNvSpPr>
              <a:spLocks noChangeArrowheads="1"/>
            </p:cNvSpPr>
            <p:nvPr/>
          </p:nvSpPr>
          <p:spPr bwMode="auto">
            <a:xfrm>
              <a:off x="4724400" y="3197361"/>
              <a:ext cx="2033952" cy="838200"/>
            </a:xfrm>
            <a:prstGeom prst="downArrowCallout">
              <a:avLst>
                <a:gd name="adj1" fmla="val 28040"/>
                <a:gd name="adj2" fmla="val 43556"/>
                <a:gd name="adj3" fmla="val 18750"/>
                <a:gd name="adj4" fmla="val 70454"/>
              </a:avLst>
            </a:prstGeom>
            <a:solidFill>
              <a:schemeClr val="tx2">
                <a:lumMod val="20000"/>
                <a:lumOff val="80000"/>
              </a:schemeClr>
            </a:solidFill>
            <a:ln w="9525">
              <a:solidFill>
                <a:schemeClr val="tx1"/>
              </a:solidFill>
              <a:miter lim="800000"/>
              <a:headEnd/>
              <a:tailEnd/>
            </a:ln>
          </p:spPr>
          <p:txBody>
            <a:bodyPr wrap="none" anchor="ctr"/>
            <a:lstStyle/>
            <a:p>
              <a:r>
                <a:rPr lang="en-US" dirty="0"/>
                <a:t>No longer needed </a:t>
              </a:r>
              <a:br>
                <a:rPr lang="en-US" dirty="0"/>
              </a:br>
              <a:r>
                <a:rPr lang="en-US" dirty="0"/>
                <a:t>after list is built.</a:t>
              </a:r>
            </a:p>
          </p:txBody>
        </p:sp>
      </p:grpSp>
      <p:grpSp>
        <p:nvGrpSpPr>
          <p:cNvPr id="130" name="Group 129"/>
          <p:cNvGrpSpPr/>
          <p:nvPr/>
        </p:nvGrpSpPr>
        <p:grpSpPr>
          <a:xfrm>
            <a:off x="1219200" y="4419600"/>
            <a:ext cx="2415810" cy="2060578"/>
            <a:chOff x="1165590" y="4419600"/>
            <a:chExt cx="2415810" cy="2060578"/>
          </a:xfrm>
        </p:grpSpPr>
        <p:grpSp>
          <p:nvGrpSpPr>
            <p:cNvPr id="57" name="Group 20"/>
            <p:cNvGrpSpPr>
              <a:grpSpLocks/>
            </p:cNvGrpSpPr>
            <p:nvPr/>
          </p:nvGrpSpPr>
          <p:grpSpPr bwMode="auto">
            <a:xfrm>
              <a:off x="1165590" y="4419600"/>
              <a:ext cx="1633537" cy="903288"/>
              <a:chOff x="482" y="2439"/>
              <a:chExt cx="1114" cy="569"/>
            </a:xfrm>
          </p:grpSpPr>
          <p:sp>
            <p:nvSpPr>
              <p:cNvPr id="58" name="Rectangle 21"/>
              <p:cNvSpPr>
                <a:spLocks noChangeArrowheads="1"/>
              </p:cNvSpPr>
              <p:nvPr/>
            </p:nvSpPr>
            <p:spPr bwMode="auto">
              <a:xfrm>
                <a:off x="1004" y="2488"/>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9" name="Text Box 22"/>
              <p:cNvSpPr txBox="1">
                <a:spLocks noChangeArrowheads="1"/>
              </p:cNvSpPr>
              <p:nvPr/>
            </p:nvSpPr>
            <p:spPr bwMode="auto">
              <a:xfrm>
                <a:off x="482" y="2439"/>
                <a:ext cx="511"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Arial" pitchFamily="34" charset="0"/>
                  </a:rPr>
                  <a:t>head</a:t>
                </a:r>
              </a:p>
            </p:txBody>
          </p:sp>
          <p:sp>
            <p:nvSpPr>
              <p:cNvPr id="60" name="Line 23"/>
              <p:cNvSpPr>
                <a:spLocks noChangeShapeType="1"/>
              </p:cNvSpPr>
              <p:nvPr/>
            </p:nvSpPr>
            <p:spPr bwMode="auto">
              <a:xfrm>
                <a:off x="1228" y="2584"/>
                <a:ext cx="104" cy="424"/>
              </a:xfrm>
              <a:prstGeom prst="line">
                <a:avLst/>
              </a:prstGeom>
              <a:noFill/>
              <a:ln w="38100">
                <a:solidFill>
                  <a:srgbClr val="C00000"/>
                </a:solidFill>
                <a:round/>
                <a:headEnd type="none" w="sm" len="sm"/>
                <a:tailEnd type="triangle" w="med" len="med"/>
              </a:ln>
            </p:spPr>
            <p:txBody>
              <a:bodyPr wrap="none" anchor="ctr"/>
              <a:lstStyle/>
              <a:p>
                <a:endParaRPr lang="en-US" dirty="0"/>
              </a:p>
            </p:txBody>
          </p:sp>
        </p:grpSp>
        <p:grpSp>
          <p:nvGrpSpPr>
            <p:cNvPr id="114" name="Group 113"/>
            <p:cNvGrpSpPr/>
            <p:nvPr/>
          </p:nvGrpSpPr>
          <p:grpSpPr>
            <a:xfrm>
              <a:off x="1930765" y="5400638"/>
              <a:ext cx="1650635" cy="1079540"/>
              <a:chOff x="1930765" y="5430974"/>
              <a:chExt cx="1650635" cy="1079540"/>
            </a:xfrm>
          </p:grpSpPr>
          <p:sp>
            <p:nvSpPr>
              <p:cNvPr id="85"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86"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7"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a0</a:t>
                </a:r>
                <a:endParaRPr lang="en-US" sz="2000" i="1" dirty="0">
                  <a:latin typeface="Arial" pitchFamily="34" charset="0"/>
                </a:endParaRPr>
              </a:p>
            </p:txBody>
          </p:sp>
          <p:sp>
            <p:nvSpPr>
              <p:cNvPr id="88"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89" name="Straight Arrow Connector 88"/>
              <p:cNvCxnSpPr>
                <a:endCxn id="87"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7" name="Group 126"/>
          <p:cNvGrpSpPr/>
          <p:nvPr/>
        </p:nvGrpSpPr>
        <p:grpSpPr>
          <a:xfrm>
            <a:off x="6910752" y="4184650"/>
            <a:ext cx="1247775" cy="2295528"/>
            <a:chOff x="6910752" y="4184650"/>
            <a:chExt cx="1247775" cy="2295528"/>
          </a:xfrm>
        </p:grpSpPr>
        <p:grpSp>
          <p:nvGrpSpPr>
            <p:cNvPr id="61" name="Group 24"/>
            <p:cNvGrpSpPr>
              <a:grpSpLocks/>
            </p:cNvGrpSpPr>
            <p:nvPr/>
          </p:nvGrpSpPr>
          <p:grpSpPr bwMode="auto">
            <a:xfrm>
              <a:off x="6996477" y="5424490"/>
              <a:ext cx="1162050" cy="1055688"/>
              <a:chOff x="4460" y="3072"/>
              <a:chExt cx="792" cy="665"/>
            </a:xfrm>
          </p:grpSpPr>
          <p:sp>
            <p:nvSpPr>
              <p:cNvPr id="62" name="Rectangle 25"/>
              <p:cNvSpPr>
                <a:spLocks noChangeArrowheads="1"/>
              </p:cNvSpPr>
              <p:nvPr/>
            </p:nvSpPr>
            <p:spPr bwMode="auto">
              <a:xfrm>
                <a:off x="4460" y="3080"/>
                <a:ext cx="792" cy="312"/>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63" name="Line 26"/>
              <p:cNvSpPr>
                <a:spLocks noChangeShapeType="1"/>
              </p:cNvSpPr>
              <p:nvPr/>
            </p:nvSpPr>
            <p:spPr bwMode="auto">
              <a:xfrm>
                <a:off x="4924" y="3072"/>
                <a:ext cx="1" cy="318"/>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4" name="Text Box 27"/>
              <p:cNvSpPr txBox="1">
                <a:spLocks noChangeArrowheads="1"/>
              </p:cNvSpPr>
              <p:nvPr/>
            </p:nvSpPr>
            <p:spPr bwMode="auto">
              <a:xfrm>
                <a:off x="4602" y="3485"/>
                <a:ext cx="320" cy="252"/>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a3</a:t>
                </a:r>
                <a:endParaRPr lang="en-US" sz="2000" i="1" dirty="0">
                  <a:latin typeface="Arial" pitchFamily="34" charset="0"/>
                </a:endParaRPr>
              </a:p>
            </p:txBody>
          </p:sp>
          <p:sp>
            <p:nvSpPr>
              <p:cNvPr id="65" name="Line 28"/>
              <p:cNvSpPr>
                <a:spLocks noChangeShapeType="1"/>
              </p:cNvSpPr>
              <p:nvPr/>
            </p:nvSpPr>
            <p:spPr bwMode="auto">
              <a:xfrm flipH="1">
                <a:off x="4924" y="3088"/>
                <a:ext cx="327" cy="304"/>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66" name="Group 29"/>
            <p:cNvGrpSpPr>
              <a:grpSpLocks/>
            </p:cNvGrpSpPr>
            <p:nvPr/>
          </p:nvGrpSpPr>
          <p:grpSpPr bwMode="auto">
            <a:xfrm>
              <a:off x="6910752" y="4184650"/>
              <a:ext cx="890588" cy="1214438"/>
              <a:chOff x="4401" y="2291"/>
              <a:chExt cx="607" cy="765"/>
            </a:xfrm>
          </p:grpSpPr>
          <p:grpSp>
            <p:nvGrpSpPr>
              <p:cNvPr id="67" name="Group 30"/>
              <p:cNvGrpSpPr>
                <a:grpSpLocks/>
              </p:cNvGrpSpPr>
              <p:nvPr/>
            </p:nvGrpSpPr>
            <p:grpSpPr bwMode="auto">
              <a:xfrm>
                <a:off x="4411" y="2536"/>
                <a:ext cx="592" cy="520"/>
                <a:chOff x="4411" y="2536"/>
                <a:chExt cx="592" cy="520"/>
              </a:xfrm>
            </p:grpSpPr>
            <p:sp>
              <p:nvSpPr>
                <p:cNvPr id="69"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0"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68"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node3</a:t>
                </a:r>
                <a:endParaRPr lang="en-US" sz="2000" i="1" dirty="0">
                  <a:latin typeface="Arial" pitchFamily="34" charset="0"/>
                </a:endParaRPr>
              </a:p>
            </p:txBody>
          </p:sp>
        </p:grpSp>
        <p:cxnSp>
          <p:nvCxnSpPr>
            <p:cNvPr id="97" name="Straight Arrow Connector 96"/>
            <p:cNvCxnSpPr>
              <a:endCxn id="64" idx="0"/>
            </p:cNvCxnSpPr>
            <p:nvPr/>
          </p:nvCxnSpPr>
          <p:spPr bwMode="auto">
            <a:xfrm>
              <a:off x="7291441" y="5653095"/>
              <a:ext cx="148141" cy="427033"/>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29" name="Group 128"/>
          <p:cNvGrpSpPr/>
          <p:nvPr/>
        </p:nvGrpSpPr>
        <p:grpSpPr>
          <a:xfrm>
            <a:off x="3657600" y="4184514"/>
            <a:ext cx="1650635" cy="2295664"/>
            <a:chOff x="3657600" y="4184514"/>
            <a:chExt cx="1650635" cy="2295664"/>
          </a:xfrm>
        </p:grpSpPr>
        <p:grpSp>
          <p:nvGrpSpPr>
            <p:cNvPr id="103" name="Group 29"/>
            <p:cNvGrpSpPr>
              <a:grpSpLocks/>
            </p:cNvGrpSpPr>
            <p:nvPr/>
          </p:nvGrpSpPr>
          <p:grpSpPr bwMode="auto">
            <a:xfrm>
              <a:off x="3733800" y="4184514"/>
              <a:ext cx="890588" cy="1214438"/>
              <a:chOff x="4401" y="2291"/>
              <a:chExt cx="607" cy="765"/>
            </a:xfrm>
          </p:grpSpPr>
          <p:grpSp>
            <p:nvGrpSpPr>
              <p:cNvPr id="104" name="Group 30"/>
              <p:cNvGrpSpPr>
                <a:grpSpLocks/>
              </p:cNvGrpSpPr>
              <p:nvPr/>
            </p:nvGrpSpPr>
            <p:grpSpPr bwMode="auto">
              <a:xfrm>
                <a:off x="4411" y="2536"/>
                <a:ext cx="592" cy="520"/>
                <a:chOff x="4411" y="2536"/>
                <a:chExt cx="592" cy="520"/>
              </a:xfrm>
            </p:grpSpPr>
            <p:sp>
              <p:nvSpPr>
                <p:cNvPr id="106"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7"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5"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node1</a:t>
                </a:r>
                <a:endParaRPr lang="en-US" sz="2000" i="1" dirty="0">
                  <a:latin typeface="Arial" pitchFamily="34" charset="0"/>
                </a:endParaRPr>
              </a:p>
            </p:txBody>
          </p:sp>
        </p:grpSp>
        <p:grpSp>
          <p:nvGrpSpPr>
            <p:cNvPr id="115" name="Group 114"/>
            <p:cNvGrpSpPr/>
            <p:nvPr/>
          </p:nvGrpSpPr>
          <p:grpSpPr>
            <a:xfrm>
              <a:off x="3657600" y="5400638"/>
              <a:ext cx="1650635" cy="1079540"/>
              <a:chOff x="1930765" y="5430974"/>
              <a:chExt cx="1650635" cy="1079540"/>
            </a:xfrm>
          </p:grpSpPr>
          <p:sp>
            <p:nvSpPr>
              <p:cNvPr id="116"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17"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a1</a:t>
                </a:r>
                <a:endParaRPr lang="en-US" sz="2000" i="1" dirty="0">
                  <a:latin typeface="Arial" pitchFamily="34" charset="0"/>
                </a:endParaRPr>
              </a:p>
            </p:txBody>
          </p:sp>
          <p:sp>
            <p:nvSpPr>
              <p:cNvPr id="119"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0" name="Straight Arrow Connector 119"/>
              <p:cNvCxnSpPr>
                <a:endCxn id="118"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grpSp>
        <p:nvGrpSpPr>
          <p:cNvPr id="128" name="Group 127"/>
          <p:cNvGrpSpPr/>
          <p:nvPr/>
        </p:nvGrpSpPr>
        <p:grpSpPr>
          <a:xfrm>
            <a:off x="5334000" y="4184514"/>
            <a:ext cx="1650635" cy="2295664"/>
            <a:chOff x="5334000" y="4184514"/>
            <a:chExt cx="1650635" cy="2295664"/>
          </a:xfrm>
        </p:grpSpPr>
        <p:grpSp>
          <p:nvGrpSpPr>
            <p:cNvPr id="98" name="Group 29"/>
            <p:cNvGrpSpPr>
              <a:grpSpLocks/>
            </p:cNvGrpSpPr>
            <p:nvPr/>
          </p:nvGrpSpPr>
          <p:grpSpPr bwMode="auto">
            <a:xfrm>
              <a:off x="5410200" y="4184514"/>
              <a:ext cx="890588" cy="1214438"/>
              <a:chOff x="4401" y="2291"/>
              <a:chExt cx="607" cy="765"/>
            </a:xfrm>
          </p:grpSpPr>
          <p:grpSp>
            <p:nvGrpSpPr>
              <p:cNvPr id="99" name="Group 30"/>
              <p:cNvGrpSpPr>
                <a:grpSpLocks/>
              </p:cNvGrpSpPr>
              <p:nvPr/>
            </p:nvGrpSpPr>
            <p:grpSpPr bwMode="auto">
              <a:xfrm>
                <a:off x="4411" y="2536"/>
                <a:ext cx="592" cy="520"/>
                <a:chOff x="4411" y="2536"/>
                <a:chExt cx="592" cy="520"/>
              </a:xfrm>
            </p:grpSpPr>
            <p:sp>
              <p:nvSpPr>
                <p:cNvPr id="101" name="Rectangle 31"/>
                <p:cNvSpPr>
                  <a:spLocks noChangeArrowheads="1"/>
                </p:cNvSpPr>
                <p:nvPr/>
              </p:nvSpPr>
              <p:spPr bwMode="auto">
                <a:xfrm>
                  <a:off x="4411" y="2536"/>
                  <a:ext cx="592" cy="176"/>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Line 32"/>
                <p:cNvSpPr>
                  <a:spLocks noChangeShapeType="1"/>
                </p:cNvSpPr>
                <p:nvPr/>
              </p:nvSpPr>
              <p:spPr bwMode="auto">
                <a:xfrm>
                  <a:off x="4588" y="2632"/>
                  <a:ext cx="104" cy="424"/>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sp>
            <p:nvSpPr>
              <p:cNvPr id="100" name="Text Box 33"/>
              <p:cNvSpPr txBox="1">
                <a:spLocks noChangeArrowheads="1"/>
              </p:cNvSpPr>
              <p:nvPr/>
            </p:nvSpPr>
            <p:spPr bwMode="auto">
              <a:xfrm>
                <a:off x="4401" y="2291"/>
                <a:ext cx="607" cy="250"/>
              </a:xfrm>
              <a:prstGeom prst="rect">
                <a:avLst/>
              </a:prstGeom>
              <a:noFill/>
              <a:ln w="19050">
                <a:noFill/>
                <a:miter lim="800000"/>
                <a:headEnd type="none" w="sm" len="sm"/>
                <a:tailEnd type="none" w="sm" len="sm"/>
              </a:ln>
            </p:spPr>
            <p:txBody>
              <a:bodyPr wrap="none">
                <a:spAutoFit/>
              </a:bodyPr>
              <a:lstStyle/>
              <a:p>
                <a:pPr algn="l"/>
                <a:r>
                  <a:rPr lang="en-US" sz="2000" i="1" dirty="0">
                    <a:solidFill>
                      <a:srgbClr val="0000FF"/>
                    </a:solidFill>
                    <a:latin typeface="Arial" pitchFamily="34" charset="0"/>
                  </a:rPr>
                  <a:t>node2</a:t>
                </a:r>
                <a:endParaRPr lang="en-US" sz="2000" i="1" dirty="0">
                  <a:latin typeface="Arial" pitchFamily="34" charset="0"/>
                </a:endParaRPr>
              </a:p>
            </p:txBody>
          </p:sp>
        </p:grpSp>
        <p:grpSp>
          <p:nvGrpSpPr>
            <p:cNvPr id="121" name="Group 120"/>
            <p:cNvGrpSpPr/>
            <p:nvPr/>
          </p:nvGrpSpPr>
          <p:grpSpPr>
            <a:xfrm>
              <a:off x="5334000" y="5400638"/>
              <a:ext cx="1650635" cy="1079540"/>
              <a:chOff x="1930765" y="5430974"/>
              <a:chExt cx="1650635" cy="1079540"/>
            </a:xfrm>
          </p:grpSpPr>
          <p:sp>
            <p:nvSpPr>
              <p:cNvPr id="122" name="Rectangle 6"/>
              <p:cNvSpPr>
                <a:spLocks noChangeArrowheads="1"/>
              </p:cNvSpPr>
              <p:nvPr/>
            </p:nvSpPr>
            <p:spPr bwMode="auto">
              <a:xfrm>
                <a:off x="1930765" y="5443674"/>
                <a:ext cx="1161084" cy="495300"/>
              </a:xfrm>
              <a:prstGeom prst="rect">
                <a:avLst/>
              </a:prstGeom>
              <a:solidFill>
                <a:schemeClr val="bg1"/>
              </a:solidFill>
              <a:ln w="28575">
                <a:solidFill>
                  <a:schemeClr val="tx1"/>
                </a:solidFill>
                <a:miter lim="800000"/>
                <a:headEnd type="none" w="sm" len="sm"/>
                <a:tailEnd type="none" w="sm" len="sm"/>
              </a:ln>
            </p:spPr>
            <p:txBody>
              <a:bodyPr wrap="none" anchor="ctr"/>
              <a:lstStyle/>
              <a:p>
                <a:endParaRPr lang="en-US" dirty="0"/>
              </a:p>
            </p:txBody>
          </p:sp>
          <p:sp>
            <p:nvSpPr>
              <p:cNvPr id="123" name="Line 7"/>
              <p:cNvSpPr>
                <a:spLocks noChangeShapeType="1"/>
              </p:cNvSpPr>
              <p:nvPr/>
            </p:nvSpPr>
            <p:spPr bwMode="auto">
              <a:xfrm>
                <a:off x="2610996" y="5430974"/>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8"/>
              <p:cNvSpPr txBox="1">
                <a:spLocks noChangeArrowheads="1"/>
              </p:cNvSpPr>
              <p:nvPr/>
            </p:nvSpPr>
            <p:spPr bwMode="auto">
              <a:xfrm>
                <a:off x="2128383" y="6110404"/>
                <a:ext cx="4700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t>a2</a:t>
                </a:r>
                <a:endParaRPr lang="en-US" sz="2000" i="1" dirty="0">
                  <a:latin typeface="Arial" pitchFamily="34" charset="0"/>
                </a:endParaRPr>
              </a:p>
            </p:txBody>
          </p:sp>
          <p:sp>
            <p:nvSpPr>
              <p:cNvPr id="125" name="Line 9"/>
              <p:cNvSpPr>
                <a:spLocks noChangeShapeType="1"/>
              </p:cNvSpPr>
              <p:nvPr/>
            </p:nvSpPr>
            <p:spPr bwMode="auto">
              <a:xfrm flipV="1">
                <a:off x="2895600" y="5714999"/>
                <a:ext cx="685800" cy="1"/>
              </a:xfrm>
              <a:prstGeom prst="line">
                <a:avLst/>
              </a:prstGeom>
              <a:noFill/>
              <a:ln w="28575">
                <a:solidFill>
                  <a:schemeClr val="tx1"/>
                </a:solidFill>
                <a:round/>
                <a:headEnd type="none" w="sm" len="sm"/>
                <a:tailEnd type="triangle" w="lg" len="med"/>
              </a:ln>
            </p:spPr>
            <p:txBody>
              <a:bodyPr wrap="none" anchor="ctr"/>
              <a:lstStyle/>
              <a:p>
                <a:endParaRPr lang="en-US" dirty="0"/>
              </a:p>
            </p:txBody>
          </p:sp>
          <p:cxnSp>
            <p:nvCxnSpPr>
              <p:cNvPr id="126" name="Straight Arrow Connector 125"/>
              <p:cNvCxnSpPr>
                <a:endCxn id="124" idx="0"/>
              </p:cNvCxnSpPr>
              <p:nvPr/>
            </p:nvCxnSpPr>
            <p:spPr bwMode="auto">
              <a:xfrm rot="16200000" flipH="1">
                <a:off x="2134413" y="5881434"/>
                <a:ext cx="410250" cy="476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sp>
        <p:nvSpPr>
          <p:cNvPr id="71" name="TextBox 70"/>
          <p:cNvSpPr txBox="1"/>
          <p:nvPr/>
        </p:nvSpPr>
        <p:spPr>
          <a:xfrm>
            <a:off x="385690" y="2945567"/>
            <a:ext cx="4159852" cy="101566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solidFill>
                  <a:srgbClr val="003300"/>
                </a:solidFill>
              </a:rPr>
              <a:t>Can the code be rewritten without using these object references  </a:t>
            </a:r>
            <a:r>
              <a:rPr lang="en-US" sz="2000" dirty="0">
                <a:solidFill>
                  <a:srgbClr val="0000FF"/>
                </a:solidFill>
              </a:rPr>
              <a:t>node1</a:t>
            </a:r>
            <a:r>
              <a:rPr lang="en-US" sz="2000" dirty="0">
                <a:solidFill>
                  <a:srgbClr val="003300"/>
                </a:solidFill>
              </a:rPr>
              <a:t>, </a:t>
            </a:r>
            <a:r>
              <a:rPr lang="en-US" sz="2000" dirty="0">
                <a:solidFill>
                  <a:srgbClr val="0000FF"/>
                </a:solidFill>
              </a:rPr>
              <a:t>node2</a:t>
            </a:r>
            <a:r>
              <a:rPr lang="en-US" sz="2000" dirty="0">
                <a:solidFill>
                  <a:srgbClr val="003300"/>
                </a:solidFill>
              </a:rPr>
              <a:t>, </a:t>
            </a:r>
            <a:r>
              <a:rPr lang="en-US" sz="2000" dirty="0">
                <a:solidFill>
                  <a:srgbClr val="0000FF"/>
                </a:solidFill>
              </a:rPr>
              <a:t>node3</a:t>
            </a:r>
            <a:r>
              <a:rPr lang="en-US" sz="2000" dirty="0">
                <a:solidFill>
                  <a:srgbClr val="003300"/>
                </a:solidFill>
              </a:rPr>
              <a:t>?</a:t>
            </a:r>
            <a:endParaRPr lang="en-SG" sz="2000" dirty="0">
              <a:solidFill>
                <a:srgbClr val="003300"/>
              </a:solidFill>
            </a:endParaRPr>
          </a:p>
        </p:txBody>
      </p:sp>
      <p:sp>
        <p:nvSpPr>
          <p:cNvPr id="7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dissolve">
                                      <p:cBhvr>
                                        <p:cTn id="11" dur="500"/>
                                        <p:tgtEl>
                                          <p:spTgt spid="1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dissolve">
                                      <p:cBhvr>
                                        <p:cTn id="16" dur="500"/>
                                        <p:tgtEl>
                                          <p:spTgt spid="1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dissolve">
                                      <p:cBhvr>
                                        <p:cTn id="25" dur="500"/>
                                        <p:tgtEl>
                                          <p:spTgt spid="1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dissolv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xEl>
                                              <p:pRg st="3" end="3"/>
                                            </p:txEl>
                                          </p:spTgt>
                                        </p:tgtEl>
                                        <p:attrNameLst>
                                          <p:attrName>style.visibility</p:attrName>
                                        </p:attrNameLst>
                                      </p:cBhvr>
                                      <p:to>
                                        <p:strVal val="visible"/>
                                      </p:to>
                                    </p:set>
                                    <p:animEffect transition="in" filter="dissolve">
                                      <p:cBhvr>
                                        <p:cTn id="34" dur="500"/>
                                        <p:tgtEl>
                                          <p:spTgt spid="15">
                                            <p:txEl>
                                              <p:pRg st="3" end="3"/>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par>
                          <p:cTn id="39" fill="hold">
                            <p:stCondLst>
                              <p:cond delay="1000"/>
                            </p:stCondLst>
                            <p:childTnLst>
                              <p:par>
                                <p:cTn id="40" presetID="9" presetClass="entr" presetSubtype="0" fill="hold" nodeType="after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dissolve">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dissolve">
                                      <p:cBhvr>
                                        <p:cTn id="4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3.4 </a:t>
            </a:r>
            <a:r>
              <a:rPr lang="en-US" sz="3600" dirty="0">
                <a:latin typeface="Britannic Bold" panose="020B0903060703020204" pitchFamily="34" charset="0"/>
              </a:rPr>
              <a:t>Forming a Linked List (3/3)</a:t>
            </a:r>
          </a:p>
        </p:txBody>
      </p:sp>
      <p:sp>
        <p:nvSpPr>
          <p:cNvPr id="3" name="Content Placeholder 2"/>
          <p:cNvSpPr>
            <a:spLocks noGrp="1"/>
          </p:cNvSpPr>
          <p:nvPr>
            <p:ph idx="1"/>
          </p:nvPr>
        </p:nvSpPr>
        <p:spPr>
          <a:xfrm>
            <a:off x="457200" y="1066800"/>
            <a:ext cx="8229600" cy="1066800"/>
          </a:xfrm>
        </p:spPr>
        <p:txBody>
          <a:bodyPr>
            <a:normAutofit fontScale="92500" lnSpcReduction="20000"/>
          </a:bodyPr>
          <a:lstStyle/>
          <a:p>
            <a:pPr marL="457200" lvl="0" indent="-457200">
              <a:buClr>
                <a:schemeClr val="bg2"/>
              </a:buClr>
              <a:buSzPct val="100000"/>
              <a:buFont typeface="Wingdings" pitchFamily="2" charset="2"/>
              <a:buChar char="q"/>
              <a:defRPr/>
            </a:pPr>
            <a:r>
              <a:rPr lang="en-GB" sz="2800" dirty="0"/>
              <a:t>Alternatively we can form the linked list as follows:</a:t>
            </a:r>
          </a:p>
          <a:p>
            <a:pPr marL="784225" lvl="1" indent="-457200">
              <a:buClr>
                <a:schemeClr val="bg2"/>
              </a:buClr>
              <a:buSzPct val="100000"/>
              <a:defRPr/>
            </a:pPr>
            <a:r>
              <a:rPr lang="en-GB" sz="2400" dirty="0"/>
              <a:t>For a sequence of </a:t>
            </a:r>
            <a:r>
              <a:rPr lang="en-GB" sz="2400" dirty="0">
                <a:solidFill>
                  <a:srgbClr val="0000FF"/>
                </a:solidFill>
              </a:rPr>
              <a:t>4 items </a:t>
            </a:r>
            <a:r>
              <a:rPr lang="en-GB" sz="2400" dirty="0">
                <a:solidFill>
                  <a:srgbClr val="C00000"/>
                </a:solidFill>
              </a:rPr>
              <a:t>&lt;</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0</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1</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2</a:t>
            </a:r>
            <a:r>
              <a:rPr lang="en-US" altLang="zh-CN" sz="2400" i="1" dirty="0">
                <a:solidFill>
                  <a:srgbClr val="C00000"/>
                </a:solidFill>
                <a:ea typeface="SimSun" pitchFamily="2" charset="-122"/>
              </a:rPr>
              <a:t>, a</a:t>
            </a:r>
            <a:r>
              <a:rPr lang="en-US" altLang="zh-CN" sz="2400" i="1" baseline="-25000" dirty="0">
                <a:solidFill>
                  <a:srgbClr val="C00000"/>
                </a:solidFill>
                <a:ea typeface="SimSun" pitchFamily="2" charset="-122"/>
              </a:rPr>
              <a:t>3</a:t>
            </a:r>
            <a:r>
              <a:rPr lang="en-GB" sz="2400" dirty="0">
                <a:solidFill>
                  <a:srgbClr val="C00000"/>
                </a:solidFill>
              </a:rPr>
              <a:t> &gt;</a:t>
            </a:r>
            <a:r>
              <a:rPr lang="en-GB" sz="2400" dirty="0"/>
              <a:t>, we can build as follows: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sp>
        <p:nvSpPr>
          <p:cNvPr id="51" name="Rectangle 32"/>
          <p:cNvSpPr>
            <a:spLocks noChangeArrowheads="1"/>
          </p:cNvSpPr>
          <p:nvPr/>
        </p:nvSpPr>
        <p:spPr bwMode="auto">
          <a:xfrm>
            <a:off x="533400" y="4191000"/>
            <a:ext cx="8054975" cy="1790700"/>
          </a:xfrm>
          <a:prstGeom prst="rect">
            <a:avLst/>
          </a:prstGeom>
          <a:solidFill>
            <a:schemeClr val="bg1"/>
          </a:solidFill>
          <a:ln w="76200" cmpd="tri">
            <a:solidFill>
              <a:schemeClr val="tx1"/>
            </a:solidFill>
            <a:miter lim="800000"/>
            <a:headEnd type="none" w="sm" len="sm"/>
            <a:tailEnd type="none" w="sm" len="sm"/>
          </a:ln>
        </p:spPr>
        <p:txBody>
          <a:bodyPr wrap="none" anchor="ctr"/>
          <a:lstStyle/>
          <a:p>
            <a:endParaRPr lang="en-US" dirty="0"/>
          </a:p>
        </p:txBody>
      </p:sp>
      <p:sp>
        <p:nvSpPr>
          <p:cNvPr id="83" name="Freeform 25"/>
          <p:cNvSpPr>
            <a:spLocks/>
          </p:cNvSpPr>
          <p:nvPr/>
        </p:nvSpPr>
        <p:spPr bwMode="auto">
          <a:xfrm>
            <a:off x="1978025" y="4405313"/>
            <a:ext cx="4830763" cy="700087"/>
          </a:xfrm>
          <a:custGeom>
            <a:avLst/>
            <a:gdLst>
              <a:gd name="T0" fmla="*/ 0 w 3295"/>
              <a:gd name="T1" fmla="*/ 0 h 496"/>
              <a:gd name="T2" fmla="*/ 3706273 w 3295"/>
              <a:gd name="T3" fmla="*/ 304800 h 496"/>
              <a:gd name="T4" fmla="*/ 4830763 w 3295"/>
              <a:gd name="T5" fmla="*/ 787400 h 496"/>
              <a:gd name="T6" fmla="*/ 0 60000 65536"/>
              <a:gd name="T7" fmla="*/ 0 60000 65536"/>
              <a:gd name="T8" fmla="*/ 0 60000 65536"/>
              <a:gd name="T9" fmla="*/ 0 w 3295"/>
              <a:gd name="T10" fmla="*/ 0 h 496"/>
              <a:gd name="T11" fmla="*/ 3295 w 3295"/>
              <a:gd name="T12" fmla="*/ 496 h 496"/>
            </a:gdLst>
            <a:ahLst/>
            <a:cxnLst>
              <a:cxn ang="T6">
                <a:pos x="T0" y="T1"/>
              </a:cxn>
              <a:cxn ang="T7">
                <a:pos x="T2" y="T3"/>
              </a:cxn>
              <a:cxn ang="T8">
                <a:pos x="T4" y="T5"/>
              </a:cxn>
            </a:cxnLst>
            <a:rect l="T9" t="T10" r="T11" b="T12"/>
            <a:pathLst>
              <a:path w="3295" h="496">
                <a:moveTo>
                  <a:pt x="0" y="0"/>
                </a:moveTo>
                <a:cubicBezTo>
                  <a:pt x="989" y="54"/>
                  <a:pt x="1979" y="109"/>
                  <a:pt x="2528" y="192"/>
                </a:cubicBezTo>
                <a:cubicBezTo>
                  <a:pt x="3077" y="275"/>
                  <a:pt x="3186" y="385"/>
                  <a:pt x="3295" y="496"/>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4" name="Freeform 26"/>
          <p:cNvSpPr>
            <a:spLocks/>
          </p:cNvSpPr>
          <p:nvPr/>
        </p:nvSpPr>
        <p:spPr bwMode="auto">
          <a:xfrm>
            <a:off x="1862138" y="4456113"/>
            <a:ext cx="3459162" cy="685800"/>
          </a:xfrm>
          <a:custGeom>
            <a:avLst/>
            <a:gdLst>
              <a:gd name="T0" fmla="*/ 0 w 2360"/>
              <a:gd name="T1" fmla="*/ 0 h 432"/>
              <a:gd name="T2" fmla="*/ 2884589 w 2360"/>
              <a:gd name="T3" fmla="*/ 431800 h 432"/>
              <a:gd name="T4" fmla="*/ 3447436 w 2360"/>
              <a:gd name="T5" fmla="*/ 685800 h 432"/>
              <a:gd name="T6" fmla="*/ 0 60000 65536"/>
              <a:gd name="T7" fmla="*/ 0 60000 65536"/>
              <a:gd name="T8" fmla="*/ 0 60000 65536"/>
              <a:gd name="T9" fmla="*/ 0 w 2360"/>
              <a:gd name="T10" fmla="*/ 0 h 432"/>
              <a:gd name="T11" fmla="*/ 2360 w 2360"/>
              <a:gd name="T12" fmla="*/ 432 h 432"/>
            </a:gdLst>
            <a:ahLst/>
            <a:cxnLst>
              <a:cxn ang="T6">
                <a:pos x="T0" y="T1"/>
              </a:cxn>
              <a:cxn ang="T7">
                <a:pos x="T2" y="T3"/>
              </a:cxn>
              <a:cxn ang="T8">
                <a:pos x="T4" y="T5"/>
              </a:cxn>
            </a:cxnLst>
            <a:rect l="T9" t="T10" r="T11" b="T12"/>
            <a:pathLst>
              <a:path w="2360" h="432">
                <a:moveTo>
                  <a:pt x="0" y="0"/>
                </a:moveTo>
                <a:cubicBezTo>
                  <a:pt x="788" y="100"/>
                  <a:pt x="1576" y="200"/>
                  <a:pt x="1968" y="272"/>
                </a:cubicBezTo>
                <a:cubicBezTo>
                  <a:pt x="2360" y="344"/>
                  <a:pt x="2356" y="388"/>
                  <a:pt x="2352" y="432"/>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5" name="Freeform 27"/>
          <p:cNvSpPr>
            <a:spLocks/>
          </p:cNvSpPr>
          <p:nvPr/>
        </p:nvSpPr>
        <p:spPr bwMode="auto">
          <a:xfrm>
            <a:off x="1814513" y="4405313"/>
            <a:ext cx="1601787" cy="736600"/>
          </a:xfrm>
          <a:custGeom>
            <a:avLst/>
            <a:gdLst>
              <a:gd name="T0" fmla="*/ 0 w 1093"/>
              <a:gd name="T1" fmla="*/ 0 h 464"/>
              <a:gd name="T2" fmla="*/ 1336532 w 1093"/>
              <a:gd name="T3" fmla="*/ 457200 h 464"/>
              <a:gd name="T4" fmla="*/ 1594460 w 1093"/>
              <a:gd name="T5" fmla="*/ 736600 h 464"/>
              <a:gd name="T6" fmla="*/ 0 60000 65536"/>
              <a:gd name="T7" fmla="*/ 0 60000 65536"/>
              <a:gd name="T8" fmla="*/ 0 60000 65536"/>
              <a:gd name="T9" fmla="*/ 0 w 1093"/>
              <a:gd name="T10" fmla="*/ 0 h 464"/>
              <a:gd name="T11" fmla="*/ 1093 w 1093"/>
              <a:gd name="T12" fmla="*/ 464 h 464"/>
            </a:gdLst>
            <a:ahLst/>
            <a:cxnLst>
              <a:cxn ang="T6">
                <a:pos x="T0" y="T1"/>
              </a:cxn>
              <a:cxn ang="T7">
                <a:pos x="T2" y="T3"/>
              </a:cxn>
              <a:cxn ang="T8">
                <a:pos x="T4" y="T5"/>
              </a:cxn>
            </a:cxnLst>
            <a:rect l="T9" t="T10" r="T11" b="T12"/>
            <a:pathLst>
              <a:path w="1093" h="464">
                <a:moveTo>
                  <a:pt x="0" y="0"/>
                </a:moveTo>
                <a:cubicBezTo>
                  <a:pt x="365" y="105"/>
                  <a:pt x="731" y="211"/>
                  <a:pt x="912" y="288"/>
                </a:cubicBezTo>
                <a:cubicBezTo>
                  <a:pt x="1093" y="365"/>
                  <a:pt x="1090" y="414"/>
                  <a:pt x="1088" y="464"/>
                </a:cubicBezTo>
              </a:path>
            </a:pathLst>
          </a:custGeom>
          <a:noFill/>
          <a:ln w="19050" cap="flat" cmpd="sng">
            <a:solidFill>
              <a:schemeClr val="tx1"/>
            </a:solidFill>
            <a:prstDash val="solid"/>
            <a:round/>
            <a:headEnd type="none" w="sm" len="sm"/>
            <a:tailEnd type="triangle" w="med" len="med"/>
          </a:ln>
        </p:spPr>
        <p:txBody>
          <a:bodyPr wrap="none" anchor="ctr"/>
          <a:lstStyle/>
          <a:p>
            <a:endParaRPr lang="en-US" dirty="0"/>
          </a:p>
        </p:txBody>
      </p:sp>
      <p:sp>
        <p:nvSpPr>
          <p:cNvPr id="86" name="Text Box 38"/>
          <p:cNvSpPr txBox="1">
            <a:spLocks noChangeArrowheads="1"/>
          </p:cNvSpPr>
          <p:nvPr/>
        </p:nvSpPr>
        <p:spPr bwMode="auto">
          <a:xfrm>
            <a:off x="2362200" y="2209800"/>
            <a:ext cx="6101350" cy="1631216"/>
          </a:xfrm>
          <a:prstGeom prst="rect">
            <a:avLst/>
          </a:prstGeom>
          <a:noFill/>
          <a:ln w="19050">
            <a:noFill/>
            <a:miter lim="800000"/>
            <a:headEnd type="none" w="sm" len="sm"/>
            <a:tailEnd type="none" w="sm" len="sm"/>
          </a:ln>
        </p:spPr>
        <p:txBody>
          <a:bodyPr wrap="square">
            <a:spAutoFit/>
          </a:bodyPr>
          <a:lstStyle/>
          <a:p>
            <a:r>
              <a:rPr lang="en-GB" sz="2000" dirty="0">
                <a:solidFill>
                  <a:srgbClr val="006600"/>
                </a:solidFill>
                <a:latin typeface="Arial" pitchFamily="34" charset="0"/>
              </a:rPr>
              <a:t>LinkedList</a:t>
            </a:r>
            <a:r>
              <a:rPr lang="en-GB" sz="2000" dirty="0">
                <a:solidFill>
                  <a:srgbClr val="00B050"/>
                </a:solidFill>
                <a:latin typeface="Arial" pitchFamily="34" charset="0"/>
              </a:rPr>
              <a:t> </a:t>
            </a:r>
            <a:r>
              <a:rPr lang="en-GB" sz="2000" dirty="0">
                <a:latin typeface="Arial" pitchFamily="34" charset="0"/>
              </a:rPr>
              <a:t>&lt;String&gt; </a:t>
            </a:r>
            <a:r>
              <a:rPr lang="en-GB" sz="2000" dirty="0">
                <a:solidFill>
                  <a:srgbClr val="0000FF"/>
                </a:solidFill>
                <a:latin typeface="Arial" pitchFamily="34" charset="0"/>
              </a:rPr>
              <a:t>list</a:t>
            </a:r>
            <a:r>
              <a:rPr lang="en-GB" sz="2000" dirty="0">
                <a:solidFill>
                  <a:schemeClr val="bg2">
                    <a:lumMod val="60000"/>
                    <a:lumOff val="40000"/>
                  </a:schemeClr>
                </a:solidFill>
                <a:latin typeface="Arial" pitchFamily="34" charset="0"/>
              </a:rPr>
              <a:t> </a:t>
            </a:r>
            <a:r>
              <a:rPr lang="en-GB" sz="2000" dirty="0">
                <a:latin typeface="Arial" pitchFamily="34" charset="0"/>
              </a:rPr>
              <a:t>= new </a:t>
            </a:r>
            <a:r>
              <a:rPr lang="en-GB" sz="2000" dirty="0">
                <a:solidFill>
                  <a:srgbClr val="006600"/>
                </a:solidFill>
              </a:rPr>
              <a:t>LinkedList </a:t>
            </a:r>
            <a:r>
              <a:rPr lang="en-GB" sz="2000" dirty="0">
                <a:latin typeface="Arial" pitchFamily="34" charset="0"/>
              </a:rPr>
              <a:t>&lt;String&gt;();</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(“a3”);</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(“a2”);</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(“a1”);</a:t>
            </a:r>
          </a:p>
          <a:p>
            <a:pPr algn="l"/>
            <a:r>
              <a:rPr lang="en-GB" sz="2000" dirty="0">
                <a:latin typeface="Arial" pitchFamily="34" charset="0"/>
              </a:rPr>
              <a:t>list.</a:t>
            </a:r>
            <a:r>
              <a:rPr lang="en-GB" sz="2000" dirty="0">
                <a:solidFill>
                  <a:srgbClr val="C00000"/>
                </a:solidFill>
                <a:latin typeface="Arial" pitchFamily="34" charset="0"/>
              </a:rPr>
              <a:t>addFirst</a:t>
            </a:r>
            <a:r>
              <a:rPr lang="en-GB" sz="2000" dirty="0">
                <a:latin typeface="Arial" pitchFamily="34" charset="0"/>
              </a:rPr>
              <a:t>(“a0”);</a:t>
            </a:r>
          </a:p>
        </p:txBody>
      </p:sp>
      <p:grpSp>
        <p:nvGrpSpPr>
          <p:cNvPr id="127" name="Group 126"/>
          <p:cNvGrpSpPr/>
          <p:nvPr/>
        </p:nvGrpSpPr>
        <p:grpSpPr>
          <a:xfrm>
            <a:off x="5486400" y="2667000"/>
            <a:ext cx="3229708" cy="1524000"/>
            <a:chOff x="5486400" y="2667000"/>
            <a:chExt cx="3229708" cy="1524000"/>
          </a:xfrm>
        </p:grpSpPr>
        <p:sp>
          <p:nvSpPr>
            <p:cNvPr id="92" name="AutoShape 44"/>
            <p:cNvSpPr>
              <a:spLocks noChangeArrowheads="1"/>
            </p:cNvSpPr>
            <p:nvPr/>
          </p:nvSpPr>
          <p:spPr bwMode="auto">
            <a:xfrm>
              <a:off x="5715000" y="2667000"/>
              <a:ext cx="3001108" cy="1143000"/>
            </a:xfrm>
            <a:prstGeom prst="cloudCallout">
              <a:avLst>
                <a:gd name="adj1" fmla="val -47222"/>
                <a:gd name="adj2" fmla="val 53333"/>
              </a:avLst>
            </a:prstGeom>
            <a:solidFill>
              <a:schemeClr val="bg1"/>
            </a:solidFill>
            <a:ln w="9525">
              <a:solidFill>
                <a:schemeClr val="tx1"/>
              </a:solidFill>
              <a:round/>
              <a:headEnd/>
              <a:tailEnd/>
            </a:ln>
          </p:spPr>
          <p:txBody>
            <a:bodyPr/>
            <a:lstStyle/>
            <a:p>
              <a:r>
                <a:rPr lang="en-US" sz="1600" dirty="0">
                  <a:solidFill>
                    <a:srgbClr val="0000FF"/>
                  </a:solidFill>
                </a:rPr>
                <a:t>I don’t care how </a:t>
              </a:r>
              <a:r>
                <a:rPr lang="en-US" sz="1600" dirty="0">
                  <a:solidFill>
                    <a:srgbClr val="C00000"/>
                  </a:solidFill>
                </a:rPr>
                <a:t>addFirst()</a:t>
              </a:r>
              <a:r>
                <a:rPr lang="en-US" sz="1600" dirty="0">
                  <a:solidFill>
                    <a:schemeClr val="bg2">
                      <a:lumMod val="60000"/>
                      <a:lumOff val="40000"/>
                    </a:schemeClr>
                  </a:solidFill>
                </a:rPr>
                <a:t> </a:t>
              </a:r>
              <a:r>
                <a:rPr lang="en-US" sz="1600" dirty="0">
                  <a:solidFill>
                    <a:srgbClr val="0000FF"/>
                  </a:solidFill>
                </a:rPr>
                <a:t>is implemented </a:t>
              </a:r>
            </a:p>
          </p:txBody>
        </p:sp>
        <p:sp>
          <p:nvSpPr>
            <p:cNvPr id="93" name="AutoShape 45"/>
            <p:cNvSpPr>
              <a:spLocks noChangeArrowheads="1"/>
            </p:cNvSpPr>
            <p:nvPr/>
          </p:nvSpPr>
          <p:spPr bwMode="auto">
            <a:xfrm>
              <a:off x="5486400" y="3886200"/>
              <a:ext cx="304800" cy="304800"/>
            </a:xfrm>
            <a:prstGeom prst="smileyFace">
              <a:avLst>
                <a:gd name="adj" fmla="val 4653"/>
              </a:avLst>
            </a:prstGeom>
            <a:solidFill>
              <a:srgbClr val="FFC000"/>
            </a:solidFill>
            <a:ln w="9525">
              <a:solidFill>
                <a:schemeClr val="tx1"/>
              </a:solidFill>
              <a:round/>
              <a:headEnd/>
              <a:tailEnd/>
            </a:ln>
          </p:spPr>
          <p:txBody>
            <a:bodyPr wrap="none" anchor="ctr"/>
            <a:lstStyle/>
            <a:p>
              <a:endParaRPr lang="en-US" dirty="0"/>
            </a:p>
          </p:txBody>
        </p:sp>
      </p:grpSp>
      <p:grpSp>
        <p:nvGrpSpPr>
          <p:cNvPr id="125" name="Group 124"/>
          <p:cNvGrpSpPr/>
          <p:nvPr/>
        </p:nvGrpSpPr>
        <p:grpSpPr>
          <a:xfrm>
            <a:off x="228600" y="3276600"/>
            <a:ext cx="1444625" cy="838200"/>
            <a:chOff x="228600" y="3276600"/>
            <a:chExt cx="1444625" cy="838200"/>
          </a:xfrm>
        </p:grpSpPr>
        <p:grpSp>
          <p:nvGrpSpPr>
            <p:cNvPr id="95" name="Group 34"/>
            <p:cNvGrpSpPr>
              <a:grpSpLocks/>
            </p:cNvGrpSpPr>
            <p:nvPr/>
          </p:nvGrpSpPr>
          <p:grpSpPr bwMode="auto">
            <a:xfrm>
              <a:off x="228600" y="3276600"/>
              <a:ext cx="1444625" cy="396875"/>
              <a:chOff x="118" y="1921"/>
              <a:chExt cx="986" cy="250"/>
            </a:xfrm>
          </p:grpSpPr>
          <p:sp>
            <p:nvSpPr>
              <p:cNvPr id="96" name="Rectangle 35"/>
              <p:cNvSpPr>
                <a:spLocks noChangeArrowheads="1"/>
              </p:cNvSpPr>
              <p:nvPr/>
            </p:nvSpPr>
            <p:spPr bwMode="auto">
              <a:xfrm>
                <a:off x="432" y="1976"/>
                <a:ext cx="672" cy="192"/>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36"/>
              <p:cNvSpPr txBox="1">
                <a:spLocks noChangeArrowheads="1"/>
              </p:cNvSpPr>
              <p:nvPr/>
            </p:nvSpPr>
            <p:spPr bwMode="auto">
              <a:xfrm>
                <a:off x="118" y="1921"/>
                <a:ext cx="603" cy="250"/>
              </a:xfrm>
              <a:prstGeom prst="rect">
                <a:avLst/>
              </a:prstGeom>
              <a:noFill/>
              <a:ln w="19050">
                <a:noFill/>
                <a:miter lim="800000"/>
                <a:headEnd type="none" w="sm" len="sm"/>
                <a:tailEnd type="none" w="sm" len="sm"/>
              </a:ln>
            </p:spPr>
            <p:txBody>
              <a:bodyPr>
                <a:spAutoFit/>
              </a:bodyPr>
              <a:lstStyle/>
              <a:p>
                <a:pPr algn="l"/>
                <a:r>
                  <a:rPr lang="en-US" altLang="zh-CN" sz="2000" i="1" dirty="0">
                    <a:solidFill>
                      <a:srgbClr val="0000FF"/>
                    </a:solidFill>
                    <a:latin typeface="Arial" pitchFamily="34" charset="0"/>
                    <a:ea typeface="SimSun" pitchFamily="2" charset="-122"/>
                  </a:rPr>
                  <a:t>list</a:t>
                </a:r>
                <a:endParaRPr lang="en-GB" sz="2000" i="1" dirty="0">
                  <a:solidFill>
                    <a:srgbClr val="0000FF"/>
                  </a:solidFill>
                  <a:latin typeface="Arial" pitchFamily="34" charset="0"/>
                </a:endParaRPr>
              </a:p>
            </p:txBody>
          </p:sp>
        </p:grpSp>
        <p:sp>
          <p:nvSpPr>
            <p:cNvPr id="94" name="Line 37"/>
            <p:cNvSpPr>
              <a:spLocks noChangeShapeType="1"/>
            </p:cNvSpPr>
            <p:nvPr/>
          </p:nvSpPr>
          <p:spPr bwMode="auto">
            <a:xfrm>
              <a:off x="1122363" y="3522175"/>
              <a:ext cx="477837" cy="592625"/>
            </a:xfrm>
            <a:prstGeom prst="line">
              <a:avLst/>
            </a:prstGeom>
            <a:noFill/>
            <a:ln w="28575">
              <a:solidFill>
                <a:schemeClr val="tx1"/>
              </a:solidFill>
              <a:round/>
              <a:headEnd type="none" w="sm" len="sm"/>
              <a:tailEnd type="triangle" w="med" len="med"/>
            </a:ln>
          </p:spPr>
          <p:txBody>
            <a:bodyPr wrap="none" anchor="ctr"/>
            <a:lstStyle/>
            <a:p>
              <a:endParaRPr lang="en-US" dirty="0"/>
            </a:p>
          </p:txBody>
        </p:sp>
      </p:grpSp>
      <p:grpSp>
        <p:nvGrpSpPr>
          <p:cNvPr id="99" name="Group 47"/>
          <p:cNvGrpSpPr/>
          <p:nvPr/>
        </p:nvGrpSpPr>
        <p:grpSpPr>
          <a:xfrm>
            <a:off x="4800600" y="5181600"/>
            <a:ext cx="1657506" cy="508000"/>
            <a:chOff x="5715000" y="-1524000"/>
            <a:chExt cx="1657506" cy="508000"/>
          </a:xfrm>
        </p:grpSpPr>
        <p:sp>
          <p:nvSpPr>
            <p:cNvPr id="120"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21" name="Group 46"/>
            <p:cNvGrpSpPr/>
            <p:nvPr/>
          </p:nvGrpSpPr>
          <p:grpSpPr>
            <a:xfrm>
              <a:off x="5715000" y="-1524000"/>
              <a:ext cx="1160828" cy="508000"/>
              <a:chOff x="5715000" y="-1524000"/>
              <a:chExt cx="1160828" cy="508000"/>
            </a:xfrm>
          </p:grpSpPr>
          <p:sp>
            <p:nvSpPr>
              <p:cNvPr id="122"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3"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4" name="Text Box 15"/>
              <p:cNvSpPr txBox="1">
                <a:spLocks noChangeArrowheads="1"/>
              </p:cNvSpPr>
              <p:nvPr/>
            </p:nvSpPr>
            <p:spPr bwMode="auto">
              <a:xfrm>
                <a:off x="5840155" y="-1462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grpSp>
        <p:nvGrpSpPr>
          <p:cNvPr id="100" name="Group 60"/>
          <p:cNvGrpSpPr/>
          <p:nvPr/>
        </p:nvGrpSpPr>
        <p:grpSpPr>
          <a:xfrm>
            <a:off x="6477000" y="5181600"/>
            <a:ext cx="1160828" cy="508000"/>
            <a:chOff x="7278322" y="-508000"/>
            <a:chExt cx="1160828" cy="508000"/>
          </a:xfrm>
        </p:grpSpPr>
        <p:sp>
          <p:nvSpPr>
            <p:cNvPr id="116" name="Rectangle 17"/>
            <p:cNvSpPr>
              <a:spLocks noChangeArrowheads="1"/>
            </p:cNvSpPr>
            <p:nvPr/>
          </p:nvSpPr>
          <p:spPr bwMode="auto">
            <a:xfrm>
              <a:off x="7278322" y="-495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7" name="Line 18"/>
            <p:cNvSpPr>
              <a:spLocks noChangeShapeType="1"/>
            </p:cNvSpPr>
            <p:nvPr/>
          </p:nvSpPr>
          <p:spPr bwMode="auto">
            <a:xfrm>
              <a:off x="7958403" y="-5080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8" name="Text Box 19"/>
            <p:cNvSpPr txBox="1">
              <a:spLocks noChangeArrowheads="1"/>
            </p:cNvSpPr>
            <p:nvPr/>
          </p:nvSpPr>
          <p:spPr bwMode="auto">
            <a:xfrm>
              <a:off x="7391400" y="-446087"/>
              <a:ext cx="417722"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119" name="Line 20"/>
            <p:cNvSpPr>
              <a:spLocks noChangeShapeType="1"/>
            </p:cNvSpPr>
            <p:nvPr/>
          </p:nvSpPr>
          <p:spPr bwMode="auto">
            <a:xfrm flipH="1">
              <a:off x="7958403" y="-482600"/>
              <a:ext cx="479281"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grpSp>
        <p:nvGrpSpPr>
          <p:cNvPr id="126" name="Group 125"/>
          <p:cNvGrpSpPr/>
          <p:nvPr/>
        </p:nvGrpSpPr>
        <p:grpSpPr>
          <a:xfrm>
            <a:off x="685800" y="4265612"/>
            <a:ext cx="1632781" cy="396875"/>
            <a:chOff x="685800" y="4265612"/>
            <a:chExt cx="1632781" cy="396875"/>
          </a:xfrm>
        </p:grpSpPr>
        <p:sp>
          <p:nvSpPr>
            <p:cNvPr id="101" name="Rectangle 21"/>
            <p:cNvSpPr>
              <a:spLocks noChangeArrowheads="1"/>
            </p:cNvSpPr>
            <p:nvPr/>
          </p:nvSpPr>
          <p:spPr bwMode="auto">
            <a:xfrm>
              <a:off x="1450891" y="4343400"/>
              <a:ext cx="867690" cy="2794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685800" y="4265612"/>
              <a:ext cx="748969"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grpSp>
      <p:sp>
        <p:nvSpPr>
          <p:cNvPr id="103" name="Line 23"/>
          <p:cNvSpPr>
            <a:spLocks noChangeShapeType="1"/>
          </p:cNvSpPr>
          <p:nvPr/>
        </p:nvSpPr>
        <p:spPr bwMode="auto">
          <a:xfrm>
            <a:off x="1676400" y="4495800"/>
            <a:ext cx="228600" cy="685800"/>
          </a:xfrm>
          <a:prstGeom prst="line">
            <a:avLst/>
          </a:prstGeom>
          <a:noFill/>
          <a:ln w="19050">
            <a:solidFill>
              <a:schemeClr val="tx1"/>
            </a:solidFill>
            <a:round/>
            <a:headEnd type="none" w="sm" len="sm"/>
            <a:tailEnd type="triangle" w="med" len="med"/>
          </a:ln>
        </p:spPr>
        <p:txBody>
          <a:bodyPr wrap="none" anchor="ctr"/>
          <a:lstStyle/>
          <a:p>
            <a:endParaRPr lang="en-US" dirty="0"/>
          </a:p>
        </p:txBody>
      </p:sp>
      <p:grpSp>
        <p:nvGrpSpPr>
          <p:cNvPr id="104" name="Group 48"/>
          <p:cNvGrpSpPr/>
          <p:nvPr/>
        </p:nvGrpSpPr>
        <p:grpSpPr>
          <a:xfrm>
            <a:off x="3124200" y="5181600"/>
            <a:ext cx="1657506" cy="508000"/>
            <a:chOff x="5715000" y="-1524000"/>
            <a:chExt cx="1657506" cy="508000"/>
          </a:xfrm>
        </p:grpSpPr>
        <p:sp>
          <p:nvSpPr>
            <p:cNvPr id="111"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12" name="Group 46"/>
            <p:cNvGrpSpPr/>
            <p:nvPr/>
          </p:nvGrpSpPr>
          <p:grpSpPr>
            <a:xfrm>
              <a:off x="5715000" y="-1524000"/>
              <a:ext cx="1160828" cy="508000"/>
              <a:chOff x="5715000" y="-1524000"/>
              <a:chExt cx="1160828" cy="508000"/>
            </a:xfrm>
          </p:grpSpPr>
          <p:sp>
            <p:nvSpPr>
              <p:cNvPr id="113"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4"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5"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grpSp>
        <p:nvGrpSpPr>
          <p:cNvPr id="105" name="Group 54"/>
          <p:cNvGrpSpPr/>
          <p:nvPr/>
        </p:nvGrpSpPr>
        <p:grpSpPr>
          <a:xfrm>
            <a:off x="1447800" y="5181600"/>
            <a:ext cx="1657506" cy="508000"/>
            <a:chOff x="5715000" y="-1524000"/>
            <a:chExt cx="1657506" cy="508000"/>
          </a:xfrm>
        </p:grpSpPr>
        <p:sp>
          <p:nvSpPr>
            <p:cNvPr id="106" name="Line 12"/>
            <p:cNvSpPr>
              <a:spLocks noChangeShapeType="1"/>
            </p:cNvSpPr>
            <p:nvPr/>
          </p:nvSpPr>
          <p:spPr bwMode="auto">
            <a:xfrm flipV="1">
              <a:off x="6629400" y="-1295400"/>
              <a:ext cx="743106" cy="1111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nvGrpSpPr>
            <p:cNvPr id="107" name="Group 46"/>
            <p:cNvGrpSpPr/>
            <p:nvPr/>
          </p:nvGrpSpPr>
          <p:grpSpPr>
            <a:xfrm>
              <a:off x="5715000" y="-1524000"/>
              <a:ext cx="1160828" cy="508000"/>
              <a:chOff x="5715000" y="-1524000"/>
              <a:chExt cx="1160828" cy="508000"/>
            </a:xfrm>
          </p:grpSpPr>
          <p:sp>
            <p:nvSpPr>
              <p:cNvPr id="108" name="Rectangle 13"/>
              <p:cNvSpPr>
                <a:spLocks noChangeArrowheads="1"/>
              </p:cNvSpPr>
              <p:nvPr/>
            </p:nvSpPr>
            <p:spPr bwMode="auto">
              <a:xfrm>
                <a:off x="5715000" y="-1511300"/>
                <a:ext cx="1160828"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9" name="Line 14"/>
              <p:cNvSpPr>
                <a:spLocks noChangeShapeType="1"/>
              </p:cNvSpPr>
              <p:nvPr/>
            </p:nvSpPr>
            <p:spPr bwMode="auto">
              <a:xfrm flipH="1">
                <a:off x="6396546" y="-1524000"/>
                <a:ext cx="4253" cy="4921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0" name="Text Box 15"/>
              <p:cNvSpPr txBox="1">
                <a:spLocks noChangeArrowheads="1"/>
              </p:cNvSpPr>
              <p:nvPr/>
            </p:nvSpPr>
            <p:spPr bwMode="auto">
              <a:xfrm>
                <a:off x="5840155"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sp>
        <p:nvSpPr>
          <p:cNvPr id="46" name="TextBox 45"/>
          <p:cNvSpPr txBox="1"/>
          <p:nvPr/>
        </p:nvSpPr>
        <p:spPr>
          <a:xfrm>
            <a:off x="6086553" y="3962400"/>
            <a:ext cx="2676447" cy="64633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Is this better than the code in previous slide?</a:t>
            </a:r>
            <a:endParaRPr lang="en-SG"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dissolve">
                                      <p:cBhvr>
                                        <p:cTn id="7" dur="500"/>
                                        <p:tgtEl>
                                          <p:spTgt spid="8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par>
                                <p:cTn id="12" presetID="9" presetClass="entr" presetSubtype="0" fill="hold" nodeType="withEffect">
                                  <p:stCondLst>
                                    <p:cond delay="0"/>
                                  </p:stCondLst>
                                  <p:childTnLst>
                                    <p:set>
                                      <p:cBhvr>
                                        <p:cTn id="13" dur="1" fill="hold">
                                          <p:stCondLst>
                                            <p:cond delay="0"/>
                                          </p:stCondLst>
                                        </p:cTn>
                                        <p:tgtEl>
                                          <p:spTgt spid="126"/>
                                        </p:tgtEl>
                                        <p:attrNameLst>
                                          <p:attrName>style.visibility</p:attrName>
                                        </p:attrNameLst>
                                      </p:cBhvr>
                                      <p:to>
                                        <p:strVal val="visible"/>
                                      </p:to>
                                    </p:set>
                                    <p:animEffect transition="in" filter="dissolve">
                                      <p:cBhvr>
                                        <p:cTn id="14" dur="500"/>
                                        <p:tgtEl>
                                          <p:spTgt spid="12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dissolve">
                                      <p:cBhvr>
                                        <p:cTn id="19" dur="500"/>
                                        <p:tgtEl>
                                          <p:spTgt spid="86">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
                                        <p:tgtEl>
                                          <p:spTgt spid="83"/>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dissolve">
                                      <p:cBhvr>
                                        <p:cTn id="27" dur="5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
                                            <p:txEl>
                                              <p:pRg st="2" end="2"/>
                                            </p:txEl>
                                          </p:spTgt>
                                        </p:tgtEl>
                                        <p:attrNameLst>
                                          <p:attrName>style.visibility</p:attrName>
                                        </p:attrNameLst>
                                      </p:cBhvr>
                                      <p:to>
                                        <p:strVal val="visible"/>
                                      </p:to>
                                    </p:set>
                                    <p:animEffect transition="in" filter="dissolve">
                                      <p:cBhvr>
                                        <p:cTn id="32" dur="500"/>
                                        <p:tgtEl>
                                          <p:spTgt spid="86">
                                            <p:txEl>
                                              <p:pRg st="2" end="2"/>
                                            </p:txEl>
                                          </p:spTgt>
                                        </p:tgtEl>
                                      </p:cBhvr>
                                    </p:animEffect>
                                  </p:childTnLst>
                                </p:cTn>
                              </p:par>
                            </p:childTnLst>
                          </p:cTn>
                        </p:par>
                        <p:par>
                          <p:cTn id="33" fill="hold">
                            <p:stCondLst>
                              <p:cond delay="500"/>
                            </p:stCondLst>
                            <p:childTnLst>
                              <p:par>
                                <p:cTn id="34" presetID="9" presetClass="exit" presetSubtype="0" fill="hold" grpId="1" nodeType="afterEffect">
                                  <p:stCondLst>
                                    <p:cond delay="0"/>
                                  </p:stCondLst>
                                  <p:childTnLst>
                                    <p:animEffect transition="out" filter="dissolve">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left)">
                                      <p:cBhvr>
                                        <p:cTn id="40" dur="500"/>
                                        <p:tgtEl>
                                          <p:spTgt spid="84"/>
                                        </p:tgtEl>
                                      </p:cBhvr>
                                    </p:animEffect>
                                  </p:childTnLst>
                                </p:cTn>
                              </p:par>
                            </p:childTnLst>
                          </p:cTn>
                        </p:par>
                        <p:par>
                          <p:cTn id="41" fill="hold">
                            <p:stCondLst>
                              <p:cond delay="1500"/>
                            </p:stCondLst>
                            <p:childTnLst>
                              <p:par>
                                <p:cTn id="42" presetID="9" presetClass="entr" presetSubtype="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6">
                                            <p:txEl>
                                              <p:pRg st="3" end="3"/>
                                            </p:txEl>
                                          </p:spTgt>
                                        </p:tgtEl>
                                        <p:attrNameLst>
                                          <p:attrName>style.visibility</p:attrName>
                                        </p:attrNameLst>
                                      </p:cBhvr>
                                      <p:to>
                                        <p:strVal val="visible"/>
                                      </p:to>
                                    </p:set>
                                    <p:animEffect transition="in" filter="dissolve">
                                      <p:cBhvr>
                                        <p:cTn id="49" dur="500"/>
                                        <p:tgtEl>
                                          <p:spTgt spid="86">
                                            <p:txEl>
                                              <p:pRg st="3" end="3"/>
                                            </p:txEl>
                                          </p:spTgt>
                                        </p:tgtEl>
                                      </p:cBhvr>
                                    </p:animEffect>
                                  </p:childTnLst>
                                </p:cTn>
                              </p:par>
                            </p:childTnLst>
                          </p:cTn>
                        </p:par>
                        <p:par>
                          <p:cTn id="50" fill="hold">
                            <p:stCondLst>
                              <p:cond delay="500"/>
                            </p:stCondLst>
                            <p:childTnLst>
                              <p:par>
                                <p:cTn id="51" presetID="9" presetClass="exit" presetSubtype="0" fill="hold" grpId="1" nodeType="afterEffect">
                                  <p:stCondLst>
                                    <p:cond delay="0"/>
                                  </p:stCondLst>
                                  <p:childTnLst>
                                    <p:animEffect transition="out" filter="dissolve">
                                      <p:cBhvr>
                                        <p:cTn id="52" dur="500"/>
                                        <p:tgtEl>
                                          <p:spTgt spid="84"/>
                                        </p:tgtEl>
                                      </p:cBhvr>
                                    </p:animEffect>
                                    <p:set>
                                      <p:cBhvr>
                                        <p:cTn id="53" dur="1" fill="hold">
                                          <p:stCondLst>
                                            <p:cond delay="499"/>
                                          </p:stCondLst>
                                        </p:cTn>
                                        <p:tgtEl>
                                          <p:spTgt spid="84"/>
                                        </p:tgtEl>
                                        <p:attrNameLst>
                                          <p:attrName>style.visibility</p:attrName>
                                        </p:attrNameLst>
                                      </p:cBhvr>
                                      <p:to>
                                        <p:strVal val="hidden"/>
                                      </p:to>
                                    </p:se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wipe(left)">
                                      <p:cBhvr>
                                        <p:cTn id="57" dur="500"/>
                                        <p:tgtEl>
                                          <p:spTgt spid="85"/>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dissolve">
                                      <p:cBhvr>
                                        <p:cTn id="61" dur="500"/>
                                        <p:tgtEl>
                                          <p:spTgt spid="10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86">
                                            <p:txEl>
                                              <p:pRg st="4" end="4"/>
                                            </p:txEl>
                                          </p:spTgt>
                                        </p:tgtEl>
                                        <p:attrNameLst>
                                          <p:attrName>style.visibility</p:attrName>
                                        </p:attrNameLst>
                                      </p:cBhvr>
                                      <p:to>
                                        <p:strVal val="visible"/>
                                      </p:to>
                                    </p:set>
                                    <p:animEffect transition="in" filter="dissolve">
                                      <p:cBhvr>
                                        <p:cTn id="66" dur="500"/>
                                        <p:tgtEl>
                                          <p:spTgt spid="86">
                                            <p:txEl>
                                              <p:pRg st="4" end="4"/>
                                            </p:txEl>
                                          </p:spTgt>
                                        </p:tgtEl>
                                      </p:cBhvr>
                                    </p:animEffect>
                                  </p:childTnLst>
                                </p:cTn>
                              </p:par>
                            </p:childTnLst>
                          </p:cTn>
                        </p:par>
                        <p:par>
                          <p:cTn id="67" fill="hold">
                            <p:stCondLst>
                              <p:cond delay="500"/>
                            </p:stCondLst>
                            <p:childTnLst>
                              <p:par>
                                <p:cTn id="68" presetID="9" presetClass="exit" presetSubtype="0" fill="hold" grpId="1" nodeType="afterEffect">
                                  <p:stCondLst>
                                    <p:cond delay="0"/>
                                  </p:stCondLst>
                                  <p:childTnLst>
                                    <p:animEffect transition="out" filter="dissolv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wipe(up)">
                                      <p:cBhvr>
                                        <p:cTn id="74" dur="500"/>
                                        <p:tgtEl>
                                          <p:spTgt spid="103"/>
                                        </p:tgtEl>
                                      </p:cBhvr>
                                    </p:animEffect>
                                  </p:childTnLst>
                                </p:cTn>
                              </p:par>
                            </p:childTnLst>
                          </p:cTn>
                        </p:par>
                        <p:par>
                          <p:cTn id="75" fill="hold">
                            <p:stCondLst>
                              <p:cond delay="1500"/>
                            </p:stCondLst>
                            <p:childTnLst>
                              <p:par>
                                <p:cTn id="76" presetID="9" presetClass="entr" presetSubtype="0" fill="hold" nodeType="after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dissolv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dissolve">
                                      <p:cBhvr>
                                        <p:cTn id="83" dur="500"/>
                                        <p:tgtEl>
                                          <p:spTgt spid="12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dissolve">
                                      <p:cBhvr>
                                        <p:cTn id="8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4" grpId="0" animBg="1"/>
      <p:bldP spid="84" grpId="1" animBg="1"/>
      <p:bldP spid="85" grpId="0" animBg="1"/>
      <p:bldP spid="85" grpId="1" animBg="1"/>
      <p:bldP spid="86" grpId="0" uiExpand="1" build="p"/>
      <p:bldP spid="103" grpId="0" animBg="1"/>
      <p:bldP spid="4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(1/7)</a:t>
            </a:r>
          </a:p>
        </p:txBody>
      </p:sp>
      <p:sp>
        <p:nvSpPr>
          <p:cNvPr id="3" name="Content Placeholder 2"/>
          <p:cNvSpPr>
            <a:spLocks noGrp="1"/>
          </p:cNvSpPr>
          <p:nvPr>
            <p:ph idx="1"/>
          </p:nvPr>
        </p:nvSpPr>
        <p:spPr>
          <a:xfrm>
            <a:off x="457200" y="901908"/>
            <a:ext cx="8229600" cy="685800"/>
          </a:xfrm>
        </p:spPr>
        <p:txBody>
          <a:bodyPr>
            <a:normAutofit/>
          </a:bodyPr>
          <a:lstStyle/>
          <a:p>
            <a:r>
              <a:rPr lang="en-GB" sz="2800" dirty="0"/>
              <a:t>Using </a:t>
            </a:r>
            <a:r>
              <a:rPr lang="en-GB" sz="2800" dirty="0">
                <a:solidFill>
                  <a:srgbClr val="0000FF"/>
                </a:solidFill>
              </a:rPr>
              <a:t>ListNode</a:t>
            </a:r>
            <a:r>
              <a:rPr lang="en-GB" sz="2800" dirty="0"/>
              <a:t> to define </a:t>
            </a:r>
            <a:r>
              <a:rPr lang="en-GB" sz="2800" dirty="0">
                <a:solidFill>
                  <a:srgbClr val="0000FF"/>
                </a:solidFill>
              </a:rPr>
              <a:t>BasicLinkedList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grpSp>
        <p:nvGrpSpPr>
          <p:cNvPr id="32" name="Group 31"/>
          <p:cNvGrpSpPr/>
          <p:nvPr/>
        </p:nvGrpSpPr>
        <p:grpSpPr>
          <a:xfrm>
            <a:off x="228600" y="1353929"/>
            <a:ext cx="8534400" cy="4846737"/>
            <a:chOff x="304800" y="1066800"/>
            <a:chExt cx="8534400" cy="4846737"/>
          </a:xfrm>
        </p:grpSpPr>
        <p:sp>
          <p:nvSpPr>
            <p:cNvPr id="33" name="TextBox 32"/>
            <p:cNvSpPr txBox="1"/>
            <p:nvPr/>
          </p:nvSpPr>
          <p:spPr>
            <a:xfrm>
              <a:off x="304800" y="1143000"/>
              <a:ext cx="8534400" cy="477053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class </a:t>
              </a:r>
              <a:r>
                <a:rPr lang="en-US" sz="1600" b="1" dirty="0">
                  <a:latin typeface="Courier New" pitchFamily="49" charset="0"/>
                  <a:cs typeface="Courier New" pitchFamily="49" charset="0"/>
                </a:rPr>
                <a:t>BasicLinkedList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ListInterface &lt;E&gt;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get from an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return </a:t>
              </a:r>
              <a:r>
                <a:rPr lang="en-US" sz="1600" b="1" dirty="0">
                  <a:latin typeface="Courier New" pitchFamily="49" charset="0"/>
                  <a:cs typeface="Courier New" pitchFamily="49" charset="0"/>
                </a:rPr>
                <a:t>head.getElement();</a:t>
              </a:r>
            </a:p>
            <a:p>
              <a:pPr>
                <a:tabLst>
                  <a:tab pos="290513" algn="l"/>
                  <a:tab pos="566738" algn="l"/>
                  <a:tab pos="809625" algn="l"/>
                  <a:tab pos="1079500" algn="l"/>
                </a:tabLst>
              </a:pPr>
              <a:r>
                <a:rPr lang="en-US" sz="1600" b="1" dirty="0">
                  <a:latin typeface="Courier New" pitchFamily="49" charset="0"/>
                  <a:cs typeface="Courier New" pitchFamily="49" charset="0"/>
                </a:rPr>
                <a:t>	}</a:t>
              </a:r>
            </a:p>
            <a:p>
              <a:pPr>
                <a:tabLst>
                  <a:tab pos="290513" algn="l"/>
                  <a:tab pos="566738" algn="l"/>
                  <a:tab pos="809625" algn="l"/>
                  <a:tab pos="1079500" algn="l"/>
                </a:tabLst>
              </a:pP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a:t>
              </a:r>
            </a:p>
            <a:p>
              <a:pPr>
                <a:tabLst>
                  <a:tab pos="290513" algn="l"/>
                  <a:tab pos="566738" algn="l"/>
                  <a:tab pos="809625" algn="l"/>
                  <a:tab pos="1079500"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for </a:t>
              </a:r>
              <a:r>
                <a:rPr lang="pt-BR" sz="1600" b="1" dirty="0">
                  <a:latin typeface="Courier New" pitchFamily="49" charset="0"/>
                  <a:cs typeface="Courier New" pitchFamily="49" charset="0"/>
                </a:rPr>
                <a:t>(ListNode &lt;E&gt; n = head; n != </a:t>
              </a:r>
              <a:r>
                <a:rPr lang="pt-BR" sz="1600" b="1" dirty="0">
                  <a:solidFill>
                    <a:srgbClr val="006600"/>
                  </a:solidFill>
                  <a:latin typeface="Courier New" pitchFamily="49" charset="0"/>
                  <a:cs typeface="Courier New" pitchFamily="49" charset="0"/>
                </a:rPr>
                <a:t>null</a:t>
              </a:r>
              <a:r>
                <a:rPr lang="pt-BR" sz="1600" b="1" dirty="0">
                  <a:latin typeface="Courier New" pitchFamily="49" charset="0"/>
                  <a:cs typeface="Courier New" pitchFamily="49" charset="0"/>
                </a:rPr>
                <a:t>; n = n.getNext())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(n.getElement().equals(item))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true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a:t>
              </a:r>
              <a:r>
                <a:rPr lang="en-US" sz="1600" b="1" dirty="0">
                  <a:solidFill>
                    <a:srgbClr val="006600"/>
                  </a:solidFill>
                  <a:latin typeface="Courier New" pitchFamily="49" charset="0"/>
                  <a:cs typeface="Courier New" pitchFamily="49" charset="0"/>
                </a:rPr>
                <a:t>false</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TextBox 8"/>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29</a:t>
            </a:r>
            <a:r>
              <a:rPr lang="en-US" sz="1600" dirty="0"/>
              <a:t>)</a:t>
            </a:r>
            <a:endParaRPr lang="en-SG" sz="16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(2/7)</a:t>
            </a:r>
          </a:p>
        </p:txBody>
      </p:sp>
      <p:sp>
        <p:nvSpPr>
          <p:cNvPr id="3" name="Content Placeholder 2"/>
          <p:cNvSpPr>
            <a:spLocks noGrp="1"/>
          </p:cNvSpPr>
          <p:nvPr>
            <p:ph idx="1"/>
          </p:nvPr>
        </p:nvSpPr>
        <p:spPr>
          <a:xfrm>
            <a:off x="457200" y="946879"/>
            <a:ext cx="8229600" cy="685800"/>
          </a:xfrm>
        </p:spPr>
        <p:txBody>
          <a:bodyPr>
            <a:normAutofit/>
          </a:bodyPr>
          <a:lstStyle/>
          <a:p>
            <a:r>
              <a:rPr lang="en-GB" sz="2800" dirty="0"/>
              <a:t>The </a:t>
            </a:r>
            <a:r>
              <a:rPr lang="en-GB" sz="2800" dirty="0">
                <a:solidFill>
                  <a:srgbClr val="0000FF"/>
                </a:solidFill>
              </a:rPr>
              <a:t>adding</a:t>
            </a:r>
            <a:r>
              <a:rPr lang="en-GB" sz="2800" dirty="0"/>
              <a:t> and </a:t>
            </a:r>
            <a:r>
              <a:rPr lang="en-GB" sz="2800" dirty="0">
                <a:solidFill>
                  <a:srgbClr val="0000FF"/>
                </a:solidFill>
              </a:rPr>
              <a:t>removal</a:t>
            </a:r>
            <a:r>
              <a:rPr lang="en-GB" sz="2800" dirty="0"/>
              <a:t> of first element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4" name="Group 31"/>
          <p:cNvGrpSpPr/>
          <p:nvPr/>
        </p:nvGrpSpPr>
        <p:grpSpPr>
          <a:xfrm>
            <a:off x="228600" y="1398900"/>
            <a:ext cx="8534400" cy="5092958"/>
            <a:chOff x="304800" y="1066800"/>
            <a:chExt cx="8534400" cy="5092958"/>
          </a:xfrm>
        </p:grpSpPr>
        <p:sp>
          <p:nvSpPr>
            <p:cNvPr id="33" name="TextBox 32"/>
            <p:cNvSpPr txBox="1"/>
            <p:nvPr/>
          </p:nvSpPr>
          <p:spPr>
            <a:xfrm>
              <a:off x="304800" y="1143000"/>
              <a:ext cx="85344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a:t>
              </a:r>
            </a:p>
            <a:p>
              <a:pPr>
                <a:tabLst>
                  <a:tab pos="231775" algn="l"/>
                  <a:tab pos="508000" algn="l"/>
                  <a:tab pos="739775"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ListNode</a:t>
              </a:r>
              <a:r>
                <a:rPr lang="en-US" sz="1600" b="1" dirty="0">
                  <a:latin typeface="Courier New" pitchFamily="49" charset="0"/>
                  <a:cs typeface="Courier New" pitchFamily="49" charset="0"/>
                </a:rPr>
                <a:t> p = new </a:t>
              </a:r>
              <a:r>
                <a:rPr lang="en-US" sz="1600" b="1" dirty="0" err="1">
                  <a:latin typeface="Courier New" pitchFamily="49" charset="0"/>
                  <a:cs typeface="Courier New" pitchFamily="49" charset="0"/>
                </a:rPr>
                <a:t>ListNode</a:t>
              </a:r>
              <a:r>
                <a:rPr lang="en-US" sz="1600" b="1" dirty="0">
                  <a:latin typeface="Courier New" pitchFamily="49" charset="0"/>
                  <a:cs typeface="Courier New" pitchFamily="49" charset="0"/>
                </a:rPr>
                <a:t> (item);</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p.setNext</a:t>
              </a:r>
              <a:r>
                <a:rPr lang="en-US" sz="1600" b="1" dirty="0">
                  <a:latin typeface="Courier New" pitchFamily="49" charset="0"/>
                  <a:cs typeface="Courier New" pitchFamily="49" charset="0"/>
                </a:rPr>
                <a:t>(head);//</a:t>
              </a:r>
              <a:r>
                <a:rPr lang="en-US" sz="1600" b="1" dirty="0" err="1">
                  <a:latin typeface="Courier New" pitchFamily="49" charset="0"/>
                  <a:cs typeface="Courier New" pitchFamily="49" charset="0"/>
                </a:rPr>
                <a:t>p.next</a:t>
              </a:r>
              <a:r>
                <a:rPr lang="en-US" sz="1600" b="1" dirty="0">
                  <a:latin typeface="Courier New" pitchFamily="49" charset="0"/>
                  <a:cs typeface="Courier New" pitchFamily="49" charset="0"/>
                </a:rPr>
                <a:t> = head</a:t>
              </a:r>
            </a:p>
            <a:p>
              <a:pPr>
                <a:tabLst>
                  <a:tab pos="231775" algn="l"/>
                  <a:tab pos="508000" algn="l"/>
                  <a:tab pos="739775" algn="l"/>
                </a:tabLst>
              </a:pPr>
              <a:r>
                <a:rPr lang="en-US" sz="1600" b="1" dirty="0">
                  <a:latin typeface="Courier New" pitchFamily="49" charset="0"/>
                  <a:cs typeface="Courier New" pitchFamily="49" charset="0"/>
                </a:rPr>
                <a:t>		//head = p;</a:t>
              </a:r>
            </a:p>
            <a:p>
              <a:pPr>
                <a:tabLst>
                  <a:tab pos="231775" algn="l"/>
                  <a:tab pos="508000" algn="l"/>
                  <a:tab pos="739775"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98513" algn="l"/>
                </a:tabLst>
              </a:pPr>
              <a:endParaRPr lang="en-US" sz="1600" b="1" dirty="0">
                <a:latin typeface="Courier New" pitchFamily="49" charset="0"/>
                <a:cs typeface="Courier New" pitchFamily="49" charset="0"/>
              </a:endParaRP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a:t>
              </a:r>
            </a:p>
            <a:p>
              <a:pPr>
                <a:tabLst>
                  <a:tab pos="231775" algn="l"/>
                  <a:tab pos="508000" algn="l"/>
                  <a:tab pos="739775" algn="l"/>
                </a:tabLst>
              </a:pPr>
              <a:r>
                <a:rPr lang="en-US" sz="1600" b="1" dirty="0">
                  <a:latin typeface="Courier New" pitchFamily="49" charset="0"/>
                  <a:cs typeface="Courier New" pitchFamily="49" charset="0"/>
                </a:rPr>
                <a:t>		ListNode &lt;E&gt; ln;</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a:t>
              </a:r>
              <a:r>
                <a:rPr lang="en-US" sz="1400" b="1" dirty="0">
                  <a:solidFill>
                    <a:srgbClr val="006600"/>
                  </a:solidFill>
                  <a:latin typeface="Courier New" pitchFamily="49" charset="0"/>
                  <a:cs typeface="Courier New" pitchFamily="49" charset="0"/>
                </a:rPr>
                <a:t>can't remove from empty list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 </a:t>
              </a: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ln = head;</a:t>
              </a:r>
            </a:p>
            <a:p>
              <a:pPr>
                <a:tabLst>
                  <a:tab pos="231775" algn="l"/>
                  <a:tab pos="508000" algn="l"/>
                  <a:tab pos="739775" algn="l"/>
                </a:tabLst>
              </a:pPr>
              <a:r>
                <a:rPr lang="en-US" sz="1600" b="1" dirty="0">
                  <a:latin typeface="Courier New" pitchFamily="49" charset="0"/>
                  <a:cs typeface="Courier New" pitchFamily="49" charset="0"/>
                </a:rPr>
                <a:t>			head = head.getNext();</a:t>
              </a:r>
            </a:p>
            <a:p>
              <a:pPr>
                <a:tabLst>
                  <a:tab pos="231775" algn="l"/>
                  <a:tab pos="508000" algn="l"/>
                  <a:tab pos="739775" algn="l"/>
                </a:tabLst>
              </a:pPr>
              <a:r>
                <a:rPr lang="en-US" sz="1600" b="1" dirty="0">
                  <a:latin typeface="Courier New" pitchFamily="49" charset="0"/>
                  <a:cs typeface="Courier New" pitchFamily="49" charset="0"/>
                </a:rPr>
                <a:t>			num_nodes--;</a:t>
              </a:r>
            </a:p>
            <a:p>
              <a:pPr>
                <a:tabLst>
                  <a:tab pos="231775" algn="l"/>
                  <a:tab pos="508000" algn="l"/>
                  <a:tab pos="73977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ln.getElement();</a:t>
              </a:r>
            </a:p>
            <a:p>
              <a:pPr>
                <a:tabLst>
                  <a:tab pos="231775" algn="l"/>
                  <a:tab pos="508000" algn="l"/>
                  <a:tab pos="739775" algn="l"/>
                </a:tabLst>
              </a:pPr>
              <a:r>
                <a:rPr lang="en-US" sz="1600" b="1" dirty="0">
                  <a:latin typeface="Courier New" pitchFamily="49" charset="0"/>
                  <a:cs typeface="Courier New" pitchFamily="49" charset="0"/>
                </a:rPr>
                <a:t>		}</a:t>
              </a:r>
            </a:p>
            <a:p>
              <a:pPr>
                <a:tabLst>
                  <a:tab pos="231775" algn="l"/>
                  <a:tab pos="508000" algn="l"/>
                  <a:tab pos="739775" algn="l"/>
                </a:tabLst>
              </a:pPr>
              <a:r>
                <a:rPr lang="en-US" sz="1600" b="1" dirty="0">
                  <a:latin typeface="Courier New" pitchFamily="49" charset="0"/>
                  <a:cs typeface="Courier New" pitchFamily="49" charset="0"/>
                </a:rPr>
                <a:t>	}</a:t>
              </a: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10" name="TextBox 9"/>
          <p:cNvSpPr txBox="1"/>
          <p:nvPr/>
        </p:nvSpPr>
        <p:spPr>
          <a:xfrm>
            <a:off x="5943600" y="4254708"/>
            <a:ext cx="259080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solidFill>
                  <a:srgbClr val="C00000"/>
                </a:solidFill>
              </a:rPr>
              <a:t>getElement() </a:t>
            </a:r>
            <a:r>
              <a:rPr lang="en-US" sz="1600" dirty="0"/>
              <a:t>and </a:t>
            </a:r>
            <a:r>
              <a:rPr lang="en-US" sz="1600" dirty="0">
                <a:solidFill>
                  <a:srgbClr val="C00000"/>
                </a:solidFill>
              </a:rPr>
              <a:t>getNext() </a:t>
            </a:r>
            <a:r>
              <a:rPr lang="en-US" sz="1600" dirty="0"/>
              <a:t>are methods in ListNode class (</a:t>
            </a:r>
            <a:r>
              <a:rPr lang="en-US" sz="1600" dirty="0">
                <a:hlinkClick r:id="rId3" action="ppaction://hlinksldjump"/>
              </a:rPr>
              <a:t>slide 29</a:t>
            </a:r>
            <a:r>
              <a:rPr lang="en-US" sz="1600" dirty="0"/>
              <a:t>)</a:t>
            </a:r>
            <a:endParaRPr lang="en-SG" sz="1600" dirty="0"/>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(3/7)</a:t>
            </a:r>
            <a:endParaRPr lang="en-US" sz="3600" dirty="0"/>
          </a:p>
        </p:txBody>
      </p:sp>
      <p:sp>
        <p:nvSpPr>
          <p:cNvPr id="3" name="Content Placeholder 2"/>
          <p:cNvSpPr>
            <a:spLocks noGrp="1"/>
          </p:cNvSpPr>
          <p:nvPr>
            <p:ph idx="1"/>
          </p:nvPr>
        </p:nvSpPr>
        <p:spPr>
          <a:xfrm>
            <a:off x="457200" y="1066800"/>
            <a:ext cx="8229600" cy="685800"/>
          </a:xfrm>
        </p:spPr>
        <p:txBody>
          <a:bodyPr>
            <a:normAutofit/>
          </a:bodyPr>
          <a:lstStyle/>
          <a:p>
            <a:r>
              <a:rPr lang="en-GB" sz="2400" dirty="0"/>
              <a:t>The </a:t>
            </a:r>
            <a:r>
              <a:rPr lang="en-GB" sz="2400" dirty="0">
                <a:solidFill>
                  <a:srgbClr val="0000FF"/>
                </a:solidFill>
              </a:rPr>
              <a:t>addFirst()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04391168"/>
              </p:ext>
            </p:extLst>
          </p:nvPr>
        </p:nvGraphicFramePr>
        <p:xfrm>
          <a:off x="728351" y="1676400"/>
          <a:ext cx="7905010" cy="38099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470733">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list.addFirst(99)</a:t>
                      </a:r>
                    </a:p>
                  </a:txBody>
                  <a:tcPr/>
                </a:tc>
                <a:extLst>
                  <a:ext uri="{0D108BD9-81ED-4DB2-BD59-A6C34878D82A}">
                    <a16:rowId xmlns:a16="http://schemas.microsoft.com/office/drawing/2014/main" val="10000"/>
                  </a:ext>
                </a:extLst>
              </a:tr>
              <a:tr h="821712">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19395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323600">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0" name="TextBox 39"/>
          <p:cNvSpPr txBox="1"/>
          <p:nvPr/>
        </p:nvSpPr>
        <p:spPr>
          <a:xfrm>
            <a:off x="5083629" y="794658"/>
            <a:ext cx="3918857" cy="830997"/>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 void </a:t>
            </a:r>
            <a:r>
              <a:rPr lang="en-US" sz="1200" b="1" dirty="0">
                <a:latin typeface="Courier New" pitchFamily="49" charset="0"/>
                <a:cs typeface="Courier New" pitchFamily="49" charset="0"/>
              </a:rPr>
              <a:t>addFirst(E item) {</a:t>
            </a:r>
          </a:p>
          <a:p>
            <a:pPr>
              <a:tabLst>
                <a:tab pos="231775" algn="l"/>
                <a:tab pos="508000" algn="l"/>
                <a:tab pos="739775" algn="l"/>
              </a:tabLst>
            </a:pPr>
            <a:r>
              <a:rPr lang="en-US" sz="1200" b="1" dirty="0">
                <a:latin typeface="Courier New" pitchFamily="49" charset="0"/>
                <a:cs typeface="Courier New" pitchFamily="49" charset="0"/>
              </a:rPr>
              <a:t>	head = </a:t>
            </a:r>
            <a:r>
              <a:rPr lang="en-US" sz="1200" b="1" dirty="0">
                <a:solidFill>
                  <a:srgbClr val="0000FF"/>
                </a:solidFill>
                <a:latin typeface="Courier New" pitchFamily="49" charset="0"/>
                <a:cs typeface="Courier New" pitchFamily="49" charset="0"/>
              </a:rPr>
              <a:t>new</a:t>
            </a:r>
            <a:r>
              <a:rPr lang="en-US" sz="1200" b="1" dirty="0">
                <a:latin typeface="Courier New" pitchFamily="49" charset="0"/>
                <a:cs typeface="Courier New" pitchFamily="49" charset="0"/>
              </a:rPr>
              <a:t> ListNode &lt;E&gt; (item, head); </a:t>
            </a:r>
          </a:p>
          <a:p>
            <a:pPr>
              <a:tabLst>
                <a:tab pos="231775" algn="l"/>
                <a:tab pos="508000" algn="l"/>
                <a:tab pos="739775" algn="l"/>
              </a:tabLst>
            </a:pPr>
            <a:r>
              <a:rPr lang="en-US" sz="1200" b="1" dirty="0">
                <a:latin typeface="Courier New" pitchFamily="49" charset="0"/>
                <a:cs typeface="Courier New" pitchFamily="49" charset="0"/>
              </a:rPr>
              <a:t>	num_nodes++;</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22" name="Group 21"/>
          <p:cNvGrpSpPr/>
          <p:nvPr/>
        </p:nvGrpSpPr>
        <p:grpSpPr>
          <a:xfrm>
            <a:off x="2362200" y="2188028"/>
            <a:ext cx="2993570" cy="544287"/>
            <a:chOff x="2362200" y="2188028"/>
            <a:chExt cx="2993570" cy="544287"/>
          </a:xfrm>
        </p:grpSpPr>
        <p:grpSp>
          <p:nvGrpSpPr>
            <p:cNvPr id="62" name="Group 61"/>
            <p:cNvGrpSpPr/>
            <p:nvPr/>
          </p:nvGrpSpPr>
          <p:grpSpPr>
            <a:xfrm>
              <a:off x="2362200" y="2296885"/>
              <a:ext cx="642257" cy="359229"/>
              <a:chOff x="2362200" y="2296885"/>
              <a:chExt cx="642257" cy="359229"/>
            </a:xfrm>
          </p:grpSpPr>
          <p:grpSp>
            <p:nvGrpSpPr>
              <p:cNvPr id="53" name="Group 52"/>
              <p:cNvGrpSpPr/>
              <p:nvPr/>
            </p:nvGrpSpPr>
            <p:grpSpPr>
              <a:xfrm>
                <a:off x="2362200" y="2296885"/>
                <a:ext cx="642257" cy="359229"/>
                <a:chOff x="2275114" y="4278085"/>
                <a:chExt cx="642257" cy="359229"/>
              </a:xfrm>
            </p:grpSpPr>
            <p:sp>
              <p:nvSpPr>
                <p:cNvPr id="54" name="TextBox 53"/>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5" name="Rectangle 54"/>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6" name="Straight Connector 55"/>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4713515"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7" name="TextBox 66"/>
            <p:cNvSpPr txBox="1"/>
            <p:nvPr/>
          </p:nvSpPr>
          <p:spPr>
            <a:xfrm>
              <a:off x="4267199"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3" name="Group 22"/>
          <p:cNvGrpSpPr/>
          <p:nvPr/>
        </p:nvGrpSpPr>
        <p:grpSpPr>
          <a:xfrm>
            <a:off x="2351314" y="3058885"/>
            <a:ext cx="3004456" cy="870858"/>
            <a:chOff x="2351314" y="3058885"/>
            <a:chExt cx="3004456" cy="870858"/>
          </a:xfrm>
        </p:grpSpPr>
        <p:grpSp>
          <p:nvGrpSpPr>
            <p:cNvPr id="38" name="Group 37"/>
            <p:cNvGrpSpPr/>
            <p:nvPr/>
          </p:nvGrpSpPr>
          <p:grpSpPr>
            <a:xfrm>
              <a:off x="2754085" y="3548743"/>
              <a:ext cx="620486" cy="381000"/>
              <a:chOff x="2569028" y="3320143"/>
              <a:chExt cx="620486" cy="381000"/>
            </a:xfrm>
          </p:grpSpPr>
          <p:sp>
            <p:nvSpPr>
              <p:cNvPr id="28" name="Rectangle 27"/>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9" name="Rectangle 28"/>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37" name="Straight Connector 36"/>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51314" y="3058885"/>
              <a:ext cx="642257" cy="359229"/>
              <a:chOff x="2275114" y="4278085"/>
              <a:chExt cx="642257" cy="359229"/>
            </a:xfrm>
          </p:grpSpPr>
          <p:sp>
            <p:nvSpPr>
              <p:cNvPr id="50" name="TextBox 4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1" name="Rectangle 5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52" name="Straight Arrow Connector 51"/>
            <p:cNvCxnSpPr/>
            <p:nvPr/>
          </p:nvCxnSpPr>
          <p:spPr>
            <a:xfrm>
              <a:off x="2563586" y="33636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3515" y="3309257"/>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72" name="TextBox 71"/>
            <p:cNvSpPr txBox="1"/>
            <p:nvPr/>
          </p:nvSpPr>
          <p:spPr>
            <a:xfrm>
              <a:off x="4267199" y="3058885"/>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24" name="Group 23"/>
          <p:cNvGrpSpPr/>
          <p:nvPr/>
        </p:nvGrpSpPr>
        <p:grpSpPr>
          <a:xfrm>
            <a:off x="2275114" y="4212771"/>
            <a:ext cx="3080656" cy="936171"/>
            <a:chOff x="2275114" y="4212771"/>
            <a:chExt cx="3080656" cy="936171"/>
          </a:xfrm>
        </p:grpSpPr>
        <p:grpSp>
          <p:nvGrpSpPr>
            <p:cNvPr id="42" name="Group 41"/>
            <p:cNvGrpSpPr/>
            <p:nvPr/>
          </p:nvGrpSpPr>
          <p:grpSpPr>
            <a:xfrm>
              <a:off x="2732314" y="4767942"/>
              <a:ext cx="1861458" cy="381000"/>
              <a:chOff x="2514600" y="4757057"/>
              <a:chExt cx="1861458" cy="381000"/>
            </a:xfrm>
          </p:grpSpPr>
          <p:grpSp>
            <p:nvGrpSpPr>
              <p:cNvPr id="35" name="Group 34"/>
              <p:cNvGrpSpPr/>
              <p:nvPr/>
            </p:nvGrpSpPr>
            <p:grpSpPr>
              <a:xfrm>
                <a:off x="2514600" y="4757057"/>
                <a:ext cx="903515" cy="381000"/>
                <a:chOff x="2514600" y="4495800"/>
                <a:chExt cx="903515" cy="381000"/>
              </a:xfrm>
            </p:grpSpPr>
            <p:sp>
              <p:nvSpPr>
                <p:cNvPr id="11" name="Rectangle 10"/>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2" name="Rectangle 11"/>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8" name="Straight Arrow Connector 17"/>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7" name="Straight Arrow Connector 2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2275114" y="4278085"/>
              <a:ext cx="642257" cy="359229"/>
              <a:chOff x="2275114" y="4278085"/>
              <a:chExt cx="642257" cy="359229"/>
            </a:xfrm>
          </p:grpSpPr>
          <p:sp>
            <p:nvSpPr>
              <p:cNvPr id="43" name="TextBox 42"/>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44" name="Rectangle 43"/>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5" name="Straight Arrow Connector 44"/>
            <p:cNvCxnSpPr/>
            <p:nvPr/>
          </p:nvCxnSpPr>
          <p:spPr>
            <a:xfrm>
              <a:off x="2487386" y="4582885"/>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3515" y="4463143"/>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74" name="TextBox 73"/>
            <p:cNvSpPr txBox="1"/>
            <p:nvPr/>
          </p:nvSpPr>
          <p:spPr>
            <a:xfrm>
              <a:off x="4267199" y="4212771"/>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4" name="Group 3"/>
          <p:cNvGrpSpPr/>
          <p:nvPr/>
        </p:nvGrpSpPr>
        <p:grpSpPr>
          <a:xfrm>
            <a:off x="5507099" y="2188028"/>
            <a:ext cx="2993570" cy="544287"/>
            <a:chOff x="5507099" y="2188028"/>
            <a:chExt cx="2993570" cy="544287"/>
          </a:xfrm>
        </p:grpSpPr>
        <p:grpSp>
          <p:nvGrpSpPr>
            <p:cNvPr id="46" name="Group 45"/>
            <p:cNvGrpSpPr/>
            <p:nvPr/>
          </p:nvGrpSpPr>
          <p:grpSpPr>
            <a:xfrm>
              <a:off x="5507099" y="2296885"/>
              <a:ext cx="642257" cy="359229"/>
              <a:chOff x="2275114" y="4278085"/>
              <a:chExt cx="642257" cy="359229"/>
            </a:xfrm>
          </p:grpSpPr>
          <p:sp>
            <p:nvSpPr>
              <p:cNvPr id="57" name="TextBox 56"/>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8" name="Rectangle 57"/>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59" name="Rectangle 58"/>
            <p:cNvSpPr/>
            <p:nvPr/>
          </p:nvSpPr>
          <p:spPr>
            <a:xfrm>
              <a:off x="7858414" y="243840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60" name="TextBox 59"/>
            <p:cNvSpPr txBox="1"/>
            <p:nvPr/>
          </p:nvSpPr>
          <p:spPr>
            <a:xfrm>
              <a:off x="7412098" y="2188028"/>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1" name="Group 60"/>
          <p:cNvGrpSpPr/>
          <p:nvPr/>
        </p:nvGrpSpPr>
        <p:grpSpPr>
          <a:xfrm>
            <a:off x="6596324" y="2465026"/>
            <a:ext cx="620486" cy="381000"/>
            <a:chOff x="2569028" y="3320143"/>
            <a:chExt cx="620486" cy="381000"/>
          </a:xfrm>
        </p:grpSpPr>
        <p:sp>
          <p:nvSpPr>
            <p:cNvPr id="63" name="Rectangle 6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99</a:t>
              </a:r>
              <a:endParaRPr lang="en-SG" sz="1400" dirty="0">
                <a:solidFill>
                  <a:schemeClr val="tx1"/>
                </a:solidFill>
              </a:endParaRPr>
            </a:p>
          </p:txBody>
        </p:sp>
        <p:sp>
          <p:nvSpPr>
            <p:cNvPr id="65" name="Rectangle 64"/>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66" name="Straight Connector 65"/>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7858414" y="2426926"/>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cxnSp>
        <p:nvCxnSpPr>
          <p:cNvPr id="47" name="Straight Connector 46"/>
          <p:cNvCxnSpPr/>
          <p:nvPr/>
        </p:nvCxnSpPr>
        <p:spPr>
          <a:xfrm flipV="1">
            <a:off x="5594185" y="2503127"/>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760132" y="2600908"/>
            <a:ext cx="836192" cy="55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57511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dissolv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47"/>
                                        </p:tgtEl>
                                      </p:cBhvr>
                                    </p:animEffect>
                                    <p:set>
                                      <p:cBhvr>
                                        <p:cTn id="20" dur="1" fill="hold">
                                          <p:stCondLst>
                                            <p:cond delay="499"/>
                                          </p:stCondLst>
                                        </p:cTn>
                                        <p:tgtEl>
                                          <p:spTgt spid="47"/>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(4/7)</a:t>
            </a:r>
            <a:endParaRPr lang="en-US" sz="3600" dirty="0"/>
          </a:p>
        </p:txBody>
      </p:sp>
      <p:sp>
        <p:nvSpPr>
          <p:cNvPr id="3" name="Content Placeholder 2"/>
          <p:cNvSpPr>
            <a:spLocks noGrp="1"/>
          </p:cNvSpPr>
          <p:nvPr>
            <p:ph idx="1"/>
          </p:nvPr>
        </p:nvSpPr>
        <p:spPr>
          <a:xfrm>
            <a:off x="457200" y="799514"/>
            <a:ext cx="8229600" cy="685800"/>
          </a:xfrm>
        </p:spPr>
        <p:txBody>
          <a:bodyPr>
            <a:normAutofit/>
          </a:bodyPr>
          <a:lstStyle/>
          <a:p>
            <a:r>
              <a:rPr lang="en-GB" sz="2400" dirty="0"/>
              <a:t>The </a:t>
            </a:r>
            <a:r>
              <a:rPr lang="en-GB" sz="2400" dirty="0">
                <a:solidFill>
                  <a:srgbClr val="0000FF"/>
                </a:solidFill>
              </a:rPr>
              <a:t>removeFirst()</a:t>
            </a:r>
            <a:r>
              <a:rPr lang="en-GB" sz="2400" dirty="0"/>
              <a:t> method</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1282506298"/>
              </p:ext>
            </p:extLst>
          </p:nvPr>
        </p:nvGraphicFramePr>
        <p:xfrm>
          <a:off x="728351" y="1353551"/>
          <a:ext cx="7905010" cy="3236499"/>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20000"/>
                    </a:ext>
                  </a:extLst>
                </a:gridCol>
                <a:gridCol w="3206338">
                  <a:extLst>
                    <a:ext uri="{9D8B030D-6E8A-4147-A177-3AD203B41FA5}">
                      <a16:colId xmlns:a16="http://schemas.microsoft.com/office/drawing/2014/main" val="20001"/>
                    </a:ext>
                  </a:extLst>
                </a:gridCol>
                <a:gridCol w="3230088">
                  <a:extLst>
                    <a:ext uri="{9D8B030D-6E8A-4147-A177-3AD203B41FA5}">
                      <a16:colId xmlns:a16="http://schemas.microsoft.com/office/drawing/2014/main" val="20002"/>
                    </a:ext>
                  </a:extLst>
                </a:gridCol>
              </a:tblGrid>
              <a:tr h="399876">
                <a:tc>
                  <a:txBody>
                    <a:bodyPr/>
                    <a:lstStyle/>
                    <a:p>
                      <a:r>
                        <a:rPr lang="en-US" dirty="0"/>
                        <a:t>Case</a:t>
                      </a:r>
                    </a:p>
                  </a:txBody>
                  <a:tcPr/>
                </a:tc>
                <a:tc>
                  <a:txBody>
                    <a:bodyPr/>
                    <a:lstStyle/>
                    <a:p>
                      <a:pPr algn="ctr"/>
                      <a:r>
                        <a:rPr lang="en-US" dirty="0"/>
                        <a:t>Before:</a:t>
                      </a:r>
                      <a:r>
                        <a:rPr lang="en-US" baseline="0" dirty="0"/>
                        <a:t> </a:t>
                      </a:r>
                      <a:r>
                        <a:rPr lang="en-US" dirty="0">
                          <a:solidFill>
                            <a:schemeClr val="tx1"/>
                          </a:solidFill>
                        </a:rPr>
                        <a:t>list</a:t>
                      </a:r>
                    </a:p>
                  </a:txBody>
                  <a:tcPr/>
                </a:tc>
                <a:tc>
                  <a:txBody>
                    <a:bodyPr/>
                    <a:lstStyle/>
                    <a:p>
                      <a:pPr algn="ctr"/>
                      <a:r>
                        <a:rPr lang="en-US" dirty="0"/>
                        <a:t>After: </a:t>
                      </a:r>
                      <a:r>
                        <a:rPr lang="en-US" dirty="0">
                          <a:solidFill>
                            <a:schemeClr val="tx1"/>
                          </a:solidFill>
                        </a:rPr>
                        <a:t>list.removeFirst()</a:t>
                      </a:r>
                    </a:p>
                  </a:txBody>
                  <a:tcPr/>
                </a:tc>
                <a:extLst>
                  <a:ext uri="{0D108BD9-81ED-4DB2-BD59-A6C34878D82A}">
                    <a16:rowId xmlns:a16="http://schemas.microsoft.com/office/drawing/2014/main" val="10000"/>
                  </a:ext>
                </a:extLst>
              </a:tr>
              <a:tr h="698024">
                <a:tc>
                  <a:txBody>
                    <a:bodyPr/>
                    <a:lstStyle/>
                    <a:p>
                      <a:r>
                        <a:rPr lang="en-US" dirty="0"/>
                        <a:t>0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1014234">
                <a:tc>
                  <a:txBody>
                    <a:bodyPr/>
                    <a:lstStyle/>
                    <a:p>
                      <a:r>
                        <a:rPr lang="en-US" dirty="0"/>
                        <a:t>1 item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124365">
                <a:tc>
                  <a:txBody>
                    <a:bodyPr/>
                    <a:lstStyle/>
                    <a:p>
                      <a:r>
                        <a:rPr lang="en-US" dirty="0"/>
                        <a:t>2 or more items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3385456" y="4620901"/>
            <a:ext cx="5268685" cy="17543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31775" algn="l"/>
                <a:tab pos="508000" algn="l"/>
                <a:tab pos="739775" algn="l"/>
              </a:tabLst>
            </a:pPr>
            <a:r>
              <a:rPr lang="en-US" sz="1200" b="1" dirty="0">
                <a:solidFill>
                  <a:srgbClr val="0000FF"/>
                </a:solidFill>
                <a:latin typeface="Courier New" pitchFamily="49" charset="0"/>
                <a:cs typeface="Courier New" pitchFamily="49" charset="0"/>
              </a:rPr>
              <a:t>public</a:t>
            </a:r>
            <a:r>
              <a:rPr lang="en-US" sz="1200" b="1" dirty="0">
                <a:latin typeface="Courier New" pitchFamily="49" charset="0"/>
                <a:cs typeface="Courier New" pitchFamily="49" charset="0"/>
              </a:rPr>
              <a:t> E removeFirst()</a:t>
            </a:r>
            <a:r>
              <a:rPr lang="en-US" sz="1200" b="1" dirty="0">
                <a:solidFill>
                  <a:srgbClr val="0000FF"/>
                </a:solidFill>
                <a:latin typeface="Courier New" pitchFamily="49" charset="0"/>
                <a:cs typeface="Courier New" pitchFamily="49" charset="0"/>
              </a:rPr>
              <a:t> throws </a:t>
            </a:r>
            <a:r>
              <a:rPr lang="en-US" sz="1200" b="1" dirty="0">
                <a:latin typeface="Courier New" pitchFamily="49" charset="0"/>
                <a:cs typeface="Courier New" pitchFamily="49" charset="0"/>
              </a:rPr>
              <a:t>NoSuchElementException {</a:t>
            </a:r>
          </a:p>
          <a:p>
            <a:pPr>
              <a:tabLst>
                <a:tab pos="231775" algn="l"/>
                <a:tab pos="508000" algn="l"/>
                <a:tab pos="739775" algn="l"/>
              </a:tabLst>
            </a:pPr>
            <a:r>
              <a:rPr lang="en-US" sz="1200" b="1" dirty="0">
                <a:latin typeface="Courier New" pitchFamily="49" charset="0"/>
                <a:cs typeface="Courier New" pitchFamily="49" charset="0"/>
              </a:rPr>
              <a:t>	ListNode &lt;E&gt; ln;</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if</a:t>
            </a:r>
            <a:r>
              <a:rPr lang="en-US" sz="1200" b="1" dirty="0">
                <a:latin typeface="Courier New" pitchFamily="49" charset="0"/>
                <a:cs typeface="Courier New" pitchFamily="49" charset="0"/>
              </a:rPr>
              <a:t> (head == </a:t>
            </a:r>
            <a:r>
              <a:rPr lang="en-US" sz="1200" b="1" dirty="0">
                <a:solidFill>
                  <a:srgbClr val="006600"/>
                </a:solidFill>
                <a:latin typeface="Courier New" pitchFamily="49" charset="0"/>
                <a:cs typeface="Courier New" pitchFamily="49" charset="0"/>
              </a:rPr>
              <a:t>null</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throw new </a:t>
            </a:r>
            <a:r>
              <a:rPr lang="en-US" sz="1200" b="1" dirty="0">
                <a:latin typeface="Courier New" pitchFamily="49" charset="0"/>
                <a:cs typeface="Courier New" pitchFamily="49" charset="0"/>
              </a:rPr>
              <a:t>NoSuchElementException(</a:t>
            </a:r>
            <a:r>
              <a:rPr lang="en-US" sz="1200" b="1" dirty="0">
                <a:solidFill>
                  <a:srgbClr val="006600"/>
                </a:solidFill>
                <a:latin typeface="Courier New" pitchFamily="49" charset="0"/>
                <a:cs typeface="Courier New" pitchFamily="49" charset="0"/>
              </a:rPr>
              <a:t>"can't remove"</a:t>
            </a:r>
            <a:r>
              <a:rPr lang="en-US" sz="1200" b="1" dirty="0">
                <a:latin typeface="Courier New" pitchFamily="49" charset="0"/>
                <a:cs typeface="Courier New" pitchFamily="49" charset="0"/>
              </a:rPr>
              <a:t>);</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else </a:t>
            </a: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		ln = head; head = head.getNext(); num_nodes--;</a:t>
            </a:r>
          </a:p>
          <a:p>
            <a:pPr>
              <a:tabLst>
                <a:tab pos="231775" algn="l"/>
                <a:tab pos="508000" algn="l"/>
                <a:tab pos="739775" algn="l"/>
              </a:tabLst>
            </a:pPr>
            <a:r>
              <a:rPr lang="en-US" sz="1200" b="1" dirty="0">
                <a:latin typeface="Courier New" pitchFamily="49" charset="0"/>
                <a:cs typeface="Courier New" pitchFamily="49" charset="0"/>
              </a:rPr>
              <a:t>		</a:t>
            </a:r>
            <a:r>
              <a:rPr lang="en-US" sz="1200" b="1" dirty="0">
                <a:solidFill>
                  <a:srgbClr val="0000FF"/>
                </a:solidFill>
                <a:latin typeface="Courier New" pitchFamily="49" charset="0"/>
                <a:cs typeface="Courier New" pitchFamily="49" charset="0"/>
              </a:rPr>
              <a:t>return</a:t>
            </a:r>
            <a:r>
              <a:rPr lang="en-US" sz="1200" b="1" dirty="0">
                <a:latin typeface="Courier New" pitchFamily="49" charset="0"/>
                <a:cs typeface="Courier New" pitchFamily="49" charset="0"/>
              </a:rPr>
              <a:t> ln.getElement();</a:t>
            </a:r>
          </a:p>
          <a:p>
            <a:pPr>
              <a:tabLst>
                <a:tab pos="231775" algn="l"/>
                <a:tab pos="508000" algn="l"/>
                <a:tab pos="739775" algn="l"/>
              </a:tabLst>
            </a:pPr>
            <a:r>
              <a:rPr lang="en-US" sz="1200" b="1" dirty="0">
                <a:latin typeface="Courier New" pitchFamily="49" charset="0"/>
                <a:cs typeface="Courier New" pitchFamily="49" charset="0"/>
              </a:rPr>
              <a:t>	}</a:t>
            </a:r>
          </a:p>
          <a:p>
            <a:pPr>
              <a:tabLst>
                <a:tab pos="231775" algn="l"/>
                <a:tab pos="508000" algn="l"/>
                <a:tab pos="739775" algn="l"/>
              </a:tabLst>
            </a:pPr>
            <a:r>
              <a:rPr lang="en-US" sz="1200" b="1" dirty="0">
                <a:latin typeface="Courier New" pitchFamily="49" charset="0"/>
                <a:cs typeface="Courier New" pitchFamily="49" charset="0"/>
              </a:rPr>
              <a:t>}</a:t>
            </a:r>
          </a:p>
        </p:txBody>
      </p:sp>
      <p:grpSp>
        <p:nvGrpSpPr>
          <p:cNvPr id="4" name="Group 3"/>
          <p:cNvGrpSpPr/>
          <p:nvPr/>
        </p:nvGrpSpPr>
        <p:grpSpPr>
          <a:xfrm>
            <a:off x="2340428" y="1788979"/>
            <a:ext cx="3015342" cy="544287"/>
            <a:chOff x="2340428" y="1788979"/>
            <a:chExt cx="3015342" cy="544287"/>
          </a:xfrm>
        </p:grpSpPr>
        <p:grpSp>
          <p:nvGrpSpPr>
            <p:cNvPr id="33" name="Group 32"/>
            <p:cNvGrpSpPr/>
            <p:nvPr/>
          </p:nvGrpSpPr>
          <p:grpSpPr>
            <a:xfrm>
              <a:off x="2340428" y="1832523"/>
              <a:ext cx="642257" cy="359229"/>
              <a:chOff x="2362200" y="2296885"/>
              <a:chExt cx="642257" cy="359229"/>
            </a:xfrm>
          </p:grpSpPr>
          <p:grpSp>
            <p:nvGrpSpPr>
              <p:cNvPr id="34" name="Group 52"/>
              <p:cNvGrpSpPr/>
              <p:nvPr/>
            </p:nvGrpSpPr>
            <p:grpSpPr>
              <a:xfrm>
                <a:off x="2362200" y="2296885"/>
                <a:ext cx="642257" cy="359229"/>
                <a:chOff x="2275114" y="4278085"/>
                <a:chExt cx="642257" cy="359229"/>
              </a:xfrm>
            </p:grpSpPr>
            <p:sp>
              <p:nvSpPr>
                <p:cNvPr id="36" name="TextBox 3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7" name="Rectangle 3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5" name="Straight Connector 34"/>
              <p:cNvCxnSpPr/>
              <p:nvPr/>
            </p:nvCxnSpPr>
            <p:spPr>
              <a:xfrm flipV="1">
                <a:off x="2438401" y="2514600"/>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4713515" y="2039351"/>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sp>
          <p:nvSpPr>
            <p:cNvPr id="39" name="TextBox 38"/>
            <p:cNvSpPr txBox="1"/>
            <p:nvPr/>
          </p:nvSpPr>
          <p:spPr>
            <a:xfrm>
              <a:off x="4267199" y="1788979"/>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5" name="Group 4"/>
          <p:cNvGrpSpPr/>
          <p:nvPr/>
        </p:nvGrpSpPr>
        <p:grpSpPr>
          <a:xfrm>
            <a:off x="2329542" y="2518322"/>
            <a:ext cx="3026228" cy="870859"/>
            <a:chOff x="2329542" y="2518322"/>
            <a:chExt cx="3026228" cy="870859"/>
          </a:xfrm>
        </p:grpSpPr>
        <p:grpSp>
          <p:nvGrpSpPr>
            <p:cNvPr id="21" name="Group 20"/>
            <p:cNvGrpSpPr/>
            <p:nvPr/>
          </p:nvGrpSpPr>
          <p:grpSpPr>
            <a:xfrm>
              <a:off x="2732313" y="3008181"/>
              <a:ext cx="620486" cy="381000"/>
              <a:chOff x="2569028" y="3320143"/>
              <a:chExt cx="620486" cy="381000"/>
            </a:xfrm>
          </p:grpSpPr>
          <p:sp>
            <p:nvSpPr>
              <p:cNvPr id="22" name="Rectangle 21"/>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3" name="Rectangle 22"/>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4" name="Straight Connector 23"/>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2329542" y="2518323"/>
              <a:ext cx="642257" cy="359229"/>
              <a:chOff x="2275114" y="4278085"/>
              <a:chExt cx="642257" cy="359229"/>
            </a:xfrm>
          </p:grpSpPr>
          <p:sp>
            <p:nvSpPr>
              <p:cNvPr id="30" name="TextBox 29"/>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31" name="Rectangle 30"/>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32" name="Straight Arrow Connector 31"/>
            <p:cNvCxnSpPr/>
            <p:nvPr/>
          </p:nvCxnSpPr>
          <p:spPr>
            <a:xfrm>
              <a:off x="2541814" y="2823123"/>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13515" y="2768694"/>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41" name="TextBox 40"/>
            <p:cNvSpPr txBox="1"/>
            <p:nvPr/>
          </p:nvSpPr>
          <p:spPr>
            <a:xfrm>
              <a:off x="4267199" y="2518322"/>
              <a:ext cx="1088571" cy="276999"/>
            </a:xfrm>
            <a:prstGeom prst="rect">
              <a:avLst/>
            </a:prstGeom>
            <a:noFill/>
          </p:spPr>
          <p:txBody>
            <a:bodyPr wrap="square" rtlCol="0">
              <a:spAutoFit/>
            </a:bodyPr>
            <a:lstStyle/>
            <a:p>
              <a:r>
                <a:rPr lang="en-US" sz="1200" dirty="0"/>
                <a:t>num_nodes</a:t>
              </a:r>
              <a:endParaRPr lang="en-SG" sz="1200" dirty="0"/>
            </a:p>
          </p:txBody>
        </p:sp>
      </p:grpSp>
      <p:grpSp>
        <p:nvGrpSpPr>
          <p:cNvPr id="6" name="Group 5"/>
          <p:cNvGrpSpPr/>
          <p:nvPr/>
        </p:nvGrpSpPr>
        <p:grpSpPr>
          <a:xfrm>
            <a:off x="2253342" y="3519808"/>
            <a:ext cx="3102428" cy="903515"/>
            <a:chOff x="2253342" y="3519808"/>
            <a:chExt cx="3102428" cy="903515"/>
          </a:xfrm>
        </p:grpSpPr>
        <p:grpSp>
          <p:nvGrpSpPr>
            <p:cNvPr id="12" name="Group 11"/>
            <p:cNvGrpSpPr/>
            <p:nvPr/>
          </p:nvGrpSpPr>
          <p:grpSpPr>
            <a:xfrm>
              <a:off x="2710542" y="4042323"/>
              <a:ext cx="1861458" cy="381000"/>
              <a:chOff x="2514600" y="4757057"/>
              <a:chExt cx="1861458" cy="381000"/>
            </a:xfrm>
          </p:grpSpPr>
          <p:grpSp>
            <p:nvGrpSpPr>
              <p:cNvPr id="13" name="Group 34"/>
              <p:cNvGrpSpPr/>
              <p:nvPr/>
            </p:nvGrpSpPr>
            <p:grpSpPr>
              <a:xfrm>
                <a:off x="2514600" y="4757057"/>
                <a:ext cx="903515" cy="381000"/>
                <a:chOff x="2514600" y="4495800"/>
                <a:chExt cx="903515" cy="381000"/>
              </a:xfrm>
            </p:grpSpPr>
            <p:sp>
              <p:nvSpPr>
                <p:cNvPr id="18" name="Rectangle 17"/>
                <p:cNvSpPr/>
                <p:nvPr/>
              </p:nvSpPr>
              <p:spPr>
                <a:xfrm>
                  <a:off x="25146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9" name="Rectangle 18"/>
                <p:cNvSpPr/>
                <p:nvPr/>
              </p:nvSpPr>
              <p:spPr>
                <a:xfrm>
                  <a:off x="28956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20" name="Straight Arrow Connector 19"/>
                <p:cNvCxnSpPr/>
                <p:nvPr/>
              </p:nvCxnSpPr>
              <p:spPr>
                <a:xfrm>
                  <a:off x="2971801" y="4697186"/>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33"/>
              <p:cNvGrpSpPr/>
              <p:nvPr/>
            </p:nvGrpSpPr>
            <p:grpSpPr>
              <a:xfrm>
                <a:off x="3429000" y="4757057"/>
                <a:ext cx="947058" cy="381000"/>
                <a:chOff x="3429000" y="4495800"/>
                <a:chExt cx="947058" cy="381000"/>
              </a:xfrm>
            </p:grpSpPr>
            <p:sp>
              <p:nvSpPr>
                <p:cNvPr id="15" name="Rectangle 14"/>
                <p:cNvSpPr/>
                <p:nvPr/>
              </p:nvSpPr>
              <p:spPr>
                <a:xfrm>
                  <a:off x="3429000" y="4495800"/>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6" name="Rectangle 15"/>
                <p:cNvSpPr/>
                <p:nvPr/>
              </p:nvSpPr>
              <p:spPr>
                <a:xfrm>
                  <a:off x="3810000" y="4495800"/>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17" name="Straight Arrow Connector 16"/>
                <p:cNvCxnSpPr/>
                <p:nvPr/>
              </p:nvCxnSpPr>
              <p:spPr>
                <a:xfrm>
                  <a:off x="3929744" y="4675415"/>
                  <a:ext cx="4463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2253342" y="3552466"/>
              <a:ext cx="642257" cy="359229"/>
              <a:chOff x="2275114" y="4278085"/>
              <a:chExt cx="642257" cy="359229"/>
            </a:xfrm>
          </p:grpSpPr>
          <p:sp>
            <p:nvSpPr>
              <p:cNvPr id="26" name="TextBox 25"/>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27" name="Rectangle 26"/>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28" name="Straight Arrow Connector 27"/>
            <p:cNvCxnSpPr/>
            <p:nvPr/>
          </p:nvCxnSpPr>
          <p:spPr>
            <a:xfrm>
              <a:off x="2465614" y="3857266"/>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713515" y="377018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n</a:t>
              </a:r>
              <a:endParaRPr lang="en-SG" sz="1400" i="1" dirty="0">
                <a:solidFill>
                  <a:schemeClr val="tx1"/>
                </a:solidFill>
              </a:endParaRPr>
            </a:p>
          </p:txBody>
        </p:sp>
        <p:sp>
          <p:nvSpPr>
            <p:cNvPr id="43" name="TextBox 42"/>
            <p:cNvSpPr txBox="1"/>
            <p:nvPr/>
          </p:nvSpPr>
          <p:spPr>
            <a:xfrm>
              <a:off x="4267199" y="3519808"/>
              <a:ext cx="1088571" cy="276999"/>
            </a:xfrm>
            <a:prstGeom prst="rect">
              <a:avLst/>
            </a:prstGeom>
            <a:noFill/>
          </p:spPr>
          <p:txBody>
            <a:bodyPr wrap="square" rtlCol="0">
              <a:spAutoFit/>
            </a:bodyPr>
            <a:lstStyle/>
            <a:p>
              <a:r>
                <a:rPr lang="en-US" sz="1200" dirty="0"/>
                <a:t>num_nodes</a:t>
              </a:r>
              <a:endParaRPr lang="en-SG" sz="1200" dirty="0"/>
            </a:p>
          </p:txBody>
        </p:sp>
      </p:grpSp>
      <p:sp>
        <p:nvSpPr>
          <p:cNvPr id="44"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TextBox 9"/>
          <p:cNvSpPr txBox="1"/>
          <p:nvPr/>
        </p:nvSpPr>
        <p:spPr>
          <a:xfrm>
            <a:off x="5767754" y="1927478"/>
            <a:ext cx="2489981" cy="369332"/>
          </a:xfrm>
          <a:prstGeom prst="rect">
            <a:avLst/>
          </a:prstGeom>
          <a:noFill/>
        </p:spPr>
        <p:txBody>
          <a:bodyPr wrap="square" rtlCol="0">
            <a:spAutoFit/>
          </a:bodyPr>
          <a:lstStyle/>
          <a:p>
            <a:r>
              <a:rPr lang="en-US" dirty="0"/>
              <a:t>can’t remove</a:t>
            </a:r>
          </a:p>
        </p:txBody>
      </p:sp>
      <p:grpSp>
        <p:nvGrpSpPr>
          <p:cNvPr id="59" name="Group 58"/>
          <p:cNvGrpSpPr/>
          <p:nvPr/>
        </p:nvGrpSpPr>
        <p:grpSpPr>
          <a:xfrm>
            <a:off x="5446537" y="2496550"/>
            <a:ext cx="3026228" cy="870859"/>
            <a:chOff x="5446537" y="2496550"/>
            <a:chExt cx="3026228" cy="870859"/>
          </a:xfrm>
        </p:grpSpPr>
        <p:grpSp>
          <p:nvGrpSpPr>
            <p:cNvPr id="46" name="Group 45"/>
            <p:cNvGrpSpPr/>
            <p:nvPr/>
          </p:nvGrpSpPr>
          <p:grpSpPr>
            <a:xfrm>
              <a:off x="5849308" y="2986409"/>
              <a:ext cx="620486" cy="381000"/>
              <a:chOff x="2569028" y="3320143"/>
              <a:chExt cx="620486" cy="381000"/>
            </a:xfrm>
          </p:grpSpPr>
          <p:sp>
            <p:nvSpPr>
              <p:cNvPr id="53" name="Rectangle 52"/>
              <p:cNvSpPr/>
              <p:nvPr/>
            </p:nvSpPr>
            <p:spPr>
              <a:xfrm>
                <a:off x="2569028" y="3320143"/>
                <a:ext cx="3810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54" name="Rectangle 53"/>
              <p:cNvSpPr/>
              <p:nvPr/>
            </p:nvSpPr>
            <p:spPr>
              <a:xfrm>
                <a:off x="2950028" y="3320143"/>
                <a:ext cx="228600" cy="381000"/>
              </a:xfrm>
              <a:prstGeom prst="rect">
                <a:avLst/>
              </a:prstGeom>
              <a:solidFill>
                <a:schemeClr val="bg1"/>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dirty="0">
                  <a:solidFill>
                    <a:schemeClr val="tx1"/>
                  </a:solidFill>
                </a:endParaRPr>
              </a:p>
            </p:txBody>
          </p:sp>
          <p:cxnSp>
            <p:nvCxnSpPr>
              <p:cNvPr id="55" name="Straight Connector 54"/>
              <p:cNvCxnSpPr/>
              <p:nvPr/>
            </p:nvCxnSpPr>
            <p:spPr>
              <a:xfrm flipV="1">
                <a:off x="2950029" y="3341914"/>
                <a:ext cx="239485" cy="3374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5446537" y="2496551"/>
              <a:ext cx="642257" cy="359229"/>
              <a:chOff x="2275114" y="4278085"/>
              <a:chExt cx="642257" cy="359229"/>
            </a:xfrm>
          </p:grpSpPr>
          <p:sp>
            <p:nvSpPr>
              <p:cNvPr id="51" name="TextBox 50"/>
              <p:cNvSpPr txBox="1"/>
              <p:nvPr/>
            </p:nvSpPr>
            <p:spPr>
              <a:xfrm>
                <a:off x="2275114" y="4278085"/>
                <a:ext cx="642257" cy="276999"/>
              </a:xfrm>
              <a:prstGeom prst="rect">
                <a:avLst/>
              </a:prstGeom>
              <a:noFill/>
            </p:spPr>
            <p:txBody>
              <a:bodyPr wrap="square" rtlCol="0">
                <a:spAutoFit/>
              </a:bodyPr>
              <a:lstStyle/>
              <a:p>
                <a:r>
                  <a:rPr lang="en-US" sz="1200" dirty="0"/>
                  <a:t>head</a:t>
                </a:r>
                <a:endParaRPr lang="en-SG" sz="1200" dirty="0"/>
              </a:p>
            </p:txBody>
          </p:sp>
          <p:sp>
            <p:nvSpPr>
              <p:cNvPr id="52" name="Rectangle 51"/>
              <p:cNvSpPr/>
              <p:nvPr/>
            </p:nvSpPr>
            <p:spPr>
              <a:xfrm>
                <a:off x="2362200" y="4506686"/>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49" name="Rectangle 48"/>
            <p:cNvSpPr/>
            <p:nvPr/>
          </p:nvSpPr>
          <p:spPr>
            <a:xfrm>
              <a:off x="7830510" y="2746922"/>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SG" sz="1400" dirty="0">
                <a:solidFill>
                  <a:schemeClr val="tx1"/>
                </a:solidFill>
              </a:endParaRPr>
            </a:p>
          </p:txBody>
        </p:sp>
        <p:sp>
          <p:nvSpPr>
            <p:cNvPr id="50" name="TextBox 49"/>
            <p:cNvSpPr txBox="1"/>
            <p:nvPr/>
          </p:nvSpPr>
          <p:spPr>
            <a:xfrm>
              <a:off x="7384194" y="2496550"/>
              <a:ext cx="1088571" cy="276999"/>
            </a:xfrm>
            <a:prstGeom prst="rect">
              <a:avLst/>
            </a:prstGeom>
            <a:noFill/>
          </p:spPr>
          <p:txBody>
            <a:bodyPr wrap="square" rtlCol="0">
              <a:spAutoFit/>
            </a:bodyPr>
            <a:lstStyle/>
            <a:p>
              <a:r>
                <a:rPr lang="en-US" sz="1200" dirty="0"/>
                <a:t>num_nodes</a:t>
              </a:r>
              <a:endParaRPr lang="en-SG" sz="1200" dirty="0"/>
            </a:p>
          </p:txBody>
        </p:sp>
      </p:grpSp>
      <p:sp>
        <p:nvSpPr>
          <p:cNvPr id="56" name="Rectangle 55"/>
          <p:cNvSpPr/>
          <p:nvPr/>
        </p:nvSpPr>
        <p:spPr>
          <a:xfrm>
            <a:off x="7833193" y="2746750"/>
            <a:ext cx="424542" cy="29391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SG" sz="1400" dirty="0">
              <a:solidFill>
                <a:schemeClr val="tx1"/>
              </a:solidFill>
            </a:endParaRPr>
          </a:p>
        </p:txBody>
      </p:sp>
      <p:grpSp>
        <p:nvGrpSpPr>
          <p:cNvPr id="60" name="Group 59"/>
          <p:cNvGrpSpPr/>
          <p:nvPr/>
        </p:nvGrpSpPr>
        <p:grpSpPr>
          <a:xfrm>
            <a:off x="6286238" y="2442122"/>
            <a:ext cx="642257" cy="359229"/>
            <a:chOff x="6850961" y="504503"/>
            <a:chExt cx="642257" cy="359229"/>
          </a:xfrm>
        </p:grpSpPr>
        <p:sp>
          <p:nvSpPr>
            <p:cNvPr id="57" name="TextBox 56"/>
            <p:cNvSpPr txBox="1"/>
            <p:nvPr/>
          </p:nvSpPr>
          <p:spPr>
            <a:xfrm>
              <a:off x="6850961" y="504503"/>
              <a:ext cx="642257" cy="276999"/>
            </a:xfrm>
            <a:prstGeom prst="rect">
              <a:avLst/>
            </a:prstGeom>
            <a:noFill/>
          </p:spPr>
          <p:txBody>
            <a:bodyPr wrap="square" rtlCol="0">
              <a:spAutoFit/>
            </a:bodyPr>
            <a:lstStyle/>
            <a:p>
              <a:r>
                <a:rPr lang="en-US" sz="1200" dirty="0"/>
                <a:t>ln</a:t>
              </a:r>
              <a:endParaRPr lang="en-SG" sz="1200" dirty="0"/>
            </a:p>
          </p:txBody>
        </p:sp>
        <p:sp>
          <p:nvSpPr>
            <p:cNvPr id="58" name="Rectangle 57"/>
            <p:cNvSpPr/>
            <p:nvPr/>
          </p:nvSpPr>
          <p:spPr>
            <a:xfrm>
              <a:off x="6938047" y="733104"/>
              <a:ext cx="293914" cy="130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48" name="Straight Arrow Connector 47"/>
          <p:cNvCxnSpPr/>
          <p:nvPr/>
        </p:nvCxnSpPr>
        <p:spPr>
          <a:xfrm>
            <a:off x="5658809" y="2801351"/>
            <a:ext cx="223157" cy="1850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6019310" y="2718743"/>
            <a:ext cx="533856" cy="2676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522738" y="2708695"/>
            <a:ext cx="304799" cy="141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9689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par>
                                <p:cTn id="13" presetID="9"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dissolv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dissolv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of modifications</a:t>
            </a:r>
          </a:p>
        </p:txBody>
      </p:sp>
      <p:sp>
        <p:nvSpPr>
          <p:cNvPr id="3" name="Content Placeholder 2"/>
          <p:cNvSpPr>
            <a:spLocks noGrp="1"/>
          </p:cNvSpPr>
          <p:nvPr>
            <p:ph idx="1"/>
          </p:nvPr>
        </p:nvSpPr>
        <p:spPr/>
        <p:txBody>
          <a:bodyPr/>
          <a:lstStyle/>
          <a:p>
            <a:pPr algn="just"/>
            <a:r>
              <a:rPr lang="en-US"/>
              <a:t>Course website </a:t>
            </a:r>
            <a:r>
              <a:rPr lang="en-US" dirty="0"/>
              <a:t>address is changed to </a:t>
            </a:r>
            <a:r>
              <a:rPr lang="en-US" dirty="0">
                <a:hlinkClick r:id="rId2"/>
              </a:rPr>
              <a:t>http://sakai.it.tdt.edu.vn</a:t>
            </a:r>
            <a:endParaRPr lang="en-US" dirty="0"/>
          </a:p>
          <a:p>
            <a:pPr algn="just"/>
            <a:r>
              <a:rPr lang="en-US" dirty="0"/>
              <a:t>Slides “Practice Exercises” are eliminated.</a:t>
            </a:r>
          </a:p>
          <a:p>
            <a:pPr algn="just"/>
            <a:r>
              <a:rPr lang="en-US" dirty="0"/>
              <a:t>Course codes cs1010, cs1020, cs2010 are placed by 501042, 501043, 502043 respectively.</a:t>
            </a:r>
          </a:p>
        </p:txBody>
      </p:sp>
      <p:sp>
        <p:nvSpPr>
          <p:cNvPr id="4" name="Slide Number Placeholder 3"/>
          <p:cNvSpPr>
            <a:spLocks noGrp="1"/>
          </p:cNvSpPr>
          <p:nvPr>
            <p:ph type="sldNum" sz="quarter" idx="4"/>
          </p:nvPr>
        </p:nvSpPr>
        <p:spPr/>
        <p:txBody>
          <a:bodyPr/>
          <a:lstStyle/>
          <a:p>
            <a:fld id="{9D84BA89-CC61-4F67-A868-148EFD8CC251}" type="slidenum">
              <a:rPr/>
              <a:pPr/>
              <a:t>4</a:t>
            </a:fld>
            <a:endParaRPr dirty="0"/>
          </a:p>
        </p:txBody>
      </p:sp>
    </p:spTree>
    <p:extLst>
      <p:ext uri="{BB962C8B-B14F-4D97-AF65-F5344CB8AC3E}">
        <p14:creationId xmlns:p14="http://schemas.microsoft.com/office/powerpoint/2010/main" val="420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Basic Linked List (5/7)</a:t>
            </a:r>
          </a:p>
        </p:txBody>
      </p:sp>
      <p:sp>
        <p:nvSpPr>
          <p:cNvPr id="3" name="Content Placeholder 2"/>
          <p:cNvSpPr>
            <a:spLocks noGrp="1"/>
          </p:cNvSpPr>
          <p:nvPr>
            <p:ph idx="1"/>
          </p:nvPr>
        </p:nvSpPr>
        <p:spPr>
          <a:xfrm>
            <a:off x="457200" y="1004396"/>
            <a:ext cx="8229600" cy="685800"/>
          </a:xfrm>
        </p:spPr>
        <p:txBody>
          <a:bodyPr>
            <a:normAutofit/>
          </a:bodyPr>
          <a:lstStyle/>
          <a:p>
            <a:r>
              <a:rPr lang="en-GB" sz="2800" dirty="0"/>
              <a:t>Printing of the linked list</a:t>
            </a:r>
            <a:endParaRPr lang="en-GB" sz="28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40</a:t>
            </a:fld>
            <a:endParaRPr lang="en-US" sz="1600" dirty="0"/>
          </a:p>
        </p:txBody>
      </p:sp>
      <p:grpSp>
        <p:nvGrpSpPr>
          <p:cNvPr id="4" name="Group 31"/>
          <p:cNvGrpSpPr/>
          <p:nvPr/>
        </p:nvGrpSpPr>
        <p:grpSpPr>
          <a:xfrm>
            <a:off x="731520" y="1385396"/>
            <a:ext cx="8060788" cy="3346609"/>
            <a:chOff x="807720" y="843379"/>
            <a:chExt cx="8060788" cy="3346609"/>
          </a:xfrm>
        </p:grpSpPr>
        <p:sp>
          <p:nvSpPr>
            <p:cNvPr id="33" name="TextBox 32"/>
            <p:cNvSpPr txBox="1"/>
            <p:nvPr/>
          </p:nvSpPr>
          <p:spPr>
            <a:xfrm>
              <a:off x="807720" y="1143000"/>
              <a:ext cx="8060788"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(head == </a:t>
              </a:r>
              <a:r>
                <a:rPr lang="en-US" sz="1600" b="1" dirty="0">
                  <a:solidFill>
                    <a:srgbClr val="006600"/>
                  </a:solidFill>
                  <a:latin typeface="Courier New" pitchFamily="49" charset="0"/>
                  <a:cs typeface="Courier New" pitchFamily="49" charset="0"/>
                </a:rPr>
                <a:t>null</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throw new </a:t>
              </a:r>
              <a:r>
                <a:rPr lang="en-US" sz="1600" b="1" dirty="0">
                  <a:latin typeface="Courier New" pitchFamily="49" charset="0"/>
                  <a:cs typeface="Courier New" pitchFamily="49" charset="0"/>
                </a:rPr>
                <a:t>NoSuchElementException(</a:t>
              </a:r>
              <a:r>
                <a:rPr lang="en-US" sz="1600" b="1" dirty="0">
                  <a:solidFill>
                    <a:srgbClr val="006600"/>
                  </a:solidFill>
                  <a:latin typeface="Courier New" pitchFamily="49" charset="0"/>
                  <a:cs typeface="Courier New" pitchFamily="49" charset="0"/>
                </a:rPr>
                <a:t>"Nothing to print..."</a:t>
              </a:r>
              <a:r>
                <a:rPr lang="en-US" sz="1600" b="1" dirty="0">
                  <a:latin typeface="Courier New" pitchFamily="49" charset="0"/>
                  <a:cs typeface="Courier New" pitchFamily="49" charset="0"/>
                </a:rPr>
                <a:t>);</a:t>
              </a:r>
            </a:p>
            <a:p>
              <a:pPr>
                <a:tabLst>
                  <a:tab pos="290513" algn="l"/>
                  <a:tab pos="566738" algn="l"/>
                  <a:tab pos="855663" algn="l"/>
                </a:tabLst>
              </a:pPr>
              <a:endParaRPr lang="en-US" sz="1600" b="1" dirty="0">
                <a:latin typeface="Courier New" pitchFamily="49" charset="0"/>
                <a:cs typeface="Courier New" pitchFamily="49" charset="0"/>
              </a:endParaRPr>
            </a:p>
            <a:p>
              <a:pPr>
                <a:tabLst>
                  <a:tab pos="290513" algn="l"/>
                  <a:tab pos="566738" algn="l"/>
                  <a:tab pos="855663" algn="l"/>
                </a:tabLst>
              </a:pPr>
              <a:r>
                <a:rPr lang="en-US" sz="1600" b="1" dirty="0">
                  <a:latin typeface="Courier New" pitchFamily="49" charset="0"/>
                  <a:cs typeface="Courier New" pitchFamily="49" charset="0"/>
                </a:rPr>
                <a:t>		ListNode &lt;E&gt; ln = head;</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 </a:t>
              </a:r>
              <a:r>
                <a:rPr lang="en-US" sz="1600" b="1" dirty="0">
                  <a:latin typeface="Courier New" pitchFamily="49" charset="0"/>
                  <a:cs typeface="Courier New" pitchFamily="49" charset="0"/>
                </a:rPr>
                <a:t>+ ln.getElement());</a:t>
              </a:r>
            </a:p>
            <a:p>
              <a:pPr>
                <a:tabLst>
                  <a:tab pos="290513" algn="l"/>
                  <a:tab pos="566738" algn="l"/>
                  <a:tab pos="855663"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 </a:t>
              </a:r>
              <a:r>
                <a:rPr lang="nn-NO" sz="1600" b="1" dirty="0">
                  <a:latin typeface="Courier New" pitchFamily="49" charset="0"/>
                  <a:cs typeface="Courier New" pitchFamily="49" charset="0"/>
                </a:rPr>
                <a:t>i=</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num_nodes; i++) {</a:t>
              </a:r>
            </a:p>
            <a:p>
              <a:pPr>
                <a:tabLst>
                  <a:tab pos="290513" algn="l"/>
                  <a:tab pos="566738" algn="l"/>
                  <a:tab pos="855663" algn="l"/>
                </a:tabLst>
              </a:pPr>
              <a:r>
                <a:rPr lang="en-US" sz="1600" b="1" dirty="0">
                  <a:latin typeface="Courier New" pitchFamily="49" charset="0"/>
                  <a:cs typeface="Courier New" pitchFamily="49" charset="0"/>
                </a:rPr>
                <a:t>			ln = ln.getNext();</a:t>
              </a:r>
            </a:p>
            <a:p>
              <a:pPr>
                <a:tabLst>
                  <a:tab pos="290513" algn="l"/>
                  <a:tab pos="566738" algn="l"/>
                  <a:tab pos="855663"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 " </a:t>
              </a:r>
              <a:r>
                <a:rPr lang="en-US" sz="1600" b="1" dirty="0">
                  <a:latin typeface="Courier New" pitchFamily="49" charset="0"/>
                  <a:cs typeface="Courier New" pitchFamily="49" charset="0"/>
                </a:rPr>
                <a:t>+ ln.getElement());</a:t>
              </a:r>
            </a:p>
            <a:p>
              <a:pPr>
                <a:tabLst>
                  <a:tab pos="290513" algn="l"/>
                  <a:tab pos="566738" algn="l"/>
                  <a:tab pos="855663" algn="l"/>
                </a:tabLst>
              </a:pPr>
              <a:r>
                <a:rPr lang="en-US" sz="1600" b="1" dirty="0">
                  <a:latin typeface="Courier New" pitchFamily="49" charset="0"/>
                  <a:cs typeface="Courier New" pitchFamily="49" charset="0"/>
                </a:rPr>
                <a:t>		}</a:t>
              </a:r>
            </a:p>
            <a:p>
              <a:pPr>
                <a:tabLst>
                  <a:tab pos="290513" algn="l"/>
                  <a:tab pos="566738" algn="l"/>
                  <a:tab pos="855663"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90513" algn="l"/>
                  <a:tab pos="566738" algn="l"/>
                  <a:tab pos="855663" algn="l"/>
                </a:tabLst>
              </a:pPr>
              <a:r>
                <a:rPr lang="en-US" sz="1600" b="1" dirty="0">
                  <a:latin typeface="Courier New" pitchFamily="49" charset="0"/>
                  <a:cs typeface="Courier New" pitchFamily="49" charset="0"/>
                </a:rPr>
                <a:t>	}</a:t>
              </a:r>
            </a:p>
          </p:txBody>
        </p:sp>
        <p:sp>
          <p:nvSpPr>
            <p:cNvPr id="34" name="Rectangle 33"/>
            <p:cNvSpPr/>
            <p:nvPr/>
          </p:nvSpPr>
          <p:spPr>
            <a:xfrm>
              <a:off x="6248400" y="843379"/>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BasicLinkedList.java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#1 (6/7)</a:t>
            </a:r>
          </a:p>
        </p:txBody>
      </p:sp>
      <p:sp>
        <p:nvSpPr>
          <p:cNvPr id="3" name="Content Placeholder 2"/>
          <p:cNvSpPr>
            <a:spLocks noGrp="1"/>
          </p:cNvSpPr>
          <p:nvPr>
            <p:ph idx="1"/>
          </p:nvPr>
        </p:nvSpPr>
        <p:spPr>
          <a:xfrm>
            <a:off x="457200" y="838200"/>
            <a:ext cx="8229600" cy="533400"/>
          </a:xfrm>
        </p:spPr>
        <p:txBody>
          <a:bodyPr>
            <a:normAutofit/>
          </a:bodyPr>
          <a:lstStyle/>
          <a:p>
            <a:r>
              <a:rPr lang="en-GB" sz="2400" dirty="0"/>
              <a:t>Example use #1</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grpSp>
        <p:nvGrpSpPr>
          <p:cNvPr id="4" name="Group 31"/>
          <p:cNvGrpSpPr/>
          <p:nvPr/>
        </p:nvGrpSpPr>
        <p:grpSpPr>
          <a:xfrm>
            <a:off x="304800" y="1066800"/>
            <a:ext cx="8534400" cy="5055513"/>
            <a:chOff x="304800" y="919579"/>
            <a:chExt cx="8686800" cy="5055513"/>
          </a:xfrm>
        </p:grpSpPr>
        <p:sp>
          <p:nvSpPr>
            <p:cNvPr id="33" name="TextBox 32"/>
            <p:cNvSpPr txBox="1"/>
            <p:nvPr/>
          </p:nvSpPr>
          <p:spPr>
            <a:xfrm>
              <a:off x="304800" y="1143000"/>
              <a:ext cx="8686800" cy="483209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TestBasicLinkedList1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71463" algn="l"/>
                  <a:tab pos="542925" algn="l"/>
                  <a:tab pos="803275" algn="l"/>
                  <a:tab pos="1074738" algn="l"/>
                </a:tabLst>
              </a:pPr>
              <a:r>
                <a:rPr lang="en-SG" sz="1600" b="1" dirty="0">
                  <a:latin typeface="Courier New" pitchFamily="49" charset="0"/>
                  <a:cs typeface="Courier New" pitchFamily="49" charset="0"/>
                </a:rPr>
                <a:t>		BasicLinkedList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BasicLinkedList &lt;String&gt;();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list.removeFirst();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(list.contains(</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"xxxx"</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list.print();</a:t>
              </a:r>
            </a:p>
            <a:p>
              <a:pPr>
                <a:tabLst>
                  <a:tab pos="271463" algn="l"/>
                  <a:tab pos="542925" algn="l"/>
                  <a:tab pos="803275" algn="l"/>
                  <a:tab pos="1074738" algn="l"/>
                </a:tabLst>
              </a:pPr>
              <a:r>
                <a:rPr lang="en-SG" sz="1600" b="1" dirty="0">
                  <a:latin typeface="Courier New" pitchFamily="49" charset="0"/>
                  <a:cs typeface="Courier New" pitchFamily="49" charset="0"/>
                </a:rPr>
                <a:t>	}</a:t>
              </a:r>
            </a:p>
            <a:p>
              <a:pPr>
                <a:tabLst>
                  <a:tab pos="271463"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TestBasicLinkedList1.java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3.5 </a:t>
            </a:r>
            <a:r>
              <a:rPr lang="en-US" sz="3600" dirty="0">
                <a:latin typeface="Britannic Bold" panose="020B0903060703020204" pitchFamily="34" charset="0"/>
              </a:rPr>
              <a:t>Test Basic Linked List #2 (7/7)</a:t>
            </a:r>
          </a:p>
        </p:txBody>
      </p:sp>
      <p:sp>
        <p:nvSpPr>
          <p:cNvPr id="3" name="Content Placeholder 2"/>
          <p:cNvSpPr>
            <a:spLocks noGrp="1"/>
          </p:cNvSpPr>
          <p:nvPr>
            <p:ph idx="1"/>
          </p:nvPr>
        </p:nvSpPr>
        <p:spPr>
          <a:xfrm>
            <a:off x="438462" y="873442"/>
            <a:ext cx="8229600" cy="533400"/>
          </a:xfrm>
        </p:spPr>
        <p:txBody>
          <a:bodyPr>
            <a:normAutofit/>
          </a:bodyPr>
          <a:lstStyle/>
          <a:p>
            <a:r>
              <a:rPr lang="en-GB" sz="2400" dirty="0"/>
              <a:t>Example use #2</a:t>
            </a:r>
            <a:endParaRPr lang="en-GB" sz="2400" dirty="0">
              <a:solidFill>
                <a:srgbClr val="0000FF"/>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grpSp>
        <p:nvGrpSpPr>
          <p:cNvPr id="6" name="Group 31"/>
          <p:cNvGrpSpPr/>
          <p:nvPr/>
        </p:nvGrpSpPr>
        <p:grpSpPr>
          <a:xfrm>
            <a:off x="286062" y="1178242"/>
            <a:ext cx="8610600" cy="4501515"/>
            <a:chOff x="304800" y="919579"/>
            <a:chExt cx="8764361" cy="4501515"/>
          </a:xfrm>
        </p:grpSpPr>
        <p:sp>
          <p:nvSpPr>
            <p:cNvPr id="9" name="TextBox 8"/>
            <p:cNvSpPr txBox="1"/>
            <p:nvPr/>
          </p:nvSpPr>
          <p:spPr>
            <a:xfrm>
              <a:off x="304800" y="1143000"/>
              <a:ext cx="8764361" cy="427809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TestBasicLinkedList2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p>
            <a:p>
              <a:pPr>
                <a:tabLst>
                  <a:tab pos="269875"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42925" algn="l"/>
                  <a:tab pos="803275" algn="l"/>
                  <a:tab pos="1074738" algn="l"/>
                </a:tabLst>
              </a:pPr>
              <a:r>
                <a:rPr lang="en-SG" sz="1600" b="1" dirty="0">
                  <a:latin typeface="Courier New" pitchFamily="49" charset="0"/>
                  <a:cs typeface="Courier New" pitchFamily="49" charset="0"/>
                </a:rPr>
                <a:t>		BasicLinkedList &lt;Integer&gt;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BasicLinkedList &lt;Integer&gt;();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34</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12</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9</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endParaRPr lang="en-SG" sz="1600" b="1" dirty="0">
                <a:latin typeface="Courier New" pitchFamily="49" charset="0"/>
                <a:cs typeface="Courier New" pitchFamily="49" charset="0"/>
              </a:endParaRPr>
            </a:p>
            <a:p>
              <a:pPr>
                <a:tabLst>
                  <a:tab pos="269875" algn="l"/>
                  <a:tab pos="542925" algn="l"/>
                  <a:tab pos="803275" algn="l"/>
                  <a:tab pos="1074738"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"Testing removal"</a:t>
              </a:r>
              <a:r>
                <a:rPr lang="en-SG" sz="1600" b="1" dirty="0">
                  <a:latin typeface="Courier New" pitchFamily="49" charset="0"/>
                  <a:cs typeface="Courier New" pitchFamily="49" charset="0"/>
                </a:rPr>
                <a:t>);</a:t>
              </a:r>
            </a:p>
            <a:p>
              <a:pPr>
                <a:tabLst>
                  <a:tab pos="269875" algn="l"/>
                  <a:tab pos="542925" algn="l"/>
                  <a:tab pos="803275" algn="l"/>
                  <a:tab pos="1074738" algn="l"/>
                </a:tabLst>
              </a:pPr>
              <a:r>
                <a:rPr lang="en-SG" sz="1600" b="1" dirty="0">
                  <a:latin typeface="Courier New" pitchFamily="49" charset="0"/>
                  <a:cs typeface="Courier New" pitchFamily="49" charset="0"/>
                </a:rPr>
                <a:t>		list.removeFirst();</a:t>
              </a:r>
            </a:p>
            <a:p>
              <a:pPr>
                <a:tabLst>
                  <a:tab pos="269875" algn="l"/>
                  <a:tab pos="542925" algn="l"/>
                  <a:tab pos="803275" algn="l"/>
                  <a:tab pos="1074738" algn="l"/>
                </a:tabLst>
              </a:pPr>
              <a:r>
                <a:rPr lang="en-SG" sz="1600" b="1" dirty="0">
                  <a:latin typeface="Courier New" pitchFamily="49" charset="0"/>
                  <a:cs typeface="Courier New" pitchFamily="49" charset="0"/>
                </a:rPr>
                <a:t>		list.print();</a:t>
              </a:r>
            </a:p>
            <a:p>
              <a:pPr>
                <a:tabLst>
                  <a:tab pos="269875" algn="l"/>
                  <a:tab pos="542925" algn="l"/>
                  <a:tab pos="803275" algn="l"/>
                  <a:tab pos="1074738" algn="l"/>
                </a:tabLst>
              </a:pPr>
              <a:r>
                <a:rPr lang="en-SG" sz="1600" b="1" dirty="0">
                  <a:latin typeface="Courier New" pitchFamily="49" charset="0"/>
                  <a:cs typeface="Courier New" pitchFamily="49" charset="0"/>
                </a:rPr>
                <a:t>	}</a:t>
              </a:r>
            </a:p>
            <a:p>
              <a:pPr>
                <a:tabLst>
                  <a:tab pos="269875" algn="l"/>
                  <a:tab pos="542925" algn="l"/>
                  <a:tab pos="803275" algn="l"/>
                  <a:tab pos="1074738"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0" name="Rectangle 9"/>
            <p:cNvSpPr/>
            <p:nvPr/>
          </p:nvSpPr>
          <p:spPr>
            <a:xfrm>
              <a:off x="6121854" y="9195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TestBasicLinkedList2.java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tabLst>
                <a:tab pos="6007100" algn="l"/>
              </a:tabLst>
            </a:pPr>
            <a:r>
              <a:rPr lang="en-US" sz="4400" dirty="0">
                <a:solidFill>
                  <a:srgbClr val="C00000"/>
                </a:solidFill>
                <a:latin typeface="Britannic Bold" panose="020B0903060703020204" pitchFamily="34" charset="0"/>
              </a:rPr>
              <a:t>4</a:t>
            </a:r>
            <a:r>
              <a:rPr lang="en-US" sz="4400" dirty="0">
                <a:latin typeface="Britannic Bold" panose="020B0903060703020204" pitchFamily="34" charset="0"/>
              </a:rPr>
              <a:t> More Linked Lists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Exploring variants of linked list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sp>
        <p:nvSpPr>
          <p:cNvPr id="148" name="Rectangle 147"/>
          <p:cNvSpPr/>
          <p:nvPr/>
        </p:nvSpPr>
        <p:spPr>
          <a:xfrm>
            <a:off x="3419872" y="2636912"/>
            <a:ext cx="1872208" cy="1430737"/>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4" name="Group 33"/>
          <p:cNvGrpSpPr/>
          <p:nvPr/>
        </p:nvGrpSpPr>
        <p:grpSpPr>
          <a:xfrm>
            <a:off x="3581400" y="1371600"/>
            <a:ext cx="1524000" cy="1066800"/>
            <a:chOff x="1600200" y="2743200"/>
            <a:chExt cx="1524000" cy="1066800"/>
          </a:xfrm>
        </p:grpSpPr>
        <p:sp>
          <p:nvSpPr>
            <p:cNvPr id="35" name="Rectangle 34"/>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37" name="Rectangle 3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Rectangle 3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40" name="Straight Arrow Connector 39"/>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76" name="Group 75"/>
          <p:cNvGrpSpPr/>
          <p:nvPr/>
        </p:nvGrpSpPr>
        <p:grpSpPr>
          <a:xfrm>
            <a:off x="609600" y="2362200"/>
            <a:ext cx="1600200" cy="1745397"/>
            <a:chOff x="762000" y="1371600"/>
            <a:chExt cx="1600200" cy="1745397"/>
          </a:xfrm>
        </p:grpSpPr>
        <p:sp>
          <p:nvSpPr>
            <p:cNvPr id="63" name="Rectangle 62"/>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4"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65" name="Rectangle 64"/>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6" name="Rectangle 65"/>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6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77" name="Group 76"/>
          <p:cNvGrpSpPr/>
          <p:nvPr/>
        </p:nvGrpSpPr>
        <p:grpSpPr>
          <a:xfrm>
            <a:off x="6553200" y="1447800"/>
            <a:ext cx="1600200" cy="1981200"/>
            <a:chOff x="3810000" y="2133600"/>
            <a:chExt cx="1600200" cy="1981200"/>
          </a:xfrm>
          <a:solidFill>
            <a:schemeClr val="tx2">
              <a:lumMod val="20000"/>
              <a:lumOff val="80000"/>
            </a:schemeClr>
          </a:solidFill>
        </p:grpSpPr>
        <p:sp>
          <p:nvSpPr>
            <p:cNvPr id="78" name="Rectangle 77"/>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9" name="Rectangle 78"/>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Rectangle 79"/>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1"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82"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83"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10" name="Straight Arrow Connector 10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86" name="Group 85"/>
          <p:cNvGrpSpPr/>
          <p:nvPr/>
        </p:nvGrpSpPr>
        <p:grpSpPr>
          <a:xfrm>
            <a:off x="6096000" y="3581400"/>
            <a:ext cx="2667000" cy="2590800"/>
            <a:chOff x="3352800" y="2133600"/>
            <a:chExt cx="2667000" cy="2590800"/>
          </a:xfrm>
          <a:solidFill>
            <a:schemeClr val="tx2">
              <a:lumMod val="20000"/>
              <a:lumOff val="80000"/>
            </a:schemeClr>
          </a:solidFill>
        </p:grpSpPr>
        <p:sp>
          <p:nvSpPr>
            <p:cNvPr id="87" name="Rectangle 86"/>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8" name="Rectangle 87"/>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9" name="Rectangle 8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9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93"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94" name="Straight Arrow Connector 93"/>
          <p:cNvCxnSpPr>
            <a:stCxn id="109" idx="3"/>
            <a:endCxn id="87"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9" idx="3"/>
            <a:endCxn id="88"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03" name="Group 102"/>
          <p:cNvGrpSpPr/>
          <p:nvPr/>
        </p:nvGrpSpPr>
        <p:grpSpPr>
          <a:xfrm>
            <a:off x="3581400" y="2819400"/>
            <a:ext cx="1524000" cy="1066800"/>
            <a:chOff x="1600200" y="2743200"/>
            <a:chExt cx="1524000" cy="1066800"/>
          </a:xfrm>
        </p:grpSpPr>
        <p:sp>
          <p:nvSpPr>
            <p:cNvPr id="104" name="Rectangle 103"/>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5"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06" name="Rectangle 105"/>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9"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12" name="Group 111"/>
          <p:cNvGrpSpPr/>
          <p:nvPr/>
        </p:nvGrpSpPr>
        <p:grpSpPr>
          <a:xfrm>
            <a:off x="3581400" y="4648200"/>
            <a:ext cx="1524000" cy="1219200"/>
            <a:chOff x="1600200" y="2743200"/>
            <a:chExt cx="1524000" cy="1219200"/>
          </a:xfrm>
        </p:grpSpPr>
        <p:sp>
          <p:nvSpPr>
            <p:cNvPr id="114" name="Rectangle 113"/>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5"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17" name="Rectangle 116"/>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8" name="Rectangle 117"/>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26" name="TextBox 125"/>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69" name="TextBox 68"/>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dissolve">
                                      <p:cBhvr>
                                        <p:cTn id="7"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(1/11)</a:t>
            </a:r>
          </a:p>
        </p:txBody>
      </p:sp>
      <p:sp>
        <p:nvSpPr>
          <p:cNvPr id="3" name="Content Placeholder 2"/>
          <p:cNvSpPr>
            <a:spLocks noGrp="1"/>
          </p:cNvSpPr>
          <p:nvPr>
            <p:ph idx="1"/>
          </p:nvPr>
        </p:nvSpPr>
        <p:spPr>
          <a:xfrm>
            <a:off x="457200" y="984738"/>
            <a:ext cx="8229600" cy="5263662"/>
          </a:xfrm>
        </p:spPr>
        <p:txBody>
          <a:bodyPr>
            <a:normAutofit lnSpcReduction="10000"/>
          </a:bodyPr>
          <a:lstStyle/>
          <a:p>
            <a:pPr>
              <a:lnSpc>
                <a:spcPct val="110000"/>
              </a:lnSpc>
              <a:spcBef>
                <a:spcPts val="600"/>
              </a:spcBef>
            </a:pPr>
            <a:r>
              <a:rPr lang="en-GB" sz="2400" dirty="0"/>
              <a:t>We explore different implementations of Linked List</a:t>
            </a:r>
          </a:p>
          <a:p>
            <a:pPr lvl="1">
              <a:lnSpc>
                <a:spcPct val="110000"/>
              </a:lnSpc>
              <a:spcBef>
                <a:spcPts val="600"/>
              </a:spcBef>
            </a:pPr>
            <a:r>
              <a:rPr lang="en-GB" sz="2000" dirty="0"/>
              <a:t>Basic Linked List, Tailed Linked List, Circular Linked List, Doubly Linked List, etc.</a:t>
            </a:r>
          </a:p>
          <a:p>
            <a:pPr>
              <a:lnSpc>
                <a:spcPct val="110000"/>
              </a:lnSpc>
              <a:spcBef>
                <a:spcPts val="1200"/>
              </a:spcBef>
            </a:pPr>
            <a:r>
              <a:rPr lang="en-GB" sz="2400" dirty="0"/>
              <a:t>When nodes are to be inserted to the middle of the linked list, BasicLinkedList (BLL) is not good enough.</a:t>
            </a:r>
          </a:p>
          <a:p>
            <a:pPr>
              <a:lnSpc>
                <a:spcPct val="110000"/>
              </a:lnSpc>
              <a:spcBef>
                <a:spcPts val="1200"/>
              </a:spcBef>
            </a:pPr>
            <a:r>
              <a:rPr lang="en-GB" sz="2400" dirty="0"/>
              <a:t>For example, BLL offers only insertion at the front of the list. If the items in the list must always be sorted according to some key values, then we must be able to insert at the right place. </a:t>
            </a:r>
          </a:p>
          <a:p>
            <a:pPr>
              <a:lnSpc>
                <a:spcPct val="110000"/>
              </a:lnSpc>
              <a:spcBef>
                <a:spcPts val="1200"/>
              </a:spcBef>
            </a:pPr>
            <a:r>
              <a:rPr lang="en-GB" sz="2400" dirty="0"/>
              <a:t>We will enhance BLL to include some additional methods. We shall call this </a:t>
            </a:r>
            <a:r>
              <a:rPr lang="en-GB" sz="2400" dirty="0">
                <a:solidFill>
                  <a:srgbClr val="0000FF"/>
                </a:solidFill>
              </a:rPr>
              <a:t>Enhanced Linked List </a:t>
            </a:r>
            <a:r>
              <a:rPr lang="en-GB" sz="2400" dirty="0"/>
              <a:t>(ELL).</a:t>
            </a:r>
          </a:p>
          <a:p>
            <a:pPr lvl="1">
              <a:lnSpc>
                <a:spcPct val="110000"/>
              </a:lnSpc>
              <a:spcBef>
                <a:spcPts val="600"/>
              </a:spcBef>
            </a:pPr>
            <a:r>
              <a:rPr lang="en-GB" sz="2000" dirty="0"/>
              <a:t>(Note: We could have made ELL a subclass of BLL, but here we will create ELL from scratch instead.)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(2/11)</a:t>
            </a: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GB" sz="2800" dirty="0"/>
              <a:t>We use a new interface file:</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grpSp>
        <p:nvGrpSpPr>
          <p:cNvPr id="6" name="Group 5"/>
          <p:cNvGrpSpPr/>
          <p:nvPr/>
        </p:nvGrpSpPr>
        <p:grpSpPr>
          <a:xfrm>
            <a:off x="304800" y="1524000"/>
            <a:ext cx="8534400" cy="4876800"/>
            <a:chOff x="304800" y="991570"/>
            <a:chExt cx="8534400" cy="4938944"/>
          </a:xfrm>
        </p:grpSpPr>
        <p:sp>
          <p:nvSpPr>
            <p:cNvPr id="9" name="TextBox 8"/>
            <p:cNvSpPr txBox="1"/>
            <p:nvPr/>
          </p:nvSpPr>
          <p:spPr>
            <a:xfrm>
              <a:off x="304800" y="1143000"/>
              <a:ext cx="8534400" cy="478751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b="1" dirty="0">
                  <a:solidFill>
                    <a:srgbClr val="660066"/>
                  </a:solidFill>
                  <a:latin typeface="Courier New" pitchFamily="49" charset="0"/>
                  <a:cs typeface="Courier New" pitchFamily="49" charset="0"/>
                </a:rPr>
                <a:t>import</a:t>
              </a:r>
              <a:r>
                <a:rPr lang="en-SG" b="1" dirty="0">
                  <a:latin typeface="Courier New" pitchFamily="49" charset="0"/>
                  <a:cs typeface="Courier New" pitchFamily="49" charset="0"/>
                </a:rPr>
                <a:t> java.util.*;</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public interface </a:t>
              </a:r>
              <a:r>
                <a:rPr lang="en-SG" b="1" dirty="0">
                  <a:latin typeface="Courier New" pitchFamily="49" charset="0"/>
                  <a:cs typeface="Courier New" pitchFamily="49" charset="0"/>
                </a:rPr>
                <a:t>EnhancedListInterface &lt;E&gt; {</a:t>
              </a:r>
            </a:p>
            <a:p>
              <a:pPr>
                <a:tabLst>
                  <a:tab pos="269875" algn="l"/>
                  <a:tab pos="539750" algn="l"/>
                  <a:tab pos="809625" algn="l"/>
                  <a:tab pos="1079500"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boolean </a:t>
              </a:r>
              <a:r>
                <a:rPr lang="en-SG" b="1" dirty="0">
                  <a:latin typeface="Courier New" pitchFamily="49" charset="0"/>
                  <a:cs typeface="Courier New" pitchFamily="49" charset="0"/>
                </a:rPr>
                <a:t>isEmpty();</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int     </a:t>
              </a:r>
              <a:r>
                <a:rPr lang="en-SG" b="1" dirty="0">
                  <a:latin typeface="Courier New" pitchFamily="49" charset="0"/>
                  <a:cs typeface="Courier New" pitchFamily="49" charset="0"/>
                </a:rPr>
                <a:t>size();</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getFirst()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 </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boolean</a:t>
              </a:r>
              <a:r>
                <a:rPr lang="en-SG" b="1" dirty="0">
                  <a:latin typeface="Courier New" pitchFamily="49" charset="0"/>
                  <a:cs typeface="Courier New" pitchFamily="49" charset="0"/>
                </a:rPr>
                <a:t> contains(E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addFirst(E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removeFirst()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print();</a:t>
              </a:r>
            </a:p>
            <a:p>
              <a:pPr>
                <a:tabLst>
                  <a:tab pos="269875" algn="l"/>
                  <a:tab pos="539750" algn="l"/>
                  <a:tab pos="809625" algn="l"/>
                  <a:tab pos="1079500" algn="l"/>
                </a:tabLst>
              </a:pPr>
              <a:endParaRPr lang="en-SG" sz="1000" b="1" dirty="0">
                <a:latin typeface="Courier New" pitchFamily="49" charset="0"/>
                <a:cs typeface="Courier New" pitchFamily="49" charset="0"/>
              </a:endParaRP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ListNode &lt;E&gt;   getHead(); </a:t>
              </a:r>
            </a:p>
            <a:p>
              <a:pPr>
                <a:tabLst>
                  <a:tab pos="269875" algn="l"/>
                  <a:tab pos="539750" algn="l"/>
                  <a:tab pos="809625" algn="l"/>
                  <a:tab pos="1079500" algn="l"/>
                </a:tabLst>
              </a:pPr>
              <a:r>
                <a:rPr lang="en-US"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void    </a:t>
              </a:r>
              <a:r>
                <a:rPr lang="en-SG" b="1" dirty="0">
                  <a:latin typeface="Courier New" pitchFamily="49" charset="0"/>
                  <a:cs typeface="Courier New" pitchFamily="49" charset="0"/>
                </a:rPr>
                <a:t>addAfter(ListNode &lt;E&gt; current, E item);</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removeAfter(ListNode &lt;E&gt; current) </a:t>
              </a:r>
            </a:p>
            <a:p>
              <a:pPr>
                <a:tabLst>
                  <a:tab pos="269875" algn="l"/>
                  <a:tab pos="539750" algn="l"/>
                  <a:tab pos="809625" algn="l"/>
                  <a:tab pos="1079500" algn="l"/>
                </a:tabLst>
              </a:pPr>
              <a:r>
                <a:rPr lang="en-SG" b="1" dirty="0">
                  <a:solidFill>
                    <a:srgbClr val="0000FF"/>
                  </a:solidFill>
                  <a:latin typeface="Courier New" pitchFamily="49" charset="0"/>
                  <a:cs typeface="Courier New" pitchFamily="49" charset="0"/>
                </a:rPr>
                <a:t>	                  throws</a:t>
              </a:r>
              <a:r>
                <a:rPr lang="en-SG"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remove(E item)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a:t>
              </a:r>
            </a:p>
            <a:p>
              <a:pPr>
                <a:tabLst>
                  <a:tab pos="269875" algn="l"/>
                  <a:tab pos="539750" algn="l"/>
                  <a:tab pos="809625" algn="l"/>
                  <a:tab pos="1079500"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0" name="Rectangle 9"/>
            <p:cNvSpPr/>
            <p:nvPr/>
          </p:nvSpPr>
          <p:spPr>
            <a:xfrm>
              <a:off x="5410200" y="991570"/>
              <a:ext cx="3276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EnhancedListInterface.java</a:t>
              </a:r>
            </a:p>
          </p:txBody>
        </p:sp>
      </p:grpSp>
      <p:grpSp>
        <p:nvGrpSpPr>
          <p:cNvPr id="15" name="Group 14"/>
          <p:cNvGrpSpPr/>
          <p:nvPr/>
        </p:nvGrpSpPr>
        <p:grpSpPr>
          <a:xfrm>
            <a:off x="457200" y="4288971"/>
            <a:ext cx="8077200" cy="1828799"/>
            <a:chOff x="457200" y="3918857"/>
            <a:chExt cx="8077200" cy="1828799"/>
          </a:xfrm>
        </p:grpSpPr>
        <p:sp>
          <p:nvSpPr>
            <p:cNvPr id="11" name="Rounded Rectangle 10"/>
            <p:cNvSpPr/>
            <p:nvPr/>
          </p:nvSpPr>
          <p:spPr>
            <a:xfrm>
              <a:off x="457200" y="4343399"/>
              <a:ext cx="8077200" cy="14042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Line Callout 2 13"/>
            <p:cNvSpPr/>
            <p:nvPr/>
          </p:nvSpPr>
          <p:spPr>
            <a:xfrm>
              <a:off x="7010400" y="3918857"/>
              <a:ext cx="990600" cy="304800"/>
            </a:xfrm>
            <a:prstGeom prst="borderCallout2">
              <a:avLst>
                <a:gd name="adj1" fmla="val 18750"/>
                <a:gd name="adj2" fmla="val -2839"/>
                <a:gd name="adj3" fmla="val 18750"/>
                <a:gd name="adj4" fmla="val -16667"/>
                <a:gd name="adj5" fmla="val 143929"/>
                <a:gd name="adj6" fmla="val -49963"/>
              </a:avLst>
            </a:prstGeom>
            <a:solidFill>
              <a:schemeClr val="accent1">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New</a:t>
              </a:r>
              <a:endParaRPr lang="en-SG" sz="1600" dirty="0">
                <a:solidFill>
                  <a:schemeClr val="tx1"/>
                </a:solidFill>
              </a:endParaRPr>
            </a:p>
          </p:txBody>
        </p:sp>
      </p:gr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04800" y="-155831"/>
            <a:ext cx="8458200" cy="7438018"/>
            <a:chOff x="304800" y="990601"/>
            <a:chExt cx="8458200" cy="7438018"/>
          </a:xfrm>
        </p:grpSpPr>
        <p:grpSp>
          <p:nvGrpSpPr>
            <p:cNvPr id="4" name="Group 31"/>
            <p:cNvGrpSpPr/>
            <p:nvPr/>
          </p:nvGrpSpPr>
          <p:grpSpPr>
            <a:xfrm>
              <a:off x="304800" y="990601"/>
              <a:ext cx="8458200" cy="7438018"/>
              <a:chOff x="381000" y="1066800"/>
              <a:chExt cx="8458200" cy="6898569"/>
            </a:xfrm>
          </p:grpSpPr>
          <p:sp>
            <p:nvSpPr>
              <p:cNvPr id="33" name="TextBox 32"/>
              <p:cNvSpPr txBox="1"/>
              <p:nvPr/>
            </p:nvSpPr>
            <p:spPr>
              <a:xfrm>
                <a:off x="381000" y="1143000"/>
                <a:ext cx="8458200" cy="68223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90513" algn="l"/>
                    <a:tab pos="566738" algn="l"/>
                    <a:tab pos="809625" algn="l"/>
                    <a:tab pos="1079500"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r>
                  <a:rPr lang="en-SG" sz="1600" b="1" dirty="0">
                    <a:solidFill>
                      <a:srgbClr val="0000FF"/>
                    </a:solidFill>
                    <a:latin typeface="Courier New" pitchFamily="49" charset="0"/>
                    <a:cs typeface="Courier New" pitchFamily="49" charset="0"/>
                  </a:rPr>
                  <a:t>class </a:t>
                </a:r>
                <a:r>
                  <a:rPr lang="en-SG" sz="1600" b="1" dirty="0">
                    <a:latin typeface="Courier New" pitchFamily="49" charset="0"/>
                    <a:cs typeface="Courier New" pitchFamily="49" charset="0"/>
                  </a:rPr>
                  <a:t>EnhancedLinkedList &lt;E&gt;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a:p>
                <a:pPr>
                  <a:tabLst>
                    <a:tab pos="290513" algn="l"/>
                    <a:tab pos="566738" algn="l"/>
                    <a:tab pos="809625" algn="l"/>
                    <a:tab pos="1079500" algn="l"/>
                  </a:tabLst>
                </a:pPr>
                <a:endParaRPr lang="en-US" sz="8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isEmpty() { </a:t>
                </a:r>
                <a:r>
                  <a:rPr lang="en-US" sz="1600" b="1" dirty="0">
                    <a:solidFill>
                      <a:srgbClr val="0000FF"/>
                    </a:solidFill>
                    <a:latin typeface="Courier New" pitchFamily="49" charset="0"/>
                    <a:cs typeface="Courier New" pitchFamily="49" charset="0"/>
                  </a:rPr>
                  <a:t>return </a:t>
                </a:r>
                <a:r>
                  <a:rPr lang="en-US" sz="1600" b="1" dirty="0">
                    <a:latin typeface="Courier New" pitchFamily="49" charset="0"/>
                    <a:cs typeface="Courier New" pitchFamily="49" charset="0"/>
                  </a:rPr>
                  <a:t>(num_nodes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int </a:t>
                </a:r>
                <a:r>
                  <a:rPr lang="en-US" sz="1600" b="1" dirty="0">
                    <a:latin typeface="Courier New" pitchFamily="49" charset="0"/>
                    <a:cs typeface="Courier New" pitchFamily="49" charset="0"/>
                  </a:rPr>
                  <a:t>size() {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num_nodes;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a:t>
                </a:r>
                <a:r>
                  <a:rPr lang="en-US" sz="1600" b="1" dirty="0">
                    <a:latin typeface="Courier New" pitchFamily="49" charset="0"/>
                    <a:cs typeface="Courier New" pitchFamily="49" charset="0"/>
                  </a:rPr>
                  <a:t>E getFirst()</a:t>
                </a:r>
                <a:r>
                  <a:rPr lang="en-US" sz="1600" b="1" dirty="0">
                    <a:solidFill>
                      <a:srgbClr val="0000FF"/>
                    </a:solidFill>
                    <a:latin typeface="Courier New" pitchFamily="49" charset="0"/>
                    <a:cs typeface="Courier New" pitchFamily="49" charset="0"/>
                  </a:rPr>
                  <a:t> </a:t>
                </a:r>
                <a:r>
                  <a:rPr lang="en-US" sz="1600" b="1" dirty="0">
                    <a:latin typeface="Courier New" pitchFamily="49" charset="0"/>
                    <a:cs typeface="Courier New" pitchFamily="49" charset="0"/>
                  </a:rPr>
                  <a:t>{ ... }</a:t>
                </a:r>
                <a:endParaRPr lang="en-US" sz="1200" b="1" dirty="0">
                  <a:latin typeface="Courier New" pitchFamily="49" charset="0"/>
                  <a:cs typeface="Courier New" pitchFamily="49" charset="0"/>
                </a:endParaRPr>
              </a:p>
              <a:p>
                <a:pPr>
                  <a:tabLst>
                    <a:tab pos="290513"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boolean </a:t>
                </a:r>
                <a:r>
                  <a:rPr lang="en-US" sz="1600" b="1" dirty="0">
                    <a:latin typeface="Courier New" pitchFamily="49" charset="0"/>
                    <a:cs typeface="Courier New" pitchFamily="49" charset="0"/>
                  </a:rPr>
                  <a:t>contains(E item) { ... }</a:t>
                </a:r>
              </a:p>
              <a:p>
                <a:pPr>
                  <a:tabLst>
                    <a:tab pos="290513" algn="l"/>
                    <a:tab pos="566738" algn="l"/>
                    <a:tab pos="809625" algn="l"/>
                    <a:tab pos="1079500" algn="l"/>
                  </a:tabLst>
                </a:pPr>
                <a:r>
                  <a:rPr lang="en-US" sz="1600" b="1" dirty="0">
                    <a:solidFill>
                      <a:srgbClr val="0000FF"/>
                    </a:solidFill>
                    <a:latin typeface="Courier New" pitchFamily="49" charset="0"/>
                    <a:cs typeface="Courier New" pitchFamily="49" charset="0"/>
                  </a:rPr>
                  <a:t>	public void </a:t>
                </a:r>
                <a:r>
                  <a:rPr lang="en-US" sz="1600" b="1" dirty="0">
                    <a:latin typeface="Courier New" pitchFamily="49" charset="0"/>
                    <a:cs typeface="Courier New" pitchFamily="49" charset="0"/>
                  </a:rPr>
                  <a:t>addFirst(E item)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a:t>
                </a:r>
                <a:r>
                  <a:rPr lang="en-US" sz="1600" b="1" dirty="0">
                    <a:latin typeface="Courier New" pitchFamily="49" charset="0"/>
                    <a:cs typeface="Courier New" pitchFamily="49" charset="0"/>
                  </a:rPr>
                  <a:t> E removeFirst()</a:t>
                </a:r>
                <a:r>
                  <a:rPr lang="en-US" sz="1600" b="1" dirty="0">
                    <a:solidFill>
                      <a:srgbClr val="0000FF"/>
                    </a:solidFill>
                    <a:latin typeface="Courier New" pitchFamily="49" charset="0"/>
                    <a:cs typeface="Courier New" pitchFamily="49" charset="0"/>
                  </a:rPr>
                  <a:t> throws </a:t>
                </a:r>
                <a:r>
                  <a:rPr lang="en-US" sz="1600" b="1" dirty="0">
                    <a:latin typeface="Courier New" pitchFamily="49" charset="0"/>
                    <a:cs typeface="Courier New" pitchFamily="49" charset="0"/>
                  </a:rPr>
                  <a:t>NoSuchElementException { ... };</a:t>
                </a:r>
              </a:p>
              <a:p>
                <a:pPr>
                  <a:tabLst>
                    <a:tab pos="271463" algn="l"/>
                    <a:tab pos="542925" algn="l"/>
                    <a:tab pos="803275" algn="l"/>
                    <a:tab pos="10747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print() </a:t>
                </a:r>
                <a:r>
                  <a:rPr lang="en-US" sz="1600" b="1" dirty="0">
                    <a:solidFill>
                      <a:srgbClr val="0000FF"/>
                    </a:solidFill>
                    <a:latin typeface="Courier New" pitchFamily="49" charset="0"/>
                    <a:cs typeface="Courier New" pitchFamily="49" charset="0"/>
                  </a:rPr>
                  <a:t>throws</a:t>
                </a:r>
                <a:r>
                  <a:rPr lang="en-US" sz="1600" b="1" dirty="0">
                    <a:latin typeface="Courier New" pitchFamily="49" charset="0"/>
                    <a:cs typeface="Courier New" pitchFamily="49" charset="0"/>
                  </a:rPr>
                  <a:t> NoSuchElementException { ...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ListNode &lt;E&gt; getHead()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head; }</a:t>
                </a:r>
              </a:p>
              <a:p>
                <a:pPr>
                  <a:tabLst>
                    <a:tab pos="271463" algn="l"/>
                    <a:tab pos="542925" algn="l"/>
                    <a:tab pos="803275" algn="l"/>
                    <a:tab pos="1074738" algn="l"/>
                  </a:tabLst>
                </a:pPr>
                <a:endParaRPr lang="en-SG" sz="8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a:t>
                </a:r>
              </a:p>
              <a:p>
                <a:pPr lvl="1">
                  <a:tabLst>
                    <a:tab pos="271463" algn="l"/>
                    <a:tab pos="542925" algn="l"/>
                    <a:tab pos="803275" algn="l"/>
                    <a:tab pos="1074738" algn="l"/>
                  </a:tabLst>
                </a:pP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 p = new </a:t>
                </a:r>
                <a:r>
                  <a:rPr lang="en-SG" sz="1600" b="1" dirty="0" err="1">
                    <a:latin typeface="Courier New" pitchFamily="49" charset="0"/>
                    <a:cs typeface="Courier New" pitchFamily="49" charset="0"/>
                  </a:rPr>
                  <a:t>ListNode</a:t>
                </a:r>
                <a:r>
                  <a:rPr lang="en-SG" sz="1600" b="1" dirty="0">
                    <a:latin typeface="Courier New" pitchFamily="49" charset="0"/>
                    <a:cs typeface="Courier New" pitchFamily="49" charset="0"/>
                  </a:rPr>
                  <a:t>&lt;E&gt;(item);</a:t>
                </a:r>
              </a:p>
              <a:p>
                <a:pPr lvl="1">
                  <a:tabLst>
                    <a:tab pos="271463" algn="l"/>
                    <a:tab pos="542925" algn="l"/>
                    <a:tab pos="803275" algn="l"/>
                    <a:tab pos="1074738" algn="l"/>
                  </a:tabLst>
                </a:pPr>
                <a:r>
                  <a:rPr lang="en-SG" sz="1600" b="1" dirty="0" err="1">
                    <a:latin typeface="Courier New" pitchFamily="49" charset="0"/>
                    <a:cs typeface="Courier New" pitchFamily="49" charset="0"/>
                  </a:rPr>
                  <a:t>p.setNext</a:t>
                </a:r>
                <a:r>
                  <a:rPr lang="en-SG" sz="1600" b="1" dirty="0">
                    <a:latin typeface="Courier New" pitchFamily="49" charset="0"/>
                    <a:cs typeface="Courier New" pitchFamily="49" charset="0"/>
                  </a:rPr>
                  <a:t>(</a:t>
                </a:r>
                <a:r>
                  <a:rPr lang="en-SG" sz="1600" b="1" dirty="0" err="1">
                    <a:latin typeface="Courier New" pitchFamily="49" charset="0"/>
                    <a:cs typeface="Courier New" pitchFamily="49" charset="0"/>
                  </a:rPr>
                  <a:t>current.getNext</a:t>
                </a:r>
                <a:r>
                  <a:rPr lang="en-SG" sz="1600" b="1" dirty="0">
                    <a:latin typeface="Courier New" pitchFamily="49" charset="0"/>
                    <a:cs typeface="Courier New" pitchFamily="49" charset="0"/>
                  </a:rPr>
                  <a:t>()));</a:t>
                </a:r>
              </a:p>
              <a:p>
                <a:pPr lvl="1">
                  <a:tabLst>
                    <a:tab pos="271463" algn="l"/>
                    <a:tab pos="542925" algn="l"/>
                    <a:tab pos="803275" algn="l"/>
                    <a:tab pos="1074738" algn="l"/>
                  </a:tabLst>
                </a:pPr>
                <a:r>
                  <a:rPr lang="en-SG" sz="1600" b="1" dirty="0" err="1">
                    <a:latin typeface="Courier New" pitchFamily="49" charset="0"/>
                    <a:cs typeface="Courier New" pitchFamily="49" charset="0"/>
                  </a:rPr>
                  <a:t>Current.setNext</a:t>
                </a:r>
                <a:r>
                  <a:rPr lang="en-SG" sz="1600" b="1" dirty="0">
                    <a:latin typeface="Courier New" pitchFamily="49" charset="0"/>
                    <a:cs typeface="Courier New" pitchFamily="49" charset="0"/>
                  </a:rPr>
                  <a:t>(p);</a:t>
                </a:r>
              </a:p>
              <a:p>
                <a:pPr>
                  <a:tabLst>
                    <a:tab pos="271463" algn="l"/>
                    <a:tab pos="542925" algn="l"/>
                    <a:tab pos="803275" algn="l"/>
                    <a:tab pos="1074738" algn="l"/>
                  </a:tabLst>
                </a:pPr>
                <a:r>
                  <a:rPr lang="en-SG" sz="1600" b="1" dirty="0">
                    <a:latin typeface="Courier New" pitchFamily="49" charset="0"/>
                    <a:cs typeface="Courier New" pitchFamily="49" charset="0"/>
                  </a:rPr>
                  <a:t>}</a:t>
                </a:r>
              </a:p>
              <a:p>
                <a:pPr>
                  <a:tabLst>
                    <a:tab pos="271463" algn="l"/>
                    <a:tab pos="542925" algn="l"/>
                    <a:tab pos="803275" algn="l"/>
                    <a:tab pos="1074738"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else </a:t>
                </a:r>
                <a:r>
                  <a:rPr lang="en-SG" sz="1600"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sz="1600" b="1" dirty="0">
                    <a:latin typeface="Courier New" pitchFamily="49" charset="0"/>
                    <a:cs typeface="Courier New" pitchFamily="49" charset="0"/>
                  </a:rPr>
                  <a:t>//			head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 head);</a:t>
                </a:r>
              </a:p>
              <a:p>
                <a:pPr lvl="1">
                  <a:tabLst>
                    <a:tab pos="231775" algn="l"/>
                    <a:tab pos="508000" algn="l"/>
                    <a:tab pos="739775" algn="l"/>
                  </a:tabLst>
                </a:pPr>
                <a:r>
                  <a:rPr lang="en-US" sz="1600" b="1" dirty="0" err="1">
                    <a:latin typeface="Courier New" pitchFamily="49" charset="0"/>
                    <a:cs typeface="Courier New" pitchFamily="49" charset="0"/>
                  </a:rPr>
                  <a:t>addFirst</a:t>
                </a:r>
                <a:r>
                  <a:rPr lang="en-US" sz="1600" b="1" dirty="0">
                    <a:latin typeface="Courier New" pitchFamily="49" charset="0"/>
                    <a:cs typeface="Courier New" pitchFamily="49" charset="0"/>
                  </a:rPr>
                  <a:t>(item);</a:t>
                </a:r>
              </a:p>
              <a:p>
                <a:pPr>
                  <a:tabLst>
                    <a:tab pos="271463" algn="l"/>
                    <a:tab pos="542925" algn="l"/>
                    <a:tab pos="803275" algn="l"/>
                    <a:tab pos="1074738" algn="l"/>
                  </a:tabLst>
                </a:pPr>
                <a:endParaRPr lang="en-SG" sz="1600" b="1" dirty="0">
                  <a:latin typeface="Courier New" pitchFamily="49" charset="0"/>
                  <a:cs typeface="Courier New" pitchFamily="49" charset="0"/>
                </a:endParaRPr>
              </a:p>
              <a:p>
                <a:pPr>
                  <a:tabLst>
                    <a:tab pos="271463" algn="l"/>
                    <a:tab pos="542925" algn="l"/>
                    <a:tab pos="803275" algn="l"/>
                    <a:tab pos="1074738" algn="l"/>
                  </a:tabLst>
                </a:pPr>
                <a:r>
                  <a:rPr lang="en-SG" sz="1600" b="1" dirty="0">
                    <a:latin typeface="Courier New" pitchFamily="49" charset="0"/>
                    <a:cs typeface="Courier New" pitchFamily="49" charset="0"/>
                  </a:rPr>
                  <a:t>		num_nodes++;</a:t>
                </a:r>
              </a:p>
              <a:p>
                <a:pPr>
                  <a:tabLst>
                    <a:tab pos="271463" algn="l"/>
                    <a:tab pos="542925" algn="l"/>
                    <a:tab pos="803275" algn="l"/>
                    <a:tab pos="1074738"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13" name="Rectangle 12"/>
            <p:cNvSpPr/>
            <p:nvPr/>
          </p:nvSpPr>
          <p:spPr>
            <a:xfrm>
              <a:off x="5867400" y="6248400"/>
              <a:ext cx="2514600" cy="334219"/>
            </a:xfrm>
            <a:prstGeom prst="rect">
              <a:avLst/>
            </a:prstGeom>
            <a:solidFill>
              <a:schemeClr val="bg1"/>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i="1" dirty="0">
                  <a:cs typeface="Courier New" pitchFamily="49" charset="0"/>
                </a:rPr>
                <a:t>To continue on next slide</a:t>
              </a:r>
            </a:p>
          </p:txBody>
        </p:sp>
      </p:gr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grpSp>
        <p:nvGrpSpPr>
          <p:cNvPr id="12" name="Group 11"/>
          <p:cNvGrpSpPr/>
          <p:nvPr/>
        </p:nvGrpSpPr>
        <p:grpSpPr>
          <a:xfrm>
            <a:off x="609600" y="1828800"/>
            <a:ext cx="7924800" cy="2438400"/>
            <a:chOff x="609600" y="1828800"/>
            <a:chExt cx="7924800" cy="2438400"/>
          </a:xfrm>
        </p:grpSpPr>
        <p:sp>
          <p:nvSpPr>
            <p:cNvPr id="10" name="Rounded Rectangle 9"/>
            <p:cNvSpPr/>
            <p:nvPr/>
          </p:nvSpPr>
          <p:spPr>
            <a:xfrm>
              <a:off x="609600" y="1828800"/>
              <a:ext cx="7924800" cy="2438400"/>
            </a:xfrm>
            <a:prstGeom prst="roundRect">
              <a:avLst>
                <a:gd name="adj" fmla="val 506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5715000" y="2819400"/>
              <a:ext cx="2590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Same as in </a:t>
              </a:r>
              <a:r>
                <a:rPr lang="en-US" dirty="0">
                  <a:solidFill>
                    <a:srgbClr val="0000FF"/>
                  </a:solidFill>
                </a:rPr>
                <a:t>BasicLinkedList.java</a:t>
              </a:r>
              <a:endParaRPr lang="en-SG"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(4/11)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33" name="TextBox 32"/>
          <p:cNvSpPr txBox="1"/>
          <p:nvPr/>
        </p:nvSpPr>
        <p:spPr>
          <a:xfrm>
            <a:off x="228600" y="1295400"/>
            <a:ext cx="8686800" cy="3416320"/>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b="1" dirty="0">
                <a:solidFill>
                  <a:srgbClr val="0000FF"/>
                </a:solidFill>
                <a:latin typeface="Courier New" pitchFamily="49" charset="0"/>
                <a:cs typeface="Courier New" pitchFamily="49" charset="0"/>
              </a:rPr>
              <a:t>public void </a:t>
            </a:r>
            <a:r>
              <a:rPr lang="en-SG" b="1" dirty="0">
                <a:solidFill>
                  <a:srgbClr val="C00000"/>
                </a:solidFill>
                <a:latin typeface="Courier New" pitchFamily="49" charset="0"/>
                <a:cs typeface="Courier New" pitchFamily="49" charset="0"/>
              </a:rPr>
              <a:t>addAfter</a:t>
            </a:r>
            <a:r>
              <a:rPr lang="en-SG" b="1" dirty="0">
                <a:latin typeface="Courier New" pitchFamily="49" charset="0"/>
                <a:cs typeface="Courier New" pitchFamily="49" charset="0"/>
              </a:rPr>
              <a:t>(ListNode &lt;E&gt; current, E item)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(current != </a:t>
            </a:r>
            <a:r>
              <a:rPr lang="en-SG" b="1" dirty="0">
                <a:solidFill>
                  <a:srgbClr val="006600"/>
                </a:solidFill>
                <a:latin typeface="Courier New" pitchFamily="49" charset="0"/>
                <a:cs typeface="Courier New" pitchFamily="49" charset="0"/>
              </a:rPr>
              <a:t>null</a:t>
            </a:r>
            <a:r>
              <a:rPr lang="en-SG" b="1" dirty="0">
                <a:latin typeface="Courier New" pitchFamily="49" charset="0"/>
                <a:cs typeface="Courier New" pitchFamily="49" charset="0"/>
              </a:rPr>
              <a:t>) { </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current.setNext</a:t>
            </a:r>
            <a:r>
              <a:rPr lang="en-SG" b="1" dirty="0">
                <a:latin typeface="Courier New" pitchFamily="49" charset="0"/>
                <a:cs typeface="Courier New" pitchFamily="49" charset="0"/>
              </a:rPr>
              <a:t>(</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ListNode</a:t>
            </a:r>
            <a:r>
              <a:rPr lang="en-SG" b="1" dirty="0">
                <a:latin typeface="Courier New" pitchFamily="49" charset="0"/>
                <a:cs typeface="Courier New" pitchFamily="49" charset="0"/>
              </a:rPr>
              <a:t> &lt;E&gt;(</a:t>
            </a:r>
            <a:r>
              <a:rPr lang="en-SG" b="1" dirty="0" err="1">
                <a:latin typeface="Courier New" pitchFamily="49" charset="0"/>
                <a:cs typeface="Courier New" pitchFamily="49" charset="0"/>
              </a:rPr>
              <a:t>item,current.getNext</a:t>
            </a:r>
            <a:r>
              <a:rPr lang="en-SG" b="1" dirty="0">
                <a:latin typeface="Courier New" pitchFamily="49" charset="0"/>
                <a:cs typeface="Courier New" pitchFamily="49" charset="0"/>
              </a:rPr>
              <a:t>()));</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ListNode</a:t>
            </a:r>
            <a:r>
              <a:rPr lang="en-SG" b="1" dirty="0">
                <a:latin typeface="Courier New" pitchFamily="49" charset="0"/>
                <a:cs typeface="Courier New" pitchFamily="49" charset="0"/>
              </a:rPr>
              <a:t>&lt;E&gt; p = new </a:t>
            </a:r>
            <a:r>
              <a:rPr lang="en-SG" b="1" dirty="0" err="1">
                <a:latin typeface="Courier New" pitchFamily="49" charset="0"/>
                <a:cs typeface="Courier New" pitchFamily="49" charset="0"/>
              </a:rPr>
              <a:t>ListNode</a:t>
            </a:r>
            <a:r>
              <a:rPr lang="en-SG" b="1" dirty="0">
                <a:latin typeface="Courier New" pitchFamily="49" charset="0"/>
                <a:cs typeface="Courier New" pitchFamily="49" charset="0"/>
              </a:rPr>
              <a:t>&lt;E&gt;(item);</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p.setNext</a:t>
            </a:r>
            <a:r>
              <a:rPr lang="en-SG" b="1" dirty="0">
                <a:latin typeface="Courier New" pitchFamily="49" charset="0"/>
                <a:cs typeface="Courier New" pitchFamily="49" charset="0"/>
              </a:rPr>
              <a:t>(</a:t>
            </a:r>
            <a:r>
              <a:rPr lang="en-SG" b="1" dirty="0" err="1">
                <a:latin typeface="Courier New" pitchFamily="49" charset="0"/>
                <a:cs typeface="Courier New" pitchFamily="49" charset="0"/>
              </a:rPr>
              <a:t>current.getNext</a:t>
            </a:r>
            <a:r>
              <a:rPr lang="en-SG" b="1" dirty="0">
                <a:latin typeface="Courier New" pitchFamily="49" charset="0"/>
                <a:cs typeface="Courier New" pitchFamily="49" charset="0"/>
              </a:rPr>
              <a:t>());</a:t>
            </a:r>
          </a:p>
          <a:p>
            <a:pPr>
              <a:tabLst>
                <a:tab pos="271463" algn="l"/>
                <a:tab pos="542925" algn="l"/>
                <a:tab pos="803275" algn="l"/>
                <a:tab pos="1074738"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current.setNext</a:t>
            </a:r>
            <a:r>
              <a:rPr lang="en-SG" b="1" dirty="0">
                <a:latin typeface="Courier New" pitchFamily="49" charset="0"/>
                <a:cs typeface="Courier New" pitchFamily="49" charset="0"/>
              </a:rPr>
              <a:t>(p);</a:t>
            </a:r>
          </a:p>
          <a:p>
            <a:pPr>
              <a:tabLst>
                <a:tab pos="271463" algn="l"/>
                <a:tab pos="542925" algn="l"/>
                <a:tab pos="803275" algn="l"/>
                <a:tab pos="1074738" algn="l"/>
              </a:tabLst>
            </a:pPr>
            <a:endParaRPr lang="en-SG" b="1" dirty="0">
              <a:latin typeface="Courier New" pitchFamily="49" charset="0"/>
              <a:cs typeface="Courier New" pitchFamily="49" charset="0"/>
            </a:endParaRPr>
          </a:p>
          <a:p>
            <a:pPr>
              <a:tabLst>
                <a:tab pos="271463" algn="l"/>
                <a:tab pos="542925" algn="l"/>
                <a:tab pos="803275" algn="l"/>
                <a:tab pos="1074738" algn="l"/>
              </a:tabLst>
            </a:pPr>
            <a:r>
              <a:rPr lang="en-SG" b="1" dirty="0">
                <a:latin typeface="Courier New" pitchFamily="49" charset="0"/>
                <a:cs typeface="Courier New" pitchFamily="49" charset="0"/>
              </a:rPr>
              <a:t>	} </a:t>
            </a:r>
            <a:r>
              <a:rPr lang="en-SG" b="1" dirty="0">
                <a:solidFill>
                  <a:srgbClr val="0000FF"/>
                </a:solidFill>
                <a:latin typeface="Courier New" pitchFamily="49" charset="0"/>
                <a:cs typeface="Courier New" pitchFamily="49" charset="0"/>
              </a:rPr>
              <a:t>else</a:t>
            </a:r>
            <a:r>
              <a:rPr lang="en-SG" b="1" dirty="0">
                <a:latin typeface="Courier New" pitchFamily="49" charset="0"/>
                <a:cs typeface="Courier New" pitchFamily="49" charset="0"/>
              </a:rPr>
              <a:t> { </a:t>
            </a:r>
            <a:r>
              <a:rPr lang="en-SG" b="1" dirty="0">
                <a:solidFill>
                  <a:srgbClr val="663300"/>
                </a:solidFill>
                <a:latin typeface="Courier New" pitchFamily="49" charset="0"/>
                <a:cs typeface="Courier New" pitchFamily="49" charset="0"/>
              </a:rPr>
              <a:t>// insert item at front</a:t>
            </a:r>
          </a:p>
          <a:p>
            <a:pPr>
              <a:tabLst>
                <a:tab pos="271463" algn="l"/>
                <a:tab pos="542925" algn="l"/>
                <a:tab pos="803275" algn="l"/>
                <a:tab pos="1074738" algn="l"/>
              </a:tabLst>
            </a:pPr>
            <a:r>
              <a:rPr lang="en-SG" b="1" dirty="0">
                <a:latin typeface="Courier New" pitchFamily="49" charset="0"/>
                <a:cs typeface="Courier New" pitchFamily="49" charset="0"/>
              </a:rPr>
              <a:t>		head = </a:t>
            </a:r>
            <a:r>
              <a:rPr lang="en-SG" b="1" dirty="0">
                <a:solidFill>
                  <a:srgbClr val="0000FF"/>
                </a:solidFill>
                <a:latin typeface="Courier New" pitchFamily="49" charset="0"/>
                <a:cs typeface="Courier New" pitchFamily="49" charset="0"/>
              </a:rPr>
              <a:t>new</a:t>
            </a:r>
            <a:r>
              <a:rPr lang="en-SG" b="1" dirty="0">
                <a:latin typeface="Courier New" pitchFamily="49" charset="0"/>
                <a:cs typeface="Courier New" pitchFamily="49" charset="0"/>
              </a:rPr>
              <a:t> ListNode &lt;E&gt; (item, head);</a:t>
            </a:r>
          </a:p>
          <a:p>
            <a:pPr>
              <a:tabLst>
                <a:tab pos="271463" algn="l"/>
                <a:tab pos="542925" algn="l"/>
                <a:tab pos="803275" algn="l"/>
                <a:tab pos="1074738" algn="l"/>
              </a:tabLst>
            </a:pPr>
            <a:r>
              <a:rPr lang="en-SG" b="1" dirty="0">
                <a:latin typeface="Courier New" pitchFamily="49" charset="0"/>
                <a:cs typeface="Courier New" pitchFamily="49" charset="0"/>
              </a:rPr>
              <a:t>	}</a:t>
            </a:r>
          </a:p>
          <a:p>
            <a:pPr>
              <a:tabLst>
                <a:tab pos="271463" algn="l"/>
                <a:tab pos="542925" algn="l"/>
                <a:tab pos="803275" algn="l"/>
                <a:tab pos="1074738" algn="l"/>
              </a:tabLst>
            </a:pPr>
            <a:r>
              <a:rPr lang="en-SG" b="1" dirty="0">
                <a:latin typeface="Courier New" pitchFamily="49" charset="0"/>
                <a:cs typeface="Courier New" pitchFamily="49" charset="0"/>
              </a:rPr>
              <a:t>	num_nodes++;</a:t>
            </a:r>
          </a:p>
          <a:p>
            <a:pPr>
              <a:tabLst>
                <a:tab pos="271463" algn="l"/>
                <a:tab pos="542925" algn="l"/>
                <a:tab pos="803275" algn="l"/>
                <a:tab pos="1074738" algn="l"/>
              </a:tabLst>
            </a:pPr>
            <a:r>
              <a:rPr lang="en-SG" b="1" dirty="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9"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31" name="Text Box 26"/>
          <p:cNvSpPr txBox="1">
            <a:spLocks noChangeArrowheads="1"/>
          </p:cNvSpPr>
          <p:nvPr/>
        </p:nvSpPr>
        <p:spPr bwMode="auto">
          <a:xfrm>
            <a:off x="4086575" y="33761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4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44"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45"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5</a:t>
            </a: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74"/>
          <p:cNvGrpSpPr/>
          <p:nvPr/>
        </p:nvGrpSpPr>
        <p:grpSpPr>
          <a:xfrm>
            <a:off x="1447800" y="4495800"/>
            <a:ext cx="1585912" cy="903287"/>
            <a:chOff x="762000" y="-1468921"/>
            <a:chExt cx="1585912" cy="903287"/>
          </a:xfrm>
        </p:grpSpPr>
        <p:sp>
          <p:nvSpPr>
            <p:cNvPr id="4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51"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54"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7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69"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0"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1"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6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63"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4"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60"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1"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62"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80"/>
          <p:cNvGrpSpPr/>
          <p:nvPr/>
        </p:nvGrpSpPr>
        <p:grpSpPr>
          <a:xfrm>
            <a:off x="6594227" y="4254500"/>
            <a:ext cx="1424970" cy="1326670"/>
            <a:chOff x="6594227" y="4254500"/>
            <a:chExt cx="1424970" cy="1326670"/>
          </a:xfrm>
        </p:grpSpPr>
        <p:sp>
          <p:nvSpPr>
            <p:cNvPr id="41" name="Freeform 37"/>
            <p:cNvSpPr>
              <a:spLocks/>
            </p:cNvSpPr>
            <p:nvPr/>
          </p:nvSpPr>
          <p:spPr bwMode="auto">
            <a:xfrm>
              <a:off x="6594227" y="4806470"/>
              <a:ext cx="538874" cy="774700"/>
            </a:xfrm>
            <a:custGeom>
              <a:avLst/>
              <a:gdLst>
                <a:gd name="T0" fmla="*/ 0 w 368"/>
                <a:gd name="T1" fmla="*/ 464 h 488"/>
                <a:gd name="T2" fmla="*/ 240 w 368"/>
                <a:gd name="T3" fmla="*/ 464 h 488"/>
                <a:gd name="T4" fmla="*/ 368 w 368"/>
                <a:gd name="T5" fmla="*/ 320 h 488"/>
                <a:gd name="T6" fmla="*/ 240 w 368"/>
                <a:gd name="T7" fmla="*/ 144 h 488"/>
                <a:gd name="T8" fmla="*/ 272 w 368"/>
                <a:gd name="T9" fmla="*/ 0 h 488"/>
                <a:gd name="T10" fmla="*/ 0 60000 65536"/>
                <a:gd name="T11" fmla="*/ 0 60000 65536"/>
                <a:gd name="T12" fmla="*/ 0 60000 65536"/>
                <a:gd name="T13" fmla="*/ 0 60000 65536"/>
                <a:gd name="T14" fmla="*/ 0 60000 65536"/>
                <a:gd name="T15" fmla="*/ 0 w 368"/>
                <a:gd name="T16" fmla="*/ 0 h 488"/>
                <a:gd name="T17" fmla="*/ 368 w 368"/>
                <a:gd name="T18" fmla="*/ 488 h 488"/>
              </a:gdLst>
              <a:ahLst/>
              <a:cxnLst>
                <a:cxn ang="T10">
                  <a:pos x="T0" y="T1"/>
                </a:cxn>
                <a:cxn ang="T11">
                  <a:pos x="T2" y="T3"/>
                </a:cxn>
                <a:cxn ang="T12">
                  <a:pos x="T4" y="T5"/>
                </a:cxn>
                <a:cxn ang="T13">
                  <a:pos x="T6" y="T7"/>
                </a:cxn>
                <a:cxn ang="T14">
                  <a:pos x="T8" y="T9"/>
                </a:cxn>
              </a:cxnLst>
              <a:rect l="T15" t="T16" r="T17" b="T18"/>
              <a:pathLst>
                <a:path w="368" h="488">
                  <a:moveTo>
                    <a:pt x="0" y="464"/>
                  </a:moveTo>
                  <a:cubicBezTo>
                    <a:pt x="89" y="476"/>
                    <a:pt x="179" y="488"/>
                    <a:pt x="240" y="464"/>
                  </a:cubicBezTo>
                  <a:cubicBezTo>
                    <a:pt x="301" y="440"/>
                    <a:pt x="368" y="373"/>
                    <a:pt x="368" y="320"/>
                  </a:cubicBezTo>
                  <a:cubicBezTo>
                    <a:pt x="368" y="267"/>
                    <a:pt x="256" y="197"/>
                    <a:pt x="240" y="144"/>
                  </a:cubicBezTo>
                  <a:cubicBezTo>
                    <a:pt x="224" y="91"/>
                    <a:pt x="248" y="45"/>
                    <a:pt x="272" y="0"/>
                  </a:cubicBezTo>
                </a:path>
              </a:pathLst>
            </a:custGeom>
            <a:noFill/>
            <a:ln w="38100" cap="flat" cmpd="sng">
              <a:solidFill>
                <a:srgbClr val="FF0000"/>
              </a:solidFill>
              <a:prstDash val="solid"/>
              <a:round/>
              <a:headEnd type="none" w="sm" len="sm"/>
              <a:tailEnd type="triangle" w="med" len="med"/>
            </a:ln>
          </p:spPr>
          <p:txBody>
            <a:bodyPr wrap="none" anchor="ctr"/>
            <a:lstStyle/>
            <a:p>
              <a:endParaRPr lang="en-US" dirty="0"/>
            </a:p>
          </p:txBody>
        </p:sp>
        <p:grpSp>
          <p:nvGrpSpPr>
            <p:cNvPr id="11" name="Group 78"/>
            <p:cNvGrpSpPr/>
            <p:nvPr/>
          </p:nvGrpSpPr>
          <p:grpSpPr>
            <a:xfrm>
              <a:off x="6858000" y="4254500"/>
              <a:ext cx="1161197" cy="508000"/>
              <a:chOff x="6858000" y="4254500"/>
              <a:chExt cx="1161197" cy="508000"/>
            </a:xfrm>
          </p:grpSpPr>
          <p:sp>
            <p:nvSpPr>
              <p:cNvPr id="76" name="Rectangle 13"/>
              <p:cNvSpPr>
                <a:spLocks noChangeArrowheads="1"/>
              </p:cNvSpPr>
              <p:nvPr/>
            </p:nvSpPr>
            <p:spPr bwMode="auto">
              <a:xfrm>
                <a:off x="6858000" y="42672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77" name="Line 14"/>
              <p:cNvSpPr>
                <a:spLocks noChangeShapeType="1"/>
              </p:cNvSpPr>
              <p:nvPr/>
            </p:nvSpPr>
            <p:spPr bwMode="auto">
              <a:xfrm>
                <a:off x="7538297" y="42545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78" name="Text Box 15"/>
              <p:cNvSpPr txBox="1">
                <a:spLocks noChangeArrowheads="1"/>
              </p:cNvSpPr>
              <p:nvPr/>
            </p:nvSpPr>
            <p:spPr bwMode="auto">
              <a:xfrm>
                <a:off x="6858000" y="4316413"/>
                <a:ext cx="668773"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item</a:t>
                </a:r>
              </a:p>
            </p:txBody>
          </p:sp>
        </p:grpSp>
        <p:sp>
          <p:nvSpPr>
            <p:cNvPr id="80" name="Line 23"/>
            <p:cNvSpPr>
              <a:spLocks noChangeShapeType="1"/>
            </p:cNvSpPr>
            <p:nvPr/>
          </p:nvSpPr>
          <p:spPr bwMode="auto">
            <a:xfrm>
              <a:off x="7696200" y="4648200"/>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2" name="Line 23"/>
          <p:cNvSpPr>
            <a:spLocks noChangeShapeType="1"/>
          </p:cNvSpPr>
          <p:nvPr/>
        </p:nvSpPr>
        <p:spPr bwMode="auto">
          <a:xfrm>
            <a:off x="5410200" y="3581400"/>
            <a:ext cx="533400" cy="18288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3">
                                            <p:txEl>
                                              <p:pRg st="1" end="1"/>
                                            </p:txEl>
                                          </p:spTgt>
                                        </p:tgtEl>
                                        <p:attrNameLst>
                                          <p:attrName>style.visibility</p:attrName>
                                        </p:attrNameLst>
                                      </p:cBhvr>
                                      <p:to>
                                        <p:strVal val="visible"/>
                                      </p:to>
                                    </p:set>
                                    <p:animEffect transition="in" filter="dissolve">
                                      <p:cBhvr>
                                        <p:cTn id="14" dur="500"/>
                                        <p:tgtEl>
                                          <p:spTgt spid="33">
                                            <p:txEl>
                                              <p:pRg st="1" end="1"/>
                                            </p:txEl>
                                          </p:spTgt>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33">
                                            <p:txEl>
                                              <p:pRg st="2" end="2"/>
                                            </p:txEl>
                                          </p:spTgt>
                                        </p:tgtEl>
                                        <p:attrNameLst>
                                          <p:attrName>style.visibility</p:attrName>
                                        </p:attrNameLst>
                                      </p:cBhvr>
                                      <p:to>
                                        <p:strVal val="visible"/>
                                      </p:to>
                                    </p:set>
                                    <p:animEffect transition="in" filter="dissolve">
                                      <p:cBhvr>
                                        <p:cTn id="18" dur="500"/>
                                        <p:tgtEl>
                                          <p:spTgt spid="3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dissolve">
                                      <p:cBhvr>
                                        <p:cTn id="23" dur="500"/>
                                        <p:tgtEl>
                                          <p:spTgt spid="3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3">
                                            <p:txEl>
                                              <p:pRg st="4" end="4"/>
                                            </p:txEl>
                                          </p:spTgt>
                                        </p:tgtEl>
                                        <p:attrNameLst>
                                          <p:attrName>style.visibility</p:attrName>
                                        </p:attrNameLst>
                                      </p:cBhvr>
                                      <p:to>
                                        <p:strVal val="visible"/>
                                      </p:to>
                                    </p:set>
                                    <p:animEffect transition="in" filter="dissolve">
                                      <p:cBhvr>
                                        <p:cTn id="28" dur="500"/>
                                        <p:tgtEl>
                                          <p:spTgt spid="3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xEl>
                                              <p:pRg st="5" end="5"/>
                                            </p:txEl>
                                          </p:spTgt>
                                        </p:tgtEl>
                                        <p:attrNameLst>
                                          <p:attrName>style.visibility</p:attrName>
                                        </p:attrNameLst>
                                      </p:cBhvr>
                                      <p:to>
                                        <p:strVal val="visible"/>
                                      </p:to>
                                    </p:set>
                                    <p:animEffect transition="in" filter="dissolve">
                                      <p:cBhvr>
                                        <p:cTn id="33" dur="500"/>
                                        <p:tgtEl>
                                          <p:spTgt spid="33">
                                            <p:txEl>
                                              <p:pRg st="5" end="5"/>
                                            </p:txEl>
                                          </p:spTgt>
                                        </p:tgtEl>
                                      </p:cBhvr>
                                    </p:animEffect>
                                  </p:childTnLst>
                                </p:cTn>
                              </p:par>
                            </p:childTnLst>
                          </p:cTn>
                        </p:par>
                        <p:par>
                          <p:cTn id="34" fill="hold">
                            <p:stCondLst>
                              <p:cond delay="500"/>
                            </p:stCondLst>
                            <p:childTnLst>
                              <p:par>
                                <p:cTn id="35" presetID="9" presetClass="exit" presetSubtype="0" fill="hold" grpId="0" nodeType="afterEffect">
                                  <p:stCondLst>
                                    <p:cond delay="0"/>
                                  </p:stCondLst>
                                  <p:childTnLst>
                                    <p:animEffect transition="out" filter="dissolv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3">
                                            <p:txEl>
                                              <p:pRg st="7" end="7"/>
                                            </p:txEl>
                                          </p:spTgt>
                                        </p:tgtEl>
                                        <p:attrNameLst>
                                          <p:attrName>style.visibility</p:attrName>
                                        </p:attrNameLst>
                                      </p:cBhvr>
                                      <p:to>
                                        <p:strVal val="visible"/>
                                      </p:to>
                                    </p:set>
                                    <p:animEffect transition="in" filter="dissolve">
                                      <p:cBhvr>
                                        <p:cTn id="46" dur="500"/>
                                        <p:tgtEl>
                                          <p:spTgt spid="33">
                                            <p:txEl>
                                              <p:pRg st="7" end="7"/>
                                            </p:txEl>
                                          </p:spTgt>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3">
                                            <p:txEl>
                                              <p:pRg st="8" end="8"/>
                                            </p:txEl>
                                          </p:spTgt>
                                        </p:tgtEl>
                                        <p:attrNameLst>
                                          <p:attrName>style.visibility</p:attrName>
                                        </p:attrNameLst>
                                      </p:cBhvr>
                                      <p:to>
                                        <p:strVal val="visible"/>
                                      </p:to>
                                    </p:set>
                                    <p:animEffect transition="in" filter="dissolve">
                                      <p:cBhvr>
                                        <p:cTn id="50" dur="500"/>
                                        <p:tgtEl>
                                          <p:spTgt spid="33">
                                            <p:txEl>
                                              <p:pRg st="8" end="8"/>
                                            </p:txEl>
                                          </p:spTgt>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3">
                                            <p:txEl>
                                              <p:pRg st="9" end="9"/>
                                            </p:txEl>
                                          </p:spTgt>
                                        </p:tgtEl>
                                        <p:attrNameLst>
                                          <p:attrName>style.visibility</p:attrName>
                                        </p:attrNameLst>
                                      </p:cBhvr>
                                      <p:to>
                                        <p:strVal val="visible"/>
                                      </p:to>
                                    </p:set>
                                    <p:animEffect transition="in" filter="dissolve">
                                      <p:cBhvr>
                                        <p:cTn id="54" dur="500"/>
                                        <p:tgtEl>
                                          <p:spTgt spid="3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animEffect transition="in" filter="dissolve">
                                      <p:cBhvr>
                                        <p:cTn id="59" dur="500"/>
                                        <p:tgtEl>
                                          <p:spTgt spid="33">
                                            <p:txEl>
                                              <p:pRg st="10" end="10"/>
                                            </p:txEl>
                                          </p:spTgt>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33">
                                            <p:txEl>
                                              <p:pRg st="11" end="11"/>
                                            </p:txEl>
                                          </p:spTgt>
                                        </p:tgtEl>
                                        <p:attrNameLst>
                                          <p:attrName>style.visibility</p:attrName>
                                        </p:attrNameLst>
                                      </p:cBhvr>
                                      <p:to>
                                        <p:strVal val="visible"/>
                                      </p:to>
                                    </p:set>
                                  </p:childTnLst>
                                </p:cTn>
                              </p:par>
                            </p:childTnLst>
                          </p:cTn>
                        </p:par>
                        <p:par>
                          <p:cTn id="63" fill="hold">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ssolve">
                                      <p:cBhvr>
                                        <p:cTn id="6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nimBg="1"/>
      <p:bldP spid="45" grpId="0" animBg="1"/>
      <p:bldP spid="6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(5/11)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grpSp>
        <p:nvGrpSpPr>
          <p:cNvPr id="4" name="Group 31"/>
          <p:cNvGrpSpPr/>
          <p:nvPr/>
        </p:nvGrpSpPr>
        <p:grpSpPr>
          <a:xfrm>
            <a:off x="228600" y="919579"/>
            <a:ext cx="8686800" cy="5092958"/>
            <a:chOff x="304800" y="1066800"/>
            <a:chExt cx="8686800" cy="5092958"/>
          </a:xfrm>
        </p:grpSpPr>
        <p:sp>
          <p:nvSpPr>
            <p:cNvPr id="33" name="TextBox 32"/>
            <p:cNvSpPr txBox="1"/>
            <p:nvPr/>
          </p:nvSpPr>
          <p:spPr>
            <a:xfrm>
              <a:off x="304800" y="1143000"/>
              <a:ext cx="8686800" cy="501675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latin typeface="Courier New" pitchFamily="49" charset="0"/>
                  <a:cs typeface="Courier New" pitchFamily="49" charset="0"/>
                </a:rPr>
                <a:t>		E temp;</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ListNode &lt;E&gt; nextPtr =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assume we want to remove head</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temp = head.getElement();</a:t>
              </a:r>
            </a:p>
            <a:p>
              <a:pPr>
                <a:tabLst>
                  <a:tab pos="269875" algn="l"/>
                  <a:tab pos="539750" algn="l"/>
                  <a:tab pos="809625" algn="l"/>
                  <a:tab pos="1079500" algn="l"/>
                </a:tabLst>
              </a:pPr>
              <a:r>
                <a:rPr lang="en-SG" sz="1600" b="1" dirty="0">
                  <a:latin typeface="Courier New" pitchFamily="49" charset="0"/>
                  <a:cs typeface="Courier New" pitchFamily="49" charset="0"/>
                </a:rPr>
                <a:t>				head = head.getNext();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400" b="1" dirty="0">
                  <a:solidFill>
                    <a:srgbClr val="006600"/>
                  </a:solidFill>
                  <a:latin typeface="Courier New" pitchFamily="49" charset="0"/>
                  <a:cs typeface="Courier New" pitchFamily="49" charset="0"/>
                </a:rPr>
                <a:t>"No next node to remove"</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3246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Objectives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graphicFrame>
        <p:nvGraphicFramePr>
          <p:cNvPr id="4" name="Diagram 3"/>
          <p:cNvGraphicFramePr/>
          <p:nvPr>
            <p:extLst>
              <p:ext uri="{D42A27DB-BD31-4B8C-83A1-F6EECF244321}">
                <p14:modId xmlns:p14="http://schemas.microsoft.com/office/powerpoint/2010/main" val="2811774022"/>
              </p:ext>
            </p:extLst>
          </p:nvPr>
        </p:nvGraphicFramePr>
        <p:xfrm>
          <a:off x="1038387" y="1288512"/>
          <a:ext cx="7330698" cy="4275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6"/>
          <p:cNvSpPr>
            <a:spLocks noGrp="1"/>
          </p:cNvSpPr>
          <p:nvPr>
            <p:ph type="ftr" sz="quarter" idx="4294967295"/>
          </p:nvPr>
        </p:nvSpPr>
        <p:spPr>
          <a:xfrm>
            <a:off x="533399" y="6553199"/>
            <a:ext cx="2543176" cy="180976"/>
          </a:xfrm>
        </p:spPr>
        <p:txBody>
          <a:body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4061217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(6/11)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ListNode&lt;E&gt; nextPtr = current.getNext();</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(nextPtr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7" name="Rectangle 24"/>
          <p:cNvSpPr>
            <a:spLocks noChangeArrowheads="1"/>
          </p:cNvSpPr>
          <p:nvPr/>
        </p:nvSpPr>
        <p:spPr bwMode="auto">
          <a:xfrm>
            <a:off x="5098132" y="3581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05200"/>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9" name="Line 23"/>
          <p:cNvSpPr>
            <a:spLocks noChangeShapeType="1"/>
          </p:cNvSpPr>
          <p:nvPr/>
        </p:nvSpPr>
        <p:spPr bwMode="auto">
          <a:xfrm flipH="1">
            <a:off x="4267199" y="3733800"/>
            <a:ext cx="1043609" cy="1600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51" name="Group 50"/>
          <p:cNvGrpSpPr/>
          <p:nvPr/>
        </p:nvGrpSpPr>
        <p:grpSpPr>
          <a:xfrm>
            <a:off x="5389243" y="4267200"/>
            <a:ext cx="1879444" cy="1066800"/>
            <a:chOff x="5389243" y="4267200"/>
            <a:chExt cx="1879444" cy="1066800"/>
          </a:xfrm>
        </p:grpSpPr>
        <p:sp>
          <p:nvSpPr>
            <p:cNvPr id="45" name="Rectangle 24"/>
            <p:cNvSpPr>
              <a:spLocks noChangeArrowheads="1"/>
            </p:cNvSpPr>
            <p:nvPr/>
          </p:nvSpPr>
          <p:spPr bwMode="auto">
            <a:xfrm>
              <a:off x="6400800" y="43434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9" name="Text Box 26"/>
            <p:cNvSpPr txBox="1">
              <a:spLocks noChangeArrowheads="1"/>
            </p:cNvSpPr>
            <p:nvPr/>
          </p:nvSpPr>
          <p:spPr bwMode="auto">
            <a:xfrm>
              <a:off x="5389243" y="4267200"/>
              <a:ext cx="995785"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nextPtr</a:t>
              </a:r>
            </a:p>
          </p:txBody>
        </p:sp>
        <p:sp>
          <p:nvSpPr>
            <p:cNvPr id="50" name="Line 23"/>
            <p:cNvSpPr>
              <a:spLocks noChangeShapeType="1"/>
            </p:cNvSpPr>
            <p:nvPr/>
          </p:nvSpPr>
          <p:spPr bwMode="auto">
            <a:xfrm flipH="1">
              <a:off x="6172199" y="4495800"/>
              <a:ext cx="441276" cy="8382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sp>
        <p:nvSpPr>
          <p:cNvPr id="54"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xEl>
                                              <p:pRg st="4" end="4"/>
                                            </p:txEl>
                                          </p:spTgt>
                                        </p:tgtEl>
                                        <p:attrNameLst>
                                          <p:attrName>style.visibility</p:attrName>
                                        </p:attrNameLst>
                                      </p:cBhvr>
                                      <p:to>
                                        <p:strVal val="visible"/>
                                      </p:to>
                                    </p:set>
                                    <p:animEffect transition="in" filter="dissolve">
                                      <p:cBhvr>
                                        <p:cTn id="29" dur="500"/>
                                        <p:tgtEl>
                                          <p:spTgt spid="3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3">
                                            <p:txEl>
                                              <p:pRg st="5" end="5"/>
                                            </p:txEl>
                                          </p:spTgt>
                                        </p:tgtEl>
                                        <p:attrNameLst>
                                          <p:attrName>style.visibility</p:attrName>
                                        </p:attrNameLst>
                                      </p:cBhvr>
                                      <p:to>
                                        <p:strVal val="visible"/>
                                      </p:to>
                                    </p:set>
                                    <p:animEffect transition="in" filter="dissolve">
                                      <p:cBhvr>
                                        <p:cTn id="34" dur="500"/>
                                        <p:tgtEl>
                                          <p:spTgt spid="33">
                                            <p:txEl>
                                              <p:pRg st="5" end="5"/>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
                                            <p:txEl>
                                              <p:pRg st="6" end="6"/>
                                            </p:txEl>
                                          </p:spTgt>
                                        </p:tgtEl>
                                        <p:attrNameLst>
                                          <p:attrName>style.visibility</p:attrName>
                                        </p:attrNameLst>
                                      </p:cBhvr>
                                      <p:to>
                                        <p:strVal val="visible"/>
                                      </p:to>
                                    </p:set>
                                    <p:animEffect transition="in" filter="dissolve">
                                      <p:cBhvr>
                                        <p:cTn id="43" dur="500"/>
                                        <p:tgtEl>
                                          <p:spTgt spid="33">
                                            <p:txEl>
                                              <p:pRg st="6" end="6"/>
                                            </p:txEl>
                                          </p:spTgt>
                                        </p:tgtEl>
                                      </p:cBhvr>
                                    </p:animEffect>
                                  </p:childTnLst>
                                </p:cTn>
                              </p:par>
                            </p:childTnLst>
                          </p:cTn>
                        </p:par>
                        <p:par>
                          <p:cTn id="44" fill="hold">
                            <p:stCondLst>
                              <p:cond delay="500"/>
                            </p:stCondLst>
                            <p:childTnLst>
                              <p:par>
                                <p:cTn id="45" presetID="9" presetClass="exit" presetSubtype="0" fill="hold" grpId="0" nodeType="afterEffect">
                                  <p:stCondLst>
                                    <p:cond delay="0"/>
                                  </p:stCondLst>
                                  <p:childTnLst>
                                    <p:animEffect transition="out" filter="dissolve">
                                      <p:cBhvr>
                                        <p:cTn id="46" dur="500"/>
                                        <p:tgtEl>
                                          <p:spTgt spid="100"/>
                                        </p:tgtEl>
                                      </p:cBhvr>
                                    </p:animEffect>
                                    <p:set>
                                      <p:cBhvr>
                                        <p:cTn id="47" dur="1" fill="hold">
                                          <p:stCondLst>
                                            <p:cond delay="499"/>
                                          </p:stCondLst>
                                        </p:cTn>
                                        <p:tgtEl>
                                          <p:spTgt spid="100"/>
                                        </p:tgtEl>
                                        <p:attrNameLst>
                                          <p:attrName>style.visibility</p:attrName>
                                        </p:attrNameLst>
                                      </p:cBhvr>
                                      <p:to>
                                        <p:strVal val="hidden"/>
                                      </p:to>
                                    </p:se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blinds(horizontal)">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7" end="7"/>
                                            </p:txEl>
                                          </p:spTgt>
                                        </p:tgtEl>
                                        <p:attrNameLst>
                                          <p:attrName>style.visibility</p:attrName>
                                        </p:attrNameLst>
                                      </p:cBhvr>
                                      <p:to>
                                        <p:strVal val="visible"/>
                                      </p:to>
                                    </p:set>
                                  </p:childTnLst>
                                </p:cTn>
                              </p:par>
                            </p:childTnLst>
                          </p:cTn>
                        </p:par>
                        <p:par>
                          <p:cTn id="56" fill="hold">
                            <p:stCondLst>
                              <p:cond delay="0"/>
                            </p:stCondLst>
                            <p:childTnLst>
                              <p:par>
                                <p:cTn id="57" presetID="9"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dissolve">
                                      <p:cBhvr>
                                        <p:cTn id="59" dur="500"/>
                                        <p:tgtEl>
                                          <p:spTgt spid="5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3">
                                            <p:txEl>
                                              <p:pRg st="8" end="8"/>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3">
                                            <p:txEl>
                                              <p:pRg st="9" end="9"/>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33">
                                            <p:txEl>
                                              <p:pRg st="10" end="10"/>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100" grpId="0" uiExpand="1" animBg="1"/>
      <p:bldP spid="124" grpId="0" uiExpan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(7/11)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sp>
        <p:nvSpPr>
          <p:cNvPr id="33" name="TextBox 32"/>
          <p:cNvSpPr txBox="1"/>
          <p:nvPr/>
        </p:nvSpPr>
        <p:spPr>
          <a:xfrm>
            <a:off x="228600" y="914400"/>
            <a:ext cx="8534400" cy="290233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removeAfter</a:t>
            </a:r>
            <a:r>
              <a:rPr lang="en-SG" sz="1600" b="1" dirty="0">
                <a:latin typeface="Courier New" pitchFamily="49" charset="0"/>
                <a:cs typeface="Courier New" pitchFamily="49" charset="0"/>
              </a:rPr>
              <a:t>(ListNode &lt;E&gt; current)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E temp;</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	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a:t>
            </a: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if current is null, we want to remove head</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temp;</a:t>
            </a:r>
            <a:endParaRPr lang="en-SG" sz="16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 throw new </a:t>
            </a:r>
            <a:r>
              <a:rPr lang="en-SG" sz="1600" b="1" dirty="0">
                <a:latin typeface="Courier New" pitchFamily="49" charset="0"/>
                <a:cs typeface="Courier New" pitchFamily="49" charset="0"/>
              </a:rPr>
              <a:t>NoSuchElementException(</a:t>
            </a:r>
            <a:r>
              <a:rPr lang="en-SG" sz="1600" b="1" dirty="0">
                <a:solidFill>
                  <a:srgbClr val="006600"/>
                </a:solidFill>
                <a:latin typeface="Courier New" pitchFamily="49" charset="0"/>
                <a:cs typeface="Courier New" pitchFamily="49" charset="0"/>
              </a:rPr>
              <a:t>"..."</a:t>
            </a:r>
            <a:r>
              <a:rPr lang="en-SG" sz="1600" b="1" dirty="0">
                <a:solidFill>
                  <a:schemeClr val="tx1"/>
                </a:solidFill>
                <a:latin typeface="Courier New" pitchFamily="49" charset="0"/>
                <a:cs typeface="Courier New" pitchFamily="49" charset="0"/>
              </a:rPr>
              <a:t>);</a:t>
            </a:r>
          </a:p>
          <a:p>
            <a:pPr>
              <a:lnSpc>
                <a:spcPct val="95000"/>
              </a:lnSpc>
              <a:tabLst>
                <a:tab pos="269875" algn="l"/>
                <a:tab pos="539750" algn="l"/>
                <a:tab pos="809625" algn="l"/>
                <a:tab pos="1079500" algn="l"/>
              </a:tabLst>
            </a:pPr>
            <a:r>
              <a:rPr lang="en-SG" sz="1600" b="1" dirty="0">
                <a:latin typeface="Courier New" pitchFamily="49" charset="0"/>
                <a:cs typeface="Courier New" pitchFamily="49" charset="0"/>
              </a:rPr>
              <a:t>	} </a:t>
            </a:r>
            <a:endParaRPr lang="en-US" sz="1600"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48" name="Text Box 26"/>
          <p:cNvSpPr txBox="1">
            <a:spLocks noChangeArrowheads="1"/>
          </p:cNvSpPr>
          <p:nvPr/>
        </p:nvSpPr>
        <p:spPr bwMode="auto">
          <a:xfrm>
            <a:off x="4086575" y="3528533"/>
            <a:ext cx="973440" cy="396875"/>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current</a:t>
            </a:r>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9" name="Rectangle 21"/>
          <p:cNvSpPr>
            <a:spLocks noChangeArrowheads="1"/>
          </p:cNvSpPr>
          <p:nvPr/>
        </p:nvSpPr>
        <p:spPr bwMode="auto">
          <a:xfrm>
            <a:off x="2213135" y="4573587"/>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1447800" y="4495800"/>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2541554" y="4725987"/>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FF0000"/>
                  </a:solidFill>
                  <a:latin typeface="Arial" pitchFamily="34" charset="0"/>
                  <a:ea typeface="SimSun" pitchFamily="2" charset="-122"/>
                </a:rPr>
                <a:t>a</a:t>
              </a:r>
              <a:r>
                <a:rPr lang="en-US" altLang="zh-CN" sz="2000" i="1" baseline="-25000" dirty="0">
                  <a:solidFill>
                    <a:srgbClr val="FF0000"/>
                  </a:solidFill>
                  <a:latin typeface="Arial" pitchFamily="34" charset="0"/>
                  <a:ea typeface="SimSun" pitchFamily="2" charset="-122"/>
                </a:rPr>
                <a:t>0</a:t>
              </a:r>
              <a:endParaRPr lang="en-US" altLang="zh-CN" sz="2000" i="1" dirty="0">
                <a:solidFill>
                  <a:srgbClr val="FF0000"/>
                </a:solidFill>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0" name="Group 122"/>
          <p:cNvGrpSpPr/>
          <p:nvPr/>
        </p:nvGrpSpPr>
        <p:grpSpPr>
          <a:xfrm>
            <a:off x="7391400" y="41148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118"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0</a:t>
                </a:r>
                <a:endParaRPr lang="en-US" altLang="zh-CN" sz="2000" i="1" dirty="0">
                  <a:solidFill>
                    <a:srgbClr val="C00000"/>
                  </a:solidFill>
                  <a:latin typeface="Arial" pitchFamily="34" charset="0"/>
                  <a:ea typeface="SimSun" pitchFamily="2" charset="-122"/>
                </a:endParaRPr>
              </a:p>
            </p:txBody>
          </p:sp>
        </p:grpSp>
        <p:sp>
          <p:nvSpPr>
            <p:cNvPr id="122" name="Text Box 26"/>
            <p:cNvSpPr txBox="1">
              <a:spLocks noChangeArrowheads="1"/>
            </p:cNvSpPr>
            <p:nvPr/>
          </p:nvSpPr>
          <p:spPr bwMode="auto">
            <a:xfrm>
              <a:off x="7391400" y="4114800"/>
              <a:ext cx="75373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temp</a:t>
              </a:r>
            </a:p>
          </p:txBody>
        </p:sp>
      </p:grpSp>
      <p:grpSp>
        <p:nvGrpSpPr>
          <p:cNvPr id="49" name="Group 48"/>
          <p:cNvGrpSpPr/>
          <p:nvPr/>
        </p:nvGrpSpPr>
        <p:grpSpPr>
          <a:xfrm>
            <a:off x="5098132" y="3505200"/>
            <a:ext cx="867887" cy="369332"/>
            <a:chOff x="5098132" y="3352800"/>
            <a:chExt cx="867887" cy="369332"/>
          </a:xfrm>
        </p:grpSpPr>
        <p:sp>
          <p:nvSpPr>
            <p:cNvPr id="47" name="Rectangle 24"/>
            <p:cNvSpPr>
              <a:spLocks noChangeArrowheads="1"/>
            </p:cNvSpPr>
            <p:nvPr/>
          </p:nvSpPr>
          <p:spPr bwMode="auto">
            <a:xfrm>
              <a:off x="5098132" y="341105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45" name="TextBox 44"/>
            <p:cNvSpPr txBox="1"/>
            <p:nvPr/>
          </p:nvSpPr>
          <p:spPr>
            <a:xfrm>
              <a:off x="5181600" y="3352800"/>
              <a:ext cx="685800" cy="369332"/>
            </a:xfrm>
            <a:prstGeom prst="rect">
              <a:avLst/>
            </a:prstGeom>
            <a:noFill/>
          </p:spPr>
          <p:txBody>
            <a:bodyPr wrap="square" rtlCol="0">
              <a:spAutoFit/>
            </a:bodyPr>
            <a:lstStyle/>
            <a:p>
              <a:pPr algn="ctr"/>
              <a:r>
                <a:rPr lang="en-US" dirty="0"/>
                <a:t>null</a:t>
              </a:r>
              <a:endParaRPr lang="en-SG" dirty="0"/>
            </a:p>
          </p:txBody>
        </p:sp>
      </p:grpSp>
      <p:sp>
        <p:nvSpPr>
          <p:cNvPr id="50" name="Line 23"/>
          <p:cNvSpPr>
            <a:spLocks noChangeShapeType="1"/>
          </p:cNvSpPr>
          <p:nvPr/>
        </p:nvSpPr>
        <p:spPr bwMode="auto">
          <a:xfrm>
            <a:off x="2743200" y="4724400"/>
            <a:ext cx="1447800" cy="685800"/>
          </a:xfrm>
          <a:prstGeom prst="line">
            <a:avLst/>
          </a:prstGeom>
          <a:noFill/>
          <a:ln w="31750">
            <a:solidFill>
              <a:srgbClr val="C00000"/>
            </a:solidFill>
            <a:round/>
            <a:headEnd type="none" w="sm" len="sm"/>
            <a:tailEnd type="triangle" w="lg" len="med"/>
          </a:ln>
        </p:spPr>
        <p:txBody>
          <a:bodyPr wrap="none" anchor="ctr"/>
          <a:lstStyle/>
          <a:p>
            <a:endParaRPr lang="en-US" dirty="0"/>
          </a:p>
        </p:txBody>
      </p:sp>
      <p:sp>
        <p:nvSpPr>
          <p:cNvPr id="51"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xEl>
                                              <p:pRg st="7" end="7"/>
                                            </p:txEl>
                                          </p:spTgt>
                                        </p:tgtEl>
                                        <p:attrNameLst>
                                          <p:attrName>style.visibility</p:attrName>
                                        </p:attrNameLst>
                                      </p:cBhvr>
                                      <p:to>
                                        <p:strVal val="visible"/>
                                      </p:to>
                                    </p:set>
                                  </p:childTnLst>
                                </p:cTn>
                              </p:par>
                            </p:childTnLst>
                          </p:cTn>
                        </p:par>
                        <p:par>
                          <p:cTn id="36" fill="hold">
                            <p:stCondLst>
                              <p:cond delay="0"/>
                            </p:stCondLst>
                            <p:childTnLst>
                              <p:par>
                                <p:cTn id="37" presetID="9" presetClass="exit" presetSubtype="0" fill="hold" grpId="0" nodeType="afterEffect">
                                  <p:stCondLst>
                                    <p:cond delay="0"/>
                                  </p:stCondLst>
                                  <p:childTnLst>
                                    <p:animEffect transition="out" filter="dissolve">
                                      <p:cBhvr>
                                        <p:cTn id="38" dur="500"/>
                                        <p:tgtEl>
                                          <p:spTgt spid="79"/>
                                        </p:tgtEl>
                                      </p:cBhvr>
                                    </p:animEffect>
                                    <p:set>
                                      <p:cBhvr>
                                        <p:cTn id="39" dur="1" fill="hold">
                                          <p:stCondLst>
                                            <p:cond delay="499"/>
                                          </p:stCondLst>
                                        </p:cTn>
                                        <p:tgtEl>
                                          <p:spTgt spid="79"/>
                                        </p:tgtEl>
                                        <p:attrNameLst>
                                          <p:attrName>style.visibility</p:attrName>
                                        </p:attrNameLst>
                                      </p:cBhvr>
                                      <p:to>
                                        <p:strVal val="hidden"/>
                                      </p:to>
                                    </p:se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3">
                                            <p:txEl>
                                              <p:pRg st="8" end="8"/>
                                            </p:txEl>
                                          </p:spTgt>
                                        </p:tgtEl>
                                        <p:attrNameLst>
                                          <p:attrName>style.visibility</p:attrName>
                                        </p:attrNameLst>
                                      </p:cBhvr>
                                      <p:to>
                                        <p:strVal val="visible"/>
                                      </p:to>
                                    </p:set>
                                  </p:childTnLst>
                                </p:cTn>
                              </p:par>
                            </p:childTnLst>
                          </p:cTn>
                        </p:par>
                        <p:par>
                          <p:cTn id="48" fill="hold">
                            <p:stCondLst>
                              <p:cond delay="0"/>
                            </p:stCondLst>
                            <p:childTnLst>
                              <p:par>
                                <p:cTn id="49" presetID="9"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dissolve">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3">
                                            <p:txEl>
                                              <p:pRg st="10" end="10"/>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3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animBg="1"/>
      <p:bldP spid="56" grpId="0" uiExpand="1" animBg="1"/>
      <p:bldP spid="79" grpId="0" animBg="1"/>
      <p:bldP spid="5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(8/11)</a:t>
            </a:r>
          </a:p>
        </p:txBody>
      </p:sp>
      <p:sp>
        <p:nvSpPr>
          <p:cNvPr id="3" name="Content Placeholder 2"/>
          <p:cNvSpPr>
            <a:spLocks noGrp="1"/>
          </p:cNvSpPr>
          <p:nvPr>
            <p:ph idx="1"/>
          </p:nvPr>
        </p:nvSpPr>
        <p:spPr>
          <a:xfrm>
            <a:off x="457200" y="912056"/>
            <a:ext cx="8229600" cy="1143000"/>
          </a:xfrm>
        </p:spPr>
        <p:txBody>
          <a:bodyPr>
            <a:normAutofit/>
          </a:bodyPr>
          <a:lstStyle/>
          <a:p>
            <a:pPr>
              <a:spcBef>
                <a:spcPts val="600"/>
              </a:spcBef>
            </a:pPr>
            <a:r>
              <a:rPr lang="en-GB" sz="2600" dirty="0"/>
              <a:t>remove(E item) </a:t>
            </a:r>
          </a:p>
          <a:p>
            <a:pPr lvl="1">
              <a:spcBef>
                <a:spcPts val="0"/>
              </a:spcBef>
            </a:pPr>
            <a:r>
              <a:rPr lang="en-GB" sz="2000" dirty="0"/>
              <a:t>Search for item in list</a:t>
            </a:r>
          </a:p>
          <a:p>
            <a:pPr lvl="1">
              <a:spcBef>
                <a:spcPts val="0"/>
              </a:spcBef>
            </a:pPr>
            <a:r>
              <a:rPr lang="en-GB" sz="2000" dirty="0"/>
              <a:t>Re-using removeAfter() 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grpSp>
        <p:nvGrpSpPr>
          <p:cNvPr id="4" name="Group 31"/>
          <p:cNvGrpSpPr/>
          <p:nvPr/>
        </p:nvGrpSpPr>
        <p:grpSpPr>
          <a:xfrm>
            <a:off x="228600" y="2055056"/>
            <a:ext cx="8686800" cy="4108073"/>
            <a:chOff x="304800" y="1066800"/>
            <a:chExt cx="8686800" cy="4108073"/>
          </a:xfrm>
        </p:grpSpPr>
        <p:sp>
          <p:nvSpPr>
            <p:cNvPr id="33" name="TextBox 32"/>
            <p:cNvSpPr txBox="1"/>
            <p:nvPr/>
          </p:nvSpPr>
          <p:spPr>
            <a:xfrm>
              <a:off x="304800" y="1143000"/>
              <a:ext cx="8686800" cy="403187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a:t>
              </a:r>
              <a:r>
                <a:rPr lang="en-SG" sz="1600" b="1" dirty="0">
                  <a:solidFill>
                    <a:srgbClr val="C00000"/>
                  </a:solidFill>
                  <a:latin typeface="Courier New" pitchFamily="49" charset="0"/>
                  <a:cs typeface="Courier New" pitchFamily="49" charset="0"/>
                </a:rPr>
                <a:t>remove</a:t>
              </a:r>
              <a:r>
                <a:rPr lang="en-SG" sz="1600" b="1" dirty="0">
                  <a:latin typeface="Courier New" pitchFamily="49" charset="0"/>
                  <a:cs typeface="Courier New" pitchFamily="49" charset="0"/>
                </a:rPr>
                <a: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throws</a:t>
              </a:r>
              <a:r>
                <a:rPr lang="en-SG" sz="1600" b="1" dirty="0">
                  <a:latin typeface="Courier New" pitchFamily="49" charset="0"/>
                  <a:cs typeface="Courier New" pitchFamily="49" charset="0"/>
                </a:rPr>
                <a:t> NoSuchElementException {</a:t>
              </a:r>
            </a:p>
            <a:p>
              <a:pPr>
                <a:tabLst>
                  <a:tab pos="269875" algn="l"/>
                  <a:tab pos="539750" algn="l"/>
                  <a:tab pos="809625" algn="l"/>
                  <a:tab pos="1079500" algn="l"/>
                </a:tabLst>
              </a:pPr>
              <a:r>
                <a:rPr lang="en-SG" sz="1600" b="1" dirty="0">
                  <a:solidFill>
                    <a:srgbClr val="663300"/>
                  </a:solidFill>
                  <a:latin typeface="Courier New" pitchFamily="49" charset="0"/>
                  <a:cs typeface="Courier New" pitchFamily="49" charset="0"/>
                </a:rPr>
                <a:t>		// Write your code below...</a:t>
              </a:r>
            </a:p>
            <a:p>
              <a:pPr>
                <a:tabLst>
                  <a:tab pos="269875" algn="l"/>
                  <a:tab pos="539750" algn="l"/>
                  <a:tab pos="809625" algn="l"/>
                  <a:tab pos="1079500" algn="l"/>
                </a:tabLst>
              </a:pPr>
              <a:r>
                <a:rPr lang="en-US" sz="1600" b="1" dirty="0">
                  <a:solidFill>
                    <a:srgbClr val="663300"/>
                  </a:solidFill>
                  <a:latin typeface="Courier New" pitchFamily="49" charset="0"/>
                  <a:cs typeface="Courier New" pitchFamily="49" charset="0"/>
                </a:rPr>
                <a:t>		// Should make use of removeAfter() method.</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4" name="Rectangle 33"/>
            <p:cNvSpPr/>
            <p:nvPr/>
          </p:nvSpPr>
          <p:spPr>
            <a:xfrm>
              <a:off x="6096000" y="1066800"/>
              <a:ext cx="2514600" cy="309979"/>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EnhancedLinkedList.java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Enhanced Linked List (9/11)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33" name="TextBox 32"/>
          <p:cNvSpPr txBox="1"/>
          <p:nvPr/>
        </p:nvSpPr>
        <p:spPr>
          <a:xfrm>
            <a:off x="228600" y="990600"/>
            <a:ext cx="8534400" cy="1837426"/>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0000"/>
              </a:lnSpc>
              <a:tabLst>
                <a:tab pos="269875" algn="l"/>
                <a:tab pos="539750" algn="l"/>
                <a:tab pos="809625" algn="l"/>
                <a:tab pos="10795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a:t>
            </a:r>
            <a:r>
              <a:rPr lang="en-SG" b="1" dirty="0">
                <a:latin typeface="Courier New" pitchFamily="49" charset="0"/>
                <a:cs typeface="Courier New" pitchFamily="49" charset="0"/>
              </a:rPr>
              <a:t> E </a:t>
            </a:r>
            <a:r>
              <a:rPr lang="en-SG" b="1" dirty="0">
                <a:solidFill>
                  <a:srgbClr val="C00000"/>
                </a:solidFill>
                <a:latin typeface="Courier New" pitchFamily="49" charset="0"/>
                <a:cs typeface="Courier New" pitchFamily="49" charset="0"/>
              </a:rPr>
              <a:t>remove</a:t>
            </a:r>
            <a:r>
              <a:rPr lang="en-SG" b="1" dirty="0">
                <a:latin typeface="Courier New" pitchFamily="49" charset="0"/>
                <a:cs typeface="Courier New" pitchFamily="49" charset="0"/>
              </a:rPr>
              <a:t>(E item) </a:t>
            </a:r>
            <a:r>
              <a:rPr lang="en-SG" b="1" dirty="0">
                <a:solidFill>
                  <a:srgbClr val="0000FF"/>
                </a:solidFill>
                <a:latin typeface="Courier New" pitchFamily="49" charset="0"/>
                <a:cs typeface="Courier New" pitchFamily="49" charset="0"/>
              </a:rPr>
              <a:t>throws</a:t>
            </a:r>
            <a:r>
              <a:rPr lang="en-SG" b="1" dirty="0">
                <a:latin typeface="Courier New" pitchFamily="49" charset="0"/>
                <a:cs typeface="Courier New" pitchFamily="49" charset="0"/>
              </a:rPr>
              <a:t> ... {</a:t>
            </a: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US" b="1" dirty="0">
              <a:latin typeface="Courier New" pitchFamily="49" charset="0"/>
              <a:cs typeface="Courier New" pitchFamily="49" charset="0"/>
            </a:endParaRPr>
          </a:p>
          <a:p>
            <a:pPr>
              <a:lnSpc>
                <a:spcPct val="90000"/>
              </a:lnSpc>
              <a:tabLst>
                <a:tab pos="269875" algn="l"/>
                <a:tab pos="539750" algn="l"/>
                <a:tab pos="809625" algn="l"/>
                <a:tab pos="1079500" algn="l"/>
              </a:tabLst>
            </a:pPr>
            <a:endParaRPr lang="en-SG" b="1" dirty="0">
              <a:latin typeface="Courier New" pitchFamily="49" charset="0"/>
              <a:cs typeface="Courier New" pitchFamily="49" charset="0"/>
            </a:endParaRPr>
          </a:p>
          <a:p>
            <a:pPr>
              <a:lnSpc>
                <a:spcPct val="90000"/>
              </a:lnSpc>
              <a:tabLst>
                <a:tab pos="269875" algn="l"/>
                <a:tab pos="539750" algn="l"/>
                <a:tab pos="809625" algn="l"/>
                <a:tab pos="1079500" algn="l"/>
              </a:tabLst>
            </a:pPr>
            <a:r>
              <a:rPr lang="en-SG" b="1" dirty="0">
                <a:latin typeface="Courier New" pitchFamily="49" charset="0"/>
                <a:cs typeface="Courier New" pitchFamily="49" charset="0"/>
              </a:rPr>
              <a:t>	} </a:t>
            </a:r>
            <a:endParaRPr lang="en-US" b="1" dirty="0">
              <a:latin typeface="Courier New" pitchFamily="49" charset="0"/>
              <a:cs typeface="Courier New" pitchFamily="49" charset="0"/>
            </a:endParaRPr>
          </a:p>
        </p:txBody>
      </p:sp>
      <p:sp>
        <p:nvSpPr>
          <p:cNvPr id="46"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sp>
        <p:nvSpPr>
          <p:cNvPr id="52"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53"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55"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56" name="Text Box 7"/>
          <p:cNvSpPr txBox="1">
            <a:spLocks noChangeArrowheads="1"/>
          </p:cNvSpPr>
          <p:nvPr/>
        </p:nvSpPr>
        <p:spPr bwMode="auto">
          <a:xfrm>
            <a:off x="1066800" y="5455170"/>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FF0000"/>
                </a:solidFill>
                <a:latin typeface="Helvetica" pitchFamily="34" charset="0"/>
              </a:rPr>
              <a:t>3</a:t>
            </a:r>
          </a:p>
        </p:txBody>
      </p:sp>
      <p:sp>
        <p:nvSpPr>
          <p:cNvPr id="57"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3" name="Group 57"/>
          <p:cNvGrpSpPr/>
          <p:nvPr/>
        </p:nvGrpSpPr>
        <p:grpSpPr>
          <a:xfrm>
            <a:off x="1447800" y="4495800"/>
            <a:ext cx="1585912" cy="903287"/>
            <a:chOff x="762000" y="-1468921"/>
            <a:chExt cx="1585912" cy="903287"/>
          </a:xfrm>
        </p:grpSpPr>
        <p:sp>
          <p:nvSpPr>
            <p:cNvPr id="59"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75"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7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81"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4" name="Group 32"/>
          <p:cNvGrpSpPr/>
          <p:nvPr/>
        </p:nvGrpSpPr>
        <p:grpSpPr>
          <a:xfrm>
            <a:off x="5681652" y="5410200"/>
            <a:ext cx="1161197" cy="508000"/>
            <a:chOff x="4919652" y="3447566"/>
            <a:chExt cx="1161197" cy="508000"/>
          </a:xfrm>
        </p:grpSpPr>
        <p:sp>
          <p:nvSpPr>
            <p:cNvPr id="84"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5"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86" name="Text Box 15"/>
            <p:cNvSpPr txBox="1">
              <a:spLocks noChangeArrowheads="1"/>
            </p:cNvSpPr>
            <p:nvPr/>
          </p:nvSpPr>
          <p:spPr bwMode="auto">
            <a:xfrm>
              <a:off x="5105400" y="3509479"/>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grpSp>
        <p:nvGrpSpPr>
          <p:cNvPr id="5" name="Group 37"/>
          <p:cNvGrpSpPr/>
          <p:nvPr/>
        </p:nvGrpSpPr>
        <p:grpSpPr>
          <a:xfrm>
            <a:off x="2133600" y="5410200"/>
            <a:ext cx="1161197" cy="508000"/>
            <a:chOff x="1676400" y="4267200"/>
            <a:chExt cx="1161197" cy="508000"/>
          </a:xfrm>
        </p:grpSpPr>
        <p:sp>
          <p:nvSpPr>
            <p:cNvPr id="8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8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6" name="Group 38"/>
          <p:cNvGrpSpPr/>
          <p:nvPr/>
        </p:nvGrpSpPr>
        <p:grpSpPr>
          <a:xfrm>
            <a:off x="3886200" y="5410200"/>
            <a:ext cx="1161197" cy="508000"/>
            <a:chOff x="1676400" y="4267200"/>
            <a:chExt cx="1161197" cy="508000"/>
          </a:xfrm>
        </p:grpSpPr>
        <p:sp>
          <p:nvSpPr>
            <p:cNvPr id="92"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3"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4"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9" name="Group 46"/>
          <p:cNvGrpSpPr/>
          <p:nvPr/>
        </p:nvGrpSpPr>
        <p:grpSpPr>
          <a:xfrm>
            <a:off x="7467600" y="5410200"/>
            <a:ext cx="1161197" cy="508000"/>
            <a:chOff x="1676400" y="4267200"/>
            <a:chExt cx="1161197" cy="508000"/>
          </a:xfrm>
        </p:grpSpPr>
        <p:sp>
          <p:nvSpPr>
            <p:cNvPr id="9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9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9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9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0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4" name="Freeform 123"/>
          <p:cNvSpPr/>
          <p:nvPr/>
        </p:nvSpPr>
        <p:spPr bwMode="auto">
          <a:xfrm>
            <a:off x="4876800" y="4876800"/>
            <a:ext cx="2546444" cy="762000"/>
          </a:xfrm>
          <a:custGeom>
            <a:avLst/>
            <a:gdLst>
              <a:gd name="connsiteX0" fmla="*/ 0 w 2470244"/>
              <a:gd name="connsiteY0" fmla="*/ 673289 h 673289"/>
              <a:gd name="connsiteX1" fmla="*/ 450376 w 2470244"/>
              <a:gd name="connsiteY1" fmla="*/ 86436 h 673289"/>
              <a:gd name="connsiteX2" fmla="*/ 1323832 w 2470244"/>
              <a:gd name="connsiteY2" fmla="*/ 154674 h 673289"/>
              <a:gd name="connsiteX3" fmla="*/ 2429301 w 2470244"/>
              <a:gd name="connsiteY3" fmla="*/ 482221 h 673289"/>
              <a:gd name="connsiteX4" fmla="*/ 2429301 w 2470244"/>
              <a:gd name="connsiteY4" fmla="*/ 482221 h 673289"/>
              <a:gd name="connsiteX5" fmla="*/ 2470244 w 2470244"/>
              <a:gd name="connsiteY5" fmla="*/ 509516 h 67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0244" h="673289">
                <a:moveTo>
                  <a:pt x="0" y="673289"/>
                </a:moveTo>
                <a:cubicBezTo>
                  <a:pt x="114868" y="423080"/>
                  <a:pt x="229737" y="172872"/>
                  <a:pt x="450376" y="86436"/>
                </a:cubicBezTo>
                <a:cubicBezTo>
                  <a:pt x="671015" y="0"/>
                  <a:pt x="994011" y="88710"/>
                  <a:pt x="1323832" y="154674"/>
                </a:cubicBezTo>
                <a:cubicBezTo>
                  <a:pt x="1653653" y="220638"/>
                  <a:pt x="2429301" y="482221"/>
                  <a:pt x="2429301" y="482221"/>
                </a:cubicBezTo>
                <a:lnTo>
                  <a:pt x="2429301" y="482221"/>
                </a:lnTo>
                <a:lnTo>
                  <a:pt x="2470244" y="509516"/>
                </a:lnTo>
              </a:path>
            </a:pathLst>
          </a:custGeom>
          <a:noFill/>
          <a:ln w="38100" cap="sq"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0" name="Group 44"/>
          <p:cNvGrpSpPr/>
          <p:nvPr/>
        </p:nvGrpSpPr>
        <p:grpSpPr>
          <a:xfrm>
            <a:off x="7924800" y="2895600"/>
            <a:ext cx="914400" cy="876300"/>
            <a:chOff x="7391400" y="4114800"/>
            <a:chExt cx="914400" cy="876300"/>
          </a:xfrm>
        </p:grpSpPr>
        <p:grpSp>
          <p:nvGrpSpPr>
            <p:cNvPr id="11" name="Group 120"/>
            <p:cNvGrpSpPr/>
            <p:nvPr/>
          </p:nvGrpSpPr>
          <p:grpSpPr>
            <a:xfrm>
              <a:off x="7620000" y="4495800"/>
              <a:ext cx="685800" cy="495300"/>
              <a:chOff x="7467601" y="-1511300"/>
              <a:chExt cx="685800" cy="495300"/>
            </a:xfrm>
          </p:grpSpPr>
          <p:sp>
            <p:nvSpPr>
              <p:cNvPr id="51" name="Rectangle 13"/>
              <p:cNvSpPr>
                <a:spLocks noChangeArrowheads="1"/>
              </p:cNvSpPr>
              <p:nvPr/>
            </p:nvSpPr>
            <p:spPr bwMode="auto">
              <a:xfrm>
                <a:off x="7467601" y="-1511300"/>
                <a:ext cx="685800"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4" name="Text Box 15"/>
              <p:cNvSpPr txBox="1">
                <a:spLocks noChangeArrowheads="1"/>
              </p:cNvSpPr>
              <p:nvPr/>
            </p:nvSpPr>
            <p:spPr bwMode="auto">
              <a:xfrm>
                <a:off x="7599546" y="-1462087"/>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a</a:t>
                </a:r>
                <a:r>
                  <a:rPr lang="en-US" altLang="zh-CN" sz="2000" i="1" baseline="-25000" dirty="0">
                    <a:solidFill>
                      <a:srgbClr val="C00000"/>
                    </a:solidFill>
                    <a:latin typeface="Arial" pitchFamily="34" charset="0"/>
                    <a:ea typeface="SimSun" pitchFamily="2" charset="-122"/>
                  </a:rPr>
                  <a:t>2</a:t>
                </a:r>
                <a:endParaRPr lang="en-US" altLang="zh-CN" sz="2000" i="1" dirty="0">
                  <a:solidFill>
                    <a:srgbClr val="C00000"/>
                  </a:solidFill>
                  <a:latin typeface="Arial" pitchFamily="34" charset="0"/>
                  <a:ea typeface="SimSun" pitchFamily="2" charset="-122"/>
                </a:endParaRPr>
              </a:p>
            </p:txBody>
          </p:sp>
        </p:grpSp>
        <p:sp>
          <p:nvSpPr>
            <p:cNvPr id="50" name="Text Box 26"/>
            <p:cNvSpPr txBox="1">
              <a:spLocks noChangeArrowheads="1"/>
            </p:cNvSpPr>
            <p:nvPr/>
          </p:nvSpPr>
          <p:spPr bwMode="auto">
            <a:xfrm>
              <a:off x="7391400" y="4114800"/>
              <a:ext cx="668773"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item</a:t>
              </a:r>
            </a:p>
          </p:txBody>
        </p:sp>
      </p:grpSp>
      <p:grpSp>
        <p:nvGrpSpPr>
          <p:cNvPr id="12" name="Group 57"/>
          <p:cNvGrpSpPr/>
          <p:nvPr/>
        </p:nvGrpSpPr>
        <p:grpSpPr>
          <a:xfrm>
            <a:off x="2874199" y="3351112"/>
            <a:ext cx="3150960" cy="401798"/>
            <a:chOff x="2874199" y="3351112"/>
            <a:chExt cx="3150960" cy="401798"/>
          </a:xfrm>
        </p:grpSpPr>
        <p:sp>
          <p:nvSpPr>
            <p:cNvPr id="60" name="Text Box 26"/>
            <p:cNvSpPr txBox="1">
              <a:spLocks noChangeArrowheads="1"/>
            </p:cNvSpPr>
            <p:nvPr/>
          </p:nvSpPr>
          <p:spPr bwMode="auto">
            <a:xfrm>
              <a:off x="4572000" y="3352800"/>
              <a:ext cx="827006" cy="400110"/>
            </a:xfrm>
            <a:prstGeom prst="rect">
              <a:avLst/>
            </a:prstGeom>
            <a:solidFill>
              <a:schemeClr val="bg1"/>
            </a:solidFill>
            <a:ln w="19050">
              <a:noFill/>
              <a:miter lim="800000"/>
              <a:headEnd type="none" w="sm" len="sm"/>
              <a:tailEnd type="none" w="sm" len="sm"/>
            </a:ln>
          </p:spPr>
          <p:txBody>
            <a:bodyPr wrap="square">
              <a:spAutoFit/>
            </a:bodyPr>
            <a:lstStyle/>
            <a:p>
              <a:pPr algn="l"/>
              <a:r>
                <a:rPr lang="en-US" sz="2000" i="1" dirty="0">
                  <a:solidFill>
                    <a:srgbClr val="C00000"/>
                  </a:solidFill>
                  <a:latin typeface="Helvetica" pitchFamily="34" charset="0"/>
                </a:rPr>
                <a:t>curr</a:t>
              </a:r>
            </a:p>
          </p:txBody>
        </p:sp>
        <p:sp>
          <p:nvSpPr>
            <p:cNvPr id="61" name="Rectangle 24"/>
            <p:cNvSpPr>
              <a:spLocks noChangeArrowheads="1"/>
            </p:cNvSpPr>
            <p:nvPr/>
          </p:nvSpPr>
          <p:spPr bwMode="auto">
            <a:xfrm>
              <a:off x="5157272" y="3415608"/>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62" name="Text Box 26"/>
            <p:cNvSpPr txBox="1">
              <a:spLocks noChangeArrowheads="1"/>
            </p:cNvSpPr>
            <p:nvPr/>
          </p:nvSpPr>
          <p:spPr bwMode="auto">
            <a:xfrm>
              <a:off x="2874199" y="3351112"/>
              <a:ext cx="683200"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prev</a:t>
              </a:r>
            </a:p>
          </p:txBody>
        </p:sp>
        <p:sp>
          <p:nvSpPr>
            <p:cNvPr id="63" name="Rectangle 24"/>
            <p:cNvSpPr>
              <a:spLocks noChangeArrowheads="1"/>
            </p:cNvSpPr>
            <p:nvPr/>
          </p:nvSpPr>
          <p:spPr bwMode="auto">
            <a:xfrm>
              <a:off x="3544562" y="3426981"/>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grpSp>
      <p:grpSp>
        <p:nvGrpSpPr>
          <p:cNvPr id="13" name="Group 63"/>
          <p:cNvGrpSpPr/>
          <p:nvPr/>
        </p:nvGrpSpPr>
        <p:grpSpPr>
          <a:xfrm>
            <a:off x="3944203" y="3562066"/>
            <a:ext cx="2265527" cy="1771933"/>
            <a:chOff x="3944203" y="3562066"/>
            <a:chExt cx="2265527" cy="1771933"/>
          </a:xfrm>
        </p:grpSpPr>
        <p:sp>
          <p:nvSpPr>
            <p:cNvPr id="65" name="Line 25"/>
            <p:cNvSpPr>
              <a:spLocks noChangeShapeType="1"/>
            </p:cNvSpPr>
            <p:nvPr/>
          </p:nvSpPr>
          <p:spPr bwMode="auto">
            <a:xfrm>
              <a:off x="5595580" y="3562067"/>
              <a:ext cx="614150" cy="1746912"/>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6" name="Line 25"/>
            <p:cNvSpPr>
              <a:spLocks noChangeShapeType="1"/>
            </p:cNvSpPr>
            <p:nvPr/>
          </p:nvSpPr>
          <p:spPr bwMode="auto">
            <a:xfrm>
              <a:off x="3944203" y="3562066"/>
              <a:ext cx="627797" cy="1771933"/>
            </a:xfrm>
            <a:prstGeom prst="line">
              <a:avLst/>
            </a:prstGeom>
            <a:noFill/>
            <a:ln w="28575">
              <a:solidFill>
                <a:schemeClr val="tx1"/>
              </a:solidFill>
              <a:round/>
              <a:headEnd type="none" w="sm" len="sm"/>
              <a:tailEnd type="triangle" w="lg" len="med"/>
            </a:ln>
          </p:spPr>
          <p:txBody>
            <a:bodyPr wrap="none" anchor="ctr"/>
            <a:lstStyle/>
            <a:p>
              <a:endParaRPr lang="en-US" dirty="0"/>
            </a:p>
          </p:txBody>
        </p:sp>
      </p:grpSp>
      <p:grpSp>
        <p:nvGrpSpPr>
          <p:cNvPr id="14" name="Group 66"/>
          <p:cNvGrpSpPr/>
          <p:nvPr/>
        </p:nvGrpSpPr>
        <p:grpSpPr>
          <a:xfrm>
            <a:off x="3124200" y="3534771"/>
            <a:ext cx="2471380" cy="1733265"/>
            <a:chOff x="3124200" y="3534771"/>
            <a:chExt cx="2471380" cy="1733265"/>
          </a:xfrm>
        </p:grpSpPr>
        <p:sp>
          <p:nvSpPr>
            <p:cNvPr id="68" name="Line 25"/>
            <p:cNvSpPr>
              <a:spLocks noChangeShapeType="1"/>
            </p:cNvSpPr>
            <p:nvPr/>
          </p:nvSpPr>
          <p:spPr bwMode="auto">
            <a:xfrm flipH="1">
              <a:off x="3124200" y="3575712"/>
              <a:ext cx="806356" cy="1682087"/>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69" name="Line 25"/>
            <p:cNvSpPr>
              <a:spLocks noChangeShapeType="1"/>
            </p:cNvSpPr>
            <p:nvPr/>
          </p:nvSpPr>
          <p:spPr bwMode="auto">
            <a:xfrm flipH="1">
              <a:off x="4571999" y="3534771"/>
              <a:ext cx="1023581" cy="1733265"/>
            </a:xfrm>
            <a:prstGeom prst="line">
              <a:avLst/>
            </a:prstGeom>
            <a:noFill/>
            <a:ln w="28575">
              <a:solidFill>
                <a:schemeClr val="tx1"/>
              </a:solidFill>
              <a:round/>
              <a:headEnd type="none" w="sm" len="sm"/>
              <a:tailEnd type="triangle" w="lg" len="med"/>
            </a:ln>
          </p:spPr>
          <p:txBody>
            <a:bodyPr wrap="none" anchor="ctr"/>
            <a:lstStyle/>
            <a:p>
              <a:endParaRPr lang="en-US" dirty="0"/>
            </a:p>
          </p:txBody>
        </p:sp>
      </p:grpSp>
      <p:sp>
        <p:nvSpPr>
          <p:cNvPr id="70" name="Line 25"/>
          <p:cNvSpPr>
            <a:spLocks noChangeShapeType="1"/>
          </p:cNvSpPr>
          <p:nvPr/>
        </p:nvSpPr>
        <p:spPr bwMode="auto">
          <a:xfrm flipH="1">
            <a:off x="3200399" y="3534769"/>
            <a:ext cx="2367887" cy="1799231"/>
          </a:xfrm>
          <a:prstGeom prst="line">
            <a:avLst/>
          </a:prstGeom>
          <a:noFill/>
          <a:ln w="28575">
            <a:solidFill>
              <a:schemeClr val="tx1"/>
            </a:solidFill>
            <a:round/>
            <a:headEnd type="none" w="sm" len="sm"/>
            <a:tailEnd type="triangle" w="lg" len="med"/>
          </a:ln>
        </p:spPr>
        <p:txBody>
          <a:bodyPr wrap="none" anchor="ctr"/>
          <a:lstStyle/>
          <a:p>
            <a:endParaRPr lang="en-US"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blinds(horizontal)">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1" nodeType="clickEffect">
                                  <p:stCondLst>
                                    <p:cond delay="0"/>
                                  </p:stCondLst>
                                  <p:childTnLst>
                                    <p:animEffect transition="out" filter="blinds(horizontal)">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0"/>
                                        </p:tgtEl>
                                      </p:cBhvr>
                                    </p:animEffect>
                                    <p:set>
                                      <p:cBhvr>
                                        <p:cTn id="32" dur="1" fill="hold">
                                          <p:stCondLst>
                                            <p:cond delay="499"/>
                                          </p:stCondLst>
                                        </p:cTn>
                                        <p:tgtEl>
                                          <p:spTgt spid="100"/>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dissolve">
                                      <p:cBhvr>
                                        <p:cTn id="36"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24" grpId="0" animBg="1"/>
      <p:bldP spid="70" grpId="0" animBg="1"/>
      <p:bldP spid="70"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(10/11)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grpSp>
        <p:nvGrpSpPr>
          <p:cNvPr id="4" name="Group 31"/>
          <p:cNvGrpSpPr/>
          <p:nvPr/>
        </p:nvGrpSpPr>
        <p:grpSpPr>
          <a:xfrm>
            <a:off x="304800" y="1066800"/>
            <a:ext cx="8534400" cy="5026224"/>
            <a:chOff x="304800" y="1071979"/>
            <a:chExt cx="8686800" cy="5026224"/>
          </a:xfrm>
        </p:grpSpPr>
        <p:sp>
          <p:nvSpPr>
            <p:cNvPr id="33" name="TextBox 32"/>
            <p:cNvSpPr txBox="1"/>
            <p:nvPr/>
          </p:nvSpPr>
          <p:spPr>
            <a:xfrm>
              <a:off x="304800" y="1143000"/>
              <a:ext cx="8686800" cy="495520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TestEnhancedLinkedList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EnhancedLinkedList &lt;String&gt; list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EnhancedLinkedList &lt;String&gt;();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US"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ListNode &lt;String&gt; current = list.getHead();</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list.addAfter(current, </a:t>
              </a:r>
              <a:r>
                <a:rPr lang="en-SG" sz="1600" b="1" dirty="0">
                  <a:solidFill>
                    <a:srgbClr val="006600"/>
                  </a:solidFill>
                  <a:latin typeface="Courier New" pitchFamily="49" charset="0"/>
                  <a:cs typeface="Courier New" pitchFamily="49" charset="0"/>
                </a:rPr>
                <a:t>"yyy"</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4.1 </a:t>
            </a:r>
            <a:r>
              <a:rPr lang="en-US" sz="3600" dirty="0">
                <a:latin typeface="Britannic Bold" panose="020B0903060703020204" pitchFamily="34" charset="0"/>
              </a:rPr>
              <a:t>Test Enhanced Linked List (11/11)</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grpSp>
        <p:nvGrpSpPr>
          <p:cNvPr id="4" name="Group 31"/>
          <p:cNvGrpSpPr/>
          <p:nvPr/>
        </p:nvGrpSpPr>
        <p:grpSpPr>
          <a:xfrm>
            <a:off x="304800" y="1219200"/>
            <a:ext cx="8534400" cy="4287560"/>
            <a:chOff x="304800" y="1071979"/>
            <a:chExt cx="8686800" cy="4287560"/>
          </a:xfrm>
        </p:grpSpPr>
        <p:sp>
          <p:nvSpPr>
            <p:cNvPr id="33" name="TextBox 32"/>
            <p:cNvSpPr txBox="1"/>
            <p:nvPr/>
          </p:nvSpPr>
          <p:spPr>
            <a:xfrm>
              <a:off x="304800" y="1143000"/>
              <a:ext cx="8686800" cy="421653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dirty="0">
                  <a:solidFill>
                    <a:srgbClr val="663300"/>
                  </a:solidFill>
                  <a:cs typeface="Courier New" pitchFamily="49" charset="0"/>
                </a:rPr>
                <a:t>// (continue from previous slide)</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current = list.getHead();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current = current.getNext();</a:t>
              </a:r>
            </a:p>
            <a:p>
              <a:pPr>
                <a:tabLst>
                  <a:tab pos="269875" algn="l"/>
                  <a:tab pos="539750" algn="l"/>
                  <a:tab pos="809625" algn="l"/>
                  <a:tab pos="1079500" algn="l"/>
                </a:tabLst>
              </a:pPr>
              <a:r>
                <a:rPr lang="en-US" sz="1600" b="1" dirty="0">
                  <a:latin typeface="Courier New" pitchFamily="49" charset="0"/>
                  <a:cs typeface="Courier New" pitchFamily="49" charset="0"/>
                </a:rPr>
                <a:t>			list.removeAfter(current);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4"</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list.removeAfter(null);</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4" name="Rectangle 33"/>
            <p:cNvSpPr/>
            <p:nvPr/>
          </p:nvSpPr>
          <p:spPr>
            <a:xfrm>
              <a:off x="5656489" y="1071979"/>
              <a:ext cx="318271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TestEnhancedLinkedList.java</a:t>
              </a:r>
            </a:p>
          </p:txBody>
        </p:sp>
      </p:grpSp>
      <p:sp>
        <p:nvSpPr>
          <p:cNvPr id="1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9" name="Rectangle 68"/>
          <p:cNvSpPr/>
          <p:nvPr/>
        </p:nvSpPr>
        <p:spPr>
          <a:xfrm>
            <a:off x="3419872" y="4488850"/>
            <a:ext cx="1837928" cy="1568442"/>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70"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8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99"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124"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140"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49"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(1/10)</a:t>
            </a:r>
          </a:p>
        </p:txBody>
      </p:sp>
      <p:sp>
        <p:nvSpPr>
          <p:cNvPr id="3" name="Content Placeholder 2"/>
          <p:cNvSpPr>
            <a:spLocks noGrp="1"/>
          </p:cNvSpPr>
          <p:nvPr>
            <p:ph idx="1"/>
          </p:nvPr>
        </p:nvSpPr>
        <p:spPr>
          <a:xfrm>
            <a:off x="457200" y="1066799"/>
            <a:ext cx="8458200" cy="2617177"/>
          </a:xfrm>
        </p:spPr>
        <p:txBody>
          <a:bodyPr>
            <a:normAutofit fontScale="92500" lnSpcReduction="10000"/>
          </a:bodyPr>
          <a:lstStyle/>
          <a:p>
            <a:pPr>
              <a:spcBef>
                <a:spcPts val="600"/>
              </a:spcBef>
            </a:pPr>
            <a:r>
              <a:rPr lang="en-GB" sz="2400" dirty="0"/>
              <a:t>We further improve on </a:t>
            </a:r>
            <a:r>
              <a:rPr lang="en-GB" sz="2400" dirty="0">
                <a:solidFill>
                  <a:srgbClr val="0000FF"/>
                </a:solidFill>
              </a:rPr>
              <a:t>Enhanced Linked List</a:t>
            </a:r>
            <a:endParaRPr lang="en-GB" sz="2400" dirty="0"/>
          </a:p>
          <a:p>
            <a:pPr lvl="1">
              <a:spcBef>
                <a:spcPts val="600"/>
              </a:spcBef>
            </a:pPr>
            <a:r>
              <a:rPr lang="en-GB" sz="2000" dirty="0"/>
              <a:t>To address the issue that adding to the end is slow</a:t>
            </a:r>
          </a:p>
          <a:p>
            <a:pPr lvl="1">
              <a:spcBef>
                <a:spcPts val="600"/>
              </a:spcBef>
            </a:pPr>
            <a:r>
              <a:rPr lang="en-GB" sz="2000" dirty="0"/>
              <a:t>Add an extra data member called </a:t>
            </a:r>
            <a:r>
              <a:rPr lang="en-GB" sz="2000" dirty="0">
                <a:solidFill>
                  <a:srgbClr val="C00000"/>
                </a:solidFill>
              </a:rPr>
              <a:t>tail</a:t>
            </a:r>
          </a:p>
          <a:p>
            <a:pPr lvl="1">
              <a:spcBef>
                <a:spcPts val="600"/>
              </a:spcBef>
            </a:pPr>
            <a:r>
              <a:rPr lang="en-GB" sz="2000" dirty="0"/>
              <a:t>Extra data member means extra maintenance too – no free lunch!</a:t>
            </a:r>
          </a:p>
          <a:p>
            <a:pPr lvl="1">
              <a:spcBef>
                <a:spcPts val="600"/>
              </a:spcBef>
            </a:pPr>
            <a:r>
              <a:rPr lang="en-GB" sz="2000" dirty="0"/>
              <a:t>(Note: We could have created this </a:t>
            </a:r>
            <a:r>
              <a:rPr lang="en-GB" sz="2000" dirty="0">
                <a:solidFill>
                  <a:srgbClr val="0000FF"/>
                </a:solidFill>
              </a:rPr>
              <a:t>Tailed Linked List </a:t>
            </a:r>
            <a:r>
              <a:rPr lang="en-GB" sz="2000" dirty="0"/>
              <a:t>as a subclass of </a:t>
            </a:r>
            <a:r>
              <a:rPr lang="en-GB" sz="2000" dirty="0">
                <a:solidFill>
                  <a:srgbClr val="0000FF"/>
                </a:solidFill>
              </a:rPr>
              <a:t>Enhanced Linked List</a:t>
            </a:r>
            <a:r>
              <a:rPr lang="en-GB" sz="2000" dirty="0"/>
              <a:t>, but here we will create it from scratch.)</a:t>
            </a:r>
          </a:p>
          <a:p>
            <a:pPr>
              <a:spcBef>
                <a:spcPts val="1200"/>
              </a:spcBef>
            </a:pPr>
            <a:r>
              <a:rPr lang="en-GB" sz="2400" dirty="0"/>
              <a:t>Difficulty: Learn to take care of ALL cases of updating...</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sp>
        <p:nvSpPr>
          <p:cNvPr id="11"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13"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15"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4" name="Group 74"/>
          <p:cNvGrpSpPr/>
          <p:nvPr/>
        </p:nvGrpSpPr>
        <p:grpSpPr>
          <a:xfrm>
            <a:off x="1447800" y="4495800"/>
            <a:ext cx="1585912" cy="903287"/>
            <a:chOff x="762000" y="-1468921"/>
            <a:chExt cx="1585912" cy="903287"/>
          </a:xfrm>
        </p:grpSpPr>
        <p:sp>
          <p:nvSpPr>
            <p:cNvPr id="17"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8"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9"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20" name="Line 20"/>
          <p:cNvSpPr>
            <a:spLocks noChangeShapeType="1"/>
          </p:cNvSpPr>
          <p:nvPr/>
        </p:nvSpPr>
        <p:spPr bwMode="auto">
          <a:xfrm flipH="1">
            <a:off x="8153400" y="5410200"/>
            <a:ext cx="479434" cy="482600"/>
          </a:xfrm>
          <a:prstGeom prst="line">
            <a:avLst/>
          </a:prstGeom>
          <a:noFill/>
          <a:ln w="28575">
            <a:solidFill>
              <a:schemeClr val="tx1"/>
            </a:solidFill>
            <a:round/>
            <a:headEnd type="none" w="sm" len="sm"/>
            <a:tailEnd type="none" w="sm" len="sm"/>
          </a:ln>
        </p:spPr>
        <p:txBody>
          <a:bodyPr wrap="none" anchor="ctr"/>
          <a:lstStyle/>
          <a:p>
            <a:endParaRPr lang="en-US" dirty="0"/>
          </a:p>
        </p:txBody>
      </p:sp>
      <p:grpSp>
        <p:nvGrpSpPr>
          <p:cNvPr id="5" name="Group 32"/>
          <p:cNvGrpSpPr/>
          <p:nvPr/>
        </p:nvGrpSpPr>
        <p:grpSpPr>
          <a:xfrm>
            <a:off x="5681652" y="5410200"/>
            <a:ext cx="1161197" cy="508000"/>
            <a:chOff x="4919652" y="3447566"/>
            <a:chExt cx="1161197" cy="508000"/>
          </a:xfrm>
        </p:grpSpPr>
        <p:sp>
          <p:nvSpPr>
            <p:cNvPr id="22"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3"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4"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6" name="Group 37"/>
          <p:cNvGrpSpPr/>
          <p:nvPr/>
        </p:nvGrpSpPr>
        <p:grpSpPr>
          <a:xfrm>
            <a:off x="2133600" y="5410201"/>
            <a:ext cx="1161197" cy="533399"/>
            <a:chOff x="1676400" y="4267201"/>
            <a:chExt cx="1161197" cy="533399"/>
          </a:xfrm>
        </p:grpSpPr>
        <p:sp>
          <p:nvSpPr>
            <p:cNvPr id="2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27" name="Line 14"/>
            <p:cNvSpPr>
              <a:spLocks noChangeShapeType="1"/>
            </p:cNvSpPr>
            <p:nvPr/>
          </p:nvSpPr>
          <p:spPr bwMode="auto">
            <a:xfrm>
              <a:off x="2356697" y="4267201"/>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2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4" name="Group 38"/>
          <p:cNvGrpSpPr/>
          <p:nvPr/>
        </p:nvGrpSpPr>
        <p:grpSpPr>
          <a:xfrm>
            <a:off x="3886200" y="5410200"/>
            <a:ext cx="1161197" cy="533399"/>
            <a:chOff x="1676400" y="4267200"/>
            <a:chExt cx="1161197" cy="533399"/>
          </a:xfrm>
        </p:grpSpPr>
        <p:sp>
          <p:nvSpPr>
            <p:cNvPr id="3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1" name="Line 14"/>
            <p:cNvSpPr>
              <a:spLocks noChangeShapeType="1"/>
            </p:cNvSpPr>
            <p:nvPr/>
          </p:nvSpPr>
          <p:spPr bwMode="auto">
            <a:xfrm>
              <a:off x="2356697" y="4267200"/>
              <a:ext cx="0" cy="533399"/>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6" name="Group 46"/>
          <p:cNvGrpSpPr/>
          <p:nvPr/>
        </p:nvGrpSpPr>
        <p:grpSpPr>
          <a:xfrm>
            <a:off x="7467600" y="5410200"/>
            <a:ext cx="1161197" cy="508000"/>
            <a:chOff x="1676400" y="4267200"/>
            <a:chExt cx="1161197" cy="508000"/>
          </a:xfrm>
        </p:grpSpPr>
        <p:sp>
          <p:nvSpPr>
            <p:cNvPr id="36"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37"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38"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39"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0"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41"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1" name="Group 49"/>
          <p:cNvGrpSpPr/>
          <p:nvPr/>
        </p:nvGrpSpPr>
        <p:grpSpPr>
          <a:xfrm>
            <a:off x="6781800" y="4191000"/>
            <a:ext cx="1401287" cy="1219200"/>
            <a:chOff x="5715000" y="4495800"/>
            <a:chExt cx="1401287" cy="1219200"/>
          </a:xfrm>
        </p:grpSpPr>
        <p:sp>
          <p:nvSpPr>
            <p:cNvPr id="9"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0"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49"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(2/10)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A new data member: </a:t>
            </a:r>
            <a:r>
              <a:rPr lang="en-GB" sz="2400" dirty="0">
                <a:solidFill>
                  <a:srgbClr val="C00000"/>
                </a:solidFill>
              </a:rPr>
              <a:t>tail</a:t>
            </a:r>
          </a:p>
          <a:p>
            <a:pPr>
              <a:spcBef>
                <a:spcPts val="600"/>
              </a:spcBef>
            </a:pPr>
            <a:r>
              <a:rPr lang="en-GB" sz="2400" dirty="0"/>
              <a:t>Extra maintenance needed, eg: see </a:t>
            </a:r>
            <a:r>
              <a:rPr lang="en-GB" sz="2400" dirty="0">
                <a:solidFill>
                  <a:srgbClr val="C00000"/>
                </a:solidFill>
              </a:rPr>
              <a:t>addFirst()</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grpSp>
        <p:nvGrpSpPr>
          <p:cNvPr id="4" name="Group 31"/>
          <p:cNvGrpSpPr/>
          <p:nvPr/>
        </p:nvGrpSpPr>
        <p:grpSpPr>
          <a:xfrm>
            <a:off x="609600" y="2057400"/>
            <a:ext cx="8153400" cy="3861852"/>
            <a:chOff x="685800" y="1066800"/>
            <a:chExt cx="8153400" cy="3861852"/>
          </a:xfrm>
        </p:grpSpPr>
        <p:sp>
          <p:nvSpPr>
            <p:cNvPr id="43" name="TextBox 42"/>
            <p:cNvSpPr txBox="1"/>
            <p:nvPr/>
          </p:nvSpPr>
          <p:spPr>
            <a:xfrm>
              <a:off x="685800" y="1143000"/>
              <a:ext cx="8153400" cy="3785652"/>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solidFill>
                    <a:srgbClr val="7030A0"/>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de-DE" sz="1600" b="1" dirty="0">
                  <a:solidFill>
                    <a:srgbClr val="0000FF"/>
                  </a:solidFill>
                  <a:latin typeface="Courier New" pitchFamily="49" charset="0"/>
                  <a:cs typeface="Courier New" pitchFamily="49" charset="0"/>
                </a:rPr>
                <a:t>class</a:t>
              </a:r>
              <a:r>
                <a:rPr lang="de-DE" sz="1600" b="1" dirty="0">
                  <a:latin typeface="Courier New" pitchFamily="49" charset="0"/>
                  <a:cs typeface="Courier New" pitchFamily="49" charset="0"/>
                </a:rPr>
                <a:t> TailedLinkedList &lt;E&gt; </a:t>
              </a:r>
              <a:r>
                <a:rPr lang="en-US" sz="1600" b="1" dirty="0">
                  <a:solidFill>
                    <a:srgbClr val="0000FF"/>
                  </a:solidFill>
                  <a:latin typeface="Courier New" pitchFamily="49" charset="0"/>
                  <a:cs typeface="Courier New" pitchFamily="49" charset="0"/>
                </a:rPr>
                <a:t>implements</a:t>
              </a:r>
              <a:r>
                <a:rPr lang="en-US" sz="1600" b="1" dirty="0">
                  <a:latin typeface="Courier New" pitchFamily="49" charset="0"/>
                  <a:cs typeface="Courier New" pitchFamily="49" charset="0"/>
                </a:rPr>
                <a:t> EnhancedListInterface &lt;E&gt; </a:t>
              </a:r>
              <a:r>
                <a:rPr lang="de-DE" sz="1600" b="1" dirty="0">
                  <a:latin typeface="Courier New" pitchFamily="49" charset="0"/>
                  <a:cs typeface="Courier New" pitchFamily="49" charset="0"/>
                </a:rPr>
                <a:t>{</a:t>
              </a:r>
            </a:p>
            <a:p>
              <a:pPr>
                <a:tabLst>
                  <a:tab pos="266700" algn="l"/>
                  <a:tab pos="566738"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ListNode &lt;E&gt; head =</a:t>
              </a:r>
              <a:r>
                <a:rPr lang="en-US" sz="1600" b="1" dirty="0">
                  <a:solidFill>
                    <a:srgbClr val="006600"/>
                  </a:solidFill>
                  <a:latin typeface="Courier New" pitchFamily="49" charset="0"/>
                  <a:cs typeface="Courier New" pitchFamily="49" charset="0"/>
                </a:rPr>
                <a:t> null</a:t>
              </a:r>
              <a:r>
                <a:rPr lang="en-US"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ListNode &lt;E&gt;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num_nodes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a:t>
              </a:r>
              <a:r>
                <a:rPr lang="en-SG" sz="1600" b="1" dirty="0">
                  <a:latin typeface="Courier New" pitchFamily="49" charset="0"/>
                  <a:cs typeface="Courier New" pitchFamily="49" charset="0"/>
                </a:rPr>
                <a:t>ListNode &lt;E&gt; getTail()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tail; }</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addFirst(E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US" sz="1600" b="1" dirty="0">
                  <a:latin typeface="Courier New" pitchFamily="49" charset="0"/>
                  <a:cs typeface="Courier New" pitchFamily="49" charset="0"/>
                </a:rPr>
                <a:t>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p>
            <a:p>
              <a:pPr>
                <a:tabLst>
                  <a:tab pos="269875" algn="l"/>
                  <a:tab pos="539750" algn="l"/>
                  <a:tab pos="809625" algn="l"/>
                  <a:tab pos="1079500" algn="l"/>
                </a:tabLst>
              </a:pPr>
              <a:r>
                <a:rPr lang="en-US" sz="1600" b="1" dirty="0">
                  <a:latin typeface="Courier New" pitchFamily="49" charset="0"/>
                  <a:cs typeface="Courier New" pitchFamily="49" charset="0"/>
                </a:rPr>
                <a:t>		num_nodes++;</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(num_nodes == </a:t>
              </a:r>
              <a:r>
                <a:rPr lang="en-SG" sz="1600" b="1" dirty="0">
                  <a:solidFill>
                    <a:srgbClr val="006600"/>
                  </a:solidFill>
                  <a:latin typeface="Courier New" pitchFamily="49" charset="0"/>
                  <a:cs typeface="Courier New" pitchFamily="49" charset="0"/>
                </a:rPr>
                <a:t>1</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29" name="Group 28"/>
          <p:cNvGrpSpPr/>
          <p:nvPr/>
        </p:nvGrpSpPr>
        <p:grpSpPr>
          <a:xfrm>
            <a:off x="752475" y="3171825"/>
            <a:ext cx="6105525" cy="2466975"/>
            <a:chOff x="752475" y="3324225"/>
            <a:chExt cx="6105525" cy="2466975"/>
          </a:xfrm>
        </p:grpSpPr>
        <p:sp>
          <p:nvSpPr>
            <p:cNvPr id="9" name="Rounded Rectangle 8"/>
            <p:cNvSpPr/>
            <p:nvPr/>
          </p:nvSpPr>
          <p:spPr>
            <a:xfrm>
              <a:off x="752475" y="3324225"/>
              <a:ext cx="441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ounded Rectangle 9"/>
            <p:cNvSpPr/>
            <p:nvPr/>
          </p:nvSpPr>
          <p:spPr>
            <a:xfrm>
              <a:off x="762000" y="4038600"/>
              <a:ext cx="6096000" cy="2476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ounded Rectangle 10"/>
            <p:cNvSpPr/>
            <p:nvPr/>
          </p:nvSpPr>
          <p:spPr>
            <a:xfrm>
              <a:off x="1143000" y="5257800"/>
              <a:ext cx="34290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28" name="Group 27"/>
          <p:cNvGrpSpPr/>
          <p:nvPr/>
        </p:nvGrpSpPr>
        <p:grpSpPr>
          <a:xfrm>
            <a:off x="4648200" y="3352800"/>
            <a:ext cx="3733800" cy="1981200"/>
            <a:chOff x="4648200" y="3505200"/>
            <a:chExt cx="3733800" cy="1981200"/>
          </a:xfrm>
        </p:grpSpPr>
        <p:cxnSp>
          <p:nvCxnSpPr>
            <p:cNvPr id="13" name="Straight Arrow Connector 12"/>
            <p:cNvCxnSpPr/>
            <p:nvPr/>
          </p:nvCxnSpPr>
          <p:spPr>
            <a:xfrm flipH="1" flipV="1">
              <a:off x="5257800" y="3505200"/>
              <a:ext cx="2438400" cy="10668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705600" y="4343400"/>
              <a:ext cx="762000" cy="2286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1"/>
            </p:cNvCxnSpPr>
            <p:nvPr/>
          </p:nvCxnSpPr>
          <p:spPr>
            <a:xfrm flipH="1">
              <a:off x="4648200" y="4756666"/>
              <a:ext cx="2438400" cy="72973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86600" y="4572000"/>
              <a:ext cx="12954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New code</a:t>
              </a:r>
              <a:endParaRPr lang="en-SG" dirty="0"/>
            </a:p>
          </p:txBody>
        </p:sp>
      </p:grpSp>
      <p:sp>
        <p:nvSpPr>
          <p:cNvPr id="1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(3/10)</a:t>
            </a:r>
          </a:p>
        </p:txBody>
      </p:sp>
      <p:sp>
        <p:nvSpPr>
          <p:cNvPr id="3" name="Content Placeholder 2"/>
          <p:cNvSpPr>
            <a:spLocks noGrp="1"/>
          </p:cNvSpPr>
          <p:nvPr>
            <p:ph idx="1"/>
          </p:nvPr>
        </p:nvSpPr>
        <p:spPr>
          <a:xfrm>
            <a:off x="457200" y="1066800"/>
            <a:ext cx="8458200" cy="1447800"/>
          </a:xfrm>
        </p:spPr>
        <p:txBody>
          <a:bodyPr>
            <a:normAutofit/>
          </a:bodyPr>
          <a:lstStyle/>
          <a:p>
            <a:pPr>
              <a:spcBef>
                <a:spcPts val="600"/>
              </a:spcBef>
            </a:pPr>
            <a:r>
              <a:rPr lang="en-GB" sz="2400" dirty="0"/>
              <a:t>With the new member </a:t>
            </a:r>
            <a:r>
              <a:rPr lang="en-GB" sz="2400" dirty="0">
                <a:solidFill>
                  <a:srgbClr val="C00000"/>
                </a:solidFill>
              </a:rPr>
              <a:t>tail</a:t>
            </a:r>
            <a:r>
              <a:rPr lang="en-GB" sz="2400" dirty="0"/>
              <a:t>, can add to the end of the list directly by creating a new method </a:t>
            </a:r>
            <a:r>
              <a:rPr lang="en-GB" sz="2400" dirty="0">
                <a:solidFill>
                  <a:srgbClr val="0000FF"/>
                </a:solidFill>
              </a:rPr>
              <a:t>addLast()</a:t>
            </a:r>
          </a:p>
          <a:p>
            <a:pPr lvl="1">
              <a:spcBef>
                <a:spcPts val="0"/>
              </a:spcBef>
            </a:pPr>
            <a:r>
              <a:rPr lang="en-GB" sz="2000" dirty="0"/>
              <a:t>Remember to update </a:t>
            </a:r>
            <a:r>
              <a:rPr lang="en-GB" sz="2000" dirty="0">
                <a:solidFill>
                  <a:srgbClr val="C00000"/>
                </a:solidFill>
              </a:rPr>
              <a:t>tail</a:t>
            </a:r>
            <a:endParaRPr lang="en-GB" sz="2400" dirty="0">
              <a:solidFill>
                <a:srgbClr val="C00000"/>
              </a:solidFill>
            </a:endParaRP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grpSp>
        <p:nvGrpSpPr>
          <p:cNvPr id="4" name="Group 31"/>
          <p:cNvGrpSpPr/>
          <p:nvPr/>
        </p:nvGrpSpPr>
        <p:grpSpPr>
          <a:xfrm>
            <a:off x="609600" y="2209800"/>
            <a:ext cx="8001000" cy="2630745"/>
            <a:chOff x="685800" y="1066800"/>
            <a:chExt cx="8001000" cy="2630745"/>
          </a:xfrm>
        </p:grpSpPr>
        <p:sp>
          <p:nvSpPr>
            <p:cNvPr id="43" name="TextBox 42"/>
            <p:cNvSpPr txBox="1"/>
            <p:nvPr/>
          </p:nvSpPr>
          <p:spPr>
            <a:xfrm>
              <a:off x="685800" y="1143000"/>
              <a:ext cx="8001000" cy="2554545"/>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addLast(E item) {</a:t>
              </a:r>
            </a:p>
            <a:p>
              <a:pPr>
                <a:tabLst>
                  <a:tab pos="269875" algn="l"/>
                  <a:tab pos="539750" algn="l"/>
                  <a:tab pos="809625" algn="l"/>
                  <a:tab pos="1079500" algn="l"/>
                </a:tabLst>
              </a:pPr>
              <a:r>
                <a:rPr lang="en-SG" sz="1600" b="1" dirty="0">
                  <a:latin typeface="Courier New" pitchFamily="49" charset="0"/>
                  <a:cs typeface="Courier New" pitchFamily="49" charset="0"/>
                </a:rPr>
                <a:t>		if (head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    </a:t>
              </a:r>
            </a:p>
            <a:p>
              <a:pPr>
                <a:tabLst>
                  <a:tab pos="269875" algn="l"/>
                  <a:tab pos="539750" algn="l"/>
                  <a:tab pos="809625" algn="l"/>
                  <a:tab pos="1079500" algn="l"/>
                </a:tabLst>
              </a:pPr>
              <a:r>
                <a:rPr lang="en-SG" sz="1600" b="1" dirty="0">
                  <a:latin typeface="Courier New" pitchFamily="49" charset="0"/>
                  <a:cs typeface="Courier New" pitchFamily="49" charset="0"/>
                </a:rPr>
                <a:t>			tail.setNext(</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tail = tail.getNext();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tail = </a:t>
              </a:r>
              <a:r>
                <a:rPr lang="en-SG" sz="1600" b="1" dirty="0">
                  <a:solidFill>
                    <a:srgbClr val="0000FF"/>
                  </a:solidFill>
                  <a:latin typeface="Courier New" pitchFamily="49" charset="0"/>
                  <a:cs typeface="Courier New" pitchFamily="49" charset="0"/>
                </a:rPr>
                <a:t>new</a:t>
              </a:r>
              <a:r>
                <a:rPr lang="en-SG" sz="16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600" b="1" dirty="0">
                  <a:latin typeface="Courier New" pitchFamily="49" charset="0"/>
                  <a:cs typeface="Courier New" pitchFamily="49" charset="0"/>
                </a:rPr>
                <a:t>			head = tail;</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num_nodes++;</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References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6</a:t>
            </a:fld>
            <a:endParaRPr lang="en-US" sz="1600" dirty="0"/>
          </a:p>
        </p:txBody>
      </p:sp>
      <p:graphicFrame>
        <p:nvGraphicFramePr>
          <p:cNvPr id="9" name="Diagram 8"/>
          <p:cNvGraphicFramePr/>
          <p:nvPr>
            <p:extLst>
              <p:ext uri="{D42A27DB-BD31-4B8C-83A1-F6EECF244321}">
                <p14:modId xmlns:p14="http://schemas.microsoft.com/office/powerpoint/2010/main" val="3496537718"/>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extLst>
      <p:ext uri="{BB962C8B-B14F-4D97-AF65-F5344CB8AC3E}">
        <p14:creationId xmlns:p14="http://schemas.microsoft.com/office/powerpoint/2010/main" val="63502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(4/10)</a:t>
            </a:r>
          </a:p>
        </p:txBody>
      </p:sp>
      <p:sp>
        <p:nvSpPr>
          <p:cNvPr id="3" name="Content Placeholder 2"/>
          <p:cNvSpPr>
            <a:spLocks noGrp="1"/>
          </p:cNvSpPr>
          <p:nvPr>
            <p:ph idx="1"/>
          </p:nvPr>
        </p:nvSpPr>
        <p:spPr>
          <a:xfrm>
            <a:off x="533400" y="3429000"/>
            <a:ext cx="3838575" cy="457200"/>
          </a:xfrm>
        </p:spPr>
        <p:txBody>
          <a:bodyPr>
            <a:normAutofit/>
          </a:bodyPr>
          <a:lstStyle/>
          <a:p>
            <a:pPr>
              <a:spcBef>
                <a:spcPts val="600"/>
              </a:spcBef>
            </a:pPr>
            <a:r>
              <a:rPr lang="en-GB" sz="2000" dirty="0">
                <a:solidFill>
                  <a:srgbClr val="006600"/>
                </a:solidFill>
              </a:rPr>
              <a:t>Case 1: </a:t>
            </a:r>
            <a:r>
              <a:rPr lang="en-GB" sz="2000" dirty="0"/>
              <a:t>head != null</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grpSp>
        <p:nvGrpSpPr>
          <p:cNvPr id="4" name="Group 31"/>
          <p:cNvGrpSpPr/>
          <p:nvPr/>
        </p:nvGrpSpPr>
        <p:grpSpPr>
          <a:xfrm>
            <a:off x="609600" y="990600"/>
            <a:ext cx="8001000" cy="2322969"/>
            <a:chOff x="685800" y="1066800"/>
            <a:chExt cx="8001000" cy="2322969"/>
          </a:xfrm>
        </p:grpSpPr>
        <p:sp>
          <p:nvSpPr>
            <p:cNvPr id="43" name="TextBox 42"/>
            <p:cNvSpPr txBox="1"/>
            <p:nvPr/>
          </p:nvSpPr>
          <p:spPr>
            <a:xfrm>
              <a:off x="685800" y="1143000"/>
              <a:ext cx="8001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addLast(E item) {</a:t>
              </a:r>
            </a:p>
            <a:p>
              <a:pPr>
                <a:tabLst>
                  <a:tab pos="269875" algn="l"/>
                  <a:tab pos="539750" algn="l"/>
                  <a:tab pos="809625" algn="l"/>
                  <a:tab pos="1079500" algn="l"/>
                </a:tabLst>
              </a:pPr>
              <a:r>
                <a:rPr lang="en-SG" sz="1400" b="1" dirty="0">
                  <a:latin typeface="Courier New" pitchFamily="49" charset="0"/>
                  <a:cs typeface="Courier New" pitchFamily="49" charset="0"/>
                </a:rPr>
                <a:t>		if (head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    </a:t>
              </a:r>
            </a:p>
            <a:p>
              <a:pPr>
                <a:tabLst>
                  <a:tab pos="269875" algn="l"/>
                  <a:tab pos="539750" algn="l"/>
                  <a:tab pos="809625" algn="l"/>
                  <a:tab pos="1079500" algn="l"/>
                </a:tabLst>
              </a:pPr>
              <a:r>
                <a:rPr lang="en-SG" sz="1400" b="1" dirty="0">
                  <a:latin typeface="Courier New" pitchFamily="49" charset="0"/>
                  <a:cs typeface="Courier New" pitchFamily="49" charset="0"/>
                </a:rPr>
                <a:t>			tail.setNext(</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tail = tail.getNext();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tail = </a:t>
              </a:r>
              <a:r>
                <a:rPr lang="en-SG" sz="1400" b="1" dirty="0">
                  <a:solidFill>
                    <a:srgbClr val="0000FF"/>
                  </a:solidFill>
                  <a:latin typeface="Courier New" pitchFamily="49" charset="0"/>
                  <a:cs typeface="Courier New" pitchFamily="49" charset="0"/>
                </a:rPr>
                <a:t>new</a:t>
              </a:r>
              <a:r>
                <a:rPr lang="en-SG" sz="1400" b="1" dirty="0">
                  <a:latin typeface="Courier New" pitchFamily="49" charset="0"/>
                  <a:cs typeface="Courier New" pitchFamily="49" charset="0"/>
                </a:rPr>
                <a:t> ListNode &lt;E&gt; (item);</a:t>
              </a:r>
            </a:p>
            <a:p>
              <a:pPr>
                <a:tabLst>
                  <a:tab pos="269875" algn="l"/>
                  <a:tab pos="539750" algn="l"/>
                  <a:tab pos="809625" algn="l"/>
                  <a:tab pos="1079500" algn="l"/>
                </a:tabLst>
              </a:pPr>
              <a:r>
                <a:rPr lang="en-SG" sz="1400" b="1" dirty="0">
                  <a:latin typeface="Courier New" pitchFamily="49" charset="0"/>
                  <a:cs typeface="Courier New" pitchFamily="49" charset="0"/>
                </a:rPr>
                <a:t>			head = tail;</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num_nodes++;</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endParaRPr lang="en-US" sz="1400" b="1" dirty="0">
                <a:latin typeface="Courier New" pitchFamily="49" charset="0"/>
                <a:cs typeface="Courier New" pitchFamily="49" charset="0"/>
              </a:endParaRPr>
            </a:p>
          </p:txBody>
        </p:sp>
        <p:sp>
          <p:nvSpPr>
            <p:cNvPr id="44" name="Rectangle 43"/>
            <p:cNvSpPr/>
            <p:nvPr/>
          </p:nvSpPr>
          <p:spPr>
            <a:xfrm>
              <a:off x="6324600" y="10668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grpSp>
        <p:nvGrpSpPr>
          <p:cNvPr id="48" name="Group 47"/>
          <p:cNvGrpSpPr/>
          <p:nvPr/>
        </p:nvGrpSpPr>
        <p:grpSpPr>
          <a:xfrm>
            <a:off x="381000" y="3886200"/>
            <a:ext cx="3228975" cy="1145977"/>
            <a:chOff x="381000" y="3886200"/>
            <a:chExt cx="3228975" cy="1145977"/>
          </a:xfrm>
        </p:grpSpPr>
        <p:sp>
          <p:nvSpPr>
            <p:cNvPr id="9" name="TextBox 8"/>
            <p:cNvSpPr txBox="1"/>
            <p:nvPr/>
          </p:nvSpPr>
          <p:spPr>
            <a:xfrm>
              <a:off x="466725" y="3886200"/>
              <a:ext cx="685800" cy="307777"/>
            </a:xfrm>
            <a:prstGeom prst="rect">
              <a:avLst/>
            </a:prstGeom>
            <a:noFill/>
          </p:spPr>
          <p:txBody>
            <a:bodyPr wrap="square" rtlCol="0">
              <a:spAutoFit/>
            </a:bodyPr>
            <a:lstStyle/>
            <a:p>
              <a:r>
                <a:rPr lang="en-US" sz="1400" dirty="0"/>
                <a:t>head</a:t>
              </a:r>
              <a:endParaRPr lang="en-SG" sz="1400" dirty="0"/>
            </a:p>
          </p:txBody>
        </p:sp>
        <p:sp>
          <p:nvSpPr>
            <p:cNvPr id="10" name="Rectangle 9"/>
            <p:cNvSpPr/>
            <p:nvPr/>
          </p:nvSpPr>
          <p:spPr>
            <a:xfrm>
              <a:off x="695325"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TextBox 10"/>
            <p:cNvSpPr txBox="1"/>
            <p:nvPr/>
          </p:nvSpPr>
          <p:spPr>
            <a:xfrm>
              <a:off x="3105150" y="3886200"/>
              <a:ext cx="504825" cy="307777"/>
            </a:xfrm>
            <a:prstGeom prst="rect">
              <a:avLst/>
            </a:prstGeom>
            <a:noFill/>
          </p:spPr>
          <p:txBody>
            <a:bodyPr wrap="square" rtlCol="0">
              <a:spAutoFit/>
            </a:bodyPr>
            <a:lstStyle/>
            <a:p>
              <a:r>
                <a:rPr lang="en-US" sz="1400" dirty="0"/>
                <a:t>tail</a:t>
              </a:r>
              <a:endParaRPr lang="en-SG" sz="1400" dirty="0"/>
            </a:p>
          </p:txBody>
        </p:sp>
        <p:sp>
          <p:nvSpPr>
            <p:cNvPr id="12" name="Rectangle 11"/>
            <p:cNvSpPr/>
            <p:nvPr/>
          </p:nvSpPr>
          <p:spPr>
            <a:xfrm>
              <a:off x="3181350" y="4191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9" name="Group 18"/>
            <p:cNvGrpSpPr/>
            <p:nvPr/>
          </p:nvGrpSpPr>
          <p:grpSpPr>
            <a:xfrm>
              <a:off x="381000" y="4724400"/>
              <a:ext cx="609600" cy="307777"/>
              <a:chOff x="533400" y="4724400"/>
              <a:chExt cx="609600" cy="307777"/>
            </a:xfrm>
          </p:grpSpPr>
          <p:sp>
            <p:nvSpPr>
              <p:cNvPr id="1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14" name="TextBox 1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0" name="Group 19"/>
            <p:cNvGrpSpPr/>
            <p:nvPr/>
          </p:nvGrpSpPr>
          <p:grpSpPr>
            <a:xfrm>
              <a:off x="1295400" y="4724400"/>
              <a:ext cx="609600" cy="307777"/>
              <a:chOff x="1447800" y="4724400"/>
              <a:chExt cx="609600" cy="307777"/>
            </a:xfrm>
          </p:grpSpPr>
          <p:sp>
            <p:nvSpPr>
              <p:cNvPr id="15" name="TextBox 14"/>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16" name="TextBox 15"/>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21" name="Group 20"/>
            <p:cNvGrpSpPr/>
            <p:nvPr/>
          </p:nvGrpSpPr>
          <p:grpSpPr>
            <a:xfrm>
              <a:off x="3000375" y="4724400"/>
              <a:ext cx="609600" cy="307777"/>
              <a:chOff x="2743200" y="4724400"/>
              <a:chExt cx="609600" cy="307777"/>
            </a:xfrm>
          </p:grpSpPr>
          <p:sp>
            <p:nvSpPr>
              <p:cNvPr id="17" name="TextBox 16"/>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g</a:t>
                </a:r>
                <a:endParaRPr lang="en-SG" sz="1400" dirty="0"/>
              </a:p>
            </p:txBody>
          </p:sp>
          <p:sp>
            <p:nvSpPr>
              <p:cNvPr id="18" name="TextBox 17"/>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3" name="Straight Arrow Connector 22"/>
            <p:cNvCxnSpPr/>
            <p:nvPr/>
          </p:nvCxnSpPr>
          <p:spPr>
            <a:xfrm>
              <a:off x="88582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819275"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24075" y="472440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30" name="Straight Arrow Connector 29"/>
            <p:cNvCxnSpPr/>
            <p:nvPr/>
          </p:nvCxnSpPr>
          <p:spPr>
            <a:xfrm>
              <a:off x="2533650" y="488632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04850" y="428625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flipH="1">
            <a:off x="3200400" y="4267200"/>
            <a:ext cx="15240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381375" y="4733925"/>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724275" y="4743450"/>
            <a:ext cx="1019175" cy="698302"/>
            <a:chOff x="3724275" y="4743450"/>
            <a:chExt cx="1019175" cy="698302"/>
          </a:xfrm>
        </p:grpSpPr>
        <p:grpSp>
          <p:nvGrpSpPr>
            <p:cNvPr id="47" name="Group 46"/>
            <p:cNvGrpSpPr/>
            <p:nvPr/>
          </p:nvGrpSpPr>
          <p:grpSpPr>
            <a:xfrm>
              <a:off x="3933825" y="4743450"/>
              <a:ext cx="609600" cy="307777"/>
              <a:chOff x="3933825" y="4743450"/>
              <a:chExt cx="609600" cy="307777"/>
            </a:xfrm>
          </p:grpSpPr>
          <p:grpSp>
            <p:nvGrpSpPr>
              <p:cNvPr id="38" name="Group 37"/>
              <p:cNvGrpSpPr/>
              <p:nvPr/>
            </p:nvGrpSpPr>
            <p:grpSpPr>
              <a:xfrm>
                <a:off x="3933825" y="4743450"/>
                <a:ext cx="609600" cy="307777"/>
                <a:chOff x="2743200" y="4724400"/>
                <a:chExt cx="609600" cy="307777"/>
              </a:xfrm>
            </p:grpSpPr>
            <p:sp>
              <p:nvSpPr>
                <p:cNvPr id="39" name="TextBox 38"/>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40" name="TextBox 39"/>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41" name="Straight Connector 40"/>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50" name="Straight Arrow Connector 49"/>
          <p:cNvCxnSpPr/>
          <p:nvPr/>
        </p:nvCxnSpPr>
        <p:spPr>
          <a:xfrm>
            <a:off x="3533775" y="4905376"/>
            <a:ext cx="342900" cy="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390900" y="4286250"/>
            <a:ext cx="600075" cy="4095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57775" y="3419475"/>
            <a:ext cx="0" cy="3000375"/>
          </a:xfrm>
          <a:prstGeom prst="line">
            <a:avLst/>
          </a:prstGeom>
        </p:spPr>
        <p:style>
          <a:lnRef idx="1">
            <a:schemeClr val="accent1"/>
          </a:lnRef>
          <a:fillRef idx="0">
            <a:schemeClr val="accent1"/>
          </a:fillRef>
          <a:effectRef idx="0">
            <a:schemeClr val="accent1"/>
          </a:effectRef>
          <a:fontRef idx="minor">
            <a:schemeClr val="tx1"/>
          </a:fontRef>
        </p:style>
      </p:cxnSp>
      <p:sp>
        <p:nvSpPr>
          <p:cNvPr id="56" name="Content Placeholder 2"/>
          <p:cNvSpPr txBox="1">
            <a:spLocks/>
          </p:cNvSpPr>
          <p:nvPr/>
        </p:nvSpPr>
        <p:spPr bwMode="auto">
          <a:xfrm>
            <a:off x="5153025" y="3429000"/>
            <a:ext cx="31718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 </a:t>
            </a:r>
            <a:r>
              <a:rPr kumimoji="0" lang="en-GB" sz="2000" b="0" i="0" u="none" strike="noStrike" kern="0" cap="none" spc="0" normalizeH="0" baseline="0" noProof="0" dirty="0">
                <a:ln>
                  <a:noFill/>
                </a:ln>
                <a:solidFill>
                  <a:schemeClr val="tx1"/>
                </a:solidFill>
                <a:effectLst/>
                <a:uLnTx/>
                <a:uFillTx/>
                <a:latin typeface="+mn-lt"/>
                <a:ea typeface="+mn-ea"/>
                <a:cs typeface="+mn-cs"/>
              </a:rPr>
              <a:t>head == null</a:t>
            </a:r>
          </a:p>
        </p:txBody>
      </p:sp>
      <p:grpSp>
        <p:nvGrpSpPr>
          <p:cNvPr id="96" name="Group 95"/>
          <p:cNvGrpSpPr/>
          <p:nvPr/>
        </p:nvGrpSpPr>
        <p:grpSpPr>
          <a:xfrm>
            <a:off x="5600700" y="4086225"/>
            <a:ext cx="1752600" cy="466725"/>
            <a:chOff x="5600700" y="4086225"/>
            <a:chExt cx="1752600" cy="466725"/>
          </a:xfrm>
        </p:grpSpPr>
        <p:sp>
          <p:nvSpPr>
            <p:cNvPr id="58" name="TextBox 57"/>
            <p:cNvSpPr txBox="1"/>
            <p:nvPr/>
          </p:nvSpPr>
          <p:spPr>
            <a:xfrm>
              <a:off x="5600700" y="4095750"/>
              <a:ext cx="685800" cy="307777"/>
            </a:xfrm>
            <a:prstGeom prst="rect">
              <a:avLst/>
            </a:prstGeom>
            <a:noFill/>
          </p:spPr>
          <p:txBody>
            <a:bodyPr wrap="square" rtlCol="0">
              <a:spAutoFit/>
            </a:bodyPr>
            <a:lstStyle/>
            <a:p>
              <a:r>
                <a:rPr lang="en-US" sz="1400" dirty="0"/>
                <a:t>head</a:t>
              </a:r>
              <a:endParaRPr lang="en-SG" sz="1400" dirty="0"/>
            </a:p>
          </p:txBody>
        </p:sp>
        <p:sp>
          <p:nvSpPr>
            <p:cNvPr id="59" name="Rectangle 58"/>
            <p:cNvSpPr/>
            <p:nvPr/>
          </p:nvSpPr>
          <p:spPr>
            <a:xfrm>
              <a:off x="5829300" y="44005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6848475" y="4086225"/>
              <a:ext cx="504825" cy="307777"/>
            </a:xfrm>
            <a:prstGeom prst="rect">
              <a:avLst/>
            </a:prstGeom>
            <a:noFill/>
          </p:spPr>
          <p:txBody>
            <a:bodyPr wrap="square" rtlCol="0">
              <a:spAutoFit/>
            </a:bodyPr>
            <a:lstStyle/>
            <a:p>
              <a:r>
                <a:rPr lang="en-US" sz="1400" dirty="0"/>
                <a:t>tail</a:t>
              </a:r>
              <a:endParaRPr lang="en-SG" sz="1400" dirty="0"/>
            </a:p>
          </p:txBody>
        </p:sp>
        <p:sp>
          <p:nvSpPr>
            <p:cNvPr id="61" name="Rectangle 60"/>
            <p:cNvSpPr/>
            <p:nvPr/>
          </p:nvSpPr>
          <p:spPr>
            <a:xfrm>
              <a:off x="6924675" y="43910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69" name="Straight Arrow Connector 68"/>
          <p:cNvCxnSpPr/>
          <p:nvPr/>
        </p:nvCxnSpPr>
        <p:spPr>
          <a:xfrm flipH="1">
            <a:off x="6896100" y="4467225"/>
            <a:ext cx="2286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832140" y="4419600"/>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948264" y="44011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6391275" y="4800600"/>
            <a:ext cx="1019175" cy="698302"/>
            <a:chOff x="3724275" y="4743450"/>
            <a:chExt cx="1019175" cy="698302"/>
          </a:xfrm>
        </p:grpSpPr>
        <p:grpSp>
          <p:nvGrpSpPr>
            <p:cNvPr id="90" name="Group 46"/>
            <p:cNvGrpSpPr/>
            <p:nvPr/>
          </p:nvGrpSpPr>
          <p:grpSpPr>
            <a:xfrm>
              <a:off x="3933825" y="4743450"/>
              <a:ext cx="609600" cy="307777"/>
              <a:chOff x="3933825" y="4743450"/>
              <a:chExt cx="609600" cy="307777"/>
            </a:xfrm>
          </p:grpSpPr>
          <p:grpSp>
            <p:nvGrpSpPr>
              <p:cNvPr id="92" name="Group 37"/>
              <p:cNvGrpSpPr/>
              <p:nvPr/>
            </p:nvGrpSpPr>
            <p:grpSpPr>
              <a:xfrm>
                <a:off x="3933825" y="4743450"/>
                <a:ext cx="609600" cy="307777"/>
                <a:chOff x="2743200" y="4724400"/>
                <a:chExt cx="609600" cy="307777"/>
              </a:xfrm>
            </p:grpSpPr>
            <p:sp>
              <p:nvSpPr>
                <p:cNvPr id="94" name="TextBox 93"/>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95" name="TextBox 94"/>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93" name="Straight Connector 92"/>
              <p:cNvCxnSpPr/>
              <p:nvPr/>
            </p:nvCxnSpPr>
            <p:spPr>
              <a:xfrm flipV="1">
                <a:off x="4295775" y="47434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3724275" y="5133975"/>
              <a:ext cx="1019175" cy="307777"/>
            </a:xfrm>
            <a:prstGeom prst="rect">
              <a:avLst/>
            </a:prstGeom>
            <a:noFill/>
          </p:spPr>
          <p:txBody>
            <a:bodyPr wrap="square" rtlCol="0">
              <a:spAutoFit/>
            </a:bodyPr>
            <a:lstStyle/>
            <a:p>
              <a:r>
                <a:rPr lang="en-US" sz="1400" dirty="0"/>
                <a:t>New node</a:t>
              </a:r>
              <a:endParaRPr lang="en-SG" sz="1400" dirty="0"/>
            </a:p>
          </p:txBody>
        </p:sp>
      </p:grpSp>
      <p:cxnSp>
        <p:nvCxnSpPr>
          <p:cNvPr id="97" name="Straight Arrow Connector 96"/>
          <p:cNvCxnSpPr/>
          <p:nvPr/>
        </p:nvCxnSpPr>
        <p:spPr>
          <a:xfrm>
            <a:off x="6029325" y="4457700"/>
            <a:ext cx="685800" cy="2667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1050" y="16478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90575" y="18669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81050" y="230505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81050" y="25146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dissolve">
                                      <p:cBhvr>
                                        <p:cTn id="11" dur="500"/>
                                        <p:tgtEl>
                                          <p:spTgt spid="48"/>
                                        </p:tgtEl>
                                      </p:cBhvr>
                                    </p:animEffect>
                                  </p:childTnLst>
                                </p:cTn>
                              </p:par>
                              <p:par>
                                <p:cTn id="12" presetID="9"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dissolve">
                                      <p:cBhvr>
                                        <p:cTn id="14" dur="500"/>
                                        <p:tgtEl>
                                          <p:spTgt spid="34"/>
                                        </p:tgtEl>
                                      </p:cBhvr>
                                    </p:animEffect>
                                  </p:childTnLst>
                                </p:cTn>
                              </p:par>
                              <p:par>
                                <p:cTn id="15" presetID="9"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dissolve">
                                      <p:cBhvr>
                                        <p:cTn id="22" dur="5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dissolv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101"/>
                                        </p:tgtEl>
                                      </p:cBhvr>
                                    </p:animEffect>
                                    <p:set>
                                      <p:cBhvr>
                                        <p:cTn id="41" dur="1" fill="hold">
                                          <p:stCondLst>
                                            <p:cond delay="499"/>
                                          </p:stCondLst>
                                        </p:cTn>
                                        <p:tgtEl>
                                          <p:spTgt spid="101"/>
                                        </p:tgtEl>
                                        <p:attrNameLst>
                                          <p:attrName>style.visibility</p:attrName>
                                        </p:attrNameLst>
                                      </p:cBhvr>
                                      <p:to>
                                        <p:strVal val="hidden"/>
                                      </p:to>
                                    </p:se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dissolve">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dissolve">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106"/>
                                        </p:tgtEl>
                                      </p:cBhvr>
                                    </p:animEffect>
                                    <p:set>
                                      <p:cBhvr>
                                        <p:cTn id="59" dur="1" fill="hold">
                                          <p:stCondLst>
                                            <p:cond delay="499"/>
                                          </p:stCondLst>
                                        </p:cTn>
                                        <p:tgtEl>
                                          <p:spTgt spid="106"/>
                                        </p:tgtEl>
                                        <p:attrNameLst>
                                          <p:attrName>style.visibility</p:attrName>
                                        </p:attrNameLst>
                                      </p:cBhvr>
                                      <p:to>
                                        <p:strVal val="hidden"/>
                                      </p:to>
                                    </p:se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56">
                                            <p:txEl>
                                              <p:pRg st="0" end="0"/>
                                            </p:txEl>
                                          </p:spTgt>
                                        </p:tgtEl>
                                        <p:attrNameLst>
                                          <p:attrName>style.visibility</p:attrName>
                                        </p:attrNameLst>
                                      </p:cBhvr>
                                      <p:to>
                                        <p:strVal val="visible"/>
                                      </p:to>
                                    </p:set>
                                    <p:animEffect transition="in" filter="dissolve">
                                      <p:cBhvr>
                                        <p:cTn id="63" dur="500"/>
                                        <p:tgtEl>
                                          <p:spTgt spid="56">
                                            <p:txEl>
                                              <p:pRg st="0" end="0"/>
                                            </p:txEl>
                                          </p:spTgt>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dissolve">
                                      <p:cBhvr>
                                        <p:cTn id="67" dur="500"/>
                                        <p:tgtEl>
                                          <p:spTgt spid="9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dissolve">
                                      <p:cBhvr>
                                        <p:cTn id="72" dur="500"/>
                                        <p:tgtEl>
                                          <p:spTgt spid="107"/>
                                        </p:tgtEl>
                                      </p:cBhvr>
                                    </p:animEffect>
                                  </p:childTnLst>
                                </p:cTn>
                              </p:par>
                              <p:par>
                                <p:cTn id="73" presetID="9"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par>
                                <p:cTn id="76" presetID="9" presetClass="entr" presetSubtype="0" fill="hold"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dissolve">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dissolve">
                                      <p:cBhvr>
                                        <p:cTn id="83" dur="500"/>
                                        <p:tgtEl>
                                          <p:spTgt spid="89"/>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nodeType="clickEffect">
                                  <p:stCondLst>
                                    <p:cond delay="0"/>
                                  </p:stCondLst>
                                  <p:childTnLst>
                                    <p:animEffect transition="out" filter="dissolv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par>
                          <p:cTn id="89" fill="hold">
                            <p:stCondLst>
                              <p:cond delay="500"/>
                            </p:stCondLst>
                            <p:childTnLst>
                              <p:par>
                                <p:cTn id="90" presetID="9" presetClass="entr" presetSubtype="0" fill="hold"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dissolve">
                                      <p:cBhvr>
                                        <p:cTn id="92" dur="500"/>
                                        <p:tgtEl>
                                          <p:spTgt spid="69"/>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nodeType="clickEffect">
                                  <p:stCondLst>
                                    <p:cond delay="0"/>
                                  </p:stCondLst>
                                  <p:childTnLst>
                                    <p:animEffect transition="out" filter="dissolve">
                                      <p:cBhvr>
                                        <p:cTn id="96" dur="500"/>
                                        <p:tgtEl>
                                          <p:spTgt spid="107"/>
                                        </p:tgtEl>
                                      </p:cBhvr>
                                    </p:animEffect>
                                    <p:set>
                                      <p:cBhvr>
                                        <p:cTn id="97" dur="1" fill="hold">
                                          <p:stCondLst>
                                            <p:cond delay="499"/>
                                          </p:stCondLst>
                                        </p:cTn>
                                        <p:tgtEl>
                                          <p:spTgt spid="107"/>
                                        </p:tgtEl>
                                        <p:attrNameLst>
                                          <p:attrName>style.visibility</p:attrName>
                                        </p:attrNameLst>
                                      </p:cBhvr>
                                      <p:to>
                                        <p:strVal val="hidden"/>
                                      </p:to>
                                    </p:set>
                                  </p:childTnLst>
                                </p:cTn>
                              </p:par>
                            </p:childTnLst>
                          </p:cTn>
                        </p:par>
                        <p:par>
                          <p:cTn id="98" fill="hold">
                            <p:stCondLst>
                              <p:cond delay="500"/>
                            </p:stCondLst>
                            <p:childTnLst>
                              <p:par>
                                <p:cTn id="99" presetID="9" presetClass="entr" presetSubtype="0" fill="hold" nodeType="afterEffect">
                                  <p:stCondLst>
                                    <p:cond delay="0"/>
                                  </p:stCondLst>
                                  <p:childTnLst>
                                    <p:set>
                                      <p:cBhvr>
                                        <p:cTn id="100" dur="1" fill="hold">
                                          <p:stCondLst>
                                            <p:cond delay="0"/>
                                          </p:stCondLst>
                                        </p:cTn>
                                        <p:tgtEl>
                                          <p:spTgt spid="108"/>
                                        </p:tgtEl>
                                        <p:attrNameLst>
                                          <p:attrName>style.visibility</p:attrName>
                                        </p:attrNameLst>
                                      </p:cBhvr>
                                      <p:to>
                                        <p:strVal val="visible"/>
                                      </p:to>
                                    </p:set>
                                    <p:animEffect transition="in" filter="dissolve">
                                      <p:cBhvr>
                                        <p:cTn id="101" dur="500"/>
                                        <p:tgtEl>
                                          <p:spTgt spid="10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76"/>
                                        </p:tgtEl>
                                      </p:cBhvr>
                                    </p:animEffect>
                                    <p:set>
                                      <p:cBhvr>
                                        <p:cTn id="106" dur="1" fill="hold">
                                          <p:stCondLst>
                                            <p:cond delay="499"/>
                                          </p:stCondLst>
                                        </p:cTn>
                                        <p:tgtEl>
                                          <p:spTgt spid="76"/>
                                        </p:tgtEl>
                                        <p:attrNameLst>
                                          <p:attrName>style.visibility</p:attrName>
                                        </p:attrNameLst>
                                      </p:cBhvr>
                                      <p:to>
                                        <p:strVal val="hidden"/>
                                      </p:to>
                                    </p:set>
                                  </p:childTnLst>
                                </p:cTn>
                              </p:par>
                            </p:childTnLst>
                          </p:cTn>
                        </p:par>
                        <p:par>
                          <p:cTn id="107" fill="hold">
                            <p:stCondLst>
                              <p:cond delay="500"/>
                            </p:stCondLst>
                            <p:childTnLst>
                              <p:par>
                                <p:cTn id="108" presetID="9" presetClass="entr" presetSubtype="0" fill="hold"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dissolve">
                                      <p:cBhvr>
                                        <p:cTn id="11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(5/10)</a:t>
            </a:r>
          </a:p>
        </p:txBody>
      </p:sp>
      <p:sp>
        <p:nvSpPr>
          <p:cNvPr id="3" name="Content Placeholder 2"/>
          <p:cNvSpPr>
            <a:spLocks noGrp="1"/>
          </p:cNvSpPr>
          <p:nvPr>
            <p:ph idx="1"/>
          </p:nvPr>
        </p:nvSpPr>
        <p:spPr>
          <a:xfrm>
            <a:off x="457200" y="1066800"/>
            <a:ext cx="8458200" cy="533400"/>
          </a:xfrm>
        </p:spPr>
        <p:txBody>
          <a:bodyPr>
            <a:normAutofit/>
          </a:bodyPr>
          <a:lstStyle/>
          <a:p>
            <a:pPr>
              <a:spcBef>
                <a:spcPts val="600"/>
              </a:spcBef>
            </a:pPr>
            <a:r>
              <a:rPr lang="en-GB" sz="2400" dirty="0">
                <a:solidFill>
                  <a:srgbClr val="C00000"/>
                </a:solidFill>
              </a:rPr>
              <a:t>addAfter()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grpSp>
        <p:nvGrpSpPr>
          <p:cNvPr id="4" name="Group 31"/>
          <p:cNvGrpSpPr/>
          <p:nvPr/>
        </p:nvGrpSpPr>
        <p:grpSpPr>
          <a:xfrm>
            <a:off x="381000" y="1447800"/>
            <a:ext cx="8382000" cy="3275588"/>
            <a:chOff x="457200" y="838200"/>
            <a:chExt cx="8382000" cy="3275588"/>
          </a:xfrm>
        </p:grpSpPr>
        <p:sp>
          <p:nvSpPr>
            <p:cNvPr id="43" name="TextBox 42"/>
            <p:cNvSpPr txBox="1"/>
            <p:nvPr/>
          </p:nvSpPr>
          <p:spPr>
            <a:xfrm>
              <a:off x="457200" y="1066800"/>
              <a:ext cx="8382000" cy="3046988"/>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void </a:t>
              </a:r>
              <a:r>
                <a:rPr lang="en-SG" sz="16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 </a:t>
              </a:r>
              <a:r>
                <a:rPr lang="en-SG" sz="1600" b="1" dirty="0">
                  <a:latin typeface="Courier New" pitchFamily="49" charset="0"/>
                  <a:cs typeface="Courier New" pitchFamily="49" charset="0"/>
                </a:rPr>
                <a:t>(current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			current.setNext(</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current.getNext()));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(current == tail)  </a:t>
              </a:r>
              <a:endParaRPr lang="en-SG" sz="16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600" b="1" dirty="0">
                  <a:latin typeface="Courier New" pitchFamily="49" charset="0"/>
                  <a:cs typeface="Courier New" pitchFamily="49" charset="0"/>
                </a:rPr>
                <a:t>		} </a:t>
              </a:r>
              <a:r>
                <a:rPr lang="en-SG" sz="1600" b="1" dirty="0">
                  <a:solidFill>
                    <a:srgbClr val="0000FF"/>
                  </a:solidFill>
                  <a:latin typeface="Courier New" pitchFamily="49" charset="0"/>
                  <a:cs typeface="Courier New" pitchFamily="49" charset="0"/>
                </a:rPr>
                <a:t>else</a:t>
              </a:r>
              <a:r>
                <a:rPr lang="en-SG" sz="1600" b="1" dirty="0">
                  <a:latin typeface="Courier New" pitchFamily="49" charset="0"/>
                  <a:cs typeface="Courier New" pitchFamily="49" charset="0"/>
                </a:rPr>
                <a:t> { </a:t>
              </a:r>
              <a:r>
                <a:rPr lang="en-SG" sz="1600" b="1" dirty="0">
                  <a:solidFill>
                    <a:srgbClr val="663300"/>
                  </a:solidFill>
                  <a:latin typeface="Courier New" pitchFamily="49" charset="0"/>
                  <a:cs typeface="Courier New" pitchFamily="49" charset="0"/>
                </a:rPr>
                <a:t>// add to the front of the list</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US" sz="1600" b="1" dirty="0">
                  <a:latin typeface="Courier New" pitchFamily="49" charset="0"/>
                  <a:cs typeface="Courier New" pitchFamily="49" charset="0"/>
                </a:rPr>
                <a:t>			head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ListNode &lt;E&gt; (item, head);</a:t>
              </a: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latin typeface="Courier New" pitchFamily="49" charset="0"/>
                  <a:cs typeface="Courier New" pitchFamily="49" charset="0"/>
                </a:rPr>
                <a:t> (tail ==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600" b="1" dirty="0">
                  <a:latin typeface="Courier New" pitchFamily="49" charset="0"/>
                  <a:cs typeface="Courier New" pitchFamily="49" charset="0"/>
                </a:rPr>
                <a:t>				tail = head;</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SG" sz="1600" b="1" dirty="0">
                  <a:latin typeface="Courier New" pitchFamily="49" charset="0"/>
                  <a:cs typeface="Courier New" pitchFamily="49" charset="0"/>
                </a:rPr>
                <a:t>		num_nodes++;</a:t>
              </a:r>
            </a:p>
            <a:p>
              <a:pPr>
                <a:tabLst>
                  <a:tab pos="269875" algn="l"/>
                  <a:tab pos="539750" algn="l"/>
                  <a:tab pos="809625" algn="l"/>
                  <a:tab pos="1079500" algn="l"/>
                </a:tabLst>
              </a:pPr>
              <a:r>
                <a:rPr lang="en-US" sz="16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TextBox 8"/>
          <p:cNvSpPr txBox="1"/>
          <p:nvPr/>
        </p:nvSpPr>
        <p:spPr>
          <a:xfrm>
            <a:off x="1142999" y="4849318"/>
            <a:ext cx="6621905" cy="10926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spcAft>
                <a:spcPts val="600"/>
              </a:spcAft>
            </a:pPr>
            <a:r>
              <a:rPr lang="en-US" sz="2000" dirty="0"/>
              <a:t>We may replace our earlier </a:t>
            </a:r>
            <a:r>
              <a:rPr lang="en-US" sz="2000" dirty="0">
                <a:solidFill>
                  <a:srgbClr val="C00000"/>
                </a:solidFill>
              </a:rPr>
              <a:t>addFirst() </a:t>
            </a:r>
            <a:r>
              <a:rPr lang="en-US" sz="2000" dirty="0"/>
              <a:t>method (in </a:t>
            </a:r>
            <a:r>
              <a:rPr lang="en-US" sz="2000" dirty="0">
                <a:hlinkClick r:id="rId3" action="ppaction://hlinksldjump"/>
              </a:rPr>
              <a:t>slide 55</a:t>
            </a:r>
            <a:r>
              <a:rPr lang="en-US" sz="2000" dirty="0"/>
              <a:t>) with a simpler one that merely calls </a:t>
            </a:r>
            <a:r>
              <a:rPr lang="en-US" sz="2000" dirty="0">
                <a:solidFill>
                  <a:srgbClr val="C00000"/>
                </a:solidFill>
              </a:rPr>
              <a:t>addAfter()</a:t>
            </a:r>
            <a:r>
              <a:rPr lang="en-US" sz="2000" dirty="0"/>
              <a:t>. How?</a:t>
            </a:r>
          </a:p>
          <a:p>
            <a:pPr>
              <a:spcAft>
                <a:spcPts val="600"/>
              </a:spcAft>
            </a:pPr>
            <a:r>
              <a:rPr lang="en-US" sz="2000" dirty="0"/>
              <a:t>Hint: Study the </a:t>
            </a:r>
            <a:r>
              <a:rPr lang="en-US" sz="2000" dirty="0">
                <a:solidFill>
                  <a:srgbClr val="C00000"/>
                </a:solidFill>
              </a:rPr>
              <a:t>removeFirst() </a:t>
            </a:r>
            <a:r>
              <a:rPr lang="en-US" sz="2000" dirty="0"/>
              <a:t>method (</a:t>
            </a:r>
            <a:r>
              <a:rPr lang="en-US" sz="2000" dirty="0">
                <a:hlinkClick r:id="rId4" action="ppaction://hlinksldjump"/>
              </a:rPr>
              <a:t>slide 62</a:t>
            </a:r>
            <a:r>
              <a:rPr lang="en-US" sz="2000" dirty="0"/>
              <a:t>).</a:t>
            </a:r>
            <a:endParaRPr lang="en-SG" sz="2000" dirty="0"/>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752975" y="4238625"/>
            <a:ext cx="2647950" cy="1088827"/>
            <a:chOff x="4752975" y="4238625"/>
            <a:chExt cx="2647950" cy="1088827"/>
          </a:xfrm>
        </p:grpSpPr>
        <p:grpSp>
          <p:nvGrpSpPr>
            <p:cNvPr id="64" name="Group 19"/>
            <p:cNvGrpSpPr/>
            <p:nvPr/>
          </p:nvGrpSpPr>
          <p:grpSpPr>
            <a:xfrm>
              <a:off x="6496050" y="5019675"/>
              <a:ext cx="609600" cy="307777"/>
              <a:chOff x="1447800" y="4724400"/>
              <a:chExt cx="609600" cy="307777"/>
            </a:xfrm>
          </p:grpSpPr>
          <p:sp>
            <p:nvSpPr>
              <p:cNvPr id="71" name="TextBox 70"/>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72" name="TextBox 71"/>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15" name="TextBox 14"/>
            <p:cNvSpPr txBox="1"/>
            <p:nvPr/>
          </p:nvSpPr>
          <p:spPr>
            <a:xfrm>
              <a:off x="6896100" y="4238625"/>
              <a:ext cx="504825" cy="307777"/>
            </a:xfrm>
            <a:prstGeom prst="rect">
              <a:avLst/>
            </a:prstGeom>
            <a:noFill/>
          </p:spPr>
          <p:txBody>
            <a:bodyPr wrap="square" rtlCol="0">
              <a:spAutoFit/>
            </a:bodyPr>
            <a:lstStyle/>
            <a:p>
              <a:r>
                <a:rPr lang="en-US" sz="1400" dirty="0"/>
                <a:t>tail</a:t>
              </a:r>
              <a:endParaRPr lang="en-SG" sz="1400" dirty="0"/>
            </a:p>
          </p:txBody>
        </p:sp>
        <p:sp>
          <p:nvSpPr>
            <p:cNvPr id="16" name="Rectangle 15"/>
            <p:cNvSpPr/>
            <p:nvPr/>
          </p:nvSpPr>
          <p:spPr>
            <a:xfrm>
              <a:off x="69723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63" name="Group 18"/>
            <p:cNvGrpSpPr/>
            <p:nvPr/>
          </p:nvGrpSpPr>
          <p:grpSpPr>
            <a:xfrm>
              <a:off x="5581650" y="5019675"/>
              <a:ext cx="609600" cy="307777"/>
              <a:chOff x="533400" y="4724400"/>
              <a:chExt cx="609600" cy="307777"/>
            </a:xfrm>
          </p:grpSpPr>
          <p:sp>
            <p:nvSpPr>
              <p:cNvPr id="73"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74" name="TextBox 73"/>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66" name="TextBox 65"/>
            <p:cNvSpPr txBox="1"/>
            <p:nvPr/>
          </p:nvSpPr>
          <p:spPr>
            <a:xfrm>
              <a:off x="4752975" y="50101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67" name="Straight Arrow Connector 66"/>
            <p:cNvCxnSpPr/>
            <p:nvPr/>
          </p:nvCxnSpPr>
          <p:spPr>
            <a:xfrm>
              <a:off x="5162550" y="51816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905499" y="4238625"/>
              <a:ext cx="790575" cy="307777"/>
            </a:xfrm>
            <a:prstGeom prst="rect">
              <a:avLst/>
            </a:prstGeom>
            <a:noFill/>
          </p:spPr>
          <p:txBody>
            <a:bodyPr wrap="square" rtlCol="0">
              <a:spAutoFit/>
            </a:bodyPr>
            <a:lstStyle/>
            <a:p>
              <a:r>
                <a:rPr lang="en-US" sz="1400" dirty="0"/>
                <a:t>current</a:t>
              </a:r>
              <a:endParaRPr lang="en-SG" sz="1400" dirty="0"/>
            </a:p>
          </p:txBody>
        </p:sp>
        <p:sp>
          <p:nvSpPr>
            <p:cNvPr id="69" name="Rectangle 68"/>
            <p:cNvSpPr/>
            <p:nvPr/>
          </p:nvSpPr>
          <p:spPr>
            <a:xfrm>
              <a:off x="6134100" y="45434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5" name="Straight Arrow Connector 74"/>
            <p:cNvCxnSpPr/>
            <p:nvPr/>
          </p:nvCxnSpPr>
          <p:spPr>
            <a:xfrm>
              <a:off x="6115050" y="5172076"/>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315075" y="4629150"/>
              <a:ext cx="295275" cy="31432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(6/10)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grpSp>
        <p:nvGrpSpPr>
          <p:cNvPr id="4"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current.setNext(</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current.getNext()));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(current == tail)  </a:t>
              </a:r>
              <a:endParaRPr lang="en-SG" sz="1400" b="1" dirty="0">
                <a:solidFill>
                  <a:srgbClr val="C00000"/>
                </a:solidFill>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tail = current.getNext();</a:t>
              </a: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endParaRPr lang="en-SG" sz="1400" b="1" dirty="0">
                <a:solidFill>
                  <a:srgbClr val="663300"/>
                </a:solidFill>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1A</a:t>
            </a:r>
          </a:p>
          <a:p>
            <a:pPr lvl="1">
              <a:spcBef>
                <a:spcPts val="600"/>
              </a:spcBef>
            </a:pPr>
            <a:r>
              <a:rPr lang="en-GB" sz="1800" dirty="0"/>
              <a:t>current != null; current != tail</a:t>
            </a:r>
          </a:p>
        </p:txBody>
      </p:sp>
      <p:cxnSp>
        <p:nvCxnSpPr>
          <p:cNvPr id="20" name="Straight Arrow Connector 19"/>
          <p:cNvCxnSpPr/>
          <p:nvPr/>
        </p:nvCxnSpPr>
        <p:spPr>
          <a:xfrm>
            <a:off x="19812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876256" y="5013176"/>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752600" y="5429250"/>
            <a:ext cx="1019175" cy="945952"/>
            <a:chOff x="1752600" y="5429250"/>
            <a:chExt cx="1019175" cy="945952"/>
          </a:xfrm>
        </p:grpSpPr>
        <p:grpSp>
          <p:nvGrpSpPr>
            <p:cNvPr id="36"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57"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41" name="Straight Arrow Connector 40"/>
          <p:cNvCxnSpPr/>
          <p:nvPr/>
        </p:nvCxnSpPr>
        <p:spPr>
          <a:xfrm>
            <a:off x="1952625" y="5229225"/>
            <a:ext cx="190500" cy="381000"/>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47700" y="4276725"/>
            <a:ext cx="3124200" cy="1117402"/>
            <a:chOff x="647700" y="4276725"/>
            <a:chExt cx="3124200" cy="1117402"/>
          </a:xfrm>
        </p:grpSpPr>
        <p:grpSp>
          <p:nvGrpSpPr>
            <p:cNvPr id="17"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p</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8"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q</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 y="5048250"/>
              <a:ext cx="438150" cy="307777"/>
            </a:xfrm>
            <a:prstGeom prst="rect">
              <a:avLst/>
            </a:prstGeom>
            <a:noFill/>
            <a:ln w="19050">
              <a:noFill/>
            </a:ln>
          </p:spPr>
          <p:txBody>
            <a:bodyPr wrap="square" rtlCol="0">
              <a:spAutoFit/>
            </a:bodyPr>
            <a:lstStyle/>
            <a:p>
              <a:pPr algn="ctr"/>
              <a:r>
                <a:rPr lang="en-US" sz="1400" dirty="0"/>
                <a:t>…</a:t>
              </a:r>
              <a:endParaRPr lang="en-SG" sz="1400" dirty="0"/>
            </a:p>
          </p:txBody>
        </p:sp>
        <p:cxnSp>
          <p:nvCxnSpPr>
            <p:cNvPr id="23" name="Straight Arrow Connector 22"/>
            <p:cNvCxnSpPr/>
            <p:nvPr/>
          </p:nvCxnSpPr>
          <p:spPr>
            <a:xfrm>
              <a:off x="1057275"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573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16859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cxnSp>
        <p:nvCxnSpPr>
          <p:cNvPr id="24" name="Straight Arrow Connector 23"/>
          <p:cNvCxnSpPr/>
          <p:nvPr/>
        </p:nvCxnSpPr>
        <p:spPr>
          <a:xfrm flipH="1">
            <a:off x="1733550" y="4648200"/>
            <a:ext cx="133350" cy="37147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71500" y="16383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75" y="204787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224712" y="4638675"/>
            <a:ext cx="4763" cy="92392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1B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current == tail</a:t>
            </a:r>
          </a:p>
        </p:txBody>
      </p:sp>
      <p:cxnSp>
        <p:nvCxnSpPr>
          <p:cNvPr id="78" name="Straight Arrow Connector 77"/>
          <p:cNvCxnSpPr/>
          <p:nvPr/>
        </p:nvCxnSpPr>
        <p:spPr>
          <a:xfrm flipH="1">
            <a:off x="6762750" y="4629150"/>
            <a:ext cx="352425" cy="3238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705600" y="5619750"/>
            <a:ext cx="1019175" cy="698302"/>
            <a:chOff x="6705600" y="5619750"/>
            <a:chExt cx="1019175" cy="698302"/>
          </a:xfrm>
        </p:grpSpPr>
        <p:grpSp>
          <p:nvGrpSpPr>
            <p:cNvPr id="82"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6967537" y="5191125"/>
            <a:ext cx="195263" cy="3714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dissolve">
                                      <p:cBhvr>
                                        <p:cTn id="14" dur="500"/>
                                        <p:tgtEl>
                                          <p:spTgt spid="47"/>
                                        </p:tgtEl>
                                      </p:cBhvr>
                                    </p:animEffect>
                                  </p:childTnLst>
                                </p:cTn>
                              </p:par>
                              <p:par>
                                <p:cTn id="15" presetID="9"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dissolve">
                                      <p:cBhvr>
                                        <p:cTn id="44" dur="500"/>
                                        <p:tgtEl>
                                          <p:spTgt spid="61">
                                            <p:txEl>
                                              <p:pRg st="0" end="0"/>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1">
                                            <p:txEl>
                                              <p:pRg st="1" end="1"/>
                                            </p:txEl>
                                          </p:spTgt>
                                        </p:tgtEl>
                                        <p:attrNameLst>
                                          <p:attrName>style.visibility</p:attrName>
                                        </p:attrNameLst>
                                      </p:cBhvr>
                                      <p:to>
                                        <p:strVal val="visible"/>
                                      </p:to>
                                    </p:set>
                                    <p:animEffect transition="in" filter="dissolve">
                                      <p:cBhvr>
                                        <p:cTn id="47" dur="500"/>
                                        <p:tgtEl>
                                          <p:spTgt spid="61">
                                            <p:txEl>
                                              <p:pRg st="1" end="1"/>
                                            </p:txEl>
                                          </p:spTgt>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dissolve">
                                      <p:cBhvr>
                                        <p:cTn id="51" dur="500"/>
                                        <p:tgtEl>
                                          <p:spTgt spid="80"/>
                                        </p:tgtEl>
                                      </p:cBhvr>
                                    </p:animEffect>
                                  </p:childTnLst>
                                </p:cTn>
                              </p:par>
                              <p:par>
                                <p:cTn id="52" presetID="9"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dissolv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37"/>
                                        </p:tgtEl>
                                      </p:cBhvr>
                                    </p:animEffect>
                                    <p:set>
                                      <p:cBhvr>
                                        <p:cTn id="67" dur="1" fill="hold">
                                          <p:stCondLst>
                                            <p:cond delay="499"/>
                                          </p:stCondLst>
                                        </p:cTn>
                                        <p:tgtEl>
                                          <p:spTgt spid="37"/>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nodeType="afterEffect">
                                  <p:stCondLst>
                                    <p:cond delay="0"/>
                                  </p:stCondLst>
                                  <p:childTnLst>
                                    <p:set>
                                      <p:cBhvr>
                                        <p:cTn id="70" dur="1" fill="hold">
                                          <p:stCondLst>
                                            <p:cond delay="0"/>
                                          </p:stCondLst>
                                        </p:cTn>
                                        <p:tgtEl>
                                          <p:spTgt spid="91"/>
                                        </p:tgtEl>
                                        <p:attrNameLst>
                                          <p:attrName>style.visibility</p:attrName>
                                        </p:attrNameLst>
                                      </p:cBhvr>
                                      <p:to>
                                        <p:strVal val="visible"/>
                                      </p:to>
                                    </p:set>
                                    <p:animEffect transition="in" filter="dissolve">
                                      <p:cBhvr>
                                        <p:cTn id="71" dur="500"/>
                                        <p:tgtEl>
                                          <p:spTgt spid="9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nodeType="clickEffect">
                                  <p:stCondLst>
                                    <p:cond delay="0"/>
                                  </p:stCondLst>
                                  <p:childTnLst>
                                    <p:animEffect transition="out" filter="dissolve">
                                      <p:cBhvr>
                                        <p:cTn id="75" dur="500"/>
                                        <p:tgtEl>
                                          <p:spTgt spid="48"/>
                                        </p:tgtEl>
                                      </p:cBhvr>
                                    </p:animEffect>
                                    <p:set>
                                      <p:cBhvr>
                                        <p:cTn id="76" dur="1" fill="hold">
                                          <p:stCondLst>
                                            <p:cond delay="499"/>
                                          </p:stCondLst>
                                        </p:cTn>
                                        <p:tgtEl>
                                          <p:spTgt spid="48"/>
                                        </p:tgtEl>
                                        <p:attrNameLst>
                                          <p:attrName>style.visibility</p:attrName>
                                        </p:attrNameLst>
                                      </p:cBhvr>
                                      <p:to>
                                        <p:strVal val="hidden"/>
                                      </p:to>
                                    </p:set>
                                  </p:childTnLst>
                                </p:cTn>
                              </p:par>
                            </p:childTnLst>
                          </p:cTn>
                        </p:par>
                        <p:par>
                          <p:cTn id="77" fill="hold">
                            <p:stCondLst>
                              <p:cond delay="500"/>
                            </p:stCondLst>
                            <p:childTnLst>
                              <p:par>
                                <p:cTn id="78" presetID="9"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dissolve">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nodeType="clickEffect">
                                  <p:stCondLst>
                                    <p:cond delay="0"/>
                                  </p:stCondLst>
                                  <p:childTnLst>
                                    <p:animEffect transition="out" filter="dissolve">
                                      <p:cBhvr>
                                        <p:cTn id="84" dur="500"/>
                                        <p:tgtEl>
                                          <p:spTgt spid="78"/>
                                        </p:tgtEl>
                                      </p:cBhvr>
                                    </p:animEffect>
                                    <p:set>
                                      <p:cBhvr>
                                        <p:cTn id="85" dur="1" fill="hold">
                                          <p:stCondLst>
                                            <p:cond delay="499"/>
                                          </p:stCondLst>
                                        </p:cTn>
                                        <p:tgtEl>
                                          <p:spTgt spid="78"/>
                                        </p:tgtEl>
                                        <p:attrNameLst>
                                          <p:attrName>style.visibility</p:attrName>
                                        </p:attrNameLst>
                                      </p:cBhvr>
                                      <p:to>
                                        <p:strVal val="hidden"/>
                                      </p:to>
                                    </p:set>
                                  </p:childTnLst>
                                </p:cTn>
                              </p:par>
                            </p:childTnLst>
                          </p:cTn>
                        </p:par>
                        <p:par>
                          <p:cTn id="86" fill="hold">
                            <p:stCondLst>
                              <p:cond delay="500"/>
                            </p:stCondLst>
                            <p:childTnLst>
                              <p:par>
                                <p:cTn id="87" presetID="9"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dissolv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5000624" y="4352925"/>
            <a:ext cx="2428875" cy="466725"/>
            <a:chOff x="5000624" y="4352925"/>
            <a:chExt cx="2428875" cy="466725"/>
          </a:xfrm>
        </p:grpSpPr>
        <p:grpSp>
          <p:nvGrpSpPr>
            <p:cNvPr id="106" name="Group 105"/>
            <p:cNvGrpSpPr/>
            <p:nvPr/>
          </p:nvGrpSpPr>
          <p:grpSpPr>
            <a:xfrm>
              <a:off x="6638924" y="4352925"/>
              <a:ext cx="790575" cy="457200"/>
              <a:chOff x="6638924" y="4352925"/>
              <a:chExt cx="790575" cy="457200"/>
            </a:xfrm>
          </p:grpSpPr>
          <p:sp>
            <p:nvSpPr>
              <p:cNvPr id="97" name="TextBox 96"/>
              <p:cNvSpPr txBox="1"/>
              <p:nvPr/>
            </p:nvSpPr>
            <p:spPr>
              <a:xfrm>
                <a:off x="6638924" y="4352925"/>
                <a:ext cx="790575" cy="307777"/>
              </a:xfrm>
              <a:prstGeom prst="rect">
                <a:avLst/>
              </a:prstGeom>
              <a:noFill/>
            </p:spPr>
            <p:txBody>
              <a:bodyPr wrap="square" rtlCol="0">
                <a:spAutoFit/>
              </a:bodyPr>
              <a:lstStyle/>
              <a:p>
                <a:r>
                  <a:rPr lang="en-US" sz="1400" dirty="0"/>
                  <a:t>current</a:t>
                </a:r>
                <a:endParaRPr lang="en-SG" sz="1400" dirty="0"/>
              </a:p>
            </p:txBody>
          </p:sp>
          <p:sp>
            <p:nvSpPr>
              <p:cNvPr id="98" name="Rectangle 97"/>
              <p:cNvSpPr/>
              <p:nvPr/>
            </p:nvSpPr>
            <p:spPr>
              <a:xfrm>
                <a:off x="68675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9" name="Straight Connector 98"/>
              <p:cNvCxnSpPr/>
              <p:nvPr/>
            </p:nvCxnSpPr>
            <p:spPr>
              <a:xfrm flipV="1">
                <a:off x="68720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5000624" y="4352925"/>
              <a:ext cx="790575" cy="307777"/>
            </a:xfrm>
            <a:prstGeom prst="rect">
              <a:avLst/>
            </a:prstGeom>
            <a:noFill/>
          </p:spPr>
          <p:txBody>
            <a:bodyPr wrap="square" rtlCol="0">
              <a:spAutoFit/>
            </a:bodyPr>
            <a:lstStyle/>
            <a:p>
              <a:r>
                <a:rPr lang="en-US" sz="1400" dirty="0"/>
                <a:t>head</a:t>
              </a:r>
              <a:endParaRPr lang="en-SG" sz="1400" dirty="0"/>
            </a:p>
          </p:txBody>
        </p:sp>
        <p:sp>
          <p:nvSpPr>
            <p:cNvPr id="101" name="Rectangle 100"/>
            <p:cNvSpPr/>
            <p:nvPr/>
          </p:nvSpPr>
          <p:spPr>
            <a:xfrm>
              <a:off x="5229225" y="46577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TextBox 102"/>
            <p:cNvSpPr txBox="1"/>
            <p:nvPr/>
          </p:nvSpPr>
          <p:spPr>
            <a:xfrm>
              <a:off x="5895975" y="4362450"/>
              <a:ext cx="657224" cy="307777"/>
            </a:xfrm>
            <a:prstGeom prst="rect">
              <a:avLst/>
            </a:prstGeom>
            <a:noFill/>
          </p:spPr>
          <p:txBody>
            <a:bodyPr wrap="square" rtlCol="0">
              <a:spAutoFit/>
            </a:bodyPr>
            <a:lstStyle/>
            <a:p>
              <a:r>
                <a:rPr lang="en-US" sz="1400" dirty="0"/>
                <a:t>tail</a:t>
              </a:r>
              <a:endParaRPr lang="en-SG" sz="1400" dirty="0"/>
            </a:p>
          </p:txBody>
        </p:sp>
        <p:sp>
          <p:nvSpPr>
            <p:cNvPr id="104" name="Rectangle 103"/>
            <p:cNvSpPr/>
            <p:nvPr/>
          </p:nvSpPr>
          <p:spPr>
            <a:xfrm>
              <a:off x="5991225" y="466725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(7/10)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grpSp>
        <p:nvGrpSpPr>
          <p:cNvPr id="6" name="Group 31"/>
          <p:cNvGrpSpPr/>
          <p:nvPr/>
        </p:nvGrpSpPr>
        <p:grpSpPr>
          <a:xfrm>
            <a:off x="381000" y="819150"/>
            <a:ext cx="8382000" cy="2475369"/>
            <a:chOff x="457200" y="838200"/>
            <a:chExt cx="8382000" cy="2475369"/>
          </a:xfrm>
        </p:grpSpPr>
        <p:sp>
          <p:nvSpPr>
            <p:cNvPr id="43" name="TextBox 42"/>
            <p:cNvSpPr txBox="1"/>
            <p:nvPr/>
          </p:nvSpPr>
          <p:spPr>
            <a:xfrm>
              <a:off x="457200" y="1066800"/>
              <a:ext cx="8382000" cy="224676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public void </a:t>
              </a:r>
              <a:r>
                <a:rPr lang="en-SG" sz="1400" b="1" dirty="0">
                  <a:latin typeface="Courier New" pitchFamily="49" charset="0"/>
                  <a:cs typeface="Courier New" pitchFamily="49" charset="0"/>
                </a:rPr>
                <a:t>addAfter(ListNode &lt;E&gt; current, E item) {</a:t>
              </a: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 </a:t>
              </a:r>
              <a:r>
                <a:rPr lang="en-SG" sz="1400" b="1" dirty="0">
                  <a:latin typeface="Courier New" pitchFamily="49" charset="0"/>
                  <a:cs typeface="Courier New" pitchFamily="49" charset="0"/>
                </a:rPr>
                <a:t>(current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Lst>
              </a:pPr>
              <a:r>
                <a:rPr lang="en-US" sz="1400" b="1" dirty="0">
                  <a:latin typeface="Courier New" pitchFamily="49" charset="0"/>
                  <a:cs typeface="Courier New" pitchFamily="49" charset="0"/>
                </a:rPr>
                <a:t>			. . .</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 </a:t>
              </a:r>
              <a:r>
                <a:rPr lang="en-SG" sz="1400" b="1" dirty="0">
                  <a:solidFill>
                    <a:srgbClr val="0000FF"/>
                  </a:solidFill>
                  <a:latin typeface="Courier New" pitchFamily="49" charset="0"/>
                  <a:cs typeface="Courier New" pitchFamily="49" charset="0"/>
                </a:rPr>
                <a:t>else</a:t>
              </a:r>
              <a:r>
                <a:rPr lang="en-SG" sz="1400" b="1" dirty="0">
                  <a:latin typeface="Courier New" pitchFamily="49" charset="0"/>
                  <a:cs typeface="Courier New" pitchFamily="49" charset="0"/>
                </a:rPr>
                <a:t> { </a:t>
              </a:r>
              <a:r>
                <a:rPr lang="en-SG" sz="1400" b="1" dirty="0">
                  <a:solidFill>
                    <a:srgbClr val="663300"/>
                  </a:solidFill>
                  <a:latin typeface="Courier New" pitchFamily="49" charset="0"/>
                  <a:cs typeface="Courier New" pitchFamily="49" charset="0"/>
                </a:rPr>
                <a:t>// add to the front of the list</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US" sz="1400" b="1" dirty="0">
                  <a:latin typeface="Courier New" pitchFamily="49" charset="0"/>
                  <a:cs typeface="Courier New" pitchFamily="49" charset="0"/>
                </a:rPr>
                <a:t>			head = </a:t>
              </a:r>
              <a:r>
                <a:rPr lang="en-US" sz="1400" b="1" dirty="0">
                  <a:solidFill>
                    <a:srgbClr val="0000FF"/>
                  </a:solidFill>
                  <a:latin typeface="Courier New" pitchFamily="49" charset="0"/>
                  <a:cs typeface="Courier New" pitchFamily="49" charset="0"/>
                </a:rPr>
                <a:t>new</a:t>
              </a:r>
              <a:r>
                <a:rPr lang="en-US" sz="1400" b="1" dirty="0">
                  <a:latin typeface="Courier New" pitchFamily="49" charset="0"/>
                  <a:cs typeface="Courier New" pitchFamily="49" charset="0"/>
                </a:rPr>
                <a:t> ListNode &lt;E&gt; (item, head);</a:t>
              </a:r>
              <a:endParaRPr lang="en-SG" sz="1400" b="1" dirty="0">
                <a:latin typeface="Courier New" pitchFamily="49" charset="0"/>
                <a:cs typeface="Courier New" pitchFamily="49" charset="0"/>
              </a:endParaRPr>
            </a:p>
            <a:p>
              <a:pPr>
                <a:tabLst>
                  <a:tab pos="269875" algn="l"/>
                  <a:tab pos="539750" algn="l"/>
                  <a:tab pos="809625" algn="l"/>
                  <a:tab pos="1079500" algn="l"/>
                </a:tabLst>
              </a:pPr>
              <a:r>
                <a:rPr lang="en-SG" sz="1400" b="1" dirty="0">
                  <a:latin typeface="Courier New" pitchFamily="49" charset="0"/>
                  <a:cs typeface="Courier New" pitchFamily="49" charset="0"/>
                </a:rPr>
                <a:t>			</a:t>
              </a:r>
              <a:r>
                <a:rPr lang="en-SG" sz="1400" b="1" dirty="0">
                  <a:solidFill>
                    <a:srgbClr val="0000FF"/>
                  </a:solidFill>
                  <a:latin typeface="Courier New" pitchFamily="49" charset="0"/>
                  <a:cs typeface="Courier New" pitchFamily="49" charset="0"/>
                </a:rPr>
                <a:t>if</a:t>
              </a:r>
              <a:r>
                <a:rPr lang="en-SG" sz="1400" b="1" dirty="0">
                  <a:latin typeface="Courier New" pitchFamily="49" charset="0"/>
                  <a:cs typeface="Courier New" pitchFamily="49" charset="0"/>
                </a:rPr>
                <a:t> (tail == </a:t>
              </a:r>
              <a:r>
                <a:rPr lang="en-SG" sz="1400" b="1" dirty="0">
                  <a:solidFill>
                    <a:srgbClr val="006600"/>
                  </a:solidFill>
                  <a:latin typeface="Courier New" pitchFamily="49" charset="0"/>
                  <a:cs typeface="Courier New" pitchFamily="49" charset="0"/>
                </a:rPr>
                <a:t>null</a:t>
              </a:r>
              <a:r>
                <a:rPr lang="en-SG" sz="1400" b="1" dirty="0">
                  <a:latin typeface="Courier New" pitchFamily="49" charset="0"/>
                  <a:cs typeface="Courier New" pitchFamily="49" charset="0"/>
                </a:rPr>
                <a:t>) </a:t>
              </a:r>
            </a:p>
            <a:p>
              <a:pPr>
                <a:tabLst>
                  <a:tab pos="269875" algn="l"/>
                  <a:tab pos="539750" algn="l"/>
                  <a:tab pos="809625" algn="l"/>
                  <a:tab pos="1079500" algn="l"/>
                  <a:tab pos="1344613" algn="l"/>
                </a:tabLst>
              </a:pPr>
              <a:r>
                <a:rPr lang="en-SG" sz="1400" b="1" dirty="0">
                  <a:latin typeface="Courier New" pitchFamily="49" charset="0"/>
                  <a:cs typeface="Courier New" pitchFamily="49" charset="0"/>
                </a:rPr>
                <a:t>				tail = head;</a:t>
              </a:r>
            </a:p>
            <a:p>
              <a:pPr>
                <a:tabLst>
                  <a:tab pos="269875" algn="l"/>
                  <a:tab pos="539750" algn="l"/>
                  <a:tab pos="809625" algn="l"/>
                  <a:tab pos="1079500" algn="l"/>
                </a:tabLst>
              </a:pPr>
              <a:r>
                <a:rPr lang="en-SG" sz="1400" b="1" dirty="0">
                  <a:latin typeface="Courier New" pitchFamily="49" charset="0"/>
                  <a:cs typeface="Courier New" pitchFamily="49" charset="0"/>
                </a:rPr>
                <a:t>		}</a:t>
              </a:r>
            </a:p>
            <a:p>
              <a:pPr>
                <a:tabLst>
                  <a:tab pos="269875" algn="l"/>
                  <a:tab pos="539750" algn="l"/>
                  <a:tab pos="809625" algn="l"/>
                  <a:tab pos="1079500" algn="l"/>
                </a:tabLst>
              </a:pPr>
              <a:r>
                <a:rPr lang="en-SG" sz="1400" b="1" dirty="0">
                  <a:latin typeface="Courier New" pitchFamily="49" charset="0"/>
                  <a:cs typeface="Courier New" pitchFamily="49" charset="0"/>
                </a:rPr>
                <a:t>		num_nodes++;</a:t>
              </a:r>
            </a:p>
            <a:p>
              <a:pPr>
                <a:tabLst>
                  <a:tab pos="269875" algn="l"/>
                  <a:tab pos="539750" algn="l"/>
                  <a:tab pos="809625" algn="l"/>
                  <a:tab pos="1079500" algn="l"/>
                </a:tabLst>
              </a:pPr>
              <a:r>
                <a:rPr lang="en-US" sz="1400" b="1" dirty="0">
                  <a:latin typeface="Courier New" pitchFamily="49" charset="0"/>
                  <a:cs typeface="Courier New" pitchFamily="49" charset="0"/>
                </a:rPr>
                <a:t>	}</a:t>
              </a:r>
            </a:p>
          </p:txBody>
        </p:sp>
        <p:sp>
          <p:nvSpPr>
            <p:cNvPr id="44" name="Rectangle 43"/>
            <p:cNvSpPr/>
            <p:nvPr/>
          </p:nvSpPr>
          <p:spPr>
            <a:xfrm>
              <a:off x="6400800" y="838200"/>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11" name="Content Placeholder 2"/>
          <p:cNvSpPr>
            <a:spLocks noGrp="1"/>
          </p:cNvSpPr>
          <p:nvPr>
            <p:ph idx="1"/>
          </p:nvPr>
        </p:nvSpPr>
        <p:spPr>
          <a:xfrm>
            <a:off x="323850" y="3438524"/>
            <a:ext cx="4019550" cy="942975"/>
          </a:xfrm>
        </p:spPr>
        <p:txBody>
          <a:bodyPr>
            <a:normAutofit/>
          </a:bodyPr>
          <a:lstStyle/>
          <a:p>
            <a:pPr>
              <a:spcBef>
                <a:spcPts val="600"/>
              </a:spcBef>
            </a:pPr>
            <a:r>
              <a:rPr lang="en-GB" sz="2000" dirty="0">
                <a:solidFill>
                  <a:srgbClr val="006600"/>
                </a:solidFill>
              </a:rPr>
              <a:t>Case 2A</a:t>
            </a:r>
          </a:p>
          <a:p>
            <a:pPr lvl="1">
              <a:spcBef>
                <a:spcPts val="600"/>
              </a:spcBef>
            </a:pPr>
            <a:r>
              <a:rPr lang="en-GB" sz="1800" dirty="0"/>
              <a:t>current == null; tail != null</a:t>
            </a:r>
          </a:p>
        </p:txBody>
      </p:sp>
      <p:grpSp>
        <p:nvGrpSpPr>
          <p:cNvPr id="9" name="Group 59"/>
          <p:cNvGrpSpPr/>
          <p:nvPr/>
        </p:nvGrpSpPr>
        <p:grpSpPr>
          <a:xfrm>
            <a:off x="752475" y="5400675"/>
            <a:ext cx="1019175" cy="945952"/>
            <a:chOff x="1752600" y="5429250"/>
            <a:chExt cx="1019175" cy="945952"/>
          </a:xfrm>
        </p:grpSpPr>
        <p:grpSp>
          <p:nvGrpSpPr>
            <p:cNvPr id="10" name="Group 37"/>
            <p:cNvGrpSpPr/>
            <p:nvPr/>
          </p:nvGrpSpPr>
          <p:grpSpPr>
            <a:xfrm>
              <a:off x="1962150" y="5676900"/>
              <a:ext cx="609600" cy="307777"/>
              <a:chOff x="2743200" y="4724400"/>
              <a:chExt cx="609600" cy="307777"/>
            </a:xfrm>
          </p:grpSpPr>
          <p:sp>
            <p:nvSpPr>
              <p:cNvPr id="38" name="TextBox 37"/>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39" name="TextBox 38"/>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2" name="Group 56"/>
            <p:cNvGrpSpPr/>
            <p:nvPr/>
          </p:nvGrpSpPr>
          <p:grpSpPr>
            <a:xfrm>
              <a:off x="1752600" y="5429250"/>
              <a:ext cx="1019175" cy="945952"/>
              <a:chOff x="1752600" y="5429250"/>
              <a:chExt cx="1019175" cy="945952"/>
            </a:xfrm>
          </p:grpSpPr>
          <p:cxnSp>
            <p:nvCxnSpPr>
              <p:cNvPr id="31" name="Straight Arrow Connector 30"/>
              <p:cNvCxnSpPr/>
              <p:nvPr/>
            </p:nvCxnSpPr>
            <p:spPr>
              <a:xfrm flipV="1">
                <a:off x="2428875" y="5429250"/>
                <a:ext cx="13335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752600" y="6067425"/>
                <a:ext cx="1019175" cy="307777"/>
              </a:xfrm>
              <a:prstGeom prst="rect">
                <a:avLst/>
              </a:prstGeom>
              <a:noFill/>
            </p:spPr>
            <p:txBody>
              <a:bodyPr wrap="square" rtlCol="0">
                <a:spAutoFit/>
              </a:bodyPr>
              <a:lstStyle/>
              <a:p>
                <a:r>
                  <a:rPr lang="en-US" sz="1400" dirty="0"/>
                  <a:t>New node</a:t>
                </a:r>
                <a:endParaRPr lang="en-SG" sz="1400" dirty="0"/>
              </a:p>
            </p:txBody>
          </p:sp>
        </p:grpSp>
      </p:grpSp>
      <p:cxnSp>
        <p:nvCxnSpPr>
          <p:cNvPr id="50" name="Straight Arrow Connector 49"/>
          <p:cNvCxnSpPr/>
          <p:nvPr/>
        </p:nvCxnSpPr>
        <p:spPr>
          <a:xfrm>
            <a:off x="504825" y="2057400"/>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28675" y="2486025"/>
            <a:ext cx="628650" cy="1"/>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857875" y="4714875"/>
            <a:ext cx="347662"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Content Placeholder 2"/>
          <p:cNvSpPr txBox="1">
            <a:spLocks/>
          </p:cNvSpPr>
          <p:nvPr/>
        </p:nvSpPr>
        <p:spPr bwMode="auto">
          <a:xfrm>
            <a:off x="4505325" y="3419474"/>
            <a:ext cx="4019550" cy="942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000" b="0" i="0" u="none" strike="noStrike" kern="0" cap="none" spc="0" normalizeH="0" baseline="0" noProof="0" dirty="0">
                <a:ln>
                  <a:noFill/>
                </a:ln>
                <a:solidFill>
                  <a:srgbClr val="006600"/>
                </a:solidFill>
                <a:effectLst/>
                <a:uLnTx/>
                <a:uFillTx/>
                <a:latin typeface="+mn-lt"/>
                <a:ea typeface="+mn-ea"/>
                <a:cs typeface="+mn-cs"/>
              </a:rPr>
              <a:t>Case 2B</a:t>
            </a: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r>
              <a:rPr kumimoji="0" lang="en-GB" sz="1800" b="0" i="0" u="none" strike="noStrike" kern="0" cap="none" spc="0" normalizeH="0" baseline="0" noProof="0" dirty="0">
                <a:ln>
                  <a:noFill/>
                </a:ln>
                <a:solidFill>
                  <a:schemeClr val="tx1"/>
                </a:solidFill>
                <a:effectLst/>
                <a:uLnTx/>
                <a:uFillTx/>
                <a:latin typeface="+mn-lt"/>
                <a:cs typeface="+mn-cs"/>
              </a:rPr>
              <a:t>current == null; tail == null</a:t>
            </a:r>
          </a:p>
        </p:txBody>
      </p:sp>
      <p:grpSp>
        <p:nvGrpSpPr>
          <p:cNvPr id="33" name="Group 89"/>
          <p:cNvGrpSpPr/>
          <p:nvPr/>
        </p:nvGrpSpPr>
        <p:grpSpPr>
          <a:xfrm>
            <a:off x="5448300" y="5295900"/>
            <a:ext cx="1019175" cy="698302"/>
            <a:chOff x="6705600" y="5619750"/>
            <a:chExt cx="1019175" cy="698302"/>
          </a:xfrm>
        </p:grpSpPr>
        <p:grpSp>
          <p:nvGrpSpPr>
            <p:cNvPr id="34" name="Group 37"/>
            <p:cNvGrpSpPr/>
            <p:nvPr/>
          </p:nvGrpSpPr>
          <p:grpSpPr>
            <a:xfrm>
              <a:off x="6915150" y="5619750"/>
              <a:ext cx="609600" cy="307777"/>
              <a:chOff x="2743200" y="4724400"/>
              <a:chExt cx="609600" cy="307777"/>
            </a:xfrm>
          </p:grpSpPr>
          <p:sp>
            <p:nvSpPr>
              <p:cNvPr id="86" name="TextBox 85"/>
              <p:cNvSpPr txBox="1"/>
              <p:nvPr/>
            </p:nvSpPr>
            <p:spPr>
              <a:xfrm>
                <a:off x="2743200" y="4724400"/>
                <a:ext cx="381000" cy="307777"/>
              </a:xfrm>
              <a:prstGeom prst="rect">
                <a:avLst/>
              </a:prstGeom>
              <a:noFill/>
              <a:ln w="19050">
                <a:solidFill>
                  <a:schemeClr val="tx1"/>
                </a:solidFill>
              </a:ln>
            </p:spPr>
            <p:txBody>
              <a:bodyPr wrap="square" rtlCol="0">
                <a:spAutoFit/>
              </a:bodyPr>
              <a:lstStyle/>
              <a:p>
                <a:pPr algn="ctr"/>
                <a:r>
                  <a:rPr lang="en-US" sz="1400" dirty="0"/>
                  <a:t>y</a:t>
                </a:r>
                <a:endParaRPr lang="en-SG" sz="1400" dirty="0"/>
              </a:p>
            </p:txBody>
          </p:sp>
          <p:sp>
            <p:nvSpPr>
              <p:cNvPr id="87" name="TextBox 86"/>
              <p:cNvSpPr txBox="1"/>
              <p:nvPr/>
            </p:nvSpPr>
            <p:spPr>
              <a:xfrm>
                <a:off x="3124200" y="4724400"/>
                <a:ext cx="228600" cy="307777"/>
              </a:xfrm>
              <a:prstGeom prst="rect">
                <a:avLst/>
              </a:prstGeom>
              <a:noFill/>
              <a:ln w="19050">
                <a:solidFill>
                  <a:schemeClr val="tx1"/>
                </a:solidFill>
              </a:ln>
            </p:spPr>
            <p:txBody>
              <a:bodyPr wrap="square" rtlCol="0">
                <a:spAutoFit/>
              </a:bodyPr>
              <a:lstStyle/>
              <a:p>
                <a:endParaRPr lang="en-SG" sz="1400" dirty="0"/>
              </a:p>
            </p:txBody>
          </p:sp>
        </p:grpSp>
        <p:sp>
          <p:nvSpPr>
            <p:cNvPr id="85" name="TextBox 84"/>
            <p:cNvSpPr txBox="1"/>
            <p:nvPr/>
          </p:nvSpPr>
          <p:spPr>
            <a:xfrm>
              <a:off x="6705600" y="6010275"/>
              <a:ext cx="1019175" cy="307777"/>
            </a:xfrm>
            <a:prstGeom prst="rect">
              <a:avLst/>
            </a:prstGeom>
            <a:noFill/>
          </p:spPr>
          <p:txBody>
            <a:bodyPr wrap="square" rtlCol="0">
              <a:spAutoFit/>
            </a:bodyPr>
            <a:lstStyle/>
            <a:p>
              <a:r>
                <a:rPr lang="en-US" sz="1400" dirty="0"/>
                <a:t>New node</a:t>
              </a:r>
              <a:endParaRPr lang="en-SG" sz="1400" dirty="0"/>
            </a:p>
          </p:txBody>
        </p:sp>
        <p:cxnSp>
          <p:nvCxnSpPr>
            <p:cNvPr id="89" name="Straight Connector 88"/>
            <p:cNvCxnSpPr/>
            <p:nvPr/>
          </p:nvCxnSpPr>
          <p:spPr>
            <a:xfrm flipV="1">
              <a:off x="7296150" y="5619750"/>
              <a:ext cx="2190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p:cNvCxnSpPr/>
          <p:nvPr/>
        </p:nvCxnSpPr>
        <p:spPr>
          <a:xfrm>
            <a:off x="5386387" y="4714875"/>
            <a:ext cx="395288" cy="5238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047749" y="4267200"/>
            <a:ext cx="2724151" cy="1126927"/>
            <a:chOff x="1047749" y="4267200"/>
            <a:chExt cx="2724151" cy="1126927"/>
          </a:xfrm>
        </p:grpSpPr>
        <p:cxnSp>
          <p:nvCxnSpPr>
            <p:cNvPr id="20" name="Straight Arrow Connector 19"/>
            <p:cNvCxnSpPr/>
            <p:nvPr/>
          </p:nvCxnSpPr>
          <p:spPr>
            <a:xfrm>
              <a:off x="201930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333750" y="5086350"/>
              <a:ext cx="438150" cy="307777"/>
            </a:xfrm>
            <a:prstGeom prst="rect">
              <a:avLst/>
            </a:prstGeom>
            <a:noFill/>
            <a:ln w="19050">
              <a:noFill/>
            </a:ln>
          </p:spPr>
          <p:txBody>
            <a:bodyPr wrap="square" rtlCol="0">
              <a:spAutoFit/>
            </a:bodyPr>
            <a:lstStyle/>
            <a:p>
              <a:pPr algn="ctr"/>
              <a:r>
                <a:rPr lang="en-US" sz="1400" dirty="0"/>
                <a:t>…</a:t>
              </a:r>
              <a:endParaRPr lang="en-SG" sz="1400" dirty="0"/>
            </a:p>
          </p:txBody>
        </p:sp>
        <p:grpSp>
          <p:nvGrpSpPr>
            <p:cNvPr id="18" name="Group 18"/>
            <p:cNvGrpSpPr/>
            <p:nvPr/>
          </p:nvGrpSpPr>
          <p:grpSpPr>
            <a:xfrm>
              <a:off x="1476375" y="5057775"/>
              <a:ext cx="609600" cy="307777"/>
              <a:chOff x="533400" y="4724400"/>
              <a:chExt cx="609600" cy="307777"/>
            </a:xfrm>
          </p:grpSpPr>
          <p:sp>
            <p:nvSpPr>
              <p:cNvPr id="29" name="TextBox 12"/>
              <p:cNvSpPr txBox="1"/>
              <p:nvPr/>
            </p:nvSpPr>
            <p:spPr>
              <a:xfrm>
                <a:off x="533400" y="4724400"/>
                <a:ext cx="381000" cy="307777"/>
              </a:xfrm>
              <a:prstGeom prst="rect">
                <a:avLst/>
              </a:prstGeom>
              <a:noFill/>
              <a:ln w="19050">
                <a:solidFill>
                  <a:schemeClr val="tx1"/>
                </a:solidFill>
              </a:ln>
            </p:spPr>
            <p:txBody>
              <a:bodyPr wrap="square" rtlCol="0">
                <a:spAutoFit/>
              </a:bodyPr>
              <a:lstStyle/>
              <a:p>
                <a:pPr algn="ctr"/>
                <a:r>
                  <a:rPr lang="en-US" sz="1400" dirty="0"/>
                  <a:t>a</a:t>
                </a:r>
                <a:endParaRPr lang="en-SG" sz="1400" dirty="0"/>
              </a:p>
            </p:txBody>
          </p:sp>
          <p:sp>
            <p:nvSpPr>
              <p:cNvPr id="30" name="TextBox 29"/>
              <p:cNvSpPr txBox="1"/>
              <p:nvPr/>
            </p:nvSpPr>
            <p:spPr>
              <a:xfrm>
                <a:off x="914400" y="4724400"/>
                <a:ext cx="228600" cy="307777"/>
              </a:xfrm>
              <a:prstGeom prst="rect">
                <a:avLst/>
              </a:prstGeom>
              <a:noFill/>
              <a:ln w="19050">
                <a:solidFill>
                  <a:schemeClr val="tx1"/>
                </a:solidFill>
              </a:ln>
            </p:spPr>
            <p:txBody>
              <a:bodyPr wrap="square" rtlCol="0">
                <a:spAutoFit/>
              </a:bodyPr>
              <a:lstStyle/>
              <a:p>
                <a:endParaRPr lang="en-SG" sz="1400" dirty="0"/>
              </a:p>
            </p:txBody>
          </p:sp>
        </p:grpSp>
        <p:grpSp>
          <p:nvGrpSpPr>
            <p:cNvPr id="19" name="Group 19"/>
            <p:cNvGrpSpPr/>
            <p:nvPr/>
          </p:nvGrpSpPr>
          <p:grpSpPr>
            <a:xfrm>
              <a:off x="2390775" y="5057775"/>
              <a:ext cx="609600" cy="307777"/>
              <a:chOff x="1447800" y="4724400"/>
              <a:chExt cx="609600" cy="307777"/>
            </a:xfrm>
          </p:grpSpPr>
          <p:sp>
            <p:nvSpPr>
              <p:cNvPr id="27" name="TextBox 26"/>
              <p:cNvSpPr txBox="1"/>
              <p:nvPr/>
            </p:nvSpPr>
            <p:spPr>
              <a:xfrm>
                <a:off x="1447800" y="4724400"/>
                <a:ext cx="381000" cy="307777"/>
              </a:xfrm>
              <a:prstGeom prst="rect">
                <a:avLst/>
              </a:prstGeom>
              <a:noFill/>
              <a:ln w="19050">
                <a:solidFill>
                  <a:schemeClr val="tx1"/>
                </a:solidFill>
              </a:ln>
            </p:spPr>
            <p:txBody>
              <a:bodyPr wrap="square" rtlCol="0">
                <a:spAutoFit/>
              </a:bodyPr>
              <a:lstStyle/>
              <a:p>
                <a:pPr algn="ctr"/>
                <a:r>
                  <a:rPr lang="en-US" sz="1400" dirty="0"/>
                  <a:t>b</a:t>
                </a:r>
                <a:endParaRPr lang="en-SG" sz="1400" dirty="0"/>
              </a:p>
            </p:txBody>
          </p:sp>
          <p:sp>
            <p:nvSpPr>
              <p:cNvPr id="28" name="TextBox 27"/>
              <p:cNvSpPr txBox="1"/>
              <p:nvPr/>
            </p:nvSpPr>
            <p:spPr>
              <a:xfrm>
                <a:off x="1828800" y="4724400"/>
                <a:ext cx="228600" cy="307777"/>
              </a:xfrm>
              <a:prstGeom prst="rect">
                <a:avLst/>
              </a:prstGeom>
              <a:noFill/>
              <a:ln w="19050">
                <a:solidFill>
                  <a:schemeClr val="tx1"/>
                </a:solidFill>
              </a:ln>
            </p:spPr>
            <p:txBody>
              <a:bodyPr wrap="square" rtlCol="0">
                <a:spAutoFit/>
              </a:bodyPr>
              <a:lstStyle/>
              <a:p>
                <a:endParaRPr lang="en-SG" sz="1400" dirty="0"/>
              </a:p>
            </p:txBody>
          </p:sp>
        </p:grpSp>
        <p:cxnSp>
          <p:nvCxnSpPr>
            <p:cNvPr id="21" name="Straight Arrow Connector 20"/>
            <p:cNvCxnSpPr/>
            <p:nvPr/>
          </p:nvCxnSpPr>
          <p:spPr>
            <a:xfrm>
              <a:off x="2914650" y="5219701"/>
              <a:ext cx="3429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90724" y="4276725"/>
              <a:ext cx="790575" cy="307777"/>
            </a:xfrm>
            <a:prstGeom prst="rect">
              <a:avLst/>
            </a:prstGeom>
            <a:noFill/>
          </p:spPr>
          <p:txBody>
            <a:bodyPr wrap="square" rtlCol="0">
              <a:spAutoFit/>
            </a:bodyPr>
            <a:lstStyle/>
            <a:p>
              <a:r>
                <a:rPr lang="en-US" sz="1400" dirty="0"/>
                <a:t>current</a:t>
              </a:r>
              <a:endParaRPr lang="en-SG" sz="1400" dirty="0"/>
            </a:p>
          </p:txBody>
        </p:sp>
        <p:sp>
          <p:nvSpPr>
            <p:cNvPr id="45" name="Rectangle 44"/>
            <p:cNvSpPr/>
            <p:nvPr/>
          </p:nvSpPr>
          <p:spPr>
            <a:xfrm>
              <a:off x="2219325" y="4581525"/>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3" name="Straight Connector 82"/>
            <p:cNvCxnSpPr/>
            <p:nvPr/>
          </p:nvCxnSpPr>
          <p:spPr>
            <a:xfrm flipV="1">
              <a:off x="2223864" y="45916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47749" y="4267200"/>
              <a:ext cx="790575" cy="307777"/>
            </a:xfrm>
            <a:prstGeom prst="rect">
              <a:avLst/>
            </a:prstGeom>
            <a:noFill/>
          </p:spPr>
          <p:txBody>
            <a:bodyPr wrap="square" rtlCol="0">
              <a:spAutoFit/>
            </a:bodyPr>
            <a:lstStyle/>
            <a:p>
              <a:r>
                <a:rPr lang="en-US" sz="1400" dirty="0"/>
                <a:t>head</a:t>
              </a:r>
              <a:endParaRPr lang="en-SG" sz="1400" dirty="0"/>
            </a:p>
          </p:txBody>
        </p:sp>
        <p:sp>
          <p:nvSpPr>
            <p:cNvPr id="90" name="Rectangle 89"/>
            <p:cNvSpPr/>
            <p:nvPr/>
          </p:nvSpPr>
          <p:spPr>
            <a:xfrm>
              <a:off x="1276350" y="4572000"/>
              <a:ext cx="381000" cy="152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cxnSp>
        <p:nvCxnSpPr>
          <p:cNvPr id="92" name="Straight Arrow Connector 91"/>
          <p:cNvCxnSpPr/>
          <p:nvPr/>
        </p:nvCxnSpPr>
        <p:spPr>
          <a:xfrm>
            <a:off x="1514475" y="4657725"/>
            <a:ext cx="190500" cy="36195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1123950" y="4648200"/>
            <a:ext cx="295275" cy="94297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5233764" y="4667808"/>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995764" y="4677333"/>
            <a:ext cx="368635" cy="125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dissolve">
                                      <p:cBhvr>
                                        <p:cTn id="15" dur="500"/>
                                        <p:tgtEl>
                                          <p:spTgt spid="95"/>
                                        </p:tgtEl>
                                      </p:cBhvr>
                                    </p:animEffect>
                                  </p:childTnLst>
                                </p:cTn>
                              </p:par>
                              <p:par>
                                <p:cTn id="16" presetID="9"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dissolv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ssolve">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2"/>
                                        </p:tgtEl>
                                      </p:cBhvr>
                                    </p:animEffect>
                                    <p:set>
                                      <p:cBhvr>
                                        <p:cTn id="33" dur="1" fill="hold">
                                          <p:stCondLst>
                                            <p:cond delay="499"/>
                                          </p:stCondLst>
                                        </p:cTn>
                                        <p:tgtEl>
                                          <p:spTgt spid="92"/>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dissolv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dissolve">
                                      <p:cBhvr>
                                        <p:cTn id="46" dur="500"/>
                                        <p:tgtEl>
                                          <p:spTgt spid="107"/>
                                        </p:tgtEl>
                                      </p:cBhvr>
                                    </p:animEffect>
                                  </p:childTnLst>
                                </p:cTn>
                              </p:par>
                              <p:par>
                                <p:cTn id="47" presetID="9"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dissolve">
                                      <p:cBhvr>
                                        <p:cTn id="49" dur="500"/>
                                        <p:tgtEl>
                                          <p:spTgt spid="102"/>
                                        </p:tgtEl>
                                      </p:cBhvr>
                                    </p:animEffect>
                                  </p:childTnLst>
                                </p:cTn>
                              </p:par>
                              <p:par>
                                <p:cTn id="50" presetID="9"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102"/>
                                        </p:tgtEl>
                                      </p:cBhvr>
                                    </p:animEffect>
                                    <p:set>
                                      <p:cBhvr>
                                        <p:cTn id="62" dur="1" fill="hold">
                                          <p:stCondLst>
                                            <p:cond delay="499"/>
                                          </p:stCondLst>
                                        </p:cTn>
                                        <p:tgtEl>
                                          <p:spTgt spid="102"/>
                                        </p:tgtEl>
                                        <p:attrNameLst>
                                          <p:attrName>style.visibility</p:attrName>
                                        </p:attrNameLst>
                                      </p:cBhvr>
                                      <p:to>
                                        <p:strVal val="hidden"/>
                                      </p:to>
                                    </p:se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dissolve">
                                      <p:cBhvr>
                                        <p:cTn id="66" dur="500"/>
                                        <p:tgtEl>
                                          <p:spTgt spid="9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105"/>
                                        </p:tgtEl>
                                      </p:cBhvr>
                                    </p:animEffect>
                                    <p:set>
                                      <p:cBhvr>
                                        <p:cTn id="80" dur="1" fill="hold">
                                          <p:stCondLst>
                                            <p:cond delay="499"/>
                                          </p:stCondLst>
                                        </p:cTn>
                                        <p:tgtEl>
                                          <p:spTgt spid="105"/>
                                        </p:tgtEl>
                                        <p:attrNameLst>
                                          <p:attrName>style.visibility</p:attrName>
                                        </p:attrNameLst>
                                      </p:cBhvr>
                                      <p:to>
                                        <p:strVal val="hidden"/>
                                      </p:to>
                                    </p:set>
                                  </p:childTnLst>
                                </p:cTn>
                              </p:par>
                            </p:childTnLst>
                          </p:cTn>
                        </p:par>
                        <p:par>
                          <p:cTn id="81" fill="hold">
                            <p:stCondLst>
                              <p:cond delay="500"/>
                            </p:stCondLst>
                            <p:childTnLst>
                              <p:par>
                                <p:cTn id="82" presetID="9"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dissolve">
                                      <p:cBhvr>
                                        <p:cTn id="8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6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(8/10)</a:t>
            </a:r>
          </a:p>
        </p:txBody>
      </p:sp>
      <p:sp>
        <p:nvSpPr>
          <p:cNvPr id="3" name="Content Placeholder 2"/>
          <p:cNvSpPr>
            <a:spLocks noGrp="1"/>
          </p:cNvSpPr>
          <p:nvPr>
            <p:ph idx="1"/>
          </p:nvPr>
        </p:nvSpPr>
        <p:spPr>
          <a:xfrm>
            <a:off x="457200" y="914400"/>
            <a:ext cx="8458200" cy="609600"/>
          </a:xfrm>
        </p:spPr>
        <p:txBody>
          <a:bodyPr>
            <a:normAutofit/>
          </a:bodyPr>
          <a:lstStyle/>
          <a:p>
            <a:pPr>
              <a:spcBef>
                <a:spcPts val="600"/>
              </a:spcBef>
            </a:pPr>
            <a:r>
              <a:rPr lang="en-GB" sz="2400" dirty="0">
                <a:solidFill>
                  <a:srgbClr val="C00000"/>
                </a:solidFill>
              </a:rPr>
              <a:t>removeAfter() </a:t>
            </a:r>
            <a:r>
              <a:rPr lang="en-GB" sz="2400" dirty="0"/>
              <a:t>method</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grpSp>
        <p:nvGrpSpPr>
          <p:cNvPr id="4" name="Group 31"/>
          <p:cNvGrpSpPr/>
          <p:nvPr/>
        </p:nvGrpSpPr>
        <p:grpSpPr>
          <a:xfrm>
            <a:off x="381000" y="1143000"/>
            <a:ext cx="8382000" cy="5333294"/>
            <a:chOff x="457200" y="971043"/>
            <a:chExt cx="8382000" cy="4648886"/>
          </a:xfrm>
        </p:grpSpPr>
        <p:sp>
          <p:nvSpPr>
            <p:cNvPr id="43" name="TextBox 42"/>
            <p:cNvSpPr txBox="1"/>
            <p:nvPr/>
          </p:nvSpPr>
          <p:spPr>
            <a:xfrm>
              <a:off x="457200" y="1143000"/>
              <a:ext cx="8382000" cy="447692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removeAfter(ListNode &lt;E&gt; current)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E temp;</a:t>
              </a:r>
              <a:endParaRPr lang="en-SG" sz="1500" b="1" dirty="0">
                <a:latin typeface="Courier New" pitchFamily="49" charset="0"/>
                <a:cs typeface="Courier New" pitchFamily="49" charset="0"/>
              </a:endParaRP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 </a:t>
              </a:r>
              <a:r>
                <a:rPr lang="en-SG" sz="1500" b="1" dirty="0">
                  <a:latin typeface="Courier New" pitchFamily="49" charset="0"/>
                  <a:cs typeface="Courier New" pitchFamily="49" charset="0"/>
                </a:rPr>
                <a:t>(current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ListNode &lt;E&gt; nextPtr = current.getNext();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if</a:t>
              </a:r>
              <a:r>
                <a:rPr lang="en-SG" sz="1500" b="1" dirty="0">
                  <a:latin typeface="Courier New" pitchFamily="49" charset="0"/>
                  <a:cs typeface="Courier New" pitchFamily="49" charset="0"/>
                </a:rPr>
                <a:t> (nextPtr != </a:t>
              </a:r>
              <a:r>
                <a:rPr lang="en-SG" sz="1500" b="1" dirty="0">
                  <a:solidFill>
                    <a:srgbClr val="006600"/>
                  </a:solidFill>
                  <a:latin typeface="Courier New" pitchFamily="49" charset="0"/>
                  <a:cs typeface="Courier New" pitchFamily="49" charset="0"/>
                </a:rPr>
                <a:t>null</a:t>
              </a:r>
              <a:r>
                <a:rPr lang="en-SG"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nextPtr.getElement();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current.setNext(nextPtr.getNext());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 </a:t>
              </a:r>
              <a:r>
                <a:rPr lang="en-US" sz="1500" b="1" dirty="0">
                  <a:latin typeface="Courier New" pitchFamily="49" charset="0"/>
                  <a:cs typeface="Courier New" pitchFamily="49" charset="0"/>
                </a:rPr>
                <a:t>(nextPtr.getNext()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last node is removed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 pos="1344613" algn="l"/>
                </a:tabLst>
              </a:pPr>
              <a:r>
                <a:rPr lang="en-SG" sz="1500" b="1" dirty="0">
                  <a:latin typeface="Courier New" pitchFamily="49" charset="0"/>
                  <a:cs typeface="Courier New" pitchFamily="49" charset="0"/>
                </a:rPr>
                <a:t>					tail = current;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 pos="1344613"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else </a:t>
              </a:r>
              <a:r>
                <a:rPr lang="en-US" sz="1500" b="1" dirty="0">
                  <a:latin typeface="Courier New" pitchFamily="49" charset="0"/>
                  <a:cs typeface="Courier New" pitchFamily="49" charset="0"/>
                </a:rPr>
                <a:t>{ </a:t>
              </a:r>
              <a:r>
                <a:rPr lang="en-US" sz="1500" b="1" dirty="0">
                  <a:solidFill>
                    <a:srgbClr val="663300"/>
                  </a:solidFill>
                  <a:latin typeface="Courier New" pitchFamily="49" charset="0"/>
                  <a:cs typeface="Courier New" pitchFamily="49" charset="0"/>
                </a:rPr>
                <a:t>// if current == null, we want to remove head</a:t>
              </a:r>
              <a:endParaRPr lang="en-SG" sz="1500" b="1" dirty="0">
                <a:solidFill>
                  <a:srgbClr val="663300"/>
                </a:solidFill>
                <a:latin typeface="Courier New" pitchFamily="49" charset="0"/>
                <a:cs typeface="Courier New" pitchFamily="49" charset="0"/>
              </a:endParaRP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temp = head.getElement();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head = head.getNext();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num_nodes--;</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if</a:t>
              </a:r>
              <a:r>
                <a:rPr lang="en-US" sz="1500" b="1" dirty="0">
                  <a:latin typeface="Courier New" pitchFamily="49" charset="0"/>
                  <a:cs typeface="Courier New" pitchFamily="49" charset="0"/>
                </a:rPr>
                <a:t> (head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 tail = </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temp;</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 </a:t>
              </a:r>
              <a:r>
                <a:rPr lang="en-US" sz="1500" b="1" dirty="0">
                  <a:solidFill>
                    <a:srgbClr val="0000FF"/>
                  </a:solidFill>
                  <a:latin typeface="Courier New" pitchFamily="49" charset="0"/>
                  <a:cs typeface="Courier New" pitchFamily="49" charset="0"/>
                </a:rPr>
                <a:t>else</a:t>
              </a: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throw new </a:t>
              </a:r>
              <a:r>
                <a:rPr lang="en-US" sz="1500" b="1" dirty="0">
                  <a:latin typeface="Courier New" pitchFamily="49" charset="0"/>
                  <a:cs typeface="Courier New" pitchFamily="49" charset="0"/>
                </a:rPr>
                <a:t>NoSuchElementException(</a:t>
              </a:r>
              <a:r>
                <a:rPr lang="en-US" sz="1500" b="1" dirty="0">
                  <a:solidFill>
                    <a:srgbClr val="006600"/>
                  </a:solidFill>
                  <a:latin typeface="Courier New" pitchFamily="49" charset="0"/>
                  <a:cs typeface="Courier New" pitchFamily="49" charset="0"/>
                </a:rPr>
                <a:t>"..."</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971043"/>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Tailed Linked List (9/10)</a:t>
            </a:r>
          </a:p>
        </p:txBody>
      </p:sp>
      <p:sp>
        <p:nvSpPr>
          <p:cNvPr id="3" name="Content Placeholder 2"/>
          <p:cNvSpPr>
            <a:spLocks noGrp="1"/>
          </p:cNvSpPr>
          <p:nvPr>
            <p:ph idx="1"/>
          </p:nvPr>
        </p:nvSpPr>
        <p:spPr>
          <a:xfrm>
            <a:off x="457200" y="914400"/>
            <a:ext cx="8458200" cy="990600"/>
          </a:xfrm>
        </p:spPr>
        <p:txBody>
          <a:bodyPr>
            <a:normAutofit/>
          </a:bodyPr>
          <a:lstStyle/>
          <a:p>
            <a:pPr>
              <a:spcBef>
                <a:spcPts val="600"/>
              </a:spcBef>
            </a:pPr>
            <a:r>
              <a:rPr lang="en-GB" sz="2400" dirty="0">
                <a:solidFill>
                  <a:srgbClr val="C00000"/>
                </a:solidFill>
              </a:rPr>
              <a:t>removeFirst() </a:t>
            </a:r>
            <a:r>
              <a:rPr lang="en-GB" sz="2400" dirty="0"/>
              <a:t>method</a:t>
            </a:r>
          </a:p>
          <a:p>
            <a:pPr lvl="1">
              <a:spcBef>
                <a:spcPts val="600"/>
              </a:spcBef>
            </a:pPr>
            <a:r>
              <a:rPr lang="en-GB" sz="2000" dirty="0"/>
              <a:t>removeFirst() is a special case in removeAfter()</a:t>
            </a:r>
          </a:p>
          <a:p>
            <a:pPr lvl="1">
              <a:spcBef>
                <a:spcPts val="600"/>
              </a:spcBef>
            </a:pPr>
            <a:endParaRPr lang="en-GB" sz="2000" dirty="0"/>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65</a:t>
            </a:fld>
            <a:endParaRPr lang="en-US" sz="1600" dirty="0"/>
          </a:p>
        </p:txBody>
      </p:sp>
      <p:grpSp>
        <p:nvGrpSpPr>
          <p:cNvPr id="4" name="Group 31"/>
          <p:cNvGrpSpPr/>
          <p:nvPr/>
        </p:nvGrpSpPr>
        <p:grpSpPr>
          <a:xfrm>
            <a:off x="381000" y="2057400"/>
            <a:ext cx="8382000" cy="803361"/>
            <a:chOff x="457200" y="1143000"/>
            <a:chExt cx="8382000" cy="907791"/>
          </a:xfrm>
        </p:grpSpPr>
        <p:sp>
          <p:nvSpPr>
            <p:cNvPr id="43" name="TextBox 42"/>
            <p:cNvSpPr txBox="1"/>
            <p:nvPr/>
          </p:nvSpPr>
          <p:spPr>
            <a:xfrm>
              <a:off x="457200" y="1143000"/>
              <a:ext cx="8382000" cy="847724"/>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r>
                <a:rPr lang="en-SG" sz="1500" b="1" dirty="0">
                  <a:solidFill>
                    <a:srgbClr val="0000FF"/>
                  </a:solidFill>
                  <a:latin typeface="Courier New" pitchFamily="49" charset="0"/>
                  <a:cs typeface="Courier New" pitchFamily="49" charset="0"/>
                </a:rPr>
                <a:t>public</a:t>
              </a:r>
              <a:r>
                <a:rPr lang="en-SG" sz="1500" b="1" dirty="0">
                  <a:latin typeface="Courier New" pitchFamily="49" charset="0"/>
                  <a:cs typeface="Courier New" pitchFamily="49" charset="0"/>
                </a:rPr>
                <a:t> E removeFirst() </a:t>
              </a:r>
              <a:r>
                <a:rPr lang="en-SG" sz="1500" b="1" dirty="0">
                  <a:solidFill>
                    <a:srgbClr val="0000FF"/>
                  </a:solidFill>
                  <a:latin typeface="Courier New" pitchFamily="49" charset="0"/>
                  <a:cs typeface="Courier New" pitchFamily="49" charset="0"/>
                </a:rPr>
                <a:t>throws</a:t>
              </a:r>
              <a:r>
                <a:rPr lang="en-SG" sz="1500" b="1" dirty="0">
                  <a:latin typeface="Courier New" pitchFamily="49" charset="0"/>
                  <a:cs typeface="Courier New" pitchFamily="49" charset="0"/>
                </a:rPr>
                <a:t> NoSuchElementException {</a:t>
              </a:r>
            </a:p>
            <a:p>
              <a:pPr>
                <a:lnSpc>
                  <a:spcPct val="95000"/>
                </a:lnSpc>
                <a:tabLst>
                  <a:tab pos="269875" algn="l"/>
                  <a:tab pos="539750" algn="l"/>
                  <a:tab pos="809625" algn="l"/>
                  <a:tab pos="1079500" algn="l"/>
                </a:tabLst>
              </a:pPr>
              <a:r>
                <a:rPr lang="en-US" sz="1500" b="1" dirty="0">
                  <a:latin typeface="Courier New" pitchFamily="49" charset="0"/>
                  <a:cs typeface="Courier New" pitchFamily="49" charset="0"/>
                </a:rPr>
                <a:t>		</a:t>
              </a:r>
              <a:r>
                <a:rPr lang="en-US" sz="1500" b="1" dirty="0">
                  <a:solidFill>
                    <a:srgbClr val="0000FF"/>
                  </a:solidFill>
                  <a:latin typeface="Courier New" pitchFamily="49" charset="0"/>
                  <a:cs typeface="Courier New" pitchFamily="49" charset="0"/>
                </a:rPr>
                <a:t>return</a:t>
              </a:r>
              <a:r>
                <a:rPr lang="en-US" sz="1500" b="1" dirty="0">
                  <a:latin typeface="Courier New" pitchFamily="49" charset="0"/>
                  <a:cs typeface="Courier New" pitchFamily="49" charset="0"/>
                </a:rPr>
                <a:t> removeAfter(</a:t>
              </a:r>
              <a:r>
                <a:rPr lang="en-US" sz="1500" b="1" dirty="0">
                  <a:solidFill>
                    <a:srgbClr val="006600"/>
                  </a:solidFill>
                  <a:latin typeface="Courier New" pitchFamily="49" charset="0"/>
                  <a:cs typeface="Courier New" pitchFamily="49" charset="0"/>
                </a:rPr>
                <a:t>null</a:t>
              </a:r>
              <a:r>
                <a:rPr lang="en-US" sz="1500" b="1" dirty="0">
                  <a:latin typeface="Courier New" pitchFamily="49" charset="0"/>
                  <a:cs typeface="Courier New" pitchFamily="49" charset="0"/>
                </a:rPr>
                <a:t>);</a:t>
              </a:r>
            </a:p>
            <a:p>
              <a:pPr>
                <a:lnSpc>
                  <a:spcPct val="95000"/>
                </a:lnSpc>
                <a:tabLst>
                  <a:tab pos="269875" algn="l"/>
                  <a:tab pos="539750" algn="l"/>
                  <a:tab pos="809625" algn="l"/>
                  <a:tab pos="1079500" algn="l"/>
                </a:tabLst>
              </a:pPr>
              <a:r>
                <a:rPr lang="en-SG" sz="1500" b="1" dirty="0">
                  <a:latin typeface="Courier New" pitchFamily="49" charset="0"/>
                  <a:cs typeface="Courier New" pitchFamily="49" charset="0"/>
                </a:rPr>
                <a:t>	}</a:t>
              </a:r>
            </a:p>
          </p:txBody>
        </p:sp>
        <p:sp>
          <p:nvSpPr>
            <p:cNvPr id="44" name="Rectangle 43"/>
            <p:cNvSpPr/>
            <p:nvPr/>
          </p:nvSpPr>
          <p:spPr>
            <a:xfrm>
              <a:off x="6400800" y="1745991"/>
              <a:ext cx="2209800" cy="3048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TailedLinkedList.java</a:t>
              </a:r>
            </a:p>
          </p:txBody>
        </p:sp>
      </p:grpSp>
      <p:sp>
        <p:nvSpPr>
          <p:cNvPr id="9" name="Content Placeholder 2"/>
          <p:cNvSpPr txBox="1">
            <a:spLocks/>
          </p:cNvSpPr>
          <p:nvPr/>
        </p:nvSpPr>
        <p:spPr bwMode="auto">
          <a:xfrm>
            <a:off x="457200" y="3048000"/>
            <a:ext cx="8458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Study the full</a:t>
            </a:r>
            <a:r>
              <a:rPr kumimoji="0" lang="en-GB" sz="2400" b="0" i="0" u="none" strike="noStrike" kern="0" cap="none" spc="0" normalizeH="0" noProof="0" dirty="0">
                <a:ln>
                  <a:noFill/>
                </a:ln>
                <a:solidFill>
                  <a:schemeClr val="tx1"/>
                </a:solidFill>
                <a:effectLst/>
                <a:uLnTx/>
                <a:uFillTx/>
                <a:latin typeface="+mn-lt"/>
                <a:ea typeface="+mn-ea"/>
                <a:cs typeface="+mn-cs"/>
              </a:rPr>
              <a:t> program </a:t>
            </a:r>
            <a:r>
              <a:rPr kumimoji="0" lang="en-GB" sz="2400" b="0" i="0" u="none" strike="noStrike" kern="0" cap="none" spc="0" normalizeH="0" noProof="0" dirty="0">
                <a:ln>
                  <a:noFill/>
                </a:ln>
                <a:solidFill>
                  <a:srgbClr val="0000FF"/>
                </a:solidFill>
                <a:effectLst/>
                <a:uLnTx/>
                <a:uFillTx/>
                <a:latin typeface="+mn-lt"/>
                <a:ea typeface="+mn-ea"/>
                <a:cs typeface="+mn-cs"/>
              </a:rPr>
              <a:t>TailedLinkedList.java</a:t>
            </a:r>
            <a:r>
              <a:rPr kumimoji="0" lang="en-GB" sz="2400" b="0" i="0" u="none" strike="noStrike" kern="0" cap="none" spc="0" normalizeH="0" noProof="0" dirty="0">
                <a:ln>
                  <a:noFill/>
                </a:ln>
                <a:solidFill>
                  <a:schemeClr val="tx1"/>
                </a:solidFill>
                <a:effectLst/>
                <a:uLnTx/>
                <a:uFillTx/>
                <a:latin typeface="+mn-lt"/>
                <a:ea typeface="+mn-ea"/>
                <a:cs typeface="+mn-cs"/>
              </a:rPr>
              <a:t> on the module website on your own.</a:t>
            </a:r>
            <a:endParaRPr kumimoji="0" lang="en-GB" sz="2000" b="0" i="0" u="none" strike="noStrike" kern="0" cap="none" spc="0" normalizeH="0" baseline="0" noProof="0" dirty="0">
              <a:ln>
                <a:noFill/>
              </a:ln>
              <a:solidFill>
                <a:schemeClr val="tx1"/>
              </a:solidFill>
              <a:effectLst/>
              <a:uLnTx/>
              <a:uFillTx/>
              <a:latin typeface="+mn-lt"/>
              <a:cs typeface="+mn-cs"/>
            </a:endParaRPr>
          </a:p>
          <a:p>
            <a:pPr marL="669925" marR="0" lvl="1" indent="-325438" algn="l" defTabSz="914400" rtl="0" eaLnBrk="1" fontAlgn="base" latinLnBrk="0" hangingPunct="1">
              <a:lnSpc>
                <a:spcPct val="100000"/>
              </a:lnSpc>
              <a:spcBef>
                <a:spcPts val="600"/>
              </a:spcBef>
              <a:spcAft>
                <a:spcPct val="0"/>
              </a:spcAft>
              <a:buClr>
                <a:schemeClr val="accent2"/>
              </a:buClr>
              <a:buSzPct val="60000"/>
              <a:buFont typeface="Wingdings" pitchFamily="2" charset="2"/>
              <a:buChar char="q"/>
              <a:tabLst/>
              <a:defRPr/>
            </a:pPr>
            <a:endParaRPr kumimoji="0" lang="en-GB" sz="2000" b="0" i="0" u="none" strike="noStrike" kern="0" cap="none" spc="0" normalizeH="0" baseline="0" noProof="0" dirty="0">
              <a:ln>
                <a:noFill/>
              </a:ln>
              <a:solidFill>
                <a:schemeClr val="tx1"/>
              </a:solidFill>
              <a:effectLst/>
              <a:uLnTx/>
              <a:uFillTx/>
              <a:latin typeface="+mn-lt"/>
              <a:cs typeface="+mn-cs"/>
            </a:endParaRP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 </a:t>
            </a:r>
            <a:r>
              <a:rPr lang="en-US" sz="3600" dirty="0">
                <a:latin typeface="Britannic Bold" panose="020B0903060703020204" pitchFamily="34" charset="0"/>
              </a:rPr>
              <a:t>Test Tailed Linked List (10/10)</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grpSp>
        <p:nvGrpSpPr>
          <p:cNvPr id="4" name="Group 31"/>
          <p:cNvGrpSpPr/>
          <p:nvPr/>
        </p:nvGrpSpPr>
        <p:grpSpPr>
          <a:xfrm>
            <a:off x="304800" y="1066800"/>
            <a:ext cx="8534400" cy="4932401"/>
            <a:chOff x="304800" y="919579"/>
            <a:chExt cx="8686800" cy="4932401"/>
          </a:xfrm>
        </p:grpSpPr>
        <p:sp>
          <p:nvSpPr>
            <p:cNvPr id="33" name="TextBox 32"/>
            <p:cNvSpPr txBox="1"/>
            <p:nvPr/>
          </p:nvSpPr>
          <p:spPr>
            <a:xfrm>
              <a:off x="304800" y="1142999"/>
              <a:ext cx="8686800" cy="470898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42925" algn="l"/>
                  <a:tab pos="803275" algn="l"/>
                  <a:tab pos="1074738" algn="l"/>
                </a:tabLst>
              </a:pPr>
              <a:r>
                <a:rPr lang="en-SG" sz="1600" b="1" dirty="0">
                  <a:solidFill>
                    <a:srgbClr val="660066"/>
                  </a:solidFill>
                  <a:latin typeface="Courier New" pitchFamily="49" charset="0"/>
                  <a:cs typeface="Courier New" pitchFamily="49" charset="0"/>
                </a:rPr>
                <a:t>import</a:t>
              </a:r>
              <a:r>
                <a:rPr lang="en-SG" sz="1600" b="1" dirty="0">
                  <a:latin typeface="Courier New" pitchFamily="49" charset="0"/>
                  <a:cs typeface="Courier New" pitchFamily="49" charset="0"/>
                </a:rPr>
                <a:t> java.util.*;</a:t>
              </a:r>
            </a:p>
            <a:p>
              <a:pPr>
                <a:tabLst>
                  <a:tab pos="271463" algn="l"/>
                  <a:tab pos="542925" algn="l"/>
                  <a:tab pos="803275" algn="l"/>
                  <a:tab pos="1074738" algn="l"/>
                </a:tabLst>
              </a:pPr>
              <a:endParaRPr lang="en-SG" sz="1200" b="1" dirty="0">
                <a:latin typeface="Courier New" pitchFamily="49" charset="0"/>
                <a:cs typeface="Courier New" pitchFamily="49" charset="0"/>
              </a:endParaRPr>
            </a:p>
            <a:p>
              <a:pPr>
                <a:tabLst>
                  <a:tab pos="269875" algn="l"/>
                  <a:tab pos="539750" algn="l"/>
                  <a:tab pos="809625" algn="l"/>
                  <a:tab pos="1079500" algn="l"/>
                </a:tabLst>
              </a:pPr>
              <a:r>
                <a:rPr lang="en-SG" sz="1600" b="1" dirty="0">
                  <a:solidFill>
                    <a:srgbClr val="0000FF"/>
                  </a:solidFill>
                  <a:latin typeface="Courier New" pitchFamily="49" charset="0"/>
                  <a:cs typeface="Courier New" pitchFamily="49" charset="0"/>
                </a:rPr>
                <a:t>public class</a:t>
              </a:r>
              <a:r>
                <a:rPr lang="en-SG" sz="1600" b="1" dirty="0">
                  <a:latin typeface="Courier New" pitchFamily="49" charset="0"/>
                  <a:cs typeface="Courier New" pitchFamily="49" charset="0"/>
                </a:rPr>
                <a:t> TestTailedLinkedList {</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void </a:t>
              </a:r>
              <a:r>
                <a:rPr lang="en-SG" sz="1600" b="1" dirty="0">
                  <a:latin typeface="Courier New" pitchFamily="49" charset="0"/>
                  <a:cs typeface="Courier New" pitchFamily="49" charset="0"/>
                </a:rPr>
                <a:t>main(String [] args) </a:t>
              </a:r>
              <a:r>
                <a:rPr lang="en-SG" sz="1300" b="1" dirty="0">
                  <a:solidFill>
                    <a:srgbClr val="0000FF"/>
                  </a:solidFill>
                  <a:latin typeface="Courier New" pitchFamily="49" charset="0"/>
                  <a:cs typeface="Courier New" pitchFamily="49" charset="0"/>
                </a:rPr>
                <a:t>throws</a:t>
              </a:r>
              <a:r>
                <a:rPr lang="en-SG" sz="1300" b="1" dirty="0">
                  <a:latin typeface="Courier New" pitchFamily="49" charset="0"/>
                  <a:cs typeface="Courier New" pitchFamily="49" charset="0"/>
                </a:rPr>
                <a:t> NoSuchElementException </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a:t>
              </a:r>
              <a:r>
                <a:rPr lang="en-SG" sz="1500" b="1" dirty="0">
                  <a:latin typeface="Courier New" pitchFamily="49" charset="0"/>
                  <a:cs typeface="Courier New" pitchFamily="49" charset="0"/>
                </a:rPr>
                <a:t>TailedLinkedList &lt;String&gt; list = </a:t>
              </a:r>
              <a:r>
                <a:rPr lang="en-SG" sz="1500" b="1" dirty="0">
                  <a:solidFill>
                    <a:srgbClr val="0000FF"/>
                  </a:solidFill>
                  <a:latin typeface="Courier New" pitchFamily="49" charset="0"/>
                  <a:cs typeface="Courier New" pitchFamily="49" charset="0"/>
                </a:rPr>
                <a:t>new</a:t>
              </a:r>
              <a:r>
                <a:rPr lang="en-SG" sz="1500" b="1" dirty="0">
                  <a:latin typeface="Courier New" pitchFamily="49" charset="0"/>
                  <a:cs typeface="Courier New" pitchFamily="49" charset="0"/>
                </a:rPr>
                <a:t> TailedLinkedList &lt;String&gt;();</a:t>
              </a:r>
            </a:p>
            <a:p>
              <a:pPr>
                <a:tabLst>
                  <a:tab pos="269875" algn="l"/>
                  <a:tab pos="539750" algn="l"/>
                  <a:tab pos="809625" algn="l"/>
                  <a:tab pos="1079500" algn="l"/>
                </a:tabLst>
              </a:pPr>
              <a:endParaRPr lang="en-SG" sz="1600" b="1" dirty="0">
                <a:latin typeface="Courier New" pitchFamily="49" charset="0"/>
                <a:cs typeface="Courier New" pitchFamily="49" charset="0"/>
              </a:endParaRP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1"</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"aaa"</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"bbb"</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list.addFirst(</a:t>
              </a:r>
              <a:r>
                <a:rPr lang="en-SG" sz="1600" b="1" dirty="0">
                  <a:solidFill>
                    <a:srgbClr val="006600"/>
                  </a:solidFill>
                  <a:latin typeface="Courier New" pitchFamily="49" charset="0"/>
                  <a:cs typeface="Courier New" pitchFamily="49" charset="0"/>
                </a:rPr>
                <a:t>"ccc"</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2"</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list.addLast(</a:t>
              </a:r>
              <a:r>
                <a:rPr lang="en-SG" sz="1600" b="1" dirty="0">
                  <a:solidFill>
                    <a:srgbClr val="006600"/>
                  </a:solidFill>
                  <a:latin typeface="Courier New" pitchFamily="49" charset="0"/>
                  <a:cs typeface="Courier New" pitchFamily="49" charset="0"/>
                </a:rPr>
                <a:t>"xxx"</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System.out.println(</a:t>
              </a:r>
              <a:r>
                <a:rPr lang="en-SG" sz="1600" b="1" dirty="0">
                  <a:solidFill>
                    <a:srgbClr val="006600"/>
                  </a:solidFill>
                  <a:latin typeface="Courier New" pitchFamily="49" charset="0"/>
                  <a:cs typeface="Courier New" pitchFamily="49" charset="0"/>
                </a:rPr>
                <a:t>"Part 3"</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list.removeAfter(</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a:t>
              </a:r>
            </a:p>
            <a:p>
              <a:pPr>
                <a:tabLst>
                  <a:tab pos="269875" algn="l"/>
                  <a:tab pos="539750" algn="l"/>
                  <a:tab pos="809625" algn="l"/>
                  <a:tab pos="1079500" algn="l"/>
                </a:tabLst>
              </a:pPr>
              <a:r>
                <a:rPr lang="en-SG" sz="1600" b="1" dirty="0">
                  <a:latin typeface="Courier New" pitchFamily="49" charset="0"/>
                  <a:cs typeface="Courier New" pitchFamily="49" charset="0"/>
                </a:rPr>
                <a:t>		list.print();</a:t>
              </a:r>
            </a:p>
            <a:p>
              <a:pPr>
                <a:tabLst>
                  <a:tab pos="269875" algn="l"/>
                  <a:tab pos="539750" algn="l"/>
                  <a:tab pos="809625" algn="l"/>
                  <a:tab pos="1079500" algn="l"/>
                </a:tabLst>
              </a:pPr>
              <a:r>
                <a:rPr lang="en-SG" sz="1600" b="1" dirty="0">
                  <a:latin typeface="Courier New" pitchFamily="49" charset="0"/>
                  <a:cs typeface="Courier New" pitchFamily="49" charset="0"/>
                </a:rPr>
                <a:t>	}</a:t>
              </a:r>
            </a:p>
            <a:p>
              <a:pPr>
                <a:tabLst>
                  <a:tab pos="269875" algn="l"/>
                  <a:tab pos="539750" algn="l"/>
                  <a:tab pos="809625" algn="l"/>
                  <a:tab pos="1079500" algn="l"/>
                </a:tabLst>
              </a:pPr>
              <a:r>
                <a:rPr lang="en-US" sz="1600" b="1" dirty="0">
                  <a:latin typeface="Courier New" pitchFamily="49" charset="0"/>
                  <a:cs typeface="Courier New" pitchFamily="49" charset="0"/>
                </a:rPr>
                <a:t>}</a:t>
              </a:r>
            </a:p>
          </p:txBody>
        </p:sp>
        <p:sp>
          <p:nvSpPr>
            <p:cNvPr id="34" name="Rectangle 33"/>
            <p:cNvSpPr/>
            <p:nvPr/>
          </p:nvSpPr>
          <p:spPr>
            <a:xfrm>
              <a:off x="6044293" y="919579"/>
              <a:ext cx="279490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TestTailedLinkedList.java</a:t>
              </a:r>
            </a:p>
          </p:txBody>
        </p:sp>
      </p:grpSp>
      <p:sp>
        <p:nvSpPr>
          <p:cNvPr id="12"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 </a:t>
            </a:r>
            <a:r>
              <a:rPr lang="en-US" sz="3600" dirty="0">
                <a:latin typeface="Britannic Bold" panose="020B0903060703020204" pitchFamily="34" charset="0"/>
              </a:rPr>
              <a:t>Linked Lists: Variants</a:t>
            </a:r>
          </a:p>
        </p:txBody>
      </p:sp>
      <p:sp>
        <p:nvSpPr>
          <p:cNvPr id="7" name="Slide Number Placeholder 6"/>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128" name="TextBox 127"/>
          <p:cNvSpPr txBox="1"/>
          <p:nvPr/>
        </p:nvSpPr>
        <p:spPr>
          <a:xfrm>
            <a:off x="5867400" y="609600"/>
            <a:ext cx="2895600" cy="646331"/>
          </a:xfrm>
          <a:prstGeom prst="rect">
            <a:avLst/>
          </a:prstGeom>
          <a:noFill/>
        </p:spPr>
        <p:txBody>
          <a:bodyPr wrap="square" rtlCol="0">
            <a:spAutoFit/>
          </a:bodyPr>
          <a:lstStyle/>
          <a:p>
            <a:pPr algn="ctr"/>
            <a:r>
              <a:rPr lang="en-US" sz="3600" dirty="0">
                <a:solidFill>
                  <a:srgbClr val="FF0000"/>
                </a:solidFill>
              </a:rPr>
              <a:t>OVERVIEW!</a:t>
            </a:r>
            <a:endParaRPr lang="en-SG" sz="3600" dirty="0">
              <a:solidFill>
                <a:srgbClr val="FF0000"/>
              </a:solidFill>
            </a:endParaRPr>
          </a:p>
        </p:txBody>
      </p:sp>
      <p:sp>
        <p:nvSpPr>
          <p:cNvPr id="62" name="TextBox 61"/>
          <p:cNvSpPr txBox="1"/>
          <p:nvPr/>
        </p:nvSpPr>
        <p:spPr>
          <a:xfrm>
            <a:off x="228600" y="4572000"/>
            <a:ext cx="31242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tabLst>
                <a:tab pos="269875" algn="l"/>
              </a:tabLst>
            </a:pPr>
            <a:r>
              <a:rPr lang="en-US" sz="1400" dirty="0">
                <a:solidFill>
                  <a:schemeClr val="tx1"/>
                </a:solidFill>
              </a:rPr>
              <a:t>Difficulty: (Boundary cases)</a:t>
            </a:r>
          </a:p>
          <a:p>
            <a:pPr>
              <a:tabLst>
                <a:tab pos="269875" algn="l"/>
              </a:tabLst>
            </a:pPr>
            <a:r>
              <a:rPr lang="en-US" sz="1400" dirty="0">
                <a:solidFill>
                  <a:schemeClr val="tx1"/>
                </a:solidFill>
              </a:rPr>
              <a:t>     Take care of all cases of update</a:t>
            </a:r>
          </a:p>
          <a:p>
            <a:pPr>
              <a:tabLst>
                <a:tab pos="269875" algn="l"/>
              </a:tabLst>
            </a:pPr>
            <a:r>
              <a:rPr lang="en-US" sz="1400" dirty="0">
                <a:solidFill>
                  <a:schemeClr val="tx1"/>
                </a:solidFill>
              </a:rPr>
              <a:t>	 0 element</a:t>
            </a:r>
          </a:p>
          <a:p>
            <a:pPr>
              <a:tabLst>
                <a:tab pos="269875" algn="l"/>
              </a:tabLst>
            </a:pPr>
            <a:r>
              <a:rPr lang="en-US" sz="1400" dirty="0">
                <a:solidFill>
                  <a:schemeClr val="tx1"/>
                </a:solidFill>
              </a:rPr>
              <a:t>	 1 element</a:t>
            </a:r>
          </a:p>
          <a:p>
            <a:pPr>
              <a:tabLst>
                <a:tab pos="269875" algn="l"/>
              </a:tabLst>
            </a:pPr>
            <a:r>
              <a:rPr lang="en-US" sz="1400" dirty="0">
                <a:solidFill>
                  <a:schemeClr val="tx1"/>
                </a:solidFill>
              </a:rPr>
              <a:t>	 2 elements</a:t>
            </a:r>
          </a:p>
          <a:p>
            <a:pPr>
              <a:tabLst>
                <a:tab pos="269875" algn="l"/>
              </a:tabLst>
            </a:pPr>
            <a:r>
              <a:rPr lang="en-US" sz="1400" dirty="0">
                <a:solidFill>
                  <a:schemeClr val="tx1"/>
                </a:solidFill>
              </a:rPr>
              <a:t>	 3 or more elements, etc.</a:t>
            </a:r>
          </a:p>
        </p:txBody>
      </p:sp>
      <p:sp>
        <p:nvSpPr>
          <p:cNvPr id="69" name="Rectangle 68"/>
          <p:cNvSpPr/>
          <p:nvPr/>
        </p:nvSpPr>
        <p:spPr>
          <a:xfrm>
            <a:off x="3455876" y="4488850"/>
            <a:ext cx="1801924" cy="1532438"/>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3" name="Group 69"/>
          <p:cNvGrpSpPr/>
          <p:nvPr/>
        </p:nvGrpSpPr>
        <p:grpSpPr>
          <a:xfrm>
            <a:off x="3581400" y="1371600"/>
            <a:ext cx="1524000" cy="1066800"/>
            <a:chOff x="1600200" y="2743200"/>
            <a:chExt cx="1524000" cy="1066800"/>
          </a:xfrm>
        </p:grpSpPr>
        <p:sp>
          <p:nvSpPr>
            <p:cNvPr id="71" name="Rectangle 7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73" name="Rectangle 7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4" name="Rectangle 73"/>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5"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BasicLinkedList</a:t>
              </a:r>
              <a:endParaRPr lang="en-US" altLang="ja-JP" sz="1200" b="1" dirty="0">
                <a:ea typeface="ＭＳ Ｐゴシック" pitchFamily="34" charset="-128"/>
              </a:endParaRPr>
            </a:p>
          </p:txBody>
        </p:sp>
      </p:grpSp>
      <p:cxnSp>
        <p:nvCxnSpPr>
          <p:cNvPr id="76" name="Straight Arrow Connector 75"/>
          <p:cNvCxnSpPr/>
          <p:nvPr/>
        </p:nvCxnSpPr>
        <p:spPr>
          <a:xfrm>
            <a:off x="5181600" y="1752600"/>
            <a:ext cx="1295400" cy="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57800" y="144780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4" name="Group 83"/>
          <p:cNvGrpSpPr/>
          <p:nvPr/>
        </p:nvGrpSpPr>
        <p:grpSpPr>
          <a:xfrm>
            <a:off x="609600" y="2362200"/>
            <a:ext cx="1600200" cy="1745397"/>
            <a:chOff x="762000" y="1371600"/>
            <a:chExt cx="1600200" cy="1745397"/>
          </a:xfrm>
        </p:grpSpPr>
        <p:sp>
          <p:nvSpPr>
            <p:cNvPr id="85" name="Rectangle 84"/>
            <p:cNvSpPr/>
            <p:nvPr/>
          </p:nvSpPr>
          <p:spPr>
            <a:xfrm>
              <a:off x="762000" y="18288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Text Box 6"/>
            <p:cNvSpPr txBox="1">
              <a:spLocks noChangeArrowheads="1"/>
            </p:cNvSpPr>
            <p:nvPr/>
          </p:nvSpPr>
          <p:spPr bwMode="auto">
            <a:xfrm>
              <a:off x="762000" y="1828800"/>
              <a:ext cx="16002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element</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next</a:t>
              </a:r>
            </a:p>
          </p:txBody>
        </p:sp>
        <p:sp>
          <p:nvSpPr>
            <p:cNvPr id="92" name="Rectangle 91"/>
            <p:cNvSpPr/>
            <p:nvPr/>
          </p:nvSpPr>
          <p:spPr>
            <a:xfrm>
              <a:off x="762000" y="1371600"/>
              <a:ext cx="16002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5" name="Rectangle 94"/>
            <p:cNvSpPr/>
            <p:nvPr/>
          </p:nvSpPr>
          <p:spPr>
            <a:xfrm>
              <a:off x="762000" y="2286000"/>
              <a:ext cx="1600200" cy="762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7" name="Text Box 6"/>
            <p:cNvSpPr txBox="1">
              <a:spLocks noChangeArrowheads="1"/>
            </p:cNvSpPr>
            <p:nvPr/>
          </p:nvSpPr>
          <p:spPr bwMode="auto">
            <a:xfrm>
              <a:off x="914400" y="1447800"/>
              <a:ext cx="12954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ListNode</a:t>
              </a:r>
              <a:endParaRPr lang="en-US" altLang="ja-JP" sz="1200" b="1" dirty="0">
                <a:ea typeface="ＭＳ Ｐゴシック" pitchFamily="34" charset="-128"/>
              </a:endParaRPr>
            </a:p>
          </p:txBody>
        </p:sp>
        <p:sp>
          <p:nvSpPr>
            <p:cNvPr id="98" name="Text Box 6"/>
            <p:cNvSpPr txBox="1">
              <a:spLocks noChangeArrowheads="1"/>
            </p:cNvSpPr>
            <p:nvPr/>
          </p:nvSpPr>
          <p:spPr bwMode="auto">
            <a:xfrm>
              <a:off x="762000" y="2286000"/>
              <a:ext cx="1600200" cy="830997"/>
            </a:xfrm>
            <a:prstGeom prst="rect">
              <a:avLst/>
            </a:prstGeom>
            <a:noFill/>
            <a:ln w="9525">
              <a:noFill/>
              <a:miter lim="800000"/>
              <a:headEnd/>
              <a:tailEnd/>
            </a:ln>
          </p:spPr>
          <p:txBody>
            <a:bodyPr wrap="square">
              <a:spAutoFit/>
            </a:bodyPr>
            <a:lstStyle/>
            <a:p>
              <a:r>
                <a:rPr lang="en-US" altLang="ja-JP" sz="1200" dirty="0">
                  <a:solidFill>
                    <a:srgbClr val="000000"/>
                  </a:solidFill>
                  <a:latin typeface="Arial" charset="0"/>
                  <a:ea typeface="ＭＳ Ｐゴシック" pitchFamily="34" charset="-128"/>
                </a:rPr>
                <a:t>+ getNext()</a:t>
              </a:r>
            </a:p>
            <a:p>
              <a:r>
                <a:rPr lang="en-US" altLang="ja-JP" sz="1200" dirty="0">
                  <a:solidFill>
                    <a:srgbClr val="000000"/>
                  </a:solidFill>
                  <a:latin typeface="Arial" charset="0"/>
                  <a:ea typeface="ＭＳ Ｐゴシック" pitchFamily="34" charset="-128"/>
                </a:rPr>
                <a:t>+ getElement()</a:t>
              </a:r>
            </a:p>
            <a:p>
              <a:r>
                <a:rPr lang="en-US" altLang="ja-JP" sz="1200" dirty="0">
                  <a:solidFill>
                    <a:srgbClr val="000000"/>
                  </a:solidFill>
                  <a:ea typeface="ＭＳ Ｐゴシック" pitchFamily="34" charset="-128"/>
                </a:rPr>
                <a:t>+ setNext(ListNode &lt;E&gt; curr)</a:t>
              </a:r>
              <a:endParaRPr lang="en-US" altLang="ja-JP" sz="1200" dirty="0">
                <a:ea typeface="ＭＳ Ｐゴシック" pitchFamily="34" charset="-128"/>
              </a:endParaRPr>
            </a:p>
          </p:txBody>
        </p:sp>
      </p:grpSp>
      <p:grpSp>
        <p:nvGrpSpPr>
          <p:cNvPr id="5" name="Group 98"/>
          <p:cNvGrpSpPr/>
          <p:nvPr/>
        </p:nvGrpSpPr>
        <p:grpSpPr>
          <a:xfrm>
            <a:off x="6553200" y="1447800"/>
            <a:ext cx="1600200" cy="1981200"/>
            <a:chOff x="3810000" y="2133600"/>
            <a:chExt cx="1600200" cy="1981200"/>
          </a:xfrm>
          <a:solidFill>
            <a:schemeClr val="tx2">
              <a:lumMod val="20000"/>
              <a:lumOff val="80000"/>
            </a:schemeClr>
          </a:solidFill>
        </p:grpSpPr>
        <p:sp>
          <p:nvSpPr>
            <p:cNvPr id="100" name="Rectangle 99"/>
            <p:cNvSpPr/>
            <p:nvPr/>
          </p:nvSpPr>
          <p:spPr>
            <a:xfrm>
              <a:off x="3810000" y="2133600"/>
              <a:ext cx="16002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Rectangle 100"/>
            <p:cNvSpPr/>
            <p:nvPr/>
          </p:nvSpPr>
          <p:spPr>
            <a:xfrm>
              <a:off x="3810000" y="2590800"/>
              <a:ext cx="16002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3" name="Rectangle 102"/>
            <p:cNvSpPr/>
            <p:nvPr/>
          </p:nvSpPr>
          <p:spPr>
            <a:xfrm>
              <a:off x="3810000" y="2743200"/>
              <a:ext cx="1600200" cy="13716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7" name="Text Box 6"/>
            <p:cNvSpPr txBox="1">
              <a:spLocks noChangeArrowheads="1"/>
            </p:cNvSpPr>
            <p:nvPr/>
          </p:nvSpPr>
          <p:spPr bwMode="auto">
            <a:xfrm>
              <a:off x="3810000" y="2133600"/>
              <a:ext cx="16002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11" name="Text Box 6"/>
            <p:cNvSpPr txBox="1">
              <a:spLocks noChangeArrowheads="1"/>
            </p:cNvSpPr>
            <p:nvPr/>
          </p:nvSpPr>
          <p:spPr bwMode="auto">
            <a:xfrm>
              <a:off x="3810000" y="2819400"/>
              <a:ext cx="1447800" cy="1277273"/>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endParaRPr lang="en-US" altLang="ja-JP" sz="1100" dirty="0">
                <a:ea typeface="ＭＳ Ｐゴシック" pitchFamily="34" charset="-128"/>
              </a:endParaRPr>
            </a:p>
          </p:txBody>
        </p:sp>
        <p:sp>
          <p:nvSpPr>
            <p:cNvPr id="112" name="Text Box 6"/>
            <p:cNvSpPr txBox="1">
              <a:spLocks noChangeArrowheads="1"/>
            </p:cNvSpPr>
            <p:nvPr/>
          </p:nvSpPr>
          <p:spPr bwMode="auto">
            <a:xfrm>
              <a:off x="3810000" y="2286000"/>
              <a:ext cx="16002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ListInterface</a:t>
              </a:r>
              <a:endParaRPr lang="en-US" altLang="ja-JP" sz="1200" b="1" dirty="0">
                <a:ea typeface="ＭＳ Ｐゴシック" pitchFamily="34" charset="-128"/>
              </a:endParaRPr>
            </a:p>
          </p:txBody>
        </p:sp>
      </p:grpSp>
      <p:cxnSp>
        <p:nvCxnSpPr>
          <p:cNvPr id="120" name="Straight Arrow Connector 119"/>
          <p:cNvCxnSpPr/>
          <p:nvPr/>
        </p:nvCxnSpPr>
        <p:spPr>
          <a:xfrm flipH="1">
            <a:off x="2286000" y="1752600"/>
            <a:ext cx="1295400" cy="11430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2286000" y="2971800"/>
            <a:ext cx="1524000" cy="762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2286000" y="3200400"/>
            <a:ext cx="1447800" cy="1676400"/>
          </a:xfrm>
          <a:prstGeom prst="straightConnector1">
            <a:avLst/>
          </a:prstGeom>
          <a:ln w="19050" cap="flat">
            <a:solidFill>
              <a:schemeClr val="tx1"/>
            </a:solidFill>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19118858">
            <a:off x="2438400" y="2133600"/>
            <a:ext cx="609600" cy="276999"/>
          </a:xfrm>
          <a:prstGeom prst="rect">
            <a:avLst/>
          </a:prstGeom>
          <a:noFill/>
        </p:spPr>
        <p:txBody>
          <a:bodyPr wrap="square" rtlCol="0">
            <a:spAutoFit/>
          </a:bodyPr>
          <a:lstStyle/>
          <a:p>
            <a:r>
              <a:rPr lang="en-US" sz="1200" dirty="0"/>
              <a:t>has-a</a:t>
            </a:r>
            <a:endParaRPr lang="en-SG" sz="1200" dirty="0"/>
          </a:p>
        </p:txBody>
      </p:sp>
      <p:grpSp>
        <p:nvGrpSpPr>
          <p:cNvPr id="6" name="Group 123"/>
          <p:cNvGrpSpPr/>
          <p:nvPr/>
        </p:nvGrpSpPr>
        <p:grpSpPr>
          <a:xfrm>
            <a:off x="6096000" y="3581400"/>
            <a:ext cx="2667000" cy="2590800"/>
            <a:chOff x="3352800" y="2133600"/>
            <a:chExt cx="2667000" cy="2590800"/>
          </a:xfrm>
          <a:solidFill>
            <a:schemeClr val="tx2">
              <a:lumMod val="20000"/>
              <a:lumOff val="80000"/>
            </a:schemeClr>
          </a:solidFill>
        </p:grpSpPr>
        <p:sp>
          <p:nvSpPr>
            <p:cNvPr id="125" name="Rectangle 124"/>
            <p:cNvSpPr/>
            <p:nvPr/>
          </p:nvSpPr>
          <p:spPr>
            <a:xfrm>
              <a:off x="3352800" y="2133600"/>
              <a:ext cx="2590800" cy="457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p:cNvSpPr/>
            <p:nvPr/>
          </p:nvSpPr>
          <p:spPr>
            <a:xfrm>
              <a:off x="3352800" y="2590800"/>
              <a:ext cx="2590800" cy="1524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9" name="Rectangle 128"/>
            <p:cNvSpPr/>
            <p:nvPr/>
          </p:nvSpPr>
          <p:spPr>
            <a:xfrm>
              <a:off x="3352800" y="2743200"/>
              <a:ext cx="2590800" cy="1981200"/>
            </a:xfrm>
            <a:prstGeom prst="rect">
              <a:avLst/>
            </a:prstGeom>
            <a:solidFill>
              <a:srgbClr val="CC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0" name="Text Box 6"/>
            <p:cNvSpPr txBox="1">
              <a:spLocks noChangeArrowheads="1"/>
            </p:cNvSpPr>
            <p:nvPr/>
          </p:nvSpPr>
          <p:spPr bwMode="auto">
            <a:xfrm>
              <a:off x="3962400" y="2133600"/>
              <a:ext cx="1447800" cy="276999"/>
            </a:xfrm>
            <a:prstGeom prst="rect">
              <a:avLst/>
            </a:prstGeom>
            <a:noFill/>
            <a:ln w="9525">
              <a:noFill/>
              <a:miter lim="800000"/>
              <a:headEnd/>
              <a:tailEnd/>
            </a:ln>
          </p:spPr>
          <p:txBody>
            <a:bodyPr wrap="square">
              <a:spAutoFit/>
            </a:bodyPr>
            <a:lstStyle/>
            <a:p>
              <a:pPr algn="ctr"/>
              <a:r>
                <a:rPr lang="en-US" altLang="ja-JP" sz="1200" dirty="0">
                  <a:solidFill>
                    <a:srgbClr val="000000"/>
                  </a:solidFill>
                  <a:ea typeface="ＭＳ Ｐゴシック" pitchFamily="34" charset="-128"/>
                </a:rPr>
                <a:t>&lt;&lt;interface&gt;&gt;</a:t>
              </a:r>
              <a:endParaRPr lang="en-US" altLang="ja-JP" sz="1200" dirty="0">
                <a:ea typeface="ＭＳ Ｐゴシック" pitchFamily="34" charset="-128"/>
              </a:endParaRPr>
            </a:p>
          </p:txBody>
        </p:sp>
        <p:sp>
          <p:nvSpPr>
            <p:cNvPr id="131" name="Text Box 6"/>
            <p:cNvSpPr txBox="1">
              <a:spLocks noChangeArrowheads="1"/>
            </p:cNvSpPr>
            <p:nvPr/>
          </p:nvSpPr>
          <p:spPr bwMode="auto">
            <a:xfrm>
              <a:off x="3352800" y="2743200"/>
              <a:ext cx="2667000" cy="1954381"/>
            </a:xfrm>
            <a:prstGeom prst="rect">
              <a:avLst/>
            </a:prstGeom>
            <a:noFill/>
            <a:ln w="9525">
              <a:noFill/>
              <a:miter lim="800000"/>
              <a:headEnd/>
              <a:tailEnd/>
            </a:ln>
          </p:spPr>
          <p:txBody>
            <a:bodyPr wrap="square">
              <a:spAutoFit/>
            </a:bodyPr>
            <a:lstStyle/>
            <a:p>
              <a:r>
                <a:rPr lang="en-US" altLang="ja-JP" sz="1100" dirty="0">
                  <a:solidFill>
                    <a:srgbClr val="000000"/>
                  </a:solidFill>
                  <a:latin typeface="Arial" charset="0"/>
                  <a:ea typeface="ＭＳ Ｐゴシック" pitchFamily="34" charset="-128"/>
                </a:rPr>
                <a:t>+ isEmpty()</a:t>
              </a:r>
            </a:p>
            <a:p>
              <a:r>
                <a:rPr lang="en-US" altLang="ja-JP" sz="1100" dirty="0">
                  <a:solidFill>
                    <a:srgbClr val="000000"/>
                  </a:solidFill>
                  <a:latin typeface="Arial" charset="0"/>
                  <a:ea typeface="ＭＳ Ｐゴシック" pitchFamily="34" charset="-128"/>
                </a:rPr>
                <a:t>+ size()</a:t>
              </a:r>
            </a:p>
            <a:p>
              <a:r>
                <a:rPr lang="en-US" altLang="ja-JP" sz="1100" dirty="0">
                  <a:solidFill>
                    <a:srgbClr val="000000"/>
                  </a:solidFill>
                  <a:ea typeface="ＭＳ Ｐゴシック" pitchFamily="34" charset="-128"/>
                </a:rPr>
                <a:t>+ getFirst()</a:t>
              </a:r>
            </a:p>
            <a:p>
              <a:r>
                <a:rPr lang="en-US" altLang="ja-JP" sz="1100" dirty="0">
                  <a:solidFill>
                    <a:srgbClr val="000000"/>
                  </a:solidFill>
                  <a:ea typeface="ＭＳ Ｐゴシック" pitchFamily="34" charset="-128"/>
                </a:rPr>
                <a:t>+ contains(E item)</a:t>
              </a:r>
            </a:p>
            <a:p>
              <a:r>
                <a:rPr lang="en-US" altLang="ja-JP" sz="1100" dirty="0">
                  <a:solidFill>
                    <a:srgbClr val="000000"/>
                  </a:solidFill>
                  <a:ea typeface="ＭＳ Ｐゴシック" pitchFamily="34" charset="-128"/>
                </a:rPr>
                <a:t>+ addFirst(E item)</a:t>
              </a:r>
            </a:p>
            <a:p>
              <a:r>
                <a:rPr lang="en-US" altLang="ja-JP" sz="1100" dirty="0">
                  <a:solidFill>
                    <a:srgbClr val="000000"/>
                  </a:solidFill>
                  <a:ea typeface="ＭＳ Ｐゴシック" pitchFamily="34" charset="-128"/>
                </a:rPr>
                <a:t>+ removeFirst()</a:t>
              </a:r>
            </a:p>
            <a:p>
              <a:r>
                <a:rPr lang="en-US" altLang="ja-JP" sz="1100" dirty="0">
                  <a:solidFill>
                    <a:srgbClr val="000000"/>
                  </a:solidFill>
                  <a:ea typeface="ＭＳ Ｐゴシック" pitchFamily="34" charset="-128"/>
                </a:rPr>
                <a:t>+ print()</a:t>
              </a:r>
            </a:p>
            <a:p>
              <a:r>
                <a:rPr lang="en-US" altLang="ja-JP" sz="1100" b="1" dirty="0">
                  <a:solidFill>
                    <a:srgbClr val="000000"/>
                  </a:solidFill>
                  <a:ea typeface="ＭＳ Ｐゴシック" pitchFamily="34" charset="-128"/>
                </a:rPr>
                <a:t>+ getHead()</a:t>
              </a:r>
            </a:p>
            <a:p>
              <a:r>
                <a:rPr lang="en-US" altLang="ja-JP" sz="1100" b="1" dirty="0">
                  <a:solidFill>
                    <a:srgbClr val="000000"/>
                  </a:solidFill>
                  <a:ea typeface="ＭＳ Ｐゴシック" pitchFamily="34" charset="-128"/>
                </a:rPr>
                <a:t>+ addAfter(ListNode &lt;E&gt; curr, E item)</a:t>
              </a:r>
            </a:p>
            <a:p>
              <a:r>
                <a:rPr lang="en-US" altLang="ja-JP" sz="1100" b="1" dirty="0">
                  <a:solidFill>
                    <a:srgbClr val="000000"/>
                  </a:solidFill>
                  <a:ea typeface="ＭＳ Ｐゴシック" pitchFamily="34" charset="-128"/>
                </a:rPr>
                <a:t>+ removeAfter(ListNode &lt;E&gt; curr)</a:t>
              </a:r>
            </a:p>
            <a:p>
              <a:r>
                <a:rPr lang="en-US" altLang="ja-JP" sz="1100" b="1" dirty="0">
                  <a:solidFill>
                    <a:srgbClr val="000000"/>
                  </a:solidFill>
                  <a:ea typeface="ＭＳ Ｐゴシック" pitchFamily="34" charset="-128"/>
                </a:rPr>
                <a:t>+ remove( E item)</a:t>
              </a:r>
            </a:p>
          </p:txBody>
        </p:sp>
        <p:sp>
          <p:nvSpPr>
            <p:cNvPr id="132" name="Text Box 6"/>
            <p:cNvSpPr txBox="1">
              <a:spLocks noChangeArrowheads="1"/>
            </p:cNvSpPr>
            <p:nvPr/>
          </p:nvSpPr>
          <p:spPr bwMode="auto">
            <a:xfrm>
              <a:off x="3352800" y="2286000"/>
              <a:ext cx="25908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EnhancedListInterface</a:t>
              </a:r>
              <a:endParaRPr lang="en-US" altLang="ja-JP" sz="1200" b="1" dirty="0">
                <a:ea typeface="ＭＳ Ｐゴシック" pitchFamily="34" charset="-128"/>
              </a:endParaRPr>
            </a:p>
          </p:txBody>
        </p:sp>
      </p:grpSp>
      <p:cxnSp>
        <p:nvCxnSpPr>
          <p:cNvPr id="133" name="Straight Arrow Connector 132"/>
          <p:cNvCxnSpPr>
            <a:stCxn id="147" idx="3"/>
            <a:endCxn id="125" idx="1"/>
          </p:cNvCxnSpPr>
          <p:nvPr/>
        </p:nvCxnSpPr>
        <p:spPr>
          <a:xfrm>
            <a:off x="5105400" y="3022558"/>
            <a:ext cx="990600" cy="787442"/>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54" idx="3"/>
            <a:endCxn id="127" idx="1"/>
          </p:cNvCxnSpPr>
          <p:nvPr/>
        </p:nvCxnSpPr>
        <p:spPr>
          <a:xfrm flipV="1">
            <a:off x="5105400" y="4114800"/>
            <a:ext cx="990600" cy="748100"/>
          </a:xfrm>
          <a:prstGeom prst="straightConnector1">
            <a:avLst/>
          </a:prstGeom>
          <a:ln w="19050" cap="flat">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rot="2342252">
            <a:off x="5068754" y="3066830"/>
            <a:ext cx="1143000" cy="276999"/>
          </a:xfrm>
          <a:prstGeom prst="rect">
            <a:avLst/>
          </a:prstGeom>
          <a:noFill/>
        </p:spPr>
        <p:txBody>
          <a:bodyPr wrap="square" rtlCol="0">
            <a:spAutoFit/>
          </a:bodyPr>
          <a:lstStyle/>
          <a:p>
            <a:pPr algn="ctr"/>
            <a:r>
              <a:rPr lang="en-US" sz="1200" dirty="0"/>
              <a:t>implements</a:t>
            </a:r>
            <a:endParaRPr lang="en-SG" sz="1200" dirty="0"/>
          </a:p>
        </p:txBody>
      </p:sp>
      <p:grpSp>
        <p:nvGrpSpPr>
          <p:cNvPr id="9" name="Group 139"/>
          <p:cNvGrpSpPr/>
          <p:nvPr/>
        </p:nvGrpSpPr>
        <p:grpSpPr>
          <a:xfrm>
            <a:off x="3581400" y="2819400"/>
            <a:ext cx="1524000" cy="1066800"/>
            <a:chOff x="1600200" y="2743200"/>
            <a:chExt cx="1524000" cy="1066800"/>
          </a:xfrm>
        </p:grpSpPr>
        <p:sp>
          <p:nvSpPr>
            <p:cNvPr id="141" name="Rectangle 140"/>
            <p:cNvSpPr/>
            <p:nvPr/>
          </p:nvSpPr>
          <p:spPr>
            <a:xfrm>
              <a:off x="1600200" y="32004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2" name="Text Box 6"/>
            <p:cNvSpPr txBox="1">
              <a:spLocks noChangeArrowheads="1"/>
            </p:cNvSpPr>
            <p:nvPr/>
          </p:nvSpPr>
          <p:spPr bwMode="auto">
            <a:xfrm>
              <a:off x="1600200" y="3200400"/>
              <a:ext cx="1524000" cy="461665"/>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endParaRPr lang="en-US" altLang="ja-JP" sz="1200" dirty="0">
                <a:solidFill>
                  <a:srgbClr val="000000"/>
                </a:solidFill>
                <a:latin typeface="Arial" charset="0"/>
                <a:ea typeface="ＭＳ Ｐゴシック" pitchFamily="34" charset="-128"/>
              </a:endParaRPr>
            </a:p>
            <a:p>
              <a:r>
                <a:rPr lang="en-US" altLang="ja-JP" sz="1200" dirty="0">
                  <a:ea typeface="ＭＳ Ｐゴシック" pitchFamily="34" charset="-128"/>
                </a:rPr>
                <a:t>- num_nodes</a:t>
              </a:r>
            </a:p>
          </p:txBody>
        </p:sp>
        <p:sp>
          <p:nvSpPr>
            <p:cNvPr id="143" name="Rectangle 142"/>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p:cNvSpPr/>
            <p:nvPr/>
          </p:nvSpPr>
          <p:spPr>
            <a:xfrm>
              <a:off x="1600200" y="36576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7" name="Text Box 6"/>
            <p:cNvSpPr txBox="1">
              <a:spLocks noChangeArrowheads="1"/>
            </p:cNvSpPr>
            <p:nvPr/>
          </p:nvSpPr>
          <p:spPr bwMode="auto">
            <a:xfrm>
              <a:off x="1600200" y="2819400"/>
              <a:ext cx="1524000" cy="253916"/>
            </a:xfrm>
            <a:prstGeom prst="rect">
              <a:avLst/>
            </a:prstGeom>
            <a:noFill/>
            <a:ln w="9525">
              <a:noFill/>
              <a:miter lim="800000"/>
              <a:headEnd/>
              <a:tailEnd/>
            </a:ln>
          </p:spPr>
          <p:txBody>
            <a:bodyPr wrap="square">
              <a:spAutoFit/>
            </a:bodyPr>
            <a:lstStyle/>
            <a:p>
              <a:pPr algn="ctr"/>
              <a:r>
                <a:rPr lang="en-US" altLang="ja-JP" sz="1050" b="1" dirty="0">
                  <a:solidFill>
                    <a:srgbClr val="000000"/>
                  </a:solidFill>
                  <a:ea typeface="ＭＳ Ｐゴシック" pitchFamily="34" charset="-128"/>
                </a:rPr>
                <a:t>EnhancedLinkedList</a:t>
              </a:r>
              <a:endParaRPr lang="en-US" altLang="ja-JP" sz="1050" b="1" dirty="0">
                <a:ea typeface="ＭＳ Ｐゴシック" pitchFamily="34" charset="-128"/>
              </a:endParaRPr>
            </a:p>
          </p:txBody>
        </p:sp>
      </p:grpSp>
      <p:grpSp>
        <p:nvGrpSpPr>
          <p:cNvPr id="10" name="Group 148"/>
          <p:cNvGrpSpPr/>
          <p:nvPr/>
        </p:nvGrpSpPr>
        <p:grpSpPr>
          <a:xfrm>
            <a:off x="3581400" y="4648200"/>
            <a:ext cx="1524000" cy="1219200"/>
            <a:chOff x="1600200" y="2743200"/>
            <a:chExt cx="1524000" cy="1219200"/>
          </a:xfrm>
        </p:grpSpPr>
        <p:sp>
          <p:nvSpPr>
            <p:cNvPr id="150" name="Rectangle 149"/>
            <p:cNvSpPr/>
            <p:nvPr/>
          </p:nvSpPr>
          <p:spPr>
            <a:xfrm>
              <a:off x="1600200" y="3200400"/>
              <a:ext cx="1524000" cy="6096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1" name="Text Box 6"/>
            <p:cNvSpPr txBox="1">
              <a:spLocks noChangeArrowheads="1"/>
            </p:cNvSpPr>
            <p:nvPr/>
          </p:nvSpPr>
          <p:spPr bwMode="auto">
            <a:xfrm>
              <a:off x="1600200" y="3200400"/>
              <a:ext cx="1524000" cy="646331"/>
            </a:xfrm>
            <a:prstGeom prst="rect">
              <a:avLst/>
            </a:prstGeom>
            <a:noFill/>
            <a:ln w="9525">
              <a:noFill/>
              <a:miter lim="800000"/>
              <a:headEnd/>
              <a:tailEnd/>
            </a:ln>
          </p:spPr>
          <p:txBody>
            <a:bodyPr wrap="square">
              <a:spAutoFit/>
            </a:bodyPr>
            <a:lstStyle/>
            <a:p>
              <a:r>
                <a:rPr lang="en-US" altLang="ja-JP" sz="1200" dirty="0">
                  <a:solidFill>
                    <a:srgbClr val="000000"/>
                  </a:solidFill>
                  <a:ea typeface="ＭＳ Ｐゴシック" pitchFamily="34" charset="-128"/>
                </a:rPr>
                <a:t>- head</a:t>
              </a:r>
            </a:p>
            <a:p>
              <a:r>
                <a:rPr lang="en-US" altLang="ja-JP" sz="1200" b="1" dirty="0">
                  <a:solidFill>
                    <a:srgbClr val="000000"/>
                  </a:solidFill>
                  <a:latin typeface="Arial" charset="0"/>
                  <a:ea typeface="ＭＳ Ｐゴシック" pitchFamily="34" charset="-128"/>
                </a:rPr>
                <a:t>- tail</a:t>
              </a:r>
            </a:p>
            <a:p>
              <a:r>
                <a:rPr lang="en-US" altLang="ja-JP" sz="1200" dirty="0">
                  <a:ea typeface="ＭＳ Ｐゴシック" pitchFamily="34" charset="-128"/>
                </a:rPr>
                <a:t>- num_nodes</a:t>
              </a:r>
            </a:p>
          </p:txBody>
        </p:sp>
        <p:sp>
          <p:nvSpPr>
            <p:cNvPr id="152" name="Rectangle 151"/>
            <p:cNvSpPr/>
            <p:nvPr/>
          </p:nvSpPr>
          <p:spPr>
            <a:xfrm>
              <a:off x="1600200" y="2743200"/>
              <a:ext cx="1524000" cy="4572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3" name="Rectangle 152"/>
            <p:cNvSpPr/>
            <p:nvPr/>
          </p:nvSpPr>
          <p:spPr>
            <a:xfrm>
              <a:off x="1600200" y="3810000"/>
              <a:ext cx="1524000" cy="1524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4" name="Text Box 6"/>
            <p:cNvSpPr txBox="1">
              <a:spLocks noChangeArrowheads="1"/>
            </p:cNvSpPr>
            <p:nvPr/>
          </p:nvSpPr>
          <p:spPr bwMode="auto">
            <a:xfrm>
              <a:off x="1600200" y="2819400"/>
              <a:ext cx="1524000" cy="276999"/>
            </a:xfrm>
            <a:prstGeom prst="rect">
              <a:avLst/>
            </a:prstGeom>
            <a:noFill/>
            <a:ln w="9525">
              <a:noFill/>
              <a:miter lim="800000"/>
              <a:headEnd/>
              <a:tailEnd/>
            </a:ln>
          </p:spPr>
          <p:txBody>
            <a:bodyPr wrap="square">
              <a:spAutoFit/>
            </a:bodyPr>
            <a:lstStyle/>
            <a:p>
              <a:pPr algn="ctr"/>
              <a:r>
                <a:rPr lang="en-US" altLang="ja-JP" sz="1200" b="1" dirty="0">
                  <a:solidFill>
                    <a:srgbClr val="000000"/>
                  </a:solidFill>
                  <a:ea typeface="ＭＳ Ｐゴシック" pitchFamily="34" charset="-128"/>
                </a:rPr>
                <a:t>TailedLinkedList</a:t>
              </a:r>
              <a:endParaRPr lang="en-US" altLang="ja-JP" sz="1200" b="1" dirty="0">
                <a:ea typeface="ＭＳ Ｐゴシック" pitchFamily="34" charset="-128"/>
              </a:endParaRPr>
            </a:p>
          </p:txBody>
        </p:sp>
      </p:grpSp>
      <p:sp>
        <p:nvSpPr>
          <p:cNvPr id="155" name="TextBox 154"/>
          <p:cNvSpPr txBox="1"/>
          <p:nvPr/>
        </p:nvSpPr>
        <p:spPr>
          <a:xfrm rot="19369595">
            <a:off x="4964483" y="4168684"/>
            <a:ext cx="1143000" cy="276999"/>
          </a:xfrm>
          <a:prstGeom prst="rect">
            <a:avLst/>
          </a:prstGeom>
          <a:noFill/>
        </p:spPr>
        <p:txBody>
          <a:bodyPr wrap="square" rtlCol="0">
            <a:spAutoFit/>
          </a:bodyPr>
          <a:lstStyle/>
          <a:p>
            <a:pPr algn="ctr"/>
            <a:r>
              <a:rPr lang="en-US" sz="1200" dirty="0"/>
              <a:t>implements</a:t>
            </a:r>
            <a:endParaRPr lang="en-SG" sz="1200" dirty="0"/>
          </a:p>
        </p:txBody>
      </p:sp>
      <p:sp>
        <p:nvSpPr>
          <p:cNvPr id="156" name="TextBox 155"/>
          <p:cNvSpPr txBox="1"/>
          <p:nvPr/>
        </p:nvSpPr>
        <p:spPr>
          <a:xfrm>
            <a:off x="2590800" y="2743200"/>
            <a:ext cx="609600" cy="276999"/>
          </a:xfrm>
          <a:prstGeom prst="rect">
            <a:avLst/>
          </a:prstGeom>
          <a:noFill/>
        </p:spPr>
        <p:txBody>
          <a:bodyPr wrap="square" rtlCol="0">
            <a:spAutoFit/>
          </a:bodyPr>
          <a:lstStyle/>
          <a:p>
            <a:r>
              <a:rPr lang="en-US" sz="1200" dirty="0"/>
              <a:t>has-a</a:t>
            </a:r>
            <a:endParaRPr lang="en-SG" sz="1200" dirty="0"/>
          </a:p>
        </p:txBody>
      </p:sp>
      <p:sp>
        <p:nvSpPr>
          <p:cNvPr id="157" name="TextBox 156"/>
          <p:cNvSpPr txBox="1"/>
          <p:nvPr/>
        </p:nvSpPr>
        <p:spPr>
          <a:xfrm rot="2884770">
            <a:off x="2668890" y="3609824"/>
            <a:ext cx="609600" cy="276999"/>
          </a:xfrm>
          <a:prstGeom prst="rect">
            <a:avLst/>
          </a:prstGeom>
          <a:noFill/>
        </p:spPr>
        <p:txBody>
          <a:bodyPr wrap="square" rtlCol="0">
            <a:spAutoFit/>
          </a:bodyPr>
          <a:lstStyle/>
          <a:p>
            <a:r>
              <a:rPr lang="en-US" sz="1200" dirty="0"/>
              <a:t>has-a</a:t>
            </a:r>
            <a:endParaRPr lang="en-SG" sz="1200" dirty="0"/>
          </a:p>
        </p:txBody>
      </p:sp>
      <p:sp>
        <p:nvSpPr>
          <p:cNvPr id="59"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5</a:t>
            </a:r>
            <a:r>
              <a:rPr lang="en-US" sz="4400" dirty="0">
                <a:latin typeface="Britannic Bold" panose="020B0903060703020204" pitchFamily="34" charset="0"/>
              </a:rPr>
              <a:t> Other Variants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Other variants of linked lists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5.1 </a:t>
            </a:r>
            <a:r>
              <a:rPr lang="en-US" sz="3600" dirty="0">
                <a:latin typeface="Britannic Bold" panose="020B0903060703020204" pitchFamily="34" charset="0"/>
              </a:rPr>
              <a:t>Circular Linked List</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94" name="Content Placeholder 2"/>
          <p:cNvSpPr>
            <a:spLocks noGrp="1"/>
          </p:cNvSpPr>
          <p:nvPr>
            <p:ph idx="1"/>
          </p:nvPr>
        </p:nvSpPr>
        <p:spPr>
          <a:xfrm>
            <a:off x="457200" y="952499"/>
            <a:ext cx="8458200" cy="2905125"/>
          </a:xfrm>
        </p:spPr>
        <p:txBody>
          <a:bodyPr>
            <a:noAutofit/>
          </a:bodyPr>
          <a:lstStyle/>
          <a:p>
            <a:pPr>
              <a:spcBef>
                <a:spcPts val="600"/>
              </a:spcBef>
            </a:pPr>
            <a:r>
              <a:rPr lang="en-GB" sz="2000" dirty="0"/>
              <a:t>There are many other possible enhancements of linked list </a:t>
            </a:r>
          </a:p>
          <a:p>
            <a:pPr>
              <a:spcBef>
                <a:spcPts val="600"/>
              </a:spcBef>
            </a:pPr>
            <a:r>
              <a:rPr lang="en-GB" sz="2000" dirty="0"/>
              <a:t>Example: </a:t>
            </a:r>
            <a:r>
              <a:rPr lang="en-GB" sz="2000" dirty="0">
                <a:solidFill>
                  <a:srgbClr val="0000FF"/>
                </a:solidFill>
              </a:rPr>
              <a:t>Circular Linked List</a:t>
            </a:r>
          </a:p>
          <a:p>
            <a:pPr lvl="1">
              <a:spcBef>
                <a:spcPts val="0"/>
              </a:spcBef>
            </a:pPr>
            <a:r>
              <a:rPr lang="en-US" sz="1800" dirty="0">
                <a:solidFill>
                  <a:srgbClr val="660066"/>
                </a:solidFill>
              </a:rPr>
              <a:t>To allow cycling through the list repeatedly, e.g. in a </a:t>
            </a:r>
            <a:r>
              <a:rPr lang="en-US" sz="1800" b="1" dirty="0">
                <a:solidFill>
                  <a:srgbClr val="660066"/>
                </a:solidFill>
              </a:rPr>
              <a:t>round robin system </a:t>
            </a:r>
            <a:r>
              <a:rPr lang="en-US" sz="1800" dirty="0">
                <a:solidFill>
                  <a:srgbClr val="660066"/>
                </a:solidFill>
              </a:rPr>
              <a:t>to assign shared resource</a:t>
            </a:r>
            <a:endParaRPr lang="en-GB" sz="1800" dirty="0">
              <a:solidFill>
                <a:srgbClr val="660066"/>
              </a:solidFill>
            </a:endParaRPr>
          </a:p>
          <a:p>
            <a:pPr lvl="1">
              <a:spcBef>
                <a:spcPts val="0"/>
              </a:spcBef>
            </a:pPr>
            <a:r>
              <a:rPr lang="en-GB" sz="1800" dirty="0"/>
              <a:t>Add a link from </a:t>
            </a:r>
            <a:r>
              <a:rPr lang="en-GB" sz="1800" dirty="0">
                <a:solidFill>
                  <a:srgbClr val="C00000"/>
                </a:solidFill>
              </a:rPr>
              <a:t>tail</a:t>
            </a:r>
            <a:r>
              <a:rPr lang="en-GB" sz="1800" dirty="0"/>
              <a:t> node of the TailedLinkedList to point back to </a:t>
            </a:r>
            <a:r>
              <a:rPr lang="en-GB" sz="1800" dirty="0">
                <a:solidFill>
                  <a:srgbClr val="C00000"/>
                </a:solidFill>
              </a:rPr>
              <a:t>head</a:t>
            </a:r>
            <a:r>
              <a:rPr lang="en-GB" sz="1800" dirty="0"/>
              <a:t> node</a:t>
            </a:r>
            <a:endParaRPr lang="en-GB" sz="1800" dirty="0">
              <a:solidFill>
                <a:srgbClr val="C00000"/>
              </a:solidFill>
            </a:endParaRPr>
          </a:p>
          <a:p>
            <a:pPr lvl="1">
              <a:spcBef>
                <a:spcPts val="0"/>
              </a:spcBef>
            </a:pPr>
            <a:r>
              <a:rPr lang="en-US" sz="1800" dirty="0"/>
              <a:t>Different in linking need different maintenance</a:t>
            </a:r>
            <a:r>
              <a:rPr lang="en-GB" sz="1800" dirty="0"/>
              <a:t> – no free lunch!</a:t>
            </a:r>
          </a:p>
          <a:p>
            <a:pPr>
              <a:spcBef>
                <a:spcPts val="600"/>
              </a:spcBef>
            </a:pPr>
            <a:r>
              <a:rPr lang="en-GB" sz="2000" dirty="0"/>
              <a:t>Difficulty: Learn to take care of ALL cases of updating, such as inserting/deleting the first/last node in a Circular Linked List</a:t>
            </a:r>
          </a:p>
          <a:p>
            <a:pPr>
              <a:spcBef>
                <a:spcPts val="600"/>
              </a:spcBef>
            </a:pPr>
            <a:r>
              <a:rPr lang="en-GB" sz="2000" dirty="0"/>
              <a:t>Explore this on your own; write a class </a:t>
            </a:r>
            <a:r>
              <a:rPr lang="en-GB" sz="2000" dirty="0">
                <a:solidFill>
                  <a:srgbClr val="0000FF"/>
                </a:solidFill>
              </a:rPr>
              <a:t>CircularLinkedList</a:t>
            </a:r>
          </a:p>
        </p:txBody>
      </p:sp>
      <p:grpSp>
        <p:nvGrpSpPr>
          <p:cNvPr id="39" name="Group 38"/>
          <p:cNvGrpSpPr/>
          <p:nvPr/>
        </p:nvGrpSpPr>
        <p:grpSpPr>
          <a:xfrm>
            <a:off x="389814" y="3927231"/>
            <a:ext cx="8484555" cy="2356338"/>
            <a:chOff x="389814" y="3927231"/>
            <a:chExt cx="8484555" cy="2356338"/>
          </a:xfrm>
        </p:grpSpPr>
        <p:sp>
          <p:nvSpPr>
            <p:cNvPr id="95" name="Rectangle 21"/>
            <p:cNvSpPr>
              <a:spLocks noChangeArrowheads="1"/>
            </p:cNvSpPr>
            <p:nvPr/>
          </p:nvSpPr>
          <p:spPr bwMode="auto">
            <a:xfrm>
              <a:off x="876632" y="5387738"/>
              <a:ext cx="659091" cy="497247"/>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97" name="Text Box 22"/>
            <p:cNvSpPr txBox="1">
              <a:spLocks noChangeArrowheads="1"/>
            </p:cNvSpPr>
            <p:nvPr/>
          </p:nvSpPr>
          <p:spPr bwMode="auto">
            <a:xfrm>
              <a:off x="439611" y="4971570"/>
              <a:ext cx="1524776"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98" name="Text Box 7"/>
            <p:cNvSpPr txBox="1">
              <a:spLocks noChangeArrowheads="1"/>
            </p:cNvSpPr>
            <p:nvPr/>
          </p:nvSpPr>
          <p:spPr bwMode="auto">
            <a:xfrm>
              <a:off x="1061365" y="5446354"/>
              <a:ext cx="327334"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latin typeface="Helvetica" pitchFamily="34" charset="0"/>
                </a:rPr>
                <a:t>4</a:t>
              </a:r>
            </a:p>
          </p:txBody>
        </p:sp>
        <p:sp>
          <p:nvSpPr>
            <p:cNvPr id="99" name="Rectangle 25"/>
            <p:cNvSpPr>
              <a:spLocks noChangeArrowheads="1"/>
            </p:cNvSpPr>
            <p:nvPr/>
          </p:nvSpPr>
          <p:spPr bwMode="auto">
            <a:xfrm>
              <a:off x="389814" y="3927231"/>
              <a:ext cx="8484555" cy="2356338"/>
            </a:xfrm>
            <a:prstGeom prst="rect">
              <a:avLst/>
            </a:prstGeom>
            <a:noFill/>
            <a:ln w="76200" cmpd="tri">
              <a:solidFill>
                <a:schemeClr val="tx1"/>
              </a:solidFill>
              <a:miter lim="800000"/>
              <a:headEnd type="none" w="sm" len="sm"/>
              <a:tailEnd type="none" w="sm" len="sm"/>
            </a:ln>
          </p:spPr>
          <p:txBody>
            <a:bodyPr wrap="none" anchor="ctr"/>
            <a:lstStyle/>
            <a:p>
              <a:endParaRPr lang="en-US" dirty="0"/>
            </a:p>
          </p:txBody>
        </p:sp>
        <p:grpSp>
          <p:nvGrpSpPr>
            <p:cNvPr id="100" name="Group 74"/>
            <p:cNvGrpSpPr/>
            <p:nvPr/>
          </p:nvGrpSpPr>
          <p:grpSpPr>
            <a:xfrm>
              <a:off x="1447800" y="4495800"/>
              <a:ext cx="1585912" cy="903287"/>
              <a:chOff x="762000" y="-1468921"/>
              <a:chExt cx="1585912" cy="903287"/>
            </a:xfrm>
          </p:grpSpPr>
          <p:sp>
            <p:nvSpPr>
              <p:cNvPr id="101" name="Rectangle 21"/>
              <p:cNvSpPr>
                <a:spLocks noChangeArrowheads="1"/>
              </p:cNvSpPr>
              <p:nvPr/>
            </p:nvSpPr>
            <p:spPr bwMode="auto">
              <a:xfrm>
                <a:off x="1527335" y="-1391134"/>
                <a:ext cx="820577" cy="273534"/>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102" name="Text Box 22"/>
              <p:cNvSpPr txBox="1">
                <a:spLocks noChangeArrowheads="1"/>
              </p:cNvSpPr>
              <p:nvPr/>
            </p:nvSpPr>
            <p:spPr bwMode="auto">
              <a:xfrm>
                <a:off x="762000" y="-1468921"/>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103" name="Line 23"/>
              <p:cNvSpPr>
                <a:spLocks noChangeShapeType="1"/>
              </p:cNvSpPr>
              <p:nvPr/>
            </p:nvSpPr>
            <p:spPr bwMode="auto">
              <a:xfrm>
                <a:off x="1855754" y="-1238734"/>
                <a:ext cx="152480" cy="6731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grpSp>
          <p:nvGrpSpPr>
            <p:cNvPr id="105" name="Group 32"/>
            <p:cNvGrpSpPr/>
            <p:nvPr/>
          </p:nvGrpSpPr>
          <p:grpSpPr>
            <a:xfrm>
              <a:off x="5681652" y="5410200"/>
              <a:ext cx="1161197" cy="508000"/>
              <a:chOff x="4919652" y="3447566"/>
              <a:chExt cx="1161197" cy="508000"/>
            </a:xfrm>
          </p:grpSpPr>
          <p:sp>
            <p:nvSpPr>
              <p:cNvPr id="106" name="Rectangle 13"/>
              <p:cNvSpPr>
                <a:spLocks noChangeArrowheads="1"/>
              </p:cNvSpPr>
              <p:nvPr/>
            </p:nvSpPr>
            <p:spPr bwMode="auto">
              <a:xfrm>
                <a:off x="4919652" y="3460266"/>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07" name="Line 14"/>
              <p:cNvSpPr>
                <a:spLocks noChangeShapeType="1"/>
              </p:cNvSpPr>
              <p:nvPr/>
            </p:nvSpPr>
            <p:spPr bwMode="auto">
              <a:xfrm>
                <a:off x="5599949" y="3447566"/>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08" name="Text Box 15"/>
              <p:cNvSpPr txBox="1">
                <a:spLocks noChangeArrowheads="1"/>
              </p:cNvSpPr>
              <p:nvPr/>
            </p:nvSpPr>
            <p:spPr bwMode="auto">
              <a:xfrm>
                <a:off x="5105400" y="3509479"/>
                <a:ext cx="416389" cy="396875"/>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grpSp>
        <p:grpSp>
          <p:nvGrpSpPr>
            <p:cNvPr id="109" name="Group 37"/>
            <p:cNvGrpSpPr/>
            <p:nvPr/>
          </p:nvGrpSpPr>
          <p:grpSpPr>
            <a:xfrm>
              <a:off x="2133600" y="5410200"/>
              <a:ext cx="1161197" cy="508000"/>
              <a:chOff x="1676400" y="4267200"/>
              <a:chExt cx="1161197" cy="508000"/>
            </a:xfrm>
          </p:grpSpPr>
          <p:sp>
            <p:nvSpPr>
              <p:cNvPr id="110"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1"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2"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0</a:t>
                </a:r>
                <a:endParaRPr lang="en-US" altLang="zh-CN" sz="2000" i="1" dirty="0">
                  <a:latin typeface="Arial" pitchFamily="34" charset="0"/>
                  <a:ea typeface="SimSun" pitchFamily="2" charset="-122"/>
                </a:endParaRPr>
              </a:p>
            </p:txBody>
          </p:sp>
        </p:grpSp>
        <p:grpSp>
          <p:nvGrpSpPr>
            <p:cNvPr id="113" name="Group 38"/>
            <p:cNvGrpSpPr/>
            <p:nvPr/>
          </p:nvGrpSpPr>
          <p:grpSpPr>
            <a:xfrm>
              <a:off x="3886200" y="5410200"/>
              <a:ext cx="1161197" cy="508000"/>
              <a:chOff x="1676400" y="4267200"/>
              <a:chExt cx="1161197" cy="508000"/>
            </a:xfrm>
          </p:grpSpPr>
          <p:sp>
            <p:nvSpPr>
              <p:cNvPr id="114"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5"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16"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grpSp>
        <p:grpSp>
          <p:nvGrpSpPr>
            <p:cNvPr id="117" name="Group 46"/>
            <p:cNvGrpSpPr/>
            <p:nvPr/>
          </p:nvGrpSpPr>
          <p:grpSpPr>
            <a:xfrm>
              <a:off x="7467600" y="5410200"/>
              <a:ext cx="1161197" cy="508000"/>
              <a:chOff x="1676400" y="4267200"/>
              <a:chExt cx="1161197" cy="508000"/>
            </a:xfrm>
          </p:grpSpPr>
          <p:sp>
            <p:nvSpPr>
              <p:cNvPr id="118" name="Rectangle 13"/>
              <p:cNvSpPr>
                <a:spLocks noChangeArrowheads="1"/>
              </p:cNvSpPr>
              <p:nvPr/>
            </p:nvSpPr>
            <p:spPr bwMode="auto">
              <a:xfrm>
                <a:off x="1676400" y="4279900"/>
                <a:ext cx="1161197" cy="4953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119" name="Line 14"/>
              <p:cNvSpPr>
                <a:spLocks noChangeShapeType="1"/>
              </p:cNvSpPr>
              <p:nvPr/>
            </p:nvSpPr>
            <p:spPr bwMode="auto">
              <a:xfrm>
                <a:off x="2356697" y="4267200"/>
                <a:ext cx="1466" cy="504825"/>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120" name="Text Box 15"/>
              <p:cNvSpPr txBox="1">
                <a:spLocks noChangeArrowheads="1"/>
              </p:cNvSpPr>
              <p:nvPr/>
            </p:nvSpPr>
            <p:spPr bwMode="auto">
              <a:xfrm>
                <a:off x="1862148" y="4329113"/>
                <a:ext cx="421910"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a</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grpSp>
        <p:sp>
          <p:nvSpPr>
            <p:cNvPr id="121" name="Line 23"/>
            <p:cNvSpPr>
              <a:spLocks noChangeShapeType="1"/>
            </p:cNvSpPr>
            <p:nvPr/>
          </p:nvSpPr>
          <p:spPr bwMode="auto">
            <a:xfrm>
              <a:off x="30480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2" name="Line 23"/>
            <p:cNvSpPr>
              <a:spLocks noChangeShapeType="1"/>
            </p:cNvSpPr>
            <p:nvPr/>
          </p:nvSpPr>
          <p:spPr bwMode="auto">
            <a:xfrm>
              <a:off x="48006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123" name="Line 23"/>
            <p:cNvSpPr>
              <a:spLocks noChangeShapeType="1"/>
            </p:cNvSpPr>
            <p:nvPr/>
          </p:nvSpPr>
          <p:spPr bwMode="auto">
            <a:xfrm>
              <a:off x="6629400" y="5664200"/>
              <a:ext cx="838200" cy="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124" name="Group 49"/>
            <p:cNvGrpSpPr/>
            <p:nvPr/>
          </p:nvGrpSpPr>
          <p:grpSpPr>
            <a:xfrm>
              <a:off x="6781800" y="4191000"/>
              <a:ext cx="1401287" cy="1219200"/>
              <a:chOff x="5715000" y="4495800"/>
              <a:chExt cx="1401287" cy="1219200"/>
            </a:xfrm>
          </p:grpSpPr>
          <p:sp>
            <p:nvSpPr>
              <p:cNvPr id="125" name="Rectangle 24"/>
              <p:cNvSpPr>
                <a:spLocks noChangeArrowheads="1"/>
              </p:cNvSpPr>
              <p:nvPr/>
            </p:nvSpPr>
            <p:spPr bwMode="auto">
              <a:xfrm>
                <a:off x="6248400" y="4572000"/>
                <a:ext cx="867887" cy="2794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126" name="Text Box 26"/>
              <p:cNvSpPr txBox="1">
                <a:spLocks noChangeArrowheads="1"/>
              </p:cNvSpPr>
              <p:nvPr/>
            </p:nvSpPr>
            <p:spPr bwMode="auto">
              <a:xfrm>
                <a:off x="5715000" y="4495800"/>
                <a:ext cx="513282" cy="400110"/>
              </a:xfrm>
              <a:prstGeom prst="rect">
                <a:avLst/>
              </a:prstGeom>
              <a:solidFill>
                <a:schemeClr val="bg1"/>
              </a:solid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127" name="Line 23"/>
              <p:cNvSpPr>
                <a:spLocks noChangeShapeType="1"/>
              </p:cNvSpPr>
              <p:nvPr/>
            </p:nvSpPr>
            <p:spPr bwMode="auto">
              <a:xfrm>
                <a:off x="6705600" y="4724400"/>
                <a:ext cx="76200" cy="990600"/>
              </a:xfrm>
              <a:prstGeom prst="line">
                <a:avLst/>
              </a:prstGeom>
              <a:noFill/>
              <a:ln w="31750">
                <a:solidFill>
                  <a:srgbClr val="C00000"/>
                </a:solidFill>
                <a:round/>
                <a:headEnd type="none" w="sm" len="sm"/>
                <a:tailEnd type="triangle" w="lg" len="med"/>
              </a:ln>
            </p:spPr>
            <p:txBody>
              <a:bodyPr wrap="none" anchor="ctr"/>
              <a:lstStyle/>
              <a:p>
                <a:endParaRPr lang="en-US" dirty="0"/>
              </a:p>
            </p:txBody>
          </p:sp>
        </p:grpSp>
        <p:sp>
          <p:nvSpPr>
            <p:cNvPr id="128" name="Freeform 127"/>
            <p:cNvSpPr/>
            <p:nvPr/>
          </p:nvSpPr>
          <p:spPr>
            <a:xfrm>
              <a:off x="2578308" y="5801193"/>
              <a:ext cx="6175947" cy="372256"/>
            </a:xfrm>
            <a:custGeom>
              <a:avLst/>
              <a:gdLst>
                <a:gd name="connsiteX0" fmla="*/ 5831174 w 6175947"/>
                <a:gd name="connsiteY0" fmla="*/ 0 h 372256"/>
                <a:gd name="connsiteX1" fmla="*/ 5501390 w 6175947"/>
                <a:gd name="connsiteY1" fmla="*/ 254833 h 372256"/>
                <a:gd name="connsiteX2" fmla="*/ 1783830 w 6175947"/>
                <a:gd name="connsiteY2" fmla="*/ 359764 h 372256"/>
                <a:gd name="connsiteX3" fmla="*/ 0 w 6175947"/>
                <a:gd name="connsiteY3" fmla="*/ 179882 h 372256"/>
              </a:gdLst>
              <a:ahLst/>
              <a:cxnLst>
                <a:cxn ang="0">
                  <a:pos x="connsiteX0" y="connsiteY0"/>
                </a:cxn>
                <a:cxn ang="0">
                  <a:pos x="connsiteX1" y="connsiteY1"/>
                </a:cxn>
                <a:cxn ang="0">
                  <a:pos x="connsiteX2" y="connsiteY2"/>
                </a:cxn>
                <a:cxn ang="0">
                  <a:pos x="connsiteX3" y="connsiteY3"/>
                </a:cxn>
              </a:cxnLst>
              <a:rect l="l" t="t" r="r" b="b"/>
              <a:pathLst>
                <a:path w="6175947" h="372256">
                  <a:moveTo>
                    <a:pt x="5831174" y="0"/>
                  </a:moveTo>
                  <a:cubicBezTo>
                    <a:pt x="6003560" y="97436"/>
                    <a:pt x="6175947" y="194872"/>
                    <a:pt x="5501390" y="254833"/>
                  </a:cubicBezTo>
                  <a:cubicBezTo>
                    <a:pt x="4826833" y="314794"/>
                    <a:pt x="2700728" y="372256"/>
                    <a:pt x="1783830" y="359764"/>
                  </a:cubicBezTo>
                  <a:cubicBezTo>
                    <a:pt x="866932" y="347272"/>
                    <a:pt x="433466" y="263577"/>
                    <a:pt x="0" y="179882"/>
                  </a:cubicBezTo>
                </a:path>
              </a:pathLst>
            </a:custGeom>
            <a:ln w="19050">
              <a:solidFill>
                <a:srgbClr val="0000FF"/>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gr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animEffect transition="in" filter="dissolve">
                                      <p:cBhvr>
                                        <p:cTn id="11" dur="500"/>
                                        <p:tgtEl>
                                          <p:spTgt spid="94">
                                            <p:txEl>
                                              <p:pRg st="1" end="1"/>
                                            </p:txEl>
                                          </p:spTgt>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4">
                                            <p:txEl>
                                              <p:pRg st="2" end="2"/>
                                            </p:txEl>
                                          </p:spTgt>
                                        </p:tgtEl>
                                        <p:attrNameLst>
                                          <p:attrName>style.visibility</p:attrName>
                                        </p:attrNameLst>
                                      </p:cBhvr>
                                      <p:to>
                                        <p:strVal val="visible"/>
                                      </p:to>
                                    </p:set>
                                    <p:animEffect transition="in" filter="dissolve">
                                      <p:cBhvr>
                                        <p:cTn id="14" dur="500"/>
                                        <p:tgtEl>
                                          <p:spTgt spid="94">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dissolve">
                                      <p:cBhvr>
                                        <p:cTn id="17" dur="500"/>
                                        <p:tgtEl>
                                          <p:spTgt spid="94">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xEl>
                                              <p:pRg st="4" end="4"/>
                                            </p:txEl>
                                          </p:spTgt>
                                        </p:tgtEl>
                                        <p:attrNameLst>
                                          <p:attrName>style.visibility</p:attrName>
                                        </p:attrNameLst>
                                      </p:cBhvr>
                                      <p:to>
                                        <p:strVal val="visible"/>
                                      </p:to>
                                    </p:set>
                                    <p:animEffect transition="in" filter="dissolve">
                                      <p:cBhvr>
                                        <p:cTn id="20" dur="500"/>
                                        <p:tgtEl>
                                          <p:spTgt spid="94">
                                            <p:txEl>
                                              <p:pRg st="4" end="4"/>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dissolv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4">
                                            <p:txEl>
                                              <p:pRg st="5" end="5"/>
                                            </p:txEl>
                                          </p:spTgt>
                                        </p:tgtEl>
                                        <p:attrNameLst>
                                          <p:attrName>style.visibility</p:attrName>
                                        </p:attrNameLst>
                                      </p:cBhvr>
                                      <p:to>
                                        <p:strVal val="visible"/>
                                      </p:to>
                                    </p:set>
                                    <p:animEffect transition="in" filter="dissolve">
                                      <p:cBhvr>
                                        <p:cTn id="29" dur="500"/>
                                        <p:tgtEl>
                                          <p:spTgt spid="94">
                                            <p:txEl>
                                              <p:pRg st="5" end="5"/>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94">
                                            <p:txEl>
                                              <p:pRg st="6" end="6"/>
                                            </p:txEl>
                                          </p:spTgt>
                                        </p:tgtEl>
                                        <p:attrNameLst>
                                          <p:attrName>style.visibility</p:attrName>
                                        </p:attrNameLst>
                                      </p:cBhvr>
                                      <p:to>
                                        <p:strVal val="visible"/>
                                      </p:to>
                                    </p:set>
                                    <p:animEffect transition="in" filter="dissolve">
                                      <p:cBhvr>
                                        <p:cTn id="33" dur="5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dirty="0">
                <a:latin typeface="Britannic Bold" panose="020B0903060703020204" pitchFamily="34" charset="0"/>
              </a:rPr>
              <a:t>Programs used in this lecture</a:t>
            </a:r>
          </a:p>
        </p:txBody>
      </p:sp>
      <p:sp>
        <p:nvSpPr>
          <p:cNvPr id="3" name="Content Placeholder 2"/>
          <p:cNvSpPr>
            <a:spLocks noGrp="1"/>
          </p:cNvSpPr>
          <p:nvPr>
            <p:ph idx="1"/>
          </p:nvPr>
        </p:nvSpPr>
        <p:spPr>
          <a:xfrm>
            <a:off x="457200" y="1255058"/>
            <a:ext cx="8229600" cy="4912659"/>
          </a:xfrm>
        </p:spPr>
        <p:txBody>
          <a:bodyPr/>
          <a:lstStyle/>
          <a:p>
            <a:pPr lvl="1">
              <a:spcBef>
                <a:spcPts val="600"/>
              </a:spcBef>
              <a:spcAft>
                <a:spcPts val="0"/>
              </a:spcAft>
            </a:pPr>
            <a:r>
              <a:rPr lang="en-US" sz="2400" dirty="0">
                <a:solidFill>
                  <a:srgbClr val="0000FF"/>
                </a:solidFill>
              </a:rPr>
              <a:t>For Array implementation of List:</a:t>
            </a:r>
          </a:p>
          <a:p>
            <a:pPr lvl="2">
              <a:spcBef>
                <a:spcPts val="600"/>
              </a:spcBef>
              <a:spcAft>
                <a:spcPts val="0"/>
              </a:spcAft>
            </a:pPr>
            <a:r>
              <a:rPr lang="en-US" sz="2000" dirty="0"/>
              <a:t>ListInterface.java</a:t>
            </a:r>
          </a:p>
          <a:p>
            <a:pPr lvl="2">
              <a:spcBef>
                <a:spcPts val="600"/>
              </a:spcBef>
              <a:spcAft>
                <a:spcPts val="0"/>
              </a:spcAft>
            </a:pPr>
            <a:r>
              <a:rPr lang="en-US" sz="2000" dirty="0"/>
              <a:t>ListUsingArray.java, TestListUsingArray.java</a:t>
            </a:r>
          </a:p>
          <a:p>
            <a:pPr lvl="1">
              <a:spcBef>
                <a:spcPts val="1200"/>
              </a:spcBef>
              <a:spcAft>
                <a:spcPts val="0"/>
              </a:spcAft>
            </a:pPr>
            <a:r>
              <a:rPr lang="en-US" sz="2400" dirty="0">
                <a:solidFill>
                  <a:srgbClr val="0000FF"/>
                </a:solidFill>
              </a:rPr>
              <a:t>For Linked List implementation of List:</a:t>
            </a:r>
          </a:p>
          <a:p>
            <a:pPr lvl="2">
              <a:spcBef>
                <a:spcPts val="600"/>
              </a:spcBef>
              <a:spcAft>
                <a:spcPts val="0"/>
              </a:spcAft>
            </a:pPr>
            <a:r>
              <a:rPr lang="en-US" sz="2000" dirty="0"/>
              <a:t>ListNode.java</a:t>
            </a:r>
          </a:p>
          <a:p>
            <a:pPr lvl="2">
              <a:spcBef>
                <a:spcPts val="600"/>
              </a:spcBef>
              <a:spcAft>
                <a:spcPts val="0"/>
              </a:spcAft>
            </a:pPr>
            <a:r>
              <a:rPr lang="en-US" sz="2000" dirty="0"/>
              <a:t>ListInterface.java (same ListInterface.java as in array implementation)</a:t>
            </a:r>
          </a:p>
          <a:p>
            <a:pPr lvl="2">
              <a:spcBef>
                <a:spcPts val="600"/>
              </a:spcBef>
              <a:spcAft>
                <a:spcPts val="0"/>
              </a:spcAft>
            </a:pPr>
            <a:r>
              <a:rPr lang="en-US" sz="2000" dirty="0"/>
              <a:t>BasicLinkedList.java, TestBasicLinkedList1.java, TestBasicLinkedList2.java</a:t>
            </a:r>
          </a:p>
          <a:p>
            <a:pPr lvl="2">
              <a:spcBef>
                <a:spcPts val="600"/>
              </a:spcBef>
              <a:spcAft>
                <a:spcPts val="0"/>
              </a:spcAft>
            </a:pPr>
            <a:r>
              <a:rPr lang="en-US" sz="2000" dirty="0"/>
              <a:t>EnhancedListInterface.java</a:t>
            </a:r>
          </a:p>
          <a:p>
            <a:pPr lvl="2">
              <a:spcBef>
                <a:spcPts val="600"/>
              </a:spcBef>
              <a:spcAft>
                <a:spcPts val="0"/>
              </a:spcAft>
            </a:pPr>
            <a:r>
              <a:rPr lang="en-US" sz="2000" dirty="0"/>
              <a:t>EnhancedLinkedList.java, TestEnhancedLinkedList.java</a:t>
            </a:r>
          </a:p>
          <a:p>
            <a:pPr lvl="2">
              <a:spcBef>
                <a:spcPts val="600"/>
              </a:spcBef>
              <a:spcAft>
                <a:spcPts val="0"/>
              </a:spcAft>
            </a:pPr>
            <a:r>
              <a:rPr lang="en-US" sz="2000" dirty="0"/>
              <a:t>TailedLinkedList.java, TestTailedLinkedList.java</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(1/3)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70</a:t>
            </a:fld>
            <a:endParaRPr lang="en-US" sz="1600" dirty="0"/>
          </a:p>
        </p:txBody>
      </p:sp>
      <p:sp>
        <p:nvSpPr>
          <p:cNvPr id="94" name="Content Placeholder 2"/>
          <p:cNvSpPr>
            <a:spLocks noGrp="1"/>
          </p:cNvSpPr>
          <p:nvPr>
            <p:ph idx="1"/>
          </p:nvPr>
        </p:nvSpPr>
        <p:spPr>
          <a:xfrm>
            <a:off x="457200" y="1066800"/>
            <a:ext cx="8458200" cy="3733800"/>
          </a:xfrm>
        </p:spPr>
        <p:txBody>
          <a:bodyPr>
            <a:noAutofit/>
          </a:bodyPr>
          <a:lstStyle/>
          <a:p>
            <a:pPr>
              <a:spcBef>
                <a:spcPts val="600"/>
              </a:spcBef>
            </a:pPr>
            <a:r>
              <a:rPr lang="en-GB" sz="2400" dirty="0"/>
              <a:t>In the preceding discussion, we have a “</a:t>
            </a:r>
            <a:r>
              <a:rPr lang="en-GB" sz="2400" b="1" dirty="0">
                <a:solidFill>
                  <a:srgbClr val="C00000"/>
                </a:solidFill>
              </a:rPr>
              <a:t>next</a:t>
            </a:r>
            <a:r>
              <a:rPr lang="en-GB" sz="2400" dirty="0"/>
              <a:t>” pointer to move forward</a:t>
            </a:r>
          </a:p>
          <a:p>
            <a:pPr>
              <a:spcBef>
                <a:spcPts val="600"/>
              </a:spcBef>
            </a:pPr>
            <a:r>
              <a:rPr lang="en-US" sz="2400" dirty="0"/>
              <a:t>Often, we need to move backward as well</a:t>
            </a:r>
          </a:p>
          <a:p>
            <a:pPr>
              <a:spcBef>
                <a:spcPts val="600"/>
              </a:spcBef>
            </a:pPr>
            <a:r>
              <a:rPr lang="en-US" sz="2400" dirty="0"/>
              <a:t>Use a “</a:t>
            </a:r>
            <a:r>
              <a:rPr lang="en-US" sz="2400" b="1" dirty="0">
                <a:solidFill>
                  <a:srgbClr val="006600"/>
                </a:solidFill>
              </a:rPr>
              <a:t>prev</a:t>
            </a:r>
            <a:r>
              <a:rPr lang="en-US" sz="2400" dirty="0"/>
              <a:t>” pointer to allow backward traversal</a:t>
            </a:r>
          </a:p>
          <a:p>
            <a:pPr>
              <a:spcBef>
                <a:spcPts val="600"/>
              </a:spcBef>
            </a:pPr>
            <a:r>
              <a:rPr lang="en-US" sz="2400" dirty="0"/>
              <a:t>Once again, no free lunch – need to maintain “</a:t>
            </a:r>
            <a:r>
              <a:rPr lang="en-US" sz="2400" b="1" dirty="0">
                <a:solidFill>
                  <a:srgbClr val="006600"/>
                </a:solidFill>
              </a:rPr>
              <a:t>prev</a:t>
            </a:r>
            <a:r>
              <a:rPr lang="en-US" sz="2400" dirty="0"/>
              <a:t>” in all updating methods</a:t>
            </a:r>
          </a:p>
          <a:p>
            <a:pPr>
              <a:spcBef>
                <a:spcPts val="600"/>
              </a:spcBef>
            </a:pPr>
            <a:r>
              <a:rPr lang="en-US" sz="2400" dirty="0"/>
              <a:t>Instead of </a:t>
            </a:r>
            <a:r>
              <a:rPr lang="en-US" sz="2400" dirty="0">
                <a:solidFill>
                  <a:srgbClr val="0000FF"/>
                </a:solidFill>
              </a:rPr>
              <a:t>ListNode</a:t>
            </a:r>
            <a:r>
              <a:rPr lang="en-US" sz="2400" dirty="0"/>
              <a:t> class, need to create a </a:t>
            </a:r>
            <a:r>
              <a:rPr lang="en-US" sz="2400" dirty="0">
                <a:solidFill>
                  <a:srgbClr val="0000FF"/>
                </a:solidFill>
              </a:rPr>
              <a:t>DListNode </a:t>
            </a:r>
            <a:r>
              <a:rPr lang="en-GB" sz="2400" dirty="0"/>
              <a:t>class that includes the additional “</a:t>
            </a:r>
            <a:r>
              <a:rPr lang="en-GB" sz="2400" b="1" dirty="0">
                <a:solidFill>
                  <a:srgbClr val="006600"/>
                </a:solidFill>
              </a:rPr>
              <a:t>prev</a:t>
            </a:r>
            <a:r>
              <a:rPr lang="en-GB" sz="2400" dirty="0"/>
              <a:t>” pointer</a:t>
            </a:r>
          </a:p>
        </p:txBody>
      </p:sp>
      <p:grpSp>
        <p:nvGrpSpPr>
          <p:cNvPr id="39" name="Group 23"/>
          <p:cNvGrpSpPr/>
          <p:nvPr/>
        </p:nvGrpSpPr>
        <p:grpSpPr>
          <a:xfrm>
            <a:off x="3505199" y="4648200"/>
            <a:ext cx="609601" cy="685800"/>
            <a:chOff x="3657599" y="4346635"/>
            <a:chExt cx="609601" cy="685800"/>
          </a:xfrm>
        </p:grpSpPr>
        <p:sp>
          <p:nvSpPr>
            <p:cNvPr id="40" name="Rectangle 39"/>
            <p:cNvSpPr/>
            <p:nvPr/>
          </p:nvSpPr>
          <p:spPr>
            <a:xfrm>
              <a:off x="3962400" y="4659373"/>
              <a:ext cx="304800"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Line 9"/>
            <p:cNvSpPr>
              <a:spLocks noChangeShapeType="1"/>
            </p:cNvSpPr>
            <p:nvPr/>
          </p:nvSpPr>
          <p:spPr bwMode="auto">
            <a:xfrm flipH="1">
              <a:off x="3657599" y="4900673"/>
              <a:ext cx="480759" cy="0"/>
            </a:xfrm>
            <a:prstGeom prst="line">
              <a:avLst/>
            </a:prstGeom>
            <a:noFill/>
            <a:ln w="28575">
              <a:solidFill>
                <a:srgbClr val="006600"/>
              </a:solidFill>
              <a:round/>
              <a:headEnd type="oval" w="med" len="med"/>
              <a:tailEnd type="triangle" w="med" len="med"/>
            </a:ln>
          </p:spPr>
          <p:txBody>
            <a:bodyPr wrap="none" anchor="ctr"/>
            <a:lstStyle/>
            <a:p>
              <a:endParaRPr lang="en-US" dirty="0"/>
            </a:p>
          </p:txBody>
        </p:sp>
        <p:sp>
          <p:nvSpPr>
            <p:cNvPr id="42" name="Text Box 11"/>
            <p:cNvSpPr txBox="1">
              <a:spLocks noChangeArrowheads="1"/>
            </p:cNvSpPr>
            <p:nvPr/>
          </p:nvSpPr>
          <p:spPr bwMode="auto">
            <a:xfrm>
              <a:off x="3657600" y="4346635"/>
              <a:ext cx="583814"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006600"/>
                  </a:solidFill>
                  <a:latin typeface="+mn-lt"/>
                </a:rPr>
                <a:t>prev</a:t>
              </a:r>
            </a:p>
          </p:txBody>
        </p:sp>
      </p:grpSp>
      <p:grpSp>
        <p:nvGrpSpPr>
          <p:cNvPr id="43" name="Group 22"/>
          <p:cNvGrpSpPr/>
          <p:nvPr/>
        </p:nvGrpSpPr>
        <p:grpSpPr>
          <a:xfrm>
            <a:off x="4114800" y="4648200"/>
            <a:ext cx="1143000" cy="948154"/>
            <a:chOff x="4267200" y="4346635"/>
            <a:chExt cx="1143000" cy="948154"/>
          </a:xfrm>
        </p:grpSpPr>
        <p:sp>
          <p:nvSpPr>
            <p:cNvPr id="44" name="Rectangle 43"/>
            <p:cNvSpPr/>
            <p:nvPr/>
          </p:nvSpPr>
          <p:spPr>
            <a:xfrm>
              <a:off x="4800600" y="4659373"/>
              <a:ext cx="247836" cy="373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5" name="Group 21"/>
            <p:cNvGrpSpPr/>
            <p:nvPr/>
          </p:nvGrpSpPr>
          <p:grpSpPr>
            <a:xfrm>
              <a:off x="4267200" y="4651435"/>
              <a:ext cx="533400" cy="381000"/>
              <a:chOff x="4267200" y="4794504"/>
              <a:chExt cx="533400" cy="381000"/>
            </a:xfrm>
          </p:grpSpPr>
          <p:sp>
            <p:nvSpPr>
              <p:cNvPr id="49" name="Rectangle 4"/>
              <p:cNvSpPr>
                <a:spLocks noChangeArrowheads="1"/>
              </p:cNvSpPr>
              <p:nvPr/>
            </p:nvSpPr>
            <p:spPr bwMode="auto">
              <a:xfrm>
                <a:off x="4267200" y="4802442"/>
                <a:ext cx="533400" cy="373062"/>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50" name="Text Box 6"/>
              <p:cNvSpPr txBox="1">
                <a:spLocks noChangeArrowheads="1"/>
              </p:cNvSpPr>
              <p:nvPr/>
            </p:nvSpPr>
            <p:spPr bwMode="auto">
              <a:xfrm>
                <a:off x="4267200" y="4794504"/>
                <a:ext cx="533400" cy="338554"/>
              </a:xfrm>
              <a:prstGeom prst="rect">
                <a:avLst/>
              </a:prstGeom>
              <a:noFill/>
              <a:ln w="19050">
                <a:noFill/>
                <a:miter lim="800000"/>
                <a:headEnd type="none" w="sm" len="sm"/>
                <a:tailEnd type="none" w="sm" len="sm"/>
              </a:ln>
            </p:spPr>
            <p:txBody>
              <a:bodyPr wrap="square">
                <a:spAutoFit/>
              </a:bodyPr>
              <a:lstStyle/>
              <a:p>
                <a:pPr algn="ctr"/>
                <a:r>
                  <a:rPr lang="en-GB" sz="1600" dirty="0">
                    <a:solidFill>
                      <a:srgbClr val="0000FF"/>
                    </a:solidFill>
                    <a:latin typeface="+mn-lt"/>
                  </a:rPr>
                  <a:t>x</a:t>
                </a:r>
                <a:r>
                  <a:rPr lang="en-GB" sz="1600" baseline="-25000" dirty="0">
                    <a:solidFill>
                      <a:srgbClr val="0000FF"/>
                    </a:solidFill>
                    <a:latin typeface="+mn-lt"/>
                  </a:rPr>
                  <a:t>2</a:t>
                </a:r>
                <a:endParaRPr lang="en-GB" sz="1600" dirty="0">
                  <a:solidFill>
                    <a:srgbClr val="0000FF"/>
                  </a:solidFill>
                  <a:latin typeface="+mn-lt"/>
                </a:endParaRPr>
              </a:p>
            </p:txBody>
          </p:sp>
        </p:grpSp>
        <p:sp>
          <p:nvSpPr>
            <p:cNvPr id="46" name="Line 7"/>
            <p:cNvSpPr>
              <a:spLocks noChangeShapeType="1"/>
            </p:cNvSpPr>
            <p:nvPr/>
          </p:nvSpPr>
          <p:spPr bwMode="auto">
            <a:xfrm>
              <a:off x="4940046" y="4911785"/>
              <a:ext cx="470154" cy="0"/>
            </a:xfrm>
            <a:prstGeom prst="line">
              <a:avLst/>
            </a:prstGeom>
            <a:noFill/>
            <a:ln w="28575">
              <a:solidFill>
                <a:srgbClr val="C00000"/>
              </a:solidFill>
              <a:round/>
              <a:headEnd type="oval" w="med" len="med"/>
              <a:tailEnd type="triangle" w="med" len="med"/>
            </a:ln>
          </p:spPr>
          <p:txBody>
            <a:bodyPr wrap="none" anchor="ctr"/>
            <a:lstStyle/>
            <a:p>
              <a:endParaRPr lang="en-US" dirty="0"/>
            </a:p>
          </p:txBody>
        </p:sp>
        <p:sp>
          <p:nvSpPr>
            <p:cNvPr id="47" name="Text Box 12"/>
            <p:cNvSpPr txBox="1">
              <a:spLocks noChangeArrowheads="1"/>
            </p:cNvSpPr>
            <p:nvPr/>
          </p:nvSpPr>
          <p:spPr bwMode="auto">
            <a:xfrm>
              <a:off x="4267200" y="4956235"/>
              <a:ext cx="639919" cy="338554"/>
            </a:xfrm>
            <a:prstGeom prst="rect">
              <a:avLst/>
            </a:prstGeom>
            <a:noFill/>
            <a:ln w="19050">
              <a:noFill/>
              <a:miter lim="800000"/>
              <a:headEnd type="none" w="sm" len="sm"/>
              <a:tailEnd type="none" w="sm" len="sm"/>
            </a:ln>
          </p:spPr>
          <p:txBody>
            <a:bodyPr wrap="none">
              <a:spAutoFit/>
            </a:bodyPr>
            <a:lstStyle/>
            <a:p>
              <a:pPr algn="l"/>
              <a:r>
                <a:rPr lang="en-US" sz="1600" i="1" dirty="0">
                  <a:latin typeface="+mn-lt"/>
                </a:rPr>
                <a:t>node</a:t>
              </a:r>
            </a:p>
          </p:txBody>
        </p:sp>
        <p:sp>
          <p:nvSpPr>
            <p:cNvPr id="48" name="Text Box 12"/>
            <p:cNvSpPr txBox="1">
              <a:spLocks noChangeArrowheads="1"/>
            </p:cNvSpPr>
            <p:nvPr/>
          </p:nvSpPr>
          <p:spPr bwMode="auto">
            <a:xfrm>
              <a:off x="4800600" y="4346635"/>
              <a:ext cx="572593" cy="338554"/>
            </a:xfrm>
            <a:prstGeom prst="rect">
              <a:avLst/>
            </a:prstGeom>
            <a:noFill/>
            <a:ln w="19050">
              <a:noFill/>
              <a:miter lim="800000"/>
              <a:headEnd type="none" w="sm" len="sm"/>
              <a:tailEnd type="none" w="sm" len="sm"/>
            </a:ln>
          </p:spPr>
          <p:txBody>
            <a:bodyPr wrap="none">
              <a:spAutoFit/>
            </a:bodyPr>
            <a:lstStyle/>
            <a:p>
              <a:pPr algn="l"/>
              <a:r>
                <a:rPr lang="en-US" sz="1600" i="1" dirty="0">
                  <a:solidFill>
                    <a:srgbClr val="C00000"/>
                  </a:solidFill>
                  <a:latin typeface="+mn-lt"/>
                </a:rPr>
                <a:t>next</a:t>
              </a:r>
            </a:p>
          </p:txBody>
        </p:sp>
      </p:gr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2" name="Title 1"/>
          <p:cNvSpPr>
            <a:spLocks noGrp="1"/>
          </p:cNvSpPr>
          <p:nvPr>
            <p:ph type="title"/>
          </p:nvPr>
        </p:nvSpPr>
        <p:spPr>
          <a:xfrm>
            <a:off x="457200" y="228600"/>
            <a:ext cx="8458200" cy="788988"/>
          </a:xfrm>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DListNode (2/3)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grpSp>
        <p:nvGrpSpPr>
          <p:cNvPr id="3" name="Group 4"/>
          <p:cNvGrpSpPr/>
          <p:nvPr/>
        </p:nvGrpSpPr>
        <p:grpSpPr>
          <a:xfrm>
            <a:off x="533400" y="838200"/>
            <a:ext cx="8229600" cy="5664305"/>
            <a:chOff x="533400" y="914400"/>
            <a:chExt cx="8229600" cy="5748614"/>
          </a:xfrm>
        </p:grpSpPr>
        <p:sp>
          <p:nvSpPr>
            <p:cNvPr id="20" name="TextBox 19"/>
            <p:cNvSpPr txBox="1"/>
            <p:nvPr/>
          </p:nvSpPr>
          <p:spPr>
            <a:xfrm>
              <a:off x="533400" y="990601"/>
              <a:ext cx="8229600" cy="5672413"/>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95000"/>
                </a:lnSpc>
                <a:tabLst>
                  <a:tab pos="269875" algn="l"/>
                  <a:tab pos="539750" algn="l"/>
                  <a:tab pos="809625" algn="l"/>
                </a:tabLst>
              </a:pPr>
              <a:r>
                <a:rPr lang="en-SG" sz="1600" b="1" dirty="0">
                  <a:solidFill>
                    <a:srgbClr val="0000FF"/>
                  </a:solidFill>
                  <a:latin typeface="Courier New" pitchFamily="49" charset="0"/>
                  <a:cs typeface="Courier New" pitchFamily="49" charset="0"/>
                </a:rPr>
                <a:t>class</a:t>
              </a:r>
              <a:r>
                <a:rPr lang="en-SG" sz="1600" b="1" dirty="0">
                  <a:latin typeface="Courier New" pitchFamily="49" charset="0"/>
                  <a:cs typeface="Courier New" pitchFamily="49" charset="0"/>
                </a:rPr>
                <a:t> DListNode &lt;E&gt;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data attributes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E element;</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prev;</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private</a:t>
              </a:r>
              <a:r>
                <a:rPr lang="en-SG" sz="1600" b="1" dirty="0">
                  <a:latin typeface="Courier New" pitchFamily="49" charset="0"/>
                  <a:cs typeface="Courier New" pitchFamily="49" charset="0"/>
                </a:rPr>
                <a:t> DListNode &lt;E&gt; next;</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constructors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DListNode(E item) {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(item,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r>
                <a:rPr lang="en-SG" sz="1600" b="1" dirty="0">
                  <a:solidFill>
                    <a:srgbClr val="006600"/>
                  </a:solidFill>
                  <a:latin typeface="Courier New" pitchFamily="49" charset="0"/>
                  <a:cs typeface="Courier New" pitchFamily="49" charset="0"/>
                </a:rPr>
                <a:t>null</a:t>
              </a:r>
              <a:r>
                <a:rPr lang="en-SG"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pt-BR" sz="1600" b="1" dirty="0">
                  <a:latin typeface="Courier New" pitchFamily="49" charset="0"/>
                  <a:cs typeface="Courier New" pitchFamily="49" charset="0"/>
                </a:rPr>
                <a:t>	</a:t>
              </a:r>
              <a:r>
                <a:rPr lang="pt-BR" sz="1600" b="1" dirty="0">
                  <a:solidFill>
                    <a:srgbClr val="0000FF"/>
                  </a:solidFill>
                  <a:latin typeface="Courier New" pitchFamily="49" charset="0"/>
                  <a:cs typeface="Courier New" pitchFamily="49" charset="0"/>
                </a:rPr>
                <a:t>public</a:t>
              </a:r>
              <a:r>
                <a:rPr lang="pt-BR" sz="1600" b="1" dirty="0">
                  <a:latin typeface="Courier New" pitchFamily="49" charset="0"/>
                  <a:cs typeface="Courier New" pitchFamily="49" charset="0"/>
                </a:rPr>
                <a:t> DListNode(E item, DListNode &lt;E&gt; p, DListNode &lt;E&gt; n) { </a:t>
              </a:r>
            </a:p>
            <a:p>
              <a:pPr>
                <a:lnSpc>
                  <a:spcPct val="95000"/>
                </a:lnSpc>
                <a:tabLst>
                  <a:tab pos="269875" algn="l"/>
                  <a:tab pos="539750" algn="l"/>
                  <a:tab pos="809625" algn="l"/>
                </a:tabLst>
              </a:pPr>
              <a:r>
                <a:rPr lang="pt-BR" sz="1600" b="1" dirty="0">
                  <a:latin typeface="Courier New" pitchFamily="49" charset="0"/>
                  <a:cs typeface="Courier New" pitchFamily="49" charset="0"/>
                </a:rPr>
                <a:t>		element = item; prev = p; next = n;</a:t>
              </a:r>
            </a:p>
            <a:p>
              <a:pPr>
                <a:lnSpc>
                  <a:spcPct val="95000"/>
                </a:lnSpc>
                <a:tabLst>
                  <a:tab pos="269875" algn="l"/>
                  <a:tab pos="539750" algn="l"/>
                  <a:tab pos="809625" algn="l"/>
                </a:tabLst>
              </a:pPr>
              <a:r>
                <a:rPr lang="pt-BR" sz="1600" b="1" dirty="0">
                  <a:latin typeface="Courier New" pitchFamily="49" charset="0"/>
                  <a:cs typeface="Courier New" pitchFamily="49" charset="0"/>
                </a:rPr>
                <a: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prev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getPrev()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.prev; }</a:t>
              </a: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next DListNode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DListNode &lt;E&gt; getNext()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.next; }</a:t>
              </a:r>
            </a:p>
            <a:p>
              <a:pPr>
                <a:lnSpc>
                  <a:spcPct val="95000"/>
                </a:lnSpc>
                <a:tabLst>
                  <a:tab pos="269875" algn="l"/>
                  <a:tab pos="539750" algn="l"/>
                  <a:tab pos="809625" algn="l"/>
                </a:tabLst>
              </a:pPr>
              <a:endParaRPr lang="en-SG" sz="8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663300"/>
                  </a:solidFill>
                  <a:latin typeface="Courier New" pitchFamily="49" charset="0"/>
                  <a:cs typeface="Courier New" pitchFamily="49" charset="0"/>
                </a:rPr>
                <a:t>/* get the element of the ListNode */</a:t>
              </a:r>
            </a:p>
            <a:p>
              <a:pPr>
                <a:lnSpc>
                  <a:spcPct val="95000"/>
                </a:lnSpc>
                <a:tabLst>
                  <a:tab pos="269875" algn="l"/>
                  <a:tab pos="539750" algn="l"/>
                  <a:tab pos="809625"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a:t>
              </a:r>
              <a:r>
                <a:rPr lang="en-SG" sz="1600" b="1" dirty="0">
                  <a:latin typeface="Courier New" pitchFamily="49" charset="0"/>
                  <a:cs typeface="Courier New" pitchFamily="49" charset="0"/>
                </a:rPr>
                <a:t> E getElement() {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this</a:t>
              </a:r>
              <a:r>
                <a:rPr lang="en-SG" sz="1600" b="1" dirty="0">
                  <a:latin typeface="Courier New" pitchFamily="49" charset="0"/>
                  <a:cs typeface="Courier New" pitchFamily="49" charset="0"/>
                </a:rPr>
                <a:t>.element; }</a:t>
              </a:r>
            </a:p>
            <a:p>
              <a:pPr>
                <a:lnSpc>
                  <a:spcPct val="95000"/>
                </a:lnSpc>
                <a:tabLst>
                  <a:tab pos="269875" algn="l"/>
                  <a:tab pos="539750" algn="l"/>
                  <a:tab pos="809625" algn="l"/>
                </a:tabLst>
              </a:pPr>
              <a:endParaRPr lang="en-US" sz="8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prev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setPrev(DListNode &lt;E&gt; p) { prev = p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set the next reference */</a:t>
              </a:r>
            </a:p>
            <a:p>
              <a:pPr>
                <a:lnSpc>
                  <a:spcPct val="95000"/>
                </a:lnSpc>
                <a:tabLst>
                  <a:tab pos="269875" algn="l"/>
                  <a:tab pos="539750" algn="l"/>
                  <a:tab pos="809625"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void </a:t>
              </a:r>
              <a:r>
                <a:rPr lang="en-US" sz="1600" b="1" dirty="0">
                  <a:latin typeface="Courier New" pitchFamily="49" charset="0"/>
                  <a:cs typeface="Courier New" pitchFamily="49" charset="0"/>
                </a:rPr>
                <a:t>setNext(DListNode &lt;E&gt; n) { next = n };</a:t>
              </a:r>
              <a:endParaRPr lang="en-SG" sz="1600" b="1" dirty="0">
                <a:latin typeface="Courier New" pitchFamily="49" charset="0"/>
                <a:cs typeface="Courier New" pitchFamily="49" charset="0"/>
              </a:endParaRPr>
            </a:p>
            <a:p>
              <a:pPr>
                <a:lnSpc>
                  <a:spcPct val="95000"/>
                </a:lnSpc>
                <a:tabLst>
                  <a:tab pos="269875" algn="l"/>
                  <a:tab pos="539750" algn="l"/>
                  <a:tab pos="809625" algn="l"/>
                </a:tabLst>
              </a:pPr>
              <a:r>
                <a:rPr lang="en-SG" sz="1600" b="1" dirty="0">
                  <a:latin typeface="Courier New" pitchFamily="49" charset="0"/>
                  <a:cs typeface="Courier New" pitchFamily="49" charset="0"/>
                </a:rPr>
                <a:t>}</a:t>
              </a:r>
            </a:p>
          </p:txBody>
        </p:sp>
        <p:sp>
          <p:nvSpPr>
            <p:cNvPr id="21" name="Rectangle 20"/>
            <p:cNvSpPr/>
            <p:nvPr/>
          </p:nvSpPr>
          <p:spPr>
            <a:xfrm>
              <a:off x="6934200" y="914400"/>
              <a:ext cx="1752600"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DListNode.java</a:t>
              </a:r>
            </a:p>
          </p:txBody>
        </p:sp>
      </p:grpSp>
      <p:sp>
        <p:nvSpPr>
          <p:cNvPr id="8" name="Rounded Rectangle 7"/>
          <p:cNvSpPr/>
          <p:nvPr/>
        </p:nvSpPr>
        <p:spPr>
          <a:xfrm>
            <a:off x="685800" y="1638299"/>
            <a:ext cx="3648075" cy="25717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 name="Rounded Rectangle 8"/>
          <p:cNvSpPr/>
          <p:nvPr/>
        </p:nvSpPr>
        <p:spPr>
          <a:xfrm>
            <a:off x="685800" y="35813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Rounded Rectangle 11"/>
          <p:cNvSpPr/>
          <p:nvPr/>
        </p:nvSpPr>
        <p:spPr>
          <a:xfrm>
            <a:off x="685800" y="5181599"/>
            <a:ext cx="6677025" cy="53340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5.2 </a:t>
            </a:r>
            <a:r>
              <a:rPr lang="en-US" sz="3600" dirty="0">
                <a:latin typeface="Britannic Bold" panose="020B0903060703020204" pitchFamily="34" charset="0"/>
              </a:rPr>
              <a:t>Doubly Linked List (3/3)</a:t>
            </a:r>
          </a:p>
        </p:txBody>
      </p:sp>
      <p:sp>
        <p:nvSpPr>
          <p:cNvPr id="10" name="Slide Number Placeholder 9"/>
          <p:cNvSpPr>
            <a:spLocks noGrp="1"/>
          </p:cNvSpPr>
          <p:nvPr>
            <p:ph type="sldNum" sz="quarter" idx="4"/>
          </p:nvPr>
        </p:nvSpPr>
        <p:spPr/>
        <p:txBody>
          <a:bodyPr/>
          <a:lstStyle/>
          <a:p>
            <a:pPr>
              <a:defRPr/>
            </a:pPr>
            <a:fld id="{54A2F9D0-0111-4C85-A5D2-98D05839D6A6}" type="slidenum">
              <a:rPr lang="en-US" sz="1600" smtClean="0"/>
              <a:pPr>
                <a:defRPr/>
              </a:pPr>
              <a:t>72</a:t>
            </a:fld>
            <a:endParaRPr lang="en-US" sz="1600" dirty="0"/>
          </a:p>
        </p:txBody>
      </p:sp>
      <p:sp>
        <p:nvSpPr>
          <p:cNvPr id="94" name="Content Placeholder 2"/>
          <p:cNvSpPr>
            <a:spLocks noGrp="1"/>
          </p:cNvSpPr>
          <p:nvPr>
            <p:ph idx="1"/>
          </p:nvPr>
        </p:nvSpPr>
        <p:spPr>
          <a:xfrm>
            <a:off x="457200" y="1066800"/>
            <a:ext cx="8458200" cy="685800"/>
          </a:xfrm>
        </p:spPr>
        <p:txBody>
          <a:bodyPr>
            <a:noAutofit/>
          </a:bodyPr>
          <a:lstStyle/>
          <a:p>
            <a:pPr>
              <a:spcBef>
                <a:spcPts val="600"/>
              </a:spcBef>
            </a:pPr>
            <a:r>
              <a:rPr lang="en-US" sz="2400" dirty="0"/>
              <a:t>An example of a doubly linked list</a:t>
            </a:r>
            <a:endParaRPr lang="en-GB" sz="2400" dirty="0"/>
          </a:p>
        </p:txBody>
      </p:sp>
      <p:grpSp>
        <p:nvGrpSpPr>
          <p:cNvPr id="18" name="Group 133"/>
          <p:cNvGrpSpPr/>
          <p:nvPr/>
        </p:nvGrpSpPr>
        <p:grpSpPr>
          <a:xfrm>
            <a:off x="609600" y="1752600"/>
            <a:ext cx="7467601" cy="1349139"/>
            <a:chOff x="457200" y="4518262"/>
            <a:chExt cx="7467601" cy="1349139"/>
          </a:xfrm>
        </p:grpSpPr>
        <p:sp>
          <p:nvSpPr>
            <p:cNvPr id="19" name="Rectangle 21"/>
            <p:cNvSpPr>
              <a:spLocks noChangeArrowheads="1"/>
            </p:cNvSpPr>
            <p:nvPr/>
          </p:nvSpPr>
          <p:spPr bwMode="auto">
            <a:xfrm>
              <a:off x="914400" y="5410200"/>
              <a:ext cx="609600" cy="457200"/>
            </a:xfrm>
            <a:prstGeom prst="rect">
              <a:avLst/>
            </a:prstGeom>
            <a:solidFill>
              <a:schemeClr val="bg1"/>
            </a:solidFill>
            <a:ln w="19050">
              <a:solidFill>
                <a:schemeClr val="tx1"/>
              </a:solidFill>
              <a:miter lim="800000"/>
              <a:headEnd type="none" w="sm" len="sm"/>
              <a:tailEnd type="none" w="sm" len="sm"/>
            </a:ln>
          </p:spPr>
          <p:txBody>
            <a:bodyPr wrap="none" anchor="ctr"/>
            <a:lstStyle/>
            <a:p>
              <a:endParaRPr lang="en-US" dirty="0"/>
            </a:p>
          </p:txBody>
        </p:sp>
        <p:sp>
          <p:nvSpPr>
            <p:cNvPr id="20" name="Text Box 22"/>
            <p:cNvSpPr txBox="1">
              <a:spLocks noChangeArrowheads="1"/>
            </p:cNvSpPr>
            <p:nvPr/>
          </p:nvSpPr>
          <p:spPr bwMode="auto">
            <a:xfrm>
              <a:off x="457200" y="5051662"/>
              <a:ext cx="1524776"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mn-lt"/>
                </a:rPr>
                <a:t>num_nodes</a:t>
              </a:r>
            </a:p>
          </p:txBody>
        </p:sp>
        <p:sp>
          <p:nvSpPr>
            <p:cNvPr id="21" name="Text Box 7"/>
            <p:cNvSpPr txBox="1">
              <a:spLocks noChangeArrowheads="1"/>
            </p:cNvSpPr>
            <p:nvPr/>
          </p:nvSpPr>
          <p:spPr bwMode="auto">
            <a:xfrm>
              <a:off x="990600" y="5410200"/>
              <a:ext cx="457200" cy="400110"/>
            </a:xfrm>
            <a:prstGeom prst="rect">
              <a:avLst/>
            </a:prstGeom>
            <a:noFill/>
            <a:ln w="19050">
              <a:noFill/>
              <a:miter lim="800000"/>
              <a:headEnd type="none" w="sm" len="sm"/>
              <a:tailEnd type="none" w="sm" len="sm"/>
            </a:ln>
          </p:spPr>
          <p:txBody>
            <a:bodyPr wrap="square">
              <a:spAutoFit/>
            </a:bodyPr>
            <a:lstStyle/>
            <a:p>
              <a:pPr algn="ctr"/>
              <a:r>
                <a:rPr lang="en-US" sz="2000" i="1" dirty="0">
                  <a:latin typeface="Helvetica" pitchFamily="34" charset="0"/>
                </a:rPr>
                <a:t>4</a:t>
              </a:r>
            </a:p>
          </p:txBody>
        </p:sp>
        <p:sp>
          <p:nvSpPr>
            <p:cNvPr id="22" name="Rectangle 21"/>
            <p:cNvSpPr>
              <a:spLocks noChangeArrowheads="1"/>
            </p:cNvSpPr>
            <p:nvPr/>
          </p:nvSpPr>
          <p:spPr bwMode="auto">
            <a:xfrm>
              <a:off x="2133600" y="4594462"/>
              <a:ext cx="381000"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3" name="Text Box 22"/>
            <p:cNvSpPr txBox="1">
              <a:spLocks noChangeArrowheads="1"/>
            </p:cNvSpPr>
            <p:nvPr/>
          </p:nvSpPr>
          <p:spPr bwMode="auto">
            <a:xfrm>
              <a:off x="1371600" y="4518262"/>
              <a:ext cx="749207" cy="396875"/>
            </a:xfrm>
            <a:prstGeom prst="rect">
              <a:avLst/>
            </a:prstGeom>
            <a:noFill/>
            <a:ln w="19050">
              <a:noFill/>
              <a:miter lim="800000"/>
              <a:headEnd type="none" w="sm" len="sm"/>
              <a:tailEnd type="none" w="sm" len="sm"/>
            </a:ln>
          </p:spPr>
          <p:txBody>
            <a:bodyPr wrap="none">
              <a:spAutoFit/>
            </a:bodyPr>
            <a:lstStyle/>
            <a:p>
              <a:pPr algn="l"/>
              <a:r>
                <a:rPr lang="en-US" altLang="zh-CN" sz="2000" i="1" dirty="0">
                  <a:solidFill>
                    <a:srgbClr val="C00000"/>
                  </a:solidFill>
                  <a:latin typeface="Arial" pitchFamily="34" charset="0"/>
                  <a:ea typeface="SimSun" pitchFamily="2" charset="-122"/>
                </a:rPr>
                <a:t>head</a:t>
              </a:r>
            </a:p>
          </p:txBody>
        </p:sp>
        <p:sp>
          <p:nvSpPr>
            <p:cNvPr id="24" name="Line 23"/>
            <p:cNvSpPr>
              <a:spLocks noChangeShapeType="1"/>
            </p:cNvSpPr>
            <p:nvPr/>
          </p:nvSpPr>
          <p:spPr bwMode="auto">
            <a:xfrm>
              <a:off x="2350722" y="4672249"/>
              <a:ext cx="152480" cy="673100"/>
            </a:xfrm>
            <a:prstGeom prst="line">
              <a:avLst/>
            </a:prstGeom>
            <a:noFill/>
            <a:ln w="31750">
              <a:solidFill>
                <a:schemeClr val="tx1"/>
              </a:solidFill>
              <a:round/>
              <a:headEnd type="none" w="sm" len="sm"/>
              <a:tailEnd type="triangle" w="lg" len="med"/>
            </a:ln>
          </p:spPr>
          <p:txBody>
            <a:bodyPr wrap="none" anchor="ctr"/>
            <a:lstStyle/>
            <a:p>
              <a:endParaRPr lang="en-US" dirty="0"/>
            </a:p>
          </p:txBody>
        </p:sp>
        <p:sp>
          <p:nvSpPr>
            <p:cNvPr id="25" name="Rectangle 24"/>
            <p:cNvSpPr>
              <a:spLocks noChangeArrowheads="1"/>
            </p:cNvSpPr>
            <p:nvPr/>
          </p:nvSpPr>
          <p:spPr bwMode="auto">
            <a:xfrm>
              <a:off x="7543800" y="4594462"/>
              <a:ext cx="381001" cy="228600"/>
            </a:xfrm>
            <a:prstGeom prst="rect">
              <a:avLst/>
            </a:prstGeom>
            <a:noFill/>
            <a:ln w="19050">
              <a:solidFill>
                <a:schemeClr val="tx1"/>
              </a:solidFill>
              <a:miter lim="800000"/>
              <a:headEnd type="none" w="sm" len="sm"/>
              <a:tailEnd type="none" w="sm" len="sm"/>
            </a:ln>
          </p:spPr>
          <p:txBody>
            <a:bodyPr wrap="none" anchor="ctr"/>
            <a:lstStyle/>
            <a:p>
              <a:endParaRPr lang="en-US" dirty="0"/>
            </a:p>
          </p:txBody>
        </p:sp>
        <p:sp>
          <p:nvSpPr>
            <p:cNvPr id="26" name="Text Box 26"/>
            <p:cNvSpPr txBox="1">
              <a:spLocks noChangeArrowheads="1"/>
            </p:cNvSpPr>
            <p:nvPr/>
          </p:nvSpPr>
          <p:spPr bwMode="auto">
            <a:xfrm>
              <a:off x="7010400" y="4518262"/>
              <a:ext cx="513282" cy="400110"/>
            </a:xfrm>
            <a:prstGeom prst="rect">
              <a:avLst/>
            </a:prstGeom>
            <a:noFill/>
            <a:ln w="19050">
              <a:noFill/>
              <a:miter lim="800000"/>
              <a:headEnd type="none" w="sm" len="sm"/>
              <a:tailEnd type="none" w="sm" len="sm"/>
            </a:ln>
          </p:spPr>
          <p:txBody>
            <a:bodyPr wrap="none">
              <a:spAutoFit/>
            </a:bodyPr>
            <a:lstStyle/>
            <a:p>
              <a:pPr algn="l"/>
              <a:r>
                <a:rPr lang="en-US" sz="2000" i="1" dirty="0">
                  <a:solidFill>
                    <a:srgbClr val="C00000"/>
                  </a:solidFill>
                  <a:latin typeface="Helvetica" pitchFamily="34" charset="0"/>
                </a:rPr>
                <a:t>tail</a:t>
              </a:r>
            </a:p>
          </p:txBody>
        </p:sp>
        <p:sp>
          <p:nvSpPr>
            <p:cNvPr id="27" name="Line 23"/>
            <p:cNvSpPr>
              <a:spLocks noChangeShapeType="1"/>
            </p:cNvSpPr>
            <p:nvPr/>
          </p:nvSpPr>
          <p:spPr bwMode="auto">
            <a:xfrm flipH="1">
              <a:off x="7467600" y="4670662"/>
              <a:ext cx="304800" cy="685800"/>
            </a:xfrm>
            <a:prstGeom prst="line">
              <a:avLst/>
            </a:prstGeom>
            <a:noFill/>
            <a:ln w="31750">
              <a:solidFill>
                <a:schemeClr val="tx1"/>
              </a:solidFill>
              <a:round/>
              <a:headEnd type="none" w="sm" len="sm"/>
              <a:tailEnd type="triangle" w="lg" len="med"/>
            </a:ln>
          </p:spPr>
          <p:txBody>
            <a:bodyPr wrap="none" anchor="ctr"/>
            <a:lstStyle/>
            <a:p>
              <a:endParaRPr lang="en-US" dirty="0"/>
            </a:p>
          </p:txBody>
        </p:sp>
        <p:grpSp>
          <p:nvGrpSpPr>
            <p:cNvPr id="28" name="Group 132"/>
            <p:cNvGrpSpPr/>
            <p:nvPr/>
          </p:nvGrpSpPr>
          <p:grpSpPr>
            <a:xfrm>
              <a:off x="2286000" y="5410200"/>
              <a:ext cx="5562600" cy="457201"/>
              <a:chOff x="2286000" y="5410200"/>
              <a:chExt cx="5562600" cy="457201"/>
            </a:xfrm>
          </p:grpSpPr>
          <p:sp>
            <p:nvSpPr>
              <p:cNvPr id="29" name="Line 23"/>
              <p:cNvSpPr>
                <a:spLocks noChangeShapeType="1"/>
              </p:cNvSpPr>
              <p:nvPr/>
            </p:nvSpPr>
            <p:spPr bwMode="auto">
              <a:xfrm>
                <a:off x="3124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cxnSp>
            <p:nvCxnSpPr>
              <p:cNvPr id="30" name="Straight Connector 29"/>
              <p:cNvCxnSpPr/>
              <p:nvPr/>
            </p:nvCxnSpPr>
            <p:spPr>
              <a:xfrm flipV="1">
                <a:off x="2286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Line 23"/>
              <p:cNvSpPr>
                <a:spLocks noChangeShapeType="1"/>
              </p:cNvSpPr>
              <p:nvPr/>
            </p:nvSpPr>
            <p:spPr bwMode="auto">
              <a:xfrm>
                <a:off x="4648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2" name="Line 23"/>
              <p:cNvSpPr>
                <a:spLocks noChangeShapeType="1"/>
              </p:cNvSpPr>
              <p:nvPr/>
            </p:nvSpPr>
            <p:spPr bwMode="auto">
              <a:xfrm>
                <a:off x="6172200" y="5562600"/>
                <a:ext cx="685800" cy="0"/>
              </a:xfrm>
              <a:prstGeom prst="line">
                <a:avLst/>
              </a:prstGeom>
              <a:noFill/>
              <a:ln w="31750">
                <a:solidFill>
                  <a:srgbClr val="C00000"/>
                </a:solidFill>
                <a:round/>
                <a:headEnd type="none" w="med" len="med"/>
                <a:tailEnd type="triangle" w="lg" len="med"/>
              </a:ln>
            </p:spPr>
            <p:txBody>
              <a:bodyPr wrap="none" anchor="ctr"/>
              <a:lstStyle/>
              <a:p>
                <a:endParaRPr lang="en-US" dirty="0"/>
              </a:p>
            </p:txBody>
          </p:sp>
          <p:sp>
            <p:nvSpPr>
              <p:cNvPr id="33" name="Line 23"/>
              <p:cNvSpPr>
                <a:spLocks noChangeShapeType="1"/>
              </p:cNvSpPr>
              <p:nvPr/>
            </p:nvSpPr>
            <p:spPr bwMode="auto">
              <a:xfrm flipH="1" flipV="1">
                <a:off x="6324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4" name="Line 23"/>
              <p:cNvSpPr>
                <a:spLocks noChangeShapeType="1"/>
              </p:cNvSpPr>
              <p:nvPr/>
            </p:nvSpPr>
            <p:spPr bwMode="auto">
              <a:xfrm flipH="1" flipV="1">
                <a:off x="4800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sp>
            <p:nvSpPr>
              <p:cNvPr id="35" name="Line 23"/>
              <p:cNvSpPr>
                <a:spLocks noChangeShapeType="1"/>
              </p:cNvSpPr>
              <p:nvPr/>
            </p:nvSpPr>
            <p:spPr bwMode="auto">
              <a:xfrm flipH="1" flipV="1">
                <a:off x="3276600" y="5715000"/>
                <a:ext cx="685800" cy="0"/>
              </a:xfrm>
              <a:prstGeom prst="line">
                <a:avLst/>
              </a:prstGeom>
              <a:noFill/>
              <a:ln w="31750">
                <a:solidFill>
                  <a:srgbClr val="006600"/>
                </a:solidFill>
                <a:round/>
                <a:headEnd type="none" w="med" len="med"/>
                <a:tailEnd type="triangle" w="lg" len="med"/>
              </a:ln>
            </p:spPr>
            <p:txBody>
              <a:bodyPr wrap="none" anchor="ctr"/>
              <a:lstStyle/>
              <a:p>
                <a:endParaRPr lang="en-US" dirty="0"/>
              </a:p>
            </p:txBody>
          </p:sp>
          <p:grpSp>
            <p:nvGrpSpPr>
              <p:cNvPr id="36" name="Group 113"/>
              <p:cNvGrpSpPr/>
              <p:nvPr/>
            </p:nvGrpSpPr>
            <p:grpSpPr>
              <a:xfrm>
                <a:off x="2286000" y="5410200"/>
                <a:ext cx="990600" cy="457200"/>
                <a:chOff x="2057400" y="5486400"/>
                <a:chExt cx="990600" cy="457200"/>
              </a:xfrm>
            </p:grpSpPr>
            <p:sp>
              <p:nvSpPr>
                <p:cNvPr id="62"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63"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1</a:t>
                  </a:r>
                  <a:endParaRPr lang="en-US" altLang="zh-CN" sz="2000" i="1" dirty="0">
                    <a:latin typeface="Arial" pitchFamily="34" charset="0"/>
                    <a:ea typeface="SimSun" pitchFamily="2" charset="-122"/>
                  </a:endParaRPr>
                </a:p>
              </p:txBody>
            </p:sp>
            <p:sp>
              <p:nvSpPr>
                <p:cNvPr id="64"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5"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7" name="Group 116"/>
              <p:cNvGrpSpPr/>
              <p:nvPr/>
            </p:nvGrpSpPr>
            <p:grpSpPr>
              <a:xfrm>
                <a:off x="3810000" y="5410200"/>
                <a:ext cx="990600" cy="457200"/>
                <a:chOff x="2057400" y="5486400"/>
                <a:chExt cx="990600" cy="457200"/>
              </a:xfrm>
            </p:grpSpPr>
            <p:sp>
              <p:nvSpPr>
                <p:cNvPr id="58"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9"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2</a:t>
                  </a:r>
                  <a:endParaRPr lang="en-US" altLang="zh-CN" sz="2000" i="1" dirty="0">
                    <a:latin typeface="Arial" pitchFamily="34" charset="0"/>
                    <a:ea typeface="SimSun" pitchFamily="2" charset="-122"/>
                  </a:endParaRPr>
                </a:p>
              </p:txBody>
            </p:sp>
            <p:sp>
              <p:nvSpPr>
                <p:cNvPr id="60"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61"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8" name="Group 121"/>
              <p:cNvGrpSpPr/>
              <p:nvPr/>
            </p:nvGrpSpPr>
            <p:grpSpPr>
              <a:xfrm>
                <a:off x="5334000" y="5410200"/>
                <a:ext cx="990600" cy="457200"/>
                <a:chOff x="2057400" y="5486400"/>
                <a:chExt cx="990600" cy="457200"/>
              </a:xfrm>
            </p:grpSpPr>
            <p:sp>
              <p:nvSpPr>
                <p:cNvPr id="54"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5"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3</a:t>
                  </a:r>
                  <a:endParaRPr lang="en-US" altLang="zh-CN" sz="2000" i="1" dirty="0">
                    <a:latin typeface="Arial" pitchFamily="34" charset="0"/>
                    <a:ea typeface="SimSun" pitchFamily="2" charset="-122"/>
                  </a:endParaRPr>
                </a:p>
              </p:txBody>
            </p:sp>
            <p:sp>
              <p:nvSpPr>
                <p:cNvPr id="56"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7"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grpSp>
            <p:nvGrpSpPr>
              <p:cNvPr id="39" name="Group 126"/>
              <p:cNvGrpSpPr/>
              <p:nvPr/>
            </p:nvGrpSpPr>
            <p:grpSpPr>
              <a:xfrm>
                <a:off x="6858000" y="5410200"/>
                <a:ext cx="990600" cy="457200"/>
                <a:chOff x="2057400" y="5486400"/>
                <a:chExt cx="990600" cy="457200"/>
              </a:xfrm>
            </p:grpSpPr>
            <p:sp>
              <p:nvSpPr>
                <p:cNvPr id="45" name="Rectangle 13"/>
                <p:cNvSpPr>
                  <a:spLocks noChangeArrowheads="1"/>
                </p:cNvSpPr>
                <p:nvPr/>
              </p:nvSpPr>
              <p:spPr bwMode="auto">
                <a:xfrm>
                  <a:off x="2057400" y="5486400"/>
                  <a:ext cx="990600" cy="457200"/>
                </a:xfrm>
                <a:prstGeom prst="rect">
                  <a:avLst/>
                </a:prstGeom>
                <a:noFill/>
                <a:ln w="28575">
                  <a:solidFill>
                    <a:schemeClr val="tx1"/>
                  </a:solidFill>
                  <a:miter lim="800000"/>
                  <a:headEnd type="none" w="sm" len="sm"/>
                  <a:tailEnd type="none" w="sm" len="sm"/>
                </a:ln>
              </p:spPr>
              <p:txBody>
                <a:bodyPr wrap="none" anchor="ctr"/>
                <a:lstStyle/>
                <a:p>
                  <a:endParaRPr lang="en-US" dirty="0"/>
                </a:p>
              </p:txBody>
            </p:sp>
            <p:sp>
              <p:nvSpPr>
                <p:cNvPr id="51" name="Text Box 15"/>
                <p:cNvSpPr txBox="1">
                  <a:spLocks noChangeArrowheads="1"/>
                </p:cNvSpPr>
                <p:nvPr/>
              </p:nvSpPr>
              <p:spPr bwMode="auto">
                <a:xfrm>
                  <a:off x="2362200" y="5486400"/>
                  <a:ext cx="407484" cy="400110"/>
                </a:xfrm>
                <a:prstGeom prst="rect">
                  <a:avLst/>
                </a:prstGeom>
                <a:noFill/>
                <a:ln w="19050">
                  <a:noFill/>
                  <a:miter lim="800000"/>
                  <a:headEnd type="none" w="sm" len="sm"/>
                  <a:tailEnd type="none" w="sm" len="sm"/>
                </a:ln>
              </p:spPr>
              <p:txBody>
                <a:bodyPr wrap="none">
                  <a:spAutoFit/>
                </a:bodyPr>
                <a:lstStyle/>
                <a:p>
                  <a:pPr algn="l"/>
                  <a:r>
                    <a:rPr lang="en-US" altLang="zh-CN" sz="2000" i="1" dirty="0">
                      <a:latin typeface="Arial" pitchFamily="34" charset="0"/>
                      <a:ea typeface="SimSun" pitchFamily="2" charset="-122"/>
                    </a:rPr>
                    <a:t>x</a:t>
                  </a:r>
                  <a:r>
                    <a:rPr lang="en-US" altLang="zh-CN" sz="2000" i="1" baseline="-25000" dirty="0">
                      <a:latin typeface="Arial" pitchFamily="34" charset="0"/>
                      <a:ea typeface="SimSun" pitchFamily="2" charset="-122"/>
                    </a:rPr>
                    <a:t>4</a:t>
                  </a:r>
                  <a:endParaRPr lang="en-US" altLang="zh-CN" sz="2000" i="1" dirty="0">
                    <a:latin typeface="Arial" pitchFamily="34" charset="0"/>
                    <a:ea typeface="SimSun" pitchFamily="2" charset="-122"/>
                  </a:endParaRPr>
                </a:p>
              </p:txBody>
            </p:sp>
            <p:sp>
              <p:nvSpPr>
                <p:cNvPr id="52" name="Line 14"/>
                <p:cNvSpPr>
                  <a:spLocks noChangeShapeType="1"/>
                </p:cNvSpPr>
                <p:nvPr/>
              </p:nvSpPr>
              <p:spPr bwMode="auto">
                <a:xfrm>
                  <a:off x="22860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sp>
              <p:nvSpPr>
                <p:cNvPr id="53" name="Line 14"/>
                <p:cNvSpPr>
                  <a:spLocks noChangeShapeType="1"/>
                </p:cNvSpPr>
                <p:nvPr/>
              </p:nvSpPr>
              <p:spPr bwMode="auto">
                <a:xfrm>
                  <a:off x="2819400" y="5486400"/>
                  <a:ext cx="0" cy="457200"/>
                </a:xfrm>
                <a:prstGeom prst="line">
                  <a:avLst/>
                </a:prstGeom>
                <a:noFill/>
                <a:ln w="19050">
                  <a:solidFill>
                    <a:schemeClr val="tx1"/>
                  </a:solidFill>
                  <a:round/>
                  <a:headEnd type="none" w="sm" len="sm"/>
                  <a:tailEnd type="none" w="sm" len="sm"/>
                </a:ln>
              </p:spPr>
              <p:txBody>
                <a:bodyPr wrap="none" anchor="ctr"/>
                <a:lstStyle/>
                <a:p>
                  <a:endParaRPr lang="en-US" dirty="0"/>
                </a:p>
              </p:txBody>
            </p:sp>
          </p:grpSp>
          <p:cxnSp>
            <p:nvCxnSpPr>
              <p:cNvPr id="43" name="Straight Connector 42"/>
              <p:cNvCxnSpPr/>
              <p:nvPr/>
            </p:nvCxnSpPr>
            <p:spPr>
              <a:xfrm flipV="1">
                <a:off x="7620000" y="5410200"/>
                <a:ext cx="228600" cy="4572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6" name="Content Placeholder 2"/>
          <p:cNvSpPr txBox="1">
            <a:spLocks/>
          </p:cNvSpPr>
          <p:nvPr/>
        </p:nvSpPr>
        <p:spPr bwMode="auto">
          <a:xfrm>
            <a:off x="381000" y="3505200"/>
            <a:ext cx="84582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Explore this on</a:t>
            </a:r>
            <a:r>
              <a:rPr kumimoji="0" lang="en-US" sz="2400" b="0" i="0" u="none" strike="noStrike" kern="0" cap="none" spc="0" normalizeH="0" noProof="0" dirty="0">
                <a:ln>
                  <a:noFill/>
                </a:ln>
                <a:solidFill>
                  <a:schemeClr val="tx1"/>
                </a:solidFill>
                <a:effectLst/>
                <a:uLnTx/>
                <a:uFillTx/>
                <a:latin typeface="+mn-lt"/>
                <a:ea typeface="+mn-ea"/>
                <a:cs typeface="+mn-cs"/>
              </a:rPr>
              <a:t> your own.</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itchFamily="2" charset="2"/>
              <a:buChar char="n"/>
              <a:tabLst/>
              <a:defRPr/>
            </a:pPr>
            <a:r>
              <a:rPr lang="en-US" sz="2400" kern="0" baseline="0" dirty="0">
                <a:latin typeface="+mn-lt"/>
                <a:cs typeface="+mn-cs"/>
              </a:rPr>
              <a:t>Write</a:t>
            </a:r>
            <a:r>
              <a:rPr lang="en-US" sz="2400" kern="0" dirty="0">
                <a:latin typeface="+mn-lt"/>
                <a:cs typeface="+mn-cs"/>
              </a:rPr>
              <a:t> a class </a:t>
            </a:r>
            <a:r>
              <a:rPr lang="en-US" sz="2400" kern="0" dirty="0">
                <a:solidFill>
                  <a:srgbClr val="0000FF"/>
                </a:solidFill>
                <a:latin typeface="+mn-lt"/>
                <a:cs typeface="+mn-cs"/>
              </a:rPr>
              <a:t>DoublyLinkedList </a:t>
            </a:r>
            <a:r>
              <a:rPr lang="en-US" sz="2400" kern="0" dirty="0">
                <a:latin typeface="+mn-lt"/>
                <a:cs typeface="+mn-cs"/>
              </a:rPr>
              <a:t>to implement the various linked list operations for a doubly linked list.</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8"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6</a:t>
            </a:r>
            <a:r>
              <a:rPr lang="en-US" sz="4400" dirty="0">
                <a:latin typeface="Britannic Bold" panose="020B0903060703020204" pitchFamily="34" charset="0"/>
              </a:rPr>
              <a:t> Java API: LinkedList class</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Using the LinkedList class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 </a:t>
            </a:r>
            <a:r>
              <a:rPr lang="en-US" sz="3600" dirty="0">
                <a:latin typeface="Britannic Bold" panose="020B0903060703020204" pitchFamily="34" charset="0"/>
              </a:rPr>
              <a:t>Java Class: LinkedList &lt;E&gt;</a:t>
            </a: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400" dirty="0"/>
              <a:t>This is the class provided by Java library</a:t>
            </a:r>
          </a:p>
          <a:p>
            <a:pPr>
              <a:spcBef>
                <a:spcPts val="600"/>
              </a:spcBef>
            </a:pPr>
            <a:r>
              <a:rPr lang="en-US" sz="2400" dirty="0">
                <a:solidFill>
                  <a:srgbClr val="0000FF"/>
                </a:solidFill>
              </a:rPr>
              <a:t>This is the </a:t>
            </a:r>
            <a:r>
              <a:rPr lang="en-US" sz="2400" dirty="0">
                <a:solidFill>
                  <a:srgbClr val="C00000"/>
                </a:solidFill>
              </a:rPr>
              <a:t>linked list implementation </a:t>
            </a:r>
            <a:r>
              <a:rPr lang="en-US" sz="2400" dirty="0">
                <a:solidFill>
                  <a:srgbClr val="0000FF"/>
                </a:solidFill>
              </a:rPr>
              <a:t>of the </a:t>
            </a:r>
            <a:r>
              <a:rPr lang="en-US" sz="2400" dirty="0">
                <a:solidFill>
                  <a:srgbClr val="C00000"/>
                </a:solidFill>
              </a:rPr>
              <a:t>List interface</a:t>
            </a:r>
          </a:p>
          <a:p>
            <a:pPr>
              <a:spcBef>
                <a:spcPts val="600"/>
              </a:spcBef>
            </a:pPr>
            <a:r>
              <a:rPr lang="en-US" sz="2400" dirty="0"/>
              <a:t>It has many more methods than what we have discussed so far of our versions of linked lists. On the other hand, we created some methods not available in the Java library class too.</a:t>
            </a:r>
          </a:p>
          <a:p>
            <a:pPr>
              <a:spcBef>
                <a:spcPts val="600"/>
              </a:spcBef>
            </a:pPr>
            <a:r>
              <a:rPr lang="en-US" sz="2400" dirty="0">
                <a:solidFill>
                  <a:srgbClr val="0000FF"/>
                </a:solidFill>
              </a:rPr>
              <a:t>Please do not confuse this library class from our class illustrated here. In a way, we open up the Java library to show you the inside working. </a:t>
            </a:r>
          </a:p>
          <a:p>
            <a:pPr>
              <a:spcBef>
                <a:spcPts val="600"/>
              </a:spcBef>
            </a:pPr>
            <a:r>
              <a:rPr lang="en-US" sz="2400" dirty="0"/>
              <a:t>For purposes of sit-in labs or exam, please use whichever one as you are told if stated.</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(1/3)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pic>
        <p:nvPicPr>
          <p:cNvPr id="7" name="Picture 3"/>
          <p:cNvPicPr>
            <a:picLocks noChangeAspect="1" noChangeArrowheads="1"/>
          </p:cNvPicPr>
          <p:nvPr/>
        </p:nvPicPr>
        <p:blipFill>
          <a:blip r:embed="rId3" cstate="print"/>
          <a:srcRect/>
          <a:stretch>
            <a:fillRect/>
          </a:stretch>
        </p:blipFill>
        <p:spPr bwMode="auto">
          <a:xfrm>
            <a:off x="685800" y="990600"/>
            <a:ext cx="7736650" cy="5360325"/>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(2/3)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pic>
        <p:nvPicPr>
          <p:cNvPr id="6" name="Picture 4"/>
          <p:cNvPicPr>
            <a:picLocks noChangeAspect="1" noChangeArrowheads="1"/>
          </p:cNvPicPr>
          <p:nvPr/>
        </p:nvPicPr>
        <p:blipFill>
          <a:blip r:embed="rId3" cstate="print"/>
          <a:srcRect/>
          <a:stretch>
            <a:fillRect/>
          </a:stretch>
        </p:blipFill>
        <p:spPr bwMode="auto">
          <a:xfrm>
            <a:off x="533400" y="1066800"/>
            <a:ext cx="7836600" cy="5346712"/>
          </a:xfrm>
          <a:prstGeom prst="rect">
            <a:avLst/>
          </a:prstGeom>
          <a:noFill/>
          <a:ln w="9525">
            <a:noFill/>
            <a:miter lim="800000"/>
            <a:headEnd/>
            <a:tailEnd/>
          </a:ln>
        </p:spPr>
      </p:pic>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6.1 </a:t>
            </a:r>
            <a:r>
              <a:rPr lang="en-US" sz="3600" dirty="0">
                <a:latin typeface="Britannic Bold" panose="020B0903060703020204" pitchFamily="34" charset="0"/>
              </a:rPr>
              <a:t>Class LinkedList: API (3/3)</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77</a:t>
            </a:fld>
            <a:endParaRPr lang="en-US" sz="1600" dirty="0"/>
          </a:p>
        </p:txBody>
      </p:sp>
      <p:pic>
        <p:nvPicPr>
          <p:cNvPr id="7" name="Picture 2"/>
          <p:cNvPicPr>
            <a:picLocks noChangeAspect="1" noChangeArrowheads="1"/>
          </p:cNvPicPr>
          <p:nvPr/>
        </p:nvPicPr>
        <p:blipFill>
          <a:blip r:embed="rId3" cstate="print"/>
          <a:srcRect/>
          <a:stretch>
            <a:fillRect/>
          </a:stretch>
        </p:blipFill>
        <p:spPr bwMode="auto">
          <a:xfrm>
            <a:off x="609600" y="1066800"/>
            <a:ext cx="7772400" cy="5338494"/>
          </a:xfrm>
          <a:prstGeom prst="rect">
            <a:avLst/>
          </a:prstGeom>
          <a:noFill/>
          <a:ln w="9525">
            <a:noFill/>
            <a:miter lim="800000"/>
            <a:headEnd/>
            <a:tailEnd/>
          </a:ln>
        </p:spPr>
      </p:pic>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(1/2)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1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78</a:t>
            </a:fld>
            <a:endParaRPr lang="en-US" sz="1600" dirty="0"/>
          </a:p>
        </p:txBody>
      </p:sp>
      <p:grpSp>
        <p:nvGrpSpPr>
          <p:cNvPr id="4" name="Group 31"/>
          <p:cNvGrpSpPr/>
          <p:nvPr/>
        </p:nvGrpSpPr>
        <p:grpSpPr>
          <a:xfrm>
            <a:off x="304800" y="1371600"/>
            <a:ext cx="8534400" cy="4886980"/>
            <a:chOff x="304800" y="995779"/>
            <a:chExt cx="8686800" cy="4886980"/>
          </a:xfrm>
        </p:grpSpPr>
        <p:sp>
          <p:nvSpPr>
            <p:cNvPr id="7" name="TextBox 6"/>
            <p:cNvSpPr txBox="1"/>
            <p:nvPr/>
          </p:nvSpPr>
          <p:spPr>
            <a:xfrm>
              <a:off x="304800" y="1143000"/>
              <a:ext cx="8686800" cy="4739759"/>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66738" algn="l"/>
                  <a:tab pos="804863" algn="l"/>
                  <a:tab pos="1079500" algn="l"/>
                </a:tabLst>
              </a:pPr>
              <a:r>
                <a:rPr lang="en-US" sz="1600" b="1" dirty="0">
                  <a:solidFill>
                    <a:srgbClr val="7030A0"/>
                  </a:solidFill>
                  <a:latin typeface="Courier New" pitchFamily="49" charset="0"/>
                  <a:cs typeface="Courier New" pitchFamily="49" charset="0"/>
                </a:rPr>
                <a:t>import</a:t>
              </a:r>
              <a:r>
                <a:rPr lang="en-US" sz="1600" b="1" dirty="0">
                  <a:latin typeface="Courier New" pitchFamily="49" charset="0"/>
                  <a:cs typeface="Courier New" pitchFamily="49" charset="0"/>
                </a:rPr>
                <a:t> java.util.*;</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solidFill>
                    <a:srgbClr val="0000FF"/>
                  </a:solidFill>
                  <a:latin typeface="Courier New" pitchFamily="49" charset="0"/>
                  <a:cs typeface="Courier New" pitchFamily="49" charset="0"/>
                </a:rPr>
                <a:t>public class</a:t>
              </a:r>
              <a:r>
                <a:rPr lang="en-US" sz="1600" b="1" dirty="0">
                  <a:latin typeface="Courier New" pitchFamily="49" charset="0"/>
                  <a:cs typeface="Courier New" pitchFamily="49" charset="0"/>
                </a:rPr>
                <a:t> TestLinkedListAPI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 &lt; alist.size(); i++)</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System.out.print(alist.get(i)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endParaRPr lang="en-US" sz="1000" b="1" dirty="0">
                <a:latin typeface="Courier New" pitchFamily="49" charset="0"/>
                <a:cs typeface="Courier New" pitchFamily="49" charset="0"/>
              </a:endParaRP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663300"/>
                  </a:solidFill>
                  <a:latin typeface="Courier New" pitchFamily="49" charset="0"/>
                  <a:cs typeface="Courier New" pitchFamily="49" charset="0"/>
                </a:rPr>
                <a:t>// Print elements in the list and also delete them</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static void </a:t>
              </a:r>
              <a:r>
                <a:rPr lang="en-US" sz="1600" b="1" dirty="0">
                  <a:latin typeface="Courier New" pitchFamily="49" charset="0"/>
                  <a:cs typeface="Courier New" pitchFamily="49" charset="0"/>
                </a:rPr>
                <a:t>printListv2(LinkedList &lt;Integer&gt; alist) {</a:t>
              </a:r>
            </a:p>
            <a:p>
              <a:pPr>
                <a:tabLst>
                  <a:tab pos="265113" algn="l"/>
                  <a:tab pos="566738" algn="l"/>
                  <a:tab pos="804863" algn="l"/>
                  <a:tab pos="1079500" algn="l"/>
                </a:tabLst>
              </a:pPr>
              <a:r>
                <a:rPr lang="en-US" sz="1600" b="1" dirty="0">
                  <a:latin typeface="Courier New" pitchFamily="49" charset="0"/>
                  <a:cs typeface="Courier New" pitchFamily="49" charset="0"/>
                </a:rPr>
                <a:t>		System.out.print(</a:t>
              </a:r>
              <a:r>
                <a:rPr lang="en-US" sz="1600" b="1" dirty="0">
                  <a:solidFill>
                    <a:srgbClr val="006600"/>
                  </a:solidFill>
                  <a:latin typeface="Courier New" pitchFamily="49" charset="0"/>
                  <a:cs typeface="Courier New" pitchFamily="49" charset="0"/>
                </a:rPr>
                <a:t>"List is: "</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while </a:t>
              </a:r>
              <a:r>
                <a:rPr lang="en-US" sz="1600" b="1" dirty="0">
                  <a:latin typeface="Courier New" pitchFamily="49" charset="0"/>
                  <a:cs typeface="Courier New" pitchFamily="49" charset="0"/>
                </a:rPr>
                <a:t>(alist.size()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p>
            <a:p>
              <a:pPr>
                <a:tabLst>
                  <a:tab pos="265113" algn="l"/>
                  <a:tab pos="566738" algn="l"/>
                  <a:tab pos="804863" algn="l"/>
                  <a:tab pos="1079500" algn="l"/>
                </a:tabLst>
              </a:pPr>
              <a:r>
                <a:rPr lang="en-US" sz="1600" b="1" dirty="0">
                  <a:latin typeface="Courier New" pitchFamily="49" charset="0"/>
                  <a:cs typeface="Courier New" pitchFamily="49" charset="0"/>
                </a:rPr>
                <a:t>			System.out.print(alist.element() + </a:t>
              </a:r>
              <a:r>
                <a:rPr lang="en-US" sz="1600" b="1" dirty="0">
                  <a:solidFill>
                    <a:srgbClr val="006600"/>
                  </a:solidFill>
                  <a:latin typeface="Courier New" pitchFamily="49" charset="0"/>
                  <a:cs typeface="Courier New" pitchFamily="49" charset="0"/>
                </a:rPr>
                <a:t>"</a:t>
              </a:r>
              <a:r>
                <a:rPr lang="en-US" sz="1600" b="1" dirty="0">
                  <a:solidFill>
                    <a:srgbClr val="FF0000"/>
                  </a:solidFill>
                  <a:latin typeface="Courier New" pitchFamily="49" charset="0"/>
                  <a:cs typeface="Courier New" pitchFamily="49" charset="0"/>
                </a:rPr>
                <a:t>\t</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a:t>
              </a:r>
            </a:p>
            <a:p>
              <a:pPr>
                <a:tabLst>
                  <a:tab pos="265113" algn="l"/>
                  <a:tab pos="566738" algn="l"/>
                  <a:tab pos="804863" algn="l"/>
                  <a:tab pos="1079500" algn="l"/>
                </a:tabLst>
              </a:pPr>
              <a:r>
                <a:rPr lang="en-US" sz="1600" b="1" dirty="0">
                  <a:latin typeface="Courier New" pitchFamily="49" charset="0"/>
                  <a:cs typeface="Courier New" pitchFamily="49" charset="0"/>
                </a:rPr>
                <a:t>			alist.removeFirst();</a:t>
              </a:r>
            </a:p>
            <a:p>
              <a:pPr>
                <a:tabLst>
                  <a:tab pos="265113" algn="l"/>
                  <a:tab pos="566738" algn="l"/>
                  <a:tab pos="804863" algn="l"/>
                  <a:tab pos="1079500" algn="l"/>
                </a:tabLst>
              </a:pPr>
              <a:r>
                <a:rPr lang="en-US" sz="1600" b="1" dirty="0">
                  <a:latin typeface="Courier New" pitchFamily="49" charset="0"/>
                  <a:cs typeface="Courier New" pitchFamily="49" charset="0"/>
                </a:rPr>
                <a:t>		}</a:t>
              </a:r>
            </a:p>
            <a:p>
              <a:pPr>
                <a:tabLst>
                  <a:tab pos="265113" algn="l"/>
                  <a:tab pos="566738" algn="l"/>
                  <a:tab pos="804863" algn="l"/>
                  <a:tab pos="1079500" algn="l"/>
                </a:tabLst>
              </a:pPr>
              <a:r>
                <a:rPr lang="en-US" sz="1600" b="1" dirty="0">
                  <a:latin typeface="Courier New" pitchFamily="49" charset="0"/>
                  <a:cs typeface="Courier New" pitchFamily="49" charset="0"/>
                </a:rPr>
                <a:t>		System.out.println();</a:t>
              </a:r>
            </a:p>
            <a:p>
              <a:pPr>
                <a:tabLst>
                  <a:tab pos="265113" algn="l"/>
                  <a:tab pos="566738" algn="l"/>
                  <a:tab pos="804863" algn="l"/>
                  <a:tab pos="1079500" algn="l"/>
                </a:tabLst>
              </a:pPr>
              <a:r>
                <a:rPr lang="en-US" sz="1600" b="1" dirty="0">
                  <a:latin typeface="Courier New" pitchFamily="49" charset="0"/>
                  <a:cs typeface="Courier New" pitchFamily="49" charset="0"/>
                </a:rPr>
                <a:t>	}</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0"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6.2 </a:t>
            </a:r>
            <a:r>
              <a:rPr lang="en-US" sz="3600" dirty="0">
                <a:latin typeface="Britannic Bold" panose="020B0903060703020204" pitchFamily="34" charset="0"/>
              </a:rPr>
              <a:t>Class LinkedList (2/2)</a:t>
            </a:r>
          </a:p>
        </p:txBody>
      </p:sp>
      <p:sp>
        <p:nvSpPr>
          <p:cNvPr id="3" name="Content Placeholder 2"/>
          <p:cNvSpPr>
            <a:spLocks noGrp="1"/>
          </p:cNvSpPr>
          <p:nvPr>
            <p:ph idx="1"/>
          </p:nvPr>
        </p:nvSpPr>
        <p:spPr>
          <a:xfrm>
            <a:off x="457200" y="990600"/>
            <a:ext cx="8229600" cy="533400"/>
          </a:xfrm>
        </p:spPr>
        <p:txBody>
          <a:bodyPr/>
          <a:lstStyle/>
          <a:p>
            <a:pPr>
              <a:spcBef>
                <a:spcPts val="600"/>
              </a:spcBef>
            </a:pPr>
            <a:r>
              <a:rPr lang="en-US" sz="2400" dirty="0"/>
              <a:t>An example use (Page 2 of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79</a:t>
            </a:fld>
            <a:endParaRPr lang="en-US" sz="1600" dirty="0"/>
          </a:p>
        </p:txBody>
      </p:sp>
      <p:grpSp>
        <p:nvGrpSpPr>
          <p:cNvPr id="4" name="Group 31"/>
          <p:cNvGrpSpPr/>
          <p:nvPr/>
        </p:nvGrpSpPr>
        <p:grpSpPr>
          <a:xfrm>
            <a:off x="304800" y="1371600"/>
            <a:ext cx="8534400" cy="3809762"/>
            <a:chOff x="304800" y="995779"/>
            <a:chExt cx="8686800" cy="3809762"/>
          </a:xfrm>
        </p:grpSpPr>
        <p:sp>
          <p:nvSpPr>
            <p:cNvPr id="7" name="TextBox 6"/>
            <p:cNvSpPr txBox="1"/>
            <p:nvPr/>
          </p:nvSpPr>
          <p:spPr>
            <a:xfrm>
              <a:off x="304800" y="1143000"/>
              <a:ext cx="8686800" cy="3662541"/>
            </a:xfrm>
            <a:prstGeom prst="rect">
              <a:avLst/>
            </a:prstGeom>
            <a:solidFill>
              <a:srgbClr val="FFFFCC"/>
            </a:solidFill>
            <a:ln>
              <a:solidFill>
                <a:srgbClr val="FF9999"/>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65113" algn="l"/>
                  <a:tab pos="539750" algn="l"/>
                  <a:tab pos="804863" algn="l"/>
                  <a:tab pos="10795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public static void </a:t>
              </a:r>
              <a:r>
                <a:rPr lang="en-US" sz="1600" b="1" dirty="0">
                  <a:latin typeface="Courier New" pitchFamily="49" charset="0"/>
                  <a:cs typeface="Courier New" pitchFamily="49" charset="0"/>
                </a:rPr>
                <a:t>main(String [] args) {</a:t>
              </a:r>
            </a:p>
            <a:p>
              <a:pPr>
                <a:tabLst>
                  <a:tab pos="265113" algn="l"/>
                  <a:tab pos="539750" algn="l"/>
                  <a:tab pos="804863" algn="l"/>
                  <a:tab pos="1079500" algn="l"/>
                </a:tabLst>
              </a:pPr>
              <a:r>
                <a:rPr lang="en-US" sz="1600" b="1" dirty="0">
                  <a:latin typeface="Courier New" pitchFamily="49" charset="0"/>
                  <a:cs typeface="Courier New" pitchFamily="49" charset="0"/>
                </a:rPr>
                <a:t>		LinkedList &lt;Integer&gt; alist = </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LinkedList &lt;Integer&gt; ();</a:t>
              </a:r>
            </a:p>
            <a:p>
              <a:pPr>
                <a:tabLst>
                  <a:tab pos="265113" algn="l"/>
                  <a:tab pos="539750" algn="l"/>
                  <a:tab pos="804863" algn="l"/>
                  <a:tab pos="10795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a:t>
              </a: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 = </a:t>
              </a:r>
              <a:r>
                <a:rPr lang="nn-NO" sz="1600" b="1" dirty="0">
                  <a:solidFill>
                    <a:srgbClr val="006600"/>
                  </a:solidFill>
                  <a:latin typeface="Courier New" pitchFamily="49" charset="0"/>
                  <a:cs typeface="Courier New" pitchFamily="49" charset="0"/>
                </a:rPr>
                <a:t>1</a:t>
              </a:r>
              <a:r>
                <a:rPr lang="nn-NO" sz="1600" b="1" dirty="0">
                  <a:latin typeface="Courier New" pitchFamily="49" charset="0"/>
                  <a:cs typeface="Courier New" pitchFamily="49" charset="0"/>
                </a:rPr>
                <a:t>; i &lt;= </a:t>
              </a:r>
              <a:r>
                <a:rPr lang="nn-NO" sz="1600" b="1" dirty="0">
                  <a:solidFill>
                    <a:srgbClr val="006600"/>
                  </a:solidFill>
                  <a:latin typeface="Courier New" pitchFamily="49" charset="0"/>
                  <a:cs typeface="Courier New" pitchFamily="49" charset="0"/>
                </a:rPr>
                <a:t>5</a:t>
              </a:r>
              <a:r>
                <a:rPr lang="nn-NO" sz="1600" b="1" dirty="0">
                  <a:latin typeface="Courier New" pitchFamily="49" charset="0"/>
                  <a:cs typeface="Courier New" pitchFamily="49" charset="0"/>
                </a:rPr>
                <a:t>; i++)</a:t>
              </a:r>
            </a:p>
            <a:p>
              <a:pPr>
                <a:tabLst>
                  <a:tab pos="265113" algn="l"/>
                  <a:tab pos="539750" algn="l"/>
                  <a:tab pos="804863" algn="l"/>
                  <a:tab pos="1079500" algn="l"/>
                </a:tabLst>
              </a:pPr>
              <a:r>
                <a:rPr lang="en-US" sz="1600" b="1" dirty="0">
                  <a:latin typeface="Courier New" pitchFamily="49" charset="0"/>
                  <a:cs typeface="Courier New" pitchFamily="49" charset="0"/>
                </a:rPr>
                <a:t>			alist.add(</a:t>
              </a:r>
              <a:r>
                <a:rPr lang="en-US" sz="1600" b="1" dirty="0">
                  <a:solidFill>
                    <a:srgbClr val="0000FF"/>
                  </a:solidFill>
                  <a:latin typeface="Courier New" pitchFamily="49" charset="0"/>
                  <a:cs typeface="Courier New" pitchFamily="49" charset="0"/>
                </a:rPr>
                <a:t>new</a:t>
              </a:r>
              <a:r>
                <a:rPr lang="en-US" sz="1600" b="1" dirty="0">
                  <a:latin typeface="Courier New" pitchFamily="49" charset="0"/>
                  <a:cs typeface="Courier New" pitchFamily="49" charset="0"/>
                </a:rPr>
                <a:t> Integer(i));</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"First element: " </a:t>
              </a:r>
              <a:r>
                <a:rPr lang="en-US" sz="1600" b="1" dirty="0">
                  <a:latin typeface="Courier New" pitchFamily="49" charset="0"/>
                  <a:cs typeface="Courier New" pitchFamily="49" charset="0"/>
                </a:rPr>
                <a:t>+ alist.getFirst());	</a:t>
              </a:r>
              <a:endParaRPr lang="en-US" sz="10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System.out.println(</a:t>
              </a:r>
              <a:r>
                <a:rPr lang="en-US" sz="1600" b="1" dirty="0">
                  <a:solidFill>
                    <a:srgbClr val="006600"/>
                  </a:solidFill>
                  <a:latin typeface="Courier New" pitchFamily="49" charset="0"/>
                  <a:cs typeface="Courier New" pitchFamily="49" charset="0"/>
                </a:rPr>
                <a:t>"Last element: "  </a:t>
              </a:r>
              <a:r>
                <a:rPr lang="en-US" sz="1600" b="1" dirty="0">
                  <a:latin typeface="Courier New" pitchFamily="49" charset="0"/>
                  <a:cs typeface="Courier New" pitchFamily="49" charset="0"/>
                </a:rPr>
                <a:t>+ alist.getLast());</a:t>
              </a:r>
            </a:p>
            <a:p>
              <a:pPr>
                <a:tabLst>
                  <a:tab pos="265113" algn="l"/>
                  <a:tab pos="539750" algn="l"/>
                  <a:tab pos="804863" algn="l"/>
                  <a:tab pos="1079500" algn="l"/>
                </a:tabLst>
              </a:pPr>
              <a:endParaRPr lang="en-US" sz="800" b="1" dirty="0">
                <a:latin typeface="Courier New" pitchFamily="49" charset="0"/>
                <a:cs typeface="Courier New" pitchFamily="49" charset="0"/>
              </a:endParaRPr>
            </a:p>
            <a:p>
              <a:pPr>
                <a:tabLst>
                  <a:tab pos="265113" algn="l"/>
                  <a:tab pos="539750" algn="l"/>
                  <a:tab pos="804863" algn="l"/>
                  <a:tab pos="1079500" algn="l"/>
                </a:tabLst>
              </a:pPr>
              <a:r>
                <a:rPr lang="en-US" sz="1600" b="1" dirty="0">
                  <a:latin typeface="Courier New" pitchFamily="49" charset="0"/>
                  <a:cs typeface="Courier New" pitchFamily="49" charset="0"/>
                </a:rPr>
                <a:t>		alist.addFirst(</a:t>
              </a:r>
              <a:r>
                <a:rPr lang="en-US" sz="1600" b="1" dirty="0">
                  <a:solidFill>
                    <a:srgbClr val="006600"/>
                  </a:solidFill>
                  <a:latin typeface="Courier New" pitchFamily="49" charset="0"/>
                  <a:cs typeface="Courier New" pitchFamily="49" charset="0"/>
                </a:rPr>
                <a:t>888</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alist.addLast(</a:t>
              </a:r>
              <a:r>
                <a:rPr lang="en-US" sz="1600" b="1" dirty="0">
                  <a:solidFill>
                    <a:srgbClr val="006600"/>
                  </a:solidFill>
                  <a:latin typeface="Courier New" pitchFamily="49" charset="0"/>
                  <a:cs typeface="Courier New" pitchFamily="49" charset="0"/>
                </a:rPr>
                <a:t>999</a:t>
              </a:r>
              <a:r>
                <a:rPr lang="en-US" sz="1600" b="1" dirty="0">
                  <a:latin typeface="Courier New" pitchFamily="49" charset="0"/>
                  <a:cs typeface="Courier New" pitchFamily="49" charset="0"/>
                </a:rPr>
                <a:t>);</a:t>
              </a:r>
            </a:p>
            <a:p>
              <a:pPr>
                <a:tabLst>
                  <a:tab pos="265113" algn="l"/>
                  <a:tab pos="539750" algn="l"/>
                  <a:tab pos="804863" algn="l"/>
                  <a:tab pos="1079500" algn="l"/>
                </a:tabLst>
              </a:pPr>
              <a:r>
                <a:rPr lang="en-US" sz="1600" b="1" dirty="0">
                  <a:latin typeface="Courier New" pitchFamily="49" charset="0"/>
                  <a:cs typeface="Courier New" pitchFamily="49" charset="0"/>
                </a:rPr>
                <a:t>		printListv2(alist);</a:t>
              </a:r>
            </a:p>
            <a:p>
              <a:pPr>
                <a:tabLst>
                  <a:tab pos="265113" algn="l"/>
                  <a:tab pos="539750" algn="l"/>
                  <a:tab pos="804863" algn="l"/>
                  <a:tab pos="1079500" algn="l"/>
                </a:tabLst>
              </a:pPr>
              <a:r>
                <a:rPr lang="en-US" sz="1600" b="1" dirty="0">
                  <a:latin typeface="Courier New" pitchFamily="49" charset="0"/>
                  <a:cs typeface="Courier New" pitchFamily="49" charset="0"/>
                </a:rPr>
                <a:t>		printList(alist);</a:t>
              </a:r>
            </a:p>
            <a:p>
              <a:pPr>
                <a:tabLst>
                  <a:tab pos="265113" algn="l"/>
                  <a:tab pos="539750" algn="l"/>
                  <a:tab pos="804863" algn="l"/>
                  <a:tab pos="1079500" algn="l"/>
                </a:tabLst>
              </a:pPr>
              <a:r>
                <a:rPr lang="en-US" sz="1600" b="1" dirty="0">
                  <a:latin typeface="Courier New" pitchFamily="49" charset="0"/>
                  <a:cs typeface="Courier New" pitchFamily="49" charset="0"/>
                </a:rPr>
                <a:t>	}  </a:t>
              </a:r>
            </a:p>
            <a:p>
              <a:pPr>
                <a:tabLst>
                  <a:tab pos="265113" algn="l"/>
                  <a:tab pos="539750" algn="l"/>
                  <a:tab pos="804863" algn="l"/>
                  <a:tab pos="1079500" algn="l"/>
                </a:tabLst>
              </a:pPr>
              <a:r>
                <a:rPr lang="en-US" sz="1600" b="1" dirty="0">
                  <a:latin typeface="Courier New" pitchFamily="49" charset="0"/>
                  <a:cs typeface="Courier New" pitchFamily="49" charset="0"/>
                </a:rPr>
                <a:t>}</a:t>
              </a:r>
            </a:p>
          </p:txBody>
        </p:sp>
        <p:sp>
          <p:nvSpPr>
            <p:cNvPr id="8" name="Rectangle 7"/>
            <p:cNvSpPr/>
            <p:nvPr/>
          </p:nvSpPr>
          <p:spPr>
            <a:xfrm>
              <a:off x="6121854" y="995779"/>
              <a:ext cx="2717346" cy="381000"/>
            </a:xfrm>
            <a:prstGeom prst="rect">
              <a:avLst/>
            </a:prstGeom>
            <a:solidFill>
              <a:srgbClr val="FFFF99"/>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cs typeface="Courier New" pitchFamily="49" charset="0"/>
                </a:rPr>
                <a:t>TestLinkedListAPI.java</a:t>
              </a:r>
            </a:p>
          </p:txBody>
        </p:sp>
      </p:grpSp>
      <p:sp>
        <p:nvSpPr>
          <p:cNvPr id="1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sp>
        <p:nvSpPr>
          <p:cNvPr id="12"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99FF">
              <a:alpha val="25098"/>
            </a:srgbClr>
          </a:solidFill>
        </p:spPr>
        <p:txBody>
          <a:bodyPr/>
          <a:lstStyle/>
          <a:p>
            <a:pPr eaLnBrk="1" hangingPunct="1"/>
            <a:r>
              <a:rPr lang="en-US" sz="4000" dirty="0">
                <a:latin typeface="Britannic Bold" panose="020B0903060703020204" pitchFamily="34" charset="0"/>
              </a:rPr>
              <a:t>Outline</a:t>
            </a:r>
          </a:p>
        </p:txBody>
      </p:sp>
      <p:sp>
        <p:nvSpPr>
          <p:cNvPr id="4100" name="Rectangle 3"/>
          <p:cNvSpPr>
            <a:spLocks noGrp="1" noChangeArrowheads="1"/>
          </p:cNvSpPr>
          <p:nvPr>
            <p:ph idx="1"/>
          </p:nvPr>
        </p:nvSpPr>
        <p:spPr>
          <a:xfrm>
            <a:off x="457200" y="990600"/>
            <a:ext cx="8229600" cy="5486400"/>
          </a:xfrm>
        </p:spPr>
        <p:txBody>
          <a:bodyPr/>
          <a:lstStyle/>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Use of a List (Motivation)  </a:t>
            </a:r>
          </a:p>
          <a:p>
            <a:pPr marL="857250" lvl="1" indent="-322263">
              <a:spcBef>
                <a:spcPts val="0"/>
              </a:spcBef>
              <a:buClr>
                <a:schemeClr val="tx1"/>
              </a:buClr>
              <a:buSzPct val="120000"/>
              <a:buFont typeface="Wingdings" pitchFamily="2" charset="2"/>
              <a:buChar char="§"/>
              <a:defRPr/>
            </a:pPr>
            <a:r>
              <a:rPr lang="en-GB" sz="1800" dirty="0"/>
              <a:t>List ADT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Array</a:t>
            </a:r>
          </a:p>
          <a:p>
            <a:pPr marL="857250" lvl="1" indent="-322263">
              <a:spcBef>
                <a:spcPts val="0"/>
              </a:spcBef>
              <a:buClr>
                <a:schemeClr val="tx1"/>
              </a:buClr>
              <a:buSzPct val="120000"/>
              <a:buFont typeface="Wingdings" pitchFamily="2" charset="2"/>
              <a:buChar char="§"/>
              <a:defRPr/>
            </a:pPr>
            <a:r>
              <a:rPr lang="en-GB" sz="1800" dirty="0"/>
              <a:t>Adding and removing elements in an array</a:t>
            </a:r>
          </a:p>
          <a:p>
            <a:pPr marL="857250" lvl="1" indent="-322263">
              <a:spcBef>
                <a:spcPts val="0"/>
              </a:spcBef>
              <a:buClr>
                <a:schemeClr val="tx1"/>
              </a:buClr>
              <a:buSzPct val="120000"/>
              <a:buFont typeface="Wingdings" pitchFamily="2" charset="2"/>
              <a:buChar char="§"/>
              <a:defRPr/>
            </a:pPr>
            <a:r>
              <a:rPr lang="en-GB" sz="1800" dirty="0"/>
              <a:t>Time and space efficiency</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List ADT Implementation via Linked Lists</a:t>
            </a:r>
          </a:p>
          <a:p>
            <a:pPr marL="857250" lvl="1" indent="-322263">
              <a:spcBef>
                <a:spcPts val="0"/>
              </a:spcBef>
              <a:buClr>
                <a:schemeClr val="tx1"/>
              </a:buClr>
              <a:buSzPct val="120000"/>
              <a:buFont typeface="Wingdings" pitchFamily="2" charset="2"/>
              <a:buChar char="§"/>
              <a:defRPr/>
            </a:pPr>
            <a:r>
              <a:rPr lang="en-GB" sz="1800" dirty="0"/>
              <a:t>Linked list approach</a:t>
            </a:r>
          </a:p>
          <a:p>
            <a:pPr marL="857250" lvl="1" indent="-322263">
              <a:spcBef>
                <a:spcPts val="0"/>
              </a:spcBef>
              <a:buClr>
                <a:schemeClr val="tx1"/>
              </a:buClr>
              <a:buSzPct val="120000"/>
              <a:buFont typeface="Wingdings" pitchFamily="2" charset="2"/>
              <a:buChar char="§"/>
              <a:defRPr/>
            </a:pPr>
            <a:r>
              <a:rPr lang="en-GB" sz="1800" dirty="0"/>
              <a:t>ListNode class: forming a linked list with ListNode</a:t>
            </a:r>
          </a:p>
          <a:p>
            <a:pPr marL="857250" lvl="1" indent="-322263">
              <a:spcBef>
                <a:spcPts val="0"/>
              </a:spcBef>
              <a:buClr>
                <a:schemeClr val="tx1"/>
              </a:buClr>
              <a:buSzPct val="120000"/>
              <a:buFont typeface="Wingdings" pitchFamily="2" charset="2"/>
              <a:buChar char="§"/>
              <a:defRPr/>
            </a:pPr>
            <a:r>
              <a:rPr lang="en-GB" sz="1800" dirty="0"/>
              <a:t>BasicLinkedList</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More Linked Lists</a:t>
            </a:r>
          </a:p>
          <a:p>
            <a:pPr marL="857250" lvl="1" indent="-322263">
              <a:spcBef>
                <a:spcPts val="0"/>
              </a:spcBef>
              <a:buClr>
                <a:schemeClr val="tx1"/>
              </a:buClr>
              <a:buSzPct val="120000"/>
              <a:buFont typeface="Wingdings" pitchFamily="2" charset="2"/>
              <a:buChar char="§"/>
              <a:defRPr/>
            </a:pPr>
            <a:r>
              <a:rPr lang="en-GB" sz="1800" dirty="0"/>
              <a:t>EnhancedLinkedList, TailedLinkedList</a:t>
            </a:r>
            <a:endParaRPr lang="en-GB" sz="2000" dirty="0"/>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Other Variants</a:t>
            </a:r>
          </a:p>
          <a:p>
            <a:pPr marL="857250" lvl="1" indent="-322263">
              <a:spcBef>
                <a:spcPts val="0"/>
              </a:spcBef>
              <a:buClr>
                <a:schemeClr val="tx1"/>
              </a:buClr>
              <a:buSzPct val="120000"/>
              <a:buFont typeface="Wingdings" pitchFamily="2" charset="2"/>
              <a:buChar char="§"/>
              <a:defRPr/>
            </a:pPr>
            <a:r>
              <a:rPr lang="en-GB" sz="1800" dirty="0"/>
              <a:t>CircularLinkedList, DoublyLinkedList</a:t>
            </a:r>
            <a:endParaRPr lang="en-GB" sz="1800" dirty="0">
              <a:solidFill>
                <a:srgbClr val="0000FF"/>
              </a:solidFill>
            </a:endParaRP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Java API: LinkedList class</a:t>
            </a:r>
          </a:p>
          <a:p>
            <a:pPr marL="457200" lvl="0" indent="-457200">
              <a:spcBef>
                <a:spcPts val="600"/>
              </a:spcBef>
              <a:buClr>
                <a:schemeClr val="tx1"/>
              </a:buClr>
              <a:buSzPct val="100000"/>
              <a:buFont typeface="Wingdings" pitchFamily="2" charset="2"/>
              <a:buAutoNum type="arabicPeriod"/>
              <a:defRPr/>
            </a:pPr>
            <a:r>
              <a:rPr lang="en-GB" sz="2200" dirty="0">
                <a:solidFill>
                  <a:srgbClr val="0000FF"/>
                </a:solidFill>
              </a:rPr>
              <a:t>Summary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7"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a:t>
            </a:r>
            <a:r>
              <a:rPr lang="en-SG" dirty="0"/>
              <a:t>501043 </a:t>
            </a:r>
            <a:r>
              <a:rPr lang="en-US" dirty="0"/>
              <a:t>Lecture 8: List ADT &amp; Linked Lists]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atin typeface="Britannic Bold" panose="020B0903060703020204" pitchFamily="34" charset="0"/>
              </a:rPr>
              <a:t>Why “reinvent the wheel”?</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600"/>
              <a:t>In a data structures course, students are often asked to implement well-known data structures.</a:t>
            </a:r>
          </a:p>
          <a:p>
            <a:pPr>
              <a:spcBef>
                <a:spcPts val="600"/>
              </a:spcBef>
            </a:pPr>
            <a:r>
              <a:rPr lang="en-US" sz="2600"/>
              <a:t>A question we sometimes hear from students: </a:t>
            </a:r>
            <a:r>
              <a:rPr lang="en-US" sz="2600">
                <a:solidFill>
                  <a:srgbClr val="0000FF"/>
                </a:solidFill>
              </a:rPr>
              <a:t>“Since there is the API, why do we need to learn to write our own code to implement a data structure like linked list?”</a:t>
            </a:r>
          </a:p>
          <a:p>
            <a:pPr>
              <a:spcBef>
                <a:spcPts val="600"/>
              </a:spcBef>
            </a:pPr>
            <a:r>
              <a:rPr lang="en-US" sz="2600"/>
              <a:t>Writing the code allows you to gain an indepth understanding of the data structures and their operations</a:t>
            </a:r>
          </a:p>
          <a:p>
            <a:pPr>
              <a:spcBef>
                <a:spcPts val="600"/>
              </a:spcBef>
            </a:pPr>
            <a:r>
              <a:rPr lang="en-US" sz="2600"/>
              <a:t>The understanding will allow you to appreciate their complexity analysis (to be covered later) and use the API effectively</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80</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40720452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(1/2)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We learn to create our own data structure</a:t>
            </a:r>
          </a:p>
          <a:p>
            <a:pPr lvl="1">
              <a:spcBef>
                <a:spcPts val="600"/>
              </a:spcBef>
            </a:pPr>
            <a:r>
              <a:rPr lang="en-US" sz="2400" dirty="0"/>
              <a:t>In creating our own data structure, we face 3 difficulties:</a:t>
            </a:r>
          </a:p>
          <a:p>
            <a:pPr marL="1371600" lvl="2" indent="-457200">
              <a:spcBef>
                <a:spcPts val="600"/>
              </a:spcBef>
              <a:buClr>
                <a:schemeClr val="tx1"/>
              </a:buClr>
              <a:buSzPct val="100000"/>
              <a:buFont typeface="+mj-lt"/>
              <a:buAutoNum type="arabicPeriod"/>
            </a:pPr>
            <a:r>
              <a:rPr lang="en-US" sz="2000" dirty="0">
                <a:solidFill>
                  <a:srgbClr val="0000FF"/>
                </a:solidFill>
              </a:rPr>
              <a:t>Re-use of codes </a:t>
            </a:r>
            <a:r>
              <a:rPr lang="en-US" sz="2000" dirty="0"/>
              <a:t>(inheritance confusion)</a:t>
            </a:r>
          </a:p>
          <a:p>
            <a:pPr marL="1371600" lvl="2" indent="-457200">
              <a:spcBef>
                <a:spcPts val="600"/>
              </a:spcBef>
              <a:buClrTx/>
              <a:buSzPct val="100000"/>
              <a:buFont typeface="+mj-lt"/>
              <a:buAutoNum type="arabicPeriod"/>
            </a:pPr>
            <a:r>
              <a:rPr lang="en-US" sz="2000" dirty="0"/>
              <a:t>Manipulation of </a:t>
            </a:r>
            <a:r>
              <a:rPr lang="en-US" sz="2000" dirty="0">
                <a:solidFill>
                  <a:srgbClr val="0000FF"/>
                </a:solidFill>
              </a:rPr>
              <a:t>pointers/references </a:t>
            </a:r>
            <a:r>
              <a:rPr lang="en-US" sz="2000" dirty="0"/>
              <a:t>(The sequence of statements is important! With the wrong sequence, the result will be wrong.)</a:t>
            </a:r>
          </a:p>
          <a:p>
            <a:pPr marL="1371600" lvl="2" indent="-457200">
              <a:spcBef>
                <a:spcPts val="600"/>
              </a:spcBef>
              <a:buClrTx/>
              <a:buSzPct val="100000"/>
              <a:buFont typeface="+mj-lt"/>
              <a:buAutoNum type="arabicPeriod"/>
            </a:pPr>
            <a:r>
              <a:rPr lang="en-US" sz="2000" dirty="0"/>
              <a:t>Careful with all the </a:t>
            </a:r>
            <a:r>
              <a:rPr lang="en-US" sz="2000" dirty="0">
                <a:solidFill>
                  <a:srgbClr val="0000FF"/>
                </a:solidFill>
              </a:rPr>
              <a:t>boundary cases</a:t>
            </a:r>
          </a:p>
          <a:p>
            <a:pPr lvl="1">
              <a:spcBef>
                <a:spcPts val="600"/>
              </a:spcBef>
            </a:pPr>
            <a:r>
              <a:rPr lang="en-US" sz="2400" dirty="0"/>
              <a:t>Drawings are very helpful in understanding the cases (point 3), which then can help in knowing what can be used/manipulated (points 1 and 2)</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81</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7 </a:t>
            </a:r>
            <a:r>
              <a:rPr lang="en-US" sz="3600" dirty="0">
                <a:latin typeface="Britannic Bold" panose="020B0903060703020204" pitchFamily="34" charset="0"/>
              </a:rPr>
              <a:t>Summary (2/2)</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Once we can get through this lecture, the rest should be smooth sailing as all the rest are similar in nature</a:t>
            </a:r>
          </a:p>
          <a:p>
            <a:pPr lvl="1">
              <a:spcBef>
                <a:spcPts val="600"/>
              </a:spcBef>
            </a:pPr>
            <a:r>
              <a:rPr lang="en-US" sz="2400" dirty="0"/>
              <a:t>You should try to add more methods to our versions of LinkedList, or to extend ListNode to other type of node</a:t>
            </a:r>
          </a:p>
          <a:p>
            <a:pPr>
              <a:spcBef>
                <a:spcPts val="1200"/>
              </a:spcBef>
            </a:pPr>
            <a:r>
              <a:rPr lang="en-US" sz="2800" dirty="0"/>
              <a:t>Please do not forget that the Java Library class is much more comprehensive than our own – for sit-in labs and exam, please use whichever one as you are told if stated. </a:t>
            </a: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82</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8 </a:t>
            </a:r>
            <a:r>
              <a:rPr lang="en-US" sz="3600" dirty="0">
                <a:latin typeface="Britannic Bold" panose="020B0903060703020204" pitchFamily="34" charset="0"/>
              </a:rPr>
              <a:t>Practice Exercises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Exercise #28: List Reversal</a:t>
            </a:r>
          </a:p>
          <a:p>
            <a:pPr>
              <a:spcBef>
                <a:spcPts val="600"/>
              </a:spcBef>
            </a:pPr>
            <a:r>
              <a:rPr lang="en-US" sz="2800" dirty="0"/>
              <a:t>Exercise #29: Self-Adjusting List</a:t>
            </a:r>
          </a:p>
          <a:p>
            <a:pPr>
              <a:spcBef>
                <a:spcPts val="600"/>
              </a:spcBef>
            </a:pPr>
            <a:r>
              <a:rPr lang="en-US" sz="2800" dirty="0"/>
              <a:t>Exercise #30: Sorted Linked List</a:t>
            </a:r>
          </a:p>
          <a:p>
            <a:pPr>
              <a:spcBef>
                <a:spcPts val="600"/>
              </a:spcBef>
            </a:pPr>
            <a:endParaRPr lang="en-US" sz="2800" dirty="0">
              <a:solidFill>
                <a:srgbClr val="002060"/>
              </a:solidFill>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83</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9 </a:t>
            </a:r>
            <a:r>
              <a:rPr lang="en-US" sz="3600" dirty="0">
                <a:latin typeface="Britannic Bold" panose="020B0903060703020204" pitchFamily="34" charset="0"/>
              </a:rPr>
              <a:t>Visualising Data Structures</a:t>
            </a:r>
          </a:p>
        </p:txBody>
      </p:sp>
      <p:sp>
        <p:nvSpPr>
          <p:cNvPr id="3" name="Content Placeholder 2"/>
          <p:cNvSpPr>
            <a:spLocks noGrp="1"/>
          </p:cNvSpPr>
          <p:nvPr>
            <p:ph idx="1"/>
          </p:nvPr>
        </p:nvSpPr>
        <p:spPr>
          <a:xfrm>
            <a:off x="457200" y="1066800"/>
            <a:ext cx="8229600" cy="5257800"/>
          </a:xfrm>
        </p:spPr>
        <p:txBody>
          <a:bodyPr/>
          <a:lstStyle/>
          <a:p>
            <a:pPr>
              <a:spcBef>
                <a:spcPts val="600"/>
              </a:spcBef>
            </a:pPr>
            <a:r>
              <a:rPr lang="en-US" sz="2800" dirty="0"/>
              <a:t>See </a:t>
            </a:r>
            <a:r>
              <a:rPr lang="en-US" sz="2800" dirty="0">
                <a:hlinkClick r:id="rId3"/>
              </a:rPr>
              <a:t>http://visualgo.net</a:t>
            </a:r>
            <a:endParaRPr lang="en-US" sz="2800" dirty="0"/>
          </a:p>
          <a:p>
            <a:pPr lvl="1">
              <a:spcBef>
                <a:spcPts val="600"/>
              </a:spcBef>
            </a:pPr>
            <a:r>
              <a:rPr lang="en-US" sz="2400" dirty="0"/>
              <a:t>Click on “Linked List, Stack, Queue”</a:t>
            </a:r>
          </a:p>
          <a:p>
            <a:pPr lvl="1">
              <a:spcBef>
                <a:spcPts val="600"/>
              </a:spcBef>
            </a:pPr>
            <a:r>
              <a:rPr lang="en-US" sz="2400" dirty="0"/>
              <a:t>(Non-linear data structures such as trees and graphs will be covered in 502043.)</a:t>
            </a:r>
          </a:p>
          <a:p>
            <a:pPr>
              <a:spcBef>
                <a:spcPts val="600"/>
              </a:spcBef>
            </a:pPr>
            <a:r>
              <a:rPr lang="en-US" sz="2800" dirty="0"/>
              <a:t>See </a:t>
            </a:r>
            <a:br>
              <a:rPr lang="en-US" sz="2800" dirty="0"/>
            </a:br>
            <a:r>
              <a:rPr lang="en-US" sz="2000" dirty="0">
                <a:hlinkClick r:id="rId4"/>
              </a:rPr>
              <a:t>http://www.cs.usfca.edu/~galles/visualization/Algorithms.html</a:t>
            </a:r>
            <a:r>
              <a:rPr lang="en-US" sz="2000" dirty="0"/>
              <a:t> </a:t>
            </a: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84</a:t>
            </a:fld>
            <a:endParaRPr lang="en-US" sz="1600" dirty="0"/>
          </a:p>
        </p:txBody>
      </p:sp>
      <p:sp>
        <p:nvSpPr>
          <p:cNvPr id="6" name="Footer Placeholder 6"/>
          <p:cNvSpPr txBox="1">
            <a:spLocks/>
          </p:cNvSpPr>
          <p:nvPr/>
        </p:nvSpPr>
        <p:spPr bwMode="auto">
          <a:xfrm>
            <a:off x="533399" y="6553199"/>
            <a:ext cx="2543176" cy="18097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[501043 Lecture 8: List ADT &amp; Linked Lists]</a:t>
            </a:r>
          </a:p>
        </p:txBody>
      </p:sp>
    </p:spTree>
    <p:extLst>
      <p:ext uri="{BB962C8B-B14F-4D97-AF65-F5344CB8AC3E}">
        <p14:creationId xmlns:p14="http://schemas.microsoft.com/office/powerpoint/2010/main" val="27810481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a:solidFill>
                  <a:srgbClr val="C00000"/>
                </a:solidFill>
                <a:latin typeface="Britannic Bold" panose="020B0903060703020204" pitchFamily="34" charset="0"/>
              </a:rPr>
              <a:t>1</a:t>
            </a:r>
            <a:r>
              <a:rPr lang="en-US" sz="4400" dirty="0">
                <a:latin typeface="Britannic Bold" panose="020B0903060703020204" pitchFamily="34" charset="0"/>
              </a:rPr>
              <a:t> Use of a List</a:t>
            </a:r>
          </a:p>
        </p:txBody>
      </p:sp>
      <p:sp>
        <p:nvSpPr>
          <p:cNvPr id="33795" name="Rectangle 5"/>
          <p:cNvSpPr>
            <a:spLocks noGrp="1" noChangeArrowheads="1"/>
          </p:cNvSpPr>
          <p:nvPr>
            <p:ph type="subTitle" idx="1"/>
          </p:nvPr>
        </p:nvSpPr>
        <p:spPr/>
        <p:txBody>
          <a:bodyPr/>
          <a:lstStyle/>
          <a:p>
            <a:pPr eaLnBrk="1" hangingPunct="1"/>
            <a:r>
              <a:rPr lang="en-US" sz="3200" dirty="0">
                <a:latin typeface="Calibri" panose="020F0502020204030204" pitchFamily="34" charset="0"/>
              </a:rPr>
              <a:t>Motivation</a:t>
            </a:r>
          </a:p>
        </p:txBody>
      </p:sp>
    </p:spTree>
  </p:cSld>
  <p:clrMapOvr>
    <a:masterClrMapping/>
  </p:clrMapOvr>
</p:sld>
</file>

<file path=ppt/theme/theme1.xml><?xml version="1.0" encoding="utf-8"?>
<a:theme xmlns:a="http://schemas.openxmlformats.org/drawingml/2006/main" name="1_L1 - Basic of C++">
  <a:themeElements>
    <a:clrScheme name="Custom 2">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C0000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25936</TotalTime>
  <Words>9285</Words>
  <Application>Microsoft Macintosh PowerPoint</Application>
  <PresentationFormat>On-screen Show (4:3)</PresentationFormat>
  <Paragraphs>1648</Paragraphs>
  <Slides>85</Slides>
  <Notes>82</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85</vt:i4>
      </vt:variant>
    </vt:vector>
  </HeadingPairs>
  <TitlesOfParts>
    <vt:vector size="97" baseType="lpstr">
      <vt:lpstr>Arial</vt:lpstr>
      <vt:lpstr>Arial Black</vt:lpstr>
      <vt:lpstr>Britannic Bold</vt:lpstr>
      <vt:lpstr>Calibri</vt:lpstr>
      <vt:lpstr>Courier New</vt:lpstr>
      <vt:lpstr>Garamond</vt:lpstr>
      <vt:lpstr>Helvetica</vt:lpstr>
      <vt:lpstr>Lucida Console</vt:lpstr>
      <vt:lpstr>Times New Roman</vt:lpstr>
      <vt:lpstr>Wingdings</vt:lpstr>
      <vt:lpstr>1_L1 - Basic of C++</vt:lpstr>
      <vt:lpstr>2_L1 - Basic of C++</vt:lpstr>
      <vt:lpstr>Data Structures and Algorithms</vt:lpstr>
      <vt:lpstr>Acknowledgement</vt:lpstr>
      <vt:lpstr>Policies for students</vt:lpstr>
      <vt:lpstr>Recording of modifications</vt:lpstr>
      <vt:lpstr>Objectives</vt:lpstr>
      <vt:lpstr>References</vt:lpstr>
      <vt:lpstr>Programs used in this lecture</vt:lpstr>
      <vt:lpstr>Outline</vt:lpstr>
      <vt:lpstr>1 Use of a List</vt:lpstr>
      <vt:lpstr>Motivation</vt:lpstr>
      <vt:lpstr>ADT of a List (1/3)</vt:lpstr>
      <vt:lpstr>ADT of a List (2/3)</vt:lpstr>
      <vt:lpstr>ADT of a List (3/3)</vt:lpstr>
      <vt:lpstr>2 List Implementation via Array</vt:lpstr>
      <vt:lpstr>2. List Implementation: Array (1/9)</vt:lpstr>
      <vt:lpstr>2. List Implementation: Array (2/9)</vt:lpstr>
      <vt:lpstr>2. List Implementation: Array (3/9)</vt:lpstr>
      <vt:lpstr>2. List Implementation: Array (4/9)</vt:lpstr>
      <vt:lpstr>2. List Implementation: Array (5/9)</vt:lpstr>
      <vt:lpstr>2. List Implementation: Array (6/9)</vt:lpstr>
      <vt:lpstr>2. Testing Array Implementation (7/9)</vt:lpstr>
      <vt:lpstr>2. Analysis of Array Impln of List (8/9)</vt:lpstr>
      <vt:lpstr>2. Analysis of Array Impln of List (9/9)</vt:lpstr>
      <vt:lpstr>3 List Implementation via Linked List</vt:lpstr>
      <vt:lpstr>3.1 List Implementation: Linked List (1/3)</vt:lpstr>
      <vt:lpstr>3.1 List Implementation: Linked List (2/3)</vt:lpstr>
      <vt:lpstr>3.1 List Implementation: Linked List (3/3)</vt:lpstr>
      <vt:lpstr>3.2 Linked List Approach (1/4)</vt:lpstr>
      <vt:lpstr>3.2 Linked List Approach (2/4)</vt:lpstr>
      <vt:lpstr>3.2 Linked List Approach (3/4)</vt:lpstr>
      <vt:lpstr>3.2 Linked List Approach (4/4)</vt:lpstr>
      <vt:lpstr>3.3 ListNode (using generic)</vt:lpstr>
      <vt:lpstr>3.4 Forming a Linked List (1/3)</vt:lpstr>
      <vt:lpstr>3.4 Forming a Linked List (2/3)</vt:lpstr>
      <vt:lpstr>3.4 Forming a Linked List (3/3)</vt:lpstr>
      <vt:lpstr>3.5 Basic Linked List (1/7)</vt:lpstr>
      <vt:lpstr>3.5 Basic Linked List (2/7)</vt:lpstr>
      <vt:lpstr>3.5 Basic Linked List (3/7)</vt:lpstr>
      <vt:lpstr>3.5 Basic Linked List (4/7)</vt:lpstr>
      <vt:lpstr>3.5 Basic Linked List (5/7)</vt:lpstr>
      <vt:lpstr>3.5 Test Basic Linked List #1 (6/7)</vt:lpstr>
      <vt:lpstr>3.5 Test Basic Linked List #2 (7/7)</vt:lpstr>
      <vt:lpstr>4 More Linked Lists</vt:lpstr>
      <vt:lpstr>4. Linked Lists: Variants</vt:lpstr>
      <vt:lpstr>4.1 Enhanced Linked List (1/11)</vt:lpstr>
      <vt:lpstr>4.1 Enhanced Linked List (2/11)</vt:lpstr>
      <vt:lpstr>PowerPoint Presentation</vt:lpstr>
      <vt:lpstr>4.1 Enhanced Linked List (4/11)</vt:lpstr>
      <vt:lpstr>4.1 Enhanced Linked List (5/11)</vt:lpstr>
      <vt:lpstr>4.1 Enhanced Linked List (6/11)</vt:lpstr>
      <vt:lpstr>4.1 Enhanced Linked List (7/11)</vt:lpstr>
      <vt:lpstr>4.1 Enhanced Linked List (8/11)</vt:lpstr>
      <vt:lpstr>4.1 Enhanced Linked List (9/11)</vt:lpstr>
      <vt:lpstr>4.1 Test Enhanced Linked List (10/11)</vt:lpstr>
      <vt:lpstr>4.1 Test Enhanced Linked List (11/11)</vt:lpstr>
      <vt:lpstr>4. Linked Lists: Variants</vt:lpstr>
      <vt:lpstr>4.2 Tailed Linked List (1/10)</vt:lpstr>
      <vt:lpstr>4.2 Tailed Linked List (2/10)</vt:lpstr>
      <vt:lpstr>4.2 Tailed Linked List (3/10)</vt:lpstr>
      <vt:lpstr>4.2 Tailed Linked List (4/10)</vt:lpstr>
      <vt:lpstr>4.2 Tailed Linked List (5/10)</vt:lpstr>
      <vt:lpstr>4.2 Tailed Linked List (6/10)</vt:lpstr>
      <vt:lpstr>4.2 Tailed Linked List (7/10)</vt:lpstr>
      <vt:lpstr>4.2 Tailed Linked List (8/10)</vt:lpstr>
      <vt:lpstr>4.2 Tailed Linked List (9/10)</vt:lpstr>
      <vt:lpstr>4.2 Test Tailed Linked List (10/10)</vt:lpstr>
      <vt:lpstr>4. Linked Lists: Variants</vt:lpstr>
      <vt:lpstr>5 Other Variants</vt:lpstr>
      <vt:lpstr>5.1 Circular Linked List</vt:lpstr>
      <vt:lpstr>5.2 Doubly Linked List (1/3)</vt:lpstr>
      <vt:lpstr>5.2 Doubly Linked List: DListNode (2/3)</vt:lpstr>
      <vt:lpstr>5.2 Doubly Linked List (3/3)</vt:lpstr>
      <vt:lpstr>6 Java API: LinkedList class</vt:lpstr>
      <vt:lpstr>6 Java Class: LinkedList &lt;E&gt;</vt:lpstr>
      <vt:lpstr>6.1 Class LinkedList: API (1/3)</vt:lpstr>
      <vt:lpstr>6.1 Class LinkedList: API (2/3)</vt:lpstr>
      <vt:lpstr>6.1 Class LinkedList: API (3/3)</vt:lpstr>
      <vt:lpstr>6.2 Class LinkedList (1/2)</vt:lpstr>
      <vt:lpstr>6.2 Class LinkedList (2/2)</vt:lpstr>
      <vt:lpstr>Why “reinvent the wheel”?</vt:lpstr>
      <vt:lpstr>7 Summary (1/2)</vt:lpstr>
      <vt:lpstr>7 Summary (2/2)</vt:lpstr>
      <vt:lpstr>8 Practice Exercises</vt:lpstr>
      <vt:lpstr>9 Visualising Data Structures</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Aaron Tan</dc:creator>
  <cp:lastModifiedBy>Microsoft Office User</cp:lastModifiedBy>
  <cp:revision>2057</cp:revision>
  <dcterms:created xsi:type="dcterms:W3CDTF">2005-08-26T05:24:28Z</dcterms:created>
  <dcterms:modified xsi:type="dcterms:W3CDTF">2020-08-17T00:59:37Z</dcterms:modified>
</cp:coreProperties>
</file>