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296" r:id="rId3"/>
    <p:sldId id="297" r:id="rId4"/>
    <p:sldId id="298" r:id="rId5"/>
    <p:sldId id="300" r:id="rId6"/>
    <p:sldId id="299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A4F17-3783-4714-B576-86436D91DDA9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4485-C6C0-4D9C-8495-BC7F1796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2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8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8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0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13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8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0804" y="1903984"/>
            <a:ext cx="3719195" cy="500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32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9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77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training.html" TargetMode="External"/><Relationship Id="rId2" Type="http://schemas.openxmlformats.org/officeDocument/2006/relationships/hyperlink" Target="http://visualgo.net/te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ingstat.gov.sg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Census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40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02585">
              <a:lnSpc>
                <a:spcPct val="100000"/>
              </a:lnSpc>
            </a:pPr>
            <a:r>
              <a:rPr spc="-105" dirty="0"/>
              <a:t>Your </a:t>
            </a:r>
            <a:r>
              <a:rPr spc="-25" dirty="0"/>
              <a:t>Age </a:t>
            </a:r>
            <a:r>
              <a:rPr spc="-5" dirty="0"/>
              <a:t>(2013</a:t>
            </a:r>
            <a:r>
              <a:rPr spc="30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0392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0"/>
                </a:moveTo>
                <a:lnTo>
                  <a:pt x="0" y="224180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8972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8685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2015" y="4706873"/>
            <a:ext cx="21590" cy="2262505"/>
          </a:xfrm>
          <a:custGeom>
            <a:avLst/>
            <a:gdLst/>
            <a:ahLst/>
            <a:cxnLst/>
            <a:rect l="l" t="t" r="r" b="b"/>
            <a:pathLst>
              <a:path w="21589" h="2262504">
                <a:moveTo>
                  <a:pt x="0" y="2262378"/>
                </a:moveTo>
                <a:lnTo>
                  <a:pt x="21336" y="2262378"/>
                </a:lnTo>
                <a:lnTo>
                  <a:pt x="21336" y="0"/>
                </a:lnTo>
                <a:lnTo>
                  <a:pt x="0" y="0"/>
                </a:lnTo>
                <a:lnTo>
                  <a:pt x="0" y="2262378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144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0" y="2273046"/>
                </a:moveTo>
                <a:lnTo>
                  <a:pt x="31242" y="2273046"/>
                </a:lnTo>
                <a:lnTo>
                  <a:pt x="31242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8196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5" h="2273300">
                <a:moveTo>
                  <a:pt x="0" y="2273046"/>
                </a:moveTo>
                <a:lnTo>
                  <a:pt x="32003" y="2273046"/>
                </a:ln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62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6285" y="4706873"/>
            <a:ext cx="21590" cy="2273300"/>
          </a:xfrm>
          <a:custGeom>
            <a:avLst/>
            <a:gdLst/>
            <a:ahLst/>
            <a:cxnLst/>
            <a:rect l="l" t="t" r="r" b="b"/>
            <a:pathLst>
              <a:path w="21589" h="2273300">
                <a:moveTo>
                  <a:pt x="0" y="2273046"/>
                </a:moveTo>
                <a:lnTo>
                  <a:pt x="21336" y="2273046"/>
                </a:lnTo>
                <a:lnTo>
                  <a:pt x="21336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5711" y="4706873"/>
            <a:ext cx="20955" cy="2273300"/>
          </a:xfrm>
          <a:custGeom>
            <a:avLst/>
            <a:gdLst/>
            <a:ahLst/>
            <a:cxnLst/>
            <a:rect l="l" t="t" r="r" b="b"/>
            <a:pathLst>
              <a:path w="20954" h="2273300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0378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504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3175">
            <a:solidFill>
              <a:srgbClr val="3B61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4706873"/>
            <a:ext cx="0" cy="2231390"/>
          </a:xfrm>
          <a:custGeom>
            <a:avLst/>
            <a:gdLst/>
            <a:ahLst/>
            <a:cxnLst/>
            <a:rect l="l" t="t" r="r" b="b"/>
            <a:pathLst>
              <a:path h="2231390">
                <a:moveTo>
                  <a:pt x="0" y="22311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225247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10" h="2273300">
                <a:moveTo>
                  <a:pt x="41910" y="2252472"/>
                </a:moveTo>
                <a:lnTo>
                  <a:pt x="41910" y="0"/>
                </a:lnTo>
                <a:lnTo>
                  <a:pt x="0" y="0"/>
                </a:lnTo>
                <a:lnTo>
                  <a:pt x="0" y="2273046"/>
                </a:lnTo>
                <a:lnTo>
                  <a:pt x="41910" y="2252472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4706873"/>
            <a:ext cx="63500" cy="2273300"/>
          </a:xfrm>
          <a:custGeom>
            <a:avLst/>
            <a:gdLst/>
            <a:ahLst/>
            <a:cxnLst/>
            <a:rect l="l" t="t" r="r" b="b"/>
            <a:pathLst>
              <a:path w="63500" h="2273300">
                <a:moveTo>
                  <a:pt x="0" y="0"/>
                </a:moveTo>
                <a:lnTo>
                  <a:pt x="0" y="2273046"/>
                </a:lnTo>
                <a:lnTo>
                  <a:pt x="63246" y="2273046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4706873"/>
            <a:ext cx="0" cy="2273300"/>
          </a:xfrm>
          <a:custGeom>
            <a:avLst/>
            <a:gdLst/>
            <a:ahLst/>
            <a:cxnLst/>
            <a:rect l="l" t="t" r="r" b="b"/>
            <a:pathLst>
              <a:path h="2273300">
                <a:moveTo>
                  <a:pt x="0" y="0"/>
                </a:moveTo>
                <a:lnTo>
                  <a:pt x="0" y="2273046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4706873"/>
            <a:ext cx="31750" cy="2273300"/>
          </a:xfrm>
          <a:custGeom>
            <a:avLst/>
            <a:gdLst/>
            <a:ahLst/>
            <a:cxnLst/>
            <a:rect l="l" t="t" r="r" b="b"/>
            <a:pathLst>
              <a:path w="31750" h="2273300">
                <a:moveTo>
                  <a:pt x="31242" y="2273046"/>
                </a:moveTo>
                <a:lnTo>
                  <a:pt x="31242" y="0"/>
                </a:lnTo>
                <a:lnTo>
                  <a:pt x="0" y="0"/>
                </a:lnTo>
                <a:lnTo>
                  <a:pt x="0" y="2262378"/>
                </a:lnTo>
                <a:lnTo>
                  <a:pt x="31242" y="227304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903C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450585"/>
            <a:ext cx="20955" cy="1529715"/>
          </a:xfrm>
          <a:custGeom>
            <a:avLst/>
            <a:gdLst/>
            <a:ahLst/>
            <a:cxnLst/>
            <a:rect l="l" t="t" r="r" b="b"/>
            <a:pathLst>
              <a:path w="20954" h="1529715">
                <a:moveTo>
                  <a:pt x="0" y="1529334"/>
                </a:moveTo>
                <a:lnTo>
                  <a:pt x="20573" y="1529334"/>
                </a:lnTo>
                <a:lnTo>
                  <a:pt x="20573" y="0"/>
                </a:lnTo>
                <a:lnTo>
                  <a:pt x="0" y="0"/>
                </a:lnTo>
                <a:lnTo>
                  <a:pt x="0" y="15293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461253"/>
            <a:ext cx="52705" cy="1518920"/>
          </a:xfrm>
          <a:custGeom>
            <a:avLst/>
            <a:gdLst/>
            <a:ahLst/>
            <a:cxnLst/>
            <a:rect l="l" t="t" r="r" b="b"/>
            <a:pathLst>
              <a:path w="52704" h="1518920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461253"/>
            <a:ext cx="41910" cy="1518920"/>
          </a:xfrm>
          <a:custGeom>
            <a:avLst/>
            <a:gdLst/>
            <a:ahLst/>
            <a:cxnLst/>
            <a:rect l="l" t="t" r="r" b="b"/>
            <a:pathLst>
              <a:path w="41909" h="1518920">
                <a:moveTo>
                  <a:pt x="41909" y="1518665"/>
                </a:moveTo>
                <a:lnTo>
                  <a:pt x="41909" y="0"/>
                </a:lnTo>
                <a:lnTo>
                  <a:pt x="0" y="0"/>
                </a:lnTo>
                <a:lnTo>
                  <a:pt x="0" y="1507997"/>
                </a:lnTo>
                <a:lnTo>
                  <a:pt x="41909" y="15186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450585"/>
            <a:ext cx="31750" cy="1518920"/>
          </a:xfrm>
          <a:custGeom>
            <a:avLst/>
            <a:gdLst/>
            <a:ahLst/>
            <a:cxnLst/>
            <a:rect l="l" t="t" r="r" b="b"/>
            <a:pathLst>
              <a:path w="31750" h="1518920">
                <a:moveTo>
                  <a:pt x="31242" y="1518665"/>
                </a:moveTo>
                <a:lnTo>
                  <a:pt x="31242" y="10667"/>
                </a:lnTo>
                <a:lnTo>
                  <a:pt x="0" y="0"/>
                </a:lnTo>
                <a:lnTo>
                  <a:pt x="0" y="1498091"/>
                </a:lnTo>
                <a:lnTo>
                  <a:pt x="31242" y="1518665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450585"/>
            <a:ext cx="0" cy="1498600"/>
          </a:xfrm>
          <a:custGeom>
            <a:avLst/>
            <a:gdLst/>
            <a:ahLst/>
            <a:cxnLst/>
            <a:rect l="l" t="t" r="r" b="b"/>
            <a:pathLst>
              <a:path h="1498600">
                <a:moveTo>
                  <a:pt x="0" y="0"/>
                </a:moveTo>
                <a:lnTo>
                  <a:pt x="0" y="1498091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10667"/>
                </a:moveTo>
                <a:lnTo>
                  <a:pt x="167639" y="0"/>
                </a:lnTo>
                <a:lnTo>
                  <a:pt x="21335" y="0"/>
                </a:lnTo>
                <a:lnTo>
                  <a:pt x="0" y="10668"/>
                </a:lnTo>
                <a:lnTo>
                  <a:pt x="31241" y="21336"/>
                </a:lnTo>
                <a:lnTo>
                  <a:pt x="178307" y="21335"/>
                </a:lnTo>
                <a:lnTo>
                  <a:pt x="198881" y="10667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439917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178307" y="21335"/>
                </a:lnTo>
                <a:lnTo>
                  <a:pt x="31241" y="21336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450585"/>
            <a:ext cx="0" cy="1508760"/>
          </a:xfrm>
          <a:custGeom>
            <a:avLst/>
            <a:gdLst/>
            <a:ahLst/>
            <a:cxnLst/>
            <a:rect l="l" t="t" r="r" b="b"/>
            <a:pathLst>
              <a:path h="1508759">
                <a:moveTo>
                  <a:pt x="0" y="1508759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450585"/>
            <a:ext cx="0" cy="1487805"/>
          </a:xfrm>
          <a:custGeom>
            <a:avLst/>
            <a:gdLst/>
            <a:ahLst/>
            <a:cxnLst/>
            <a:rect l="l" t="t" r="r" b="b"/>
            <a:pathLst>
              <a:path h="1487804">
                <a:moveTo>
                  <a:pt x="0" y="148742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524002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41909"/>
                </a:moveTo>
                <a:lnTo>
                  <a:pt x="198882" y="31241"/>
                </a:lnTo>
                <a:lnTo>
                  <a:pt x="178308" y="9905"/>
                </a:lnTo>
                <a:lnTo>
                  <a:pt x="136398" y="0"/>
                </a:lnTo>
                <a:lnTo>
                  <a:pt x="32004" y="0"/>
                </a:lnTo>
                <a:lnTo>
                  <a:pt x="0" y="20574"/>
                </a:lnTo>
                <a:lnTo>
                  <a:pt x="0" y="31242"/>
                </a:lnTo>
                <a:lnTo>
                  <a:pt x="32004" y="51816"/>
                </a:lnTo>
                <a:lnTo>
                  <a:pt x="73914" y="62484"/>
                </a:lnTo>
                <a:lnTo>
                  <a:pt x="167640" y="62484"/>
                </a:lnTo>
                <a:lnTo>
                  <a:pt x="198882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93480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98882" y="41909"/>
                </a:lnTo>
                <a:lnTo>
                  <a:pt x="167640" y="62484"/>
                </a:lnTo>
                <a:lnTo>
                  <a:pt x="73914" y="62484"/>
                </a:lnTo>
                <a:lnTo>
                  <a:pt x="32004" y="51816"/>
                </a:lnTo>
                <a:lnTo>
                  <a:pt x="0" y="31242"/>
                </a:lnTo>
                <a:lnTo>
                  <a:pt x="0" y="20574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44026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198882" y="31241"/>
                </a:moveTo>
                <a:lnTo>
                  <a:pt x="178308" y="9905"/>
                </a:lnTo>
                <a:lnTo>
                  <a:pt x="136398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1336" y="51816"/>
                </a:lnTo>
                <a:lnTo>
                  <a:pt x="63246" y="62484"/>
                </a:lnTo>
                <a:lnTo>
                  <a:pt x="156972" y="62484"/>
                </a:lnTo>
                <a:lnTo>
                  <a:pt x="188976" y="41909"/>
                </a:lnTo>
                <a:lnTo>
                  <a:pt x="198882" y="31241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01228" y="6917435"/>
            <a:ext cx="199390" cy="62865"/>
          </a:xfrm>
          <a:custGeom>
            <a:avLst/>
            <a:gdLst/>
            <a:ahLst/>
            <a:cxnLst/>
            <a:rect l="l" t="t" r="r" b="b"/>
            <a:pathLst>
              <a:path w="199390" h="62865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88976" y="41909"/>
                </a:lnTo>
                <a:lnTo>
                  <a:pt x="156972" y="62484"/>
                </a:lnTo>
                <a:lnTo>
                  <a:pt x="63246" y="62484"/>
                </a:lnTo>
                <a:lnTo>
                  <a:pt x="21336" y="51816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8351773" y="674878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992236" y="4706873"/>
            <a:ext cx="0" cy="2252980"/>
          </a:xfrm>
          <a:custGeom>
            <a:avLst/>
            <a:gdLst/>
            <a:ahLst/>
            <a:cxnLst/>
            <a:rect l="l" t="t" r="r" b="b"/>
            <a:pathLst>
              <a:path h="2252979">
                <a:moveTo>
                  <a:pt x="0" y="0"/>
                </a:moveTo>
                <a:lnTo>
                  <a:pt x="0" y="2252472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55280" y="4706873"/>
            <a:ext cx="32384" cy="2273300"/>
          </a:xfrm>
          <a:custGeom>
            <a:avLst/>
            <a:gdLst/>
            <a:ahLst/>
            <a:cxnLst/>
            <a:rect l="l" t="t" r="r" b="b"/>
            <a:pathLst>
              <a:path w="32384" h="2273300">
                <a:moveTo>
                  <a:pt x="32003" y="2252472"/>
                </a:move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lnTo>
                  <a:pt x="32003" y="2252472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03464" y="4706873"/>
            <a:ext cx="52069" cy="2273300"/>
          </a:xfrm>
          <a:custGeom>
            <a:avLst/>
            <a:gdLst/>
            <a:ahLst/>
            <a:cxnLst/>
            <a:rect l="l" t="t" r="r" b="b"/>
            <a:pathLst>
              <a:path w="52070" h="2273300">
                <a:moveTo>
                  <a:pt x="0" y="2273046"/>
                </a:moveTo>
                <a:lnTo>
                  <a:pt x="51815" y="2273046"/>
                </a:lnTo>
                <a:lnTo>
                  <a:pt x="51815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61554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0" y="2273046"/>
                </a:moveTo>
                <a:lnTo>
                  <a:pt x="41909" y="2273046"/>
                </a:lnTo>
                <a:lnTo>
                  <a:pt x="41909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19643" y="4706873"/>
            <a:ext cx="41910" cy="2273300"/>
          </a:xfrm>
          <a:custGeom>
            <a:avLst/>
            <a:gdLst/>
            <a:ahLst/>
            <a:cxnLst/>
            <a:rect l="l" t="t" r="r" b="b"/>
            <a:pathLst>
              <a:path w="41909" h="2273300">
                <a:moveTo>
                  <a:pt x="41909" y="2273046"/>
                </a:moveTo>
                <a:lnTo>
                  <a:pt x="41909" y="0"/>
                </a:lnTo>
                <a:lnTo>
                  <a:pt x="0" y="0"/>
                </a:lnTo>
                <a:lnTo>
                  <a:pt x="0" y="2262378"/>
                </a:lnTo>
                <a:lnTo>
                  <a:pt x="41909" y="2273046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08976" y="4706873"/>
            <a:ext cx="0" cy="2262505"/>
          </a:xfrm>
          <a:custGeom>
            <a:avLst/>
            <a:gdLst/>
            <a:ahLst/>
            <a:cxnLst/>
            <a:rect l="l" t="t" r="r" b="b"/>
            <a:pathLst>
              <a:path h="2262504">
                <a:moveTo>
                  <a:pt x="0" y="0"/>
                </a:moveTo>
                <a:lnTo>
                  <a:pt x="0" y="2262378"/>
                </a:lnTo>
              </a:path>
            </a:pathLst>
          </a:custGeom>
          <a:ln w="21336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3175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98307" y="4706873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97190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8307" y="4706873"/>
            <a:ext cx="0" cy="2242185"/>
          </a:xfrm>
          <a:custGeom>
            <a:avLst/>
            <a:gdLst/>
            <a:ahLst/>
            <a:cxnLst/>
            <a:rect l="l" t="t" r="r" b="b"/>
            <a:pathLst>
              <a:path h="2242184">
                <a:moveTo>
                  <a:pt x="0" y="224180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848854" y="4496307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99984" y="3963161"/>
            <a:ext cx="0" cy="2996565"/>
          </a:xfrm>
          <a:custGeom>
            <a:avLst/>
            <a:gdLst/>
            <a:ahLst/>
            <a:cxnLst/>
            <a:rect l="l" t="t" r="r" b="b"/>
            <a:pathLst>
              <a:path h="2996565">
                <a:moveTo>
                  <a:pt x="0" y="0"/>
                </a:moveTo>
                <a:lnTo>
                  <a:pt x="0" y="2996184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3121" y="3952494"/>
            <a:ext cx="41910" cy="3027680"/>
          </a:xfrm>
          <a:custGeom>
            <a:avLst/>
            <a:gdLst/>
            <a:ahLst/>
            <a:cxnLst/>
            <a:rect l="l" t="t" r="r" b="b"/>
            <a:pathLst>
              <a:path w="41909" h="3027679">
                <a:moveTo>
                  <a:pt x="41910" y="3006852"/>
                </a:moveTo>
                <a:lnTo>
                  <a:pt x="41910" y="10668"/>
                </a:lnTo>
                <a:lnTo>
                  <a:pt x="0" y="0"/>
                </a:lnTo>
                <a:lnTo>
                  <a:pt x="0" y="3027426"/>
                </a:lnTo>
                <a:lnTo>
                  <a:pt x="41910" y="3006852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00543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47966" y="3952494"/>
            <a:ext cx="52705" cy="3027680"/>
          </a:xfrm>
          <a:custGeom>
            <a:avLst/>
            <a:gdLst/>
            <a:ahLst/>
            <a:cxnLst/>
            <a:rect l="l" t="t" r="r" b="b"/>
            <a:pathLst>
              <a:path w="52704" h="3027679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16723" y="3952494"/>
            <a:ext cx="31750" cy="3027680"/>
          </a:xfrm>
          <a:custGeom>
            <a:avLst/>
            <a:gdLst/>
            <a:ahLst/>
            <a:cxnLst/>
            <a:rect l="l" t="t" r="r" b="b"/>
            <a:pathLst>
              <a:path w="31750" h="3027679">
                <a:moveTo>
                  <a:pt x="31242" y="3027426"/>
                </a:moveTo>
                <a:lnTo>
                  <a:pt x="31242" y="0"/>
                </a:lnTo>
                <a:lnTo>
                  <a:pt x="0" y="0"/>
                </a:lnTo>
                <a:lnTo>
                  <a:pt x="0" y="3016758"/>
                </a:lnTo>
                <a:lnTo>
                  <a:pt x="31242" y="3027426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06056" y="3952494"/>
            <a:ext cx="0" cy="3016885"/>
          </a:xfrm>
          <a:custGeom>
            <a:avLst/>
            <a:gdLst/>
            <a:ahLst/>
            <a:cxnLst/>
            <a:rect l="l" t="t" r="r" b="b"/>
            <a:pathLst>
              <a:path h="3016884">
                <a:moveTo>
                  <a:pt x="0" y="0"/>
                </a:moveTo>
                <a:lnTo>
                  <a:pt x="0" y="3016757"/>
                </a:lnTo>
              </a:path>
            </a:pathLst>
          </a:custGeom>
          <a:ln w="21336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95388" y="3952494"/>
            <a:ext cx="209550" cy="10795"/>
          </a:xfrm>
          <a:custGeom>
            <a:avLst/>
            <a:gdLst/>
            <a:ahLst/>
            <a:cxnLst/>
            <a:rect l="l" t="t" r="r" b="b"/>
            <a:pathLst>
              <a:path w="209550" h="10795">
                <a:moveTo>
                  <a:pt x="209550" y="10667"/>
                </a:moveTo>
                <a:lnTo>
                  <a:pt x="199644" y="10667"/>
                </a:lnTo>
                <a:lnTo>
                  <a:pt x="157734" y="0"/>
                </a:lnTo>
                <a:lnTo>
                  <a:pt x="21335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0493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95388" y="3963161"/>
            <a:ext cx="0" cy="2985770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29855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345933" y="375259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991731" y="3198114"/>
            <a:ext cx="0" cy="3761740"/>
          </a:xfrm>
          <a:custGeom>
            <a:avLst/>
            <a:gdLst/>
            <a:ahLst/>
            <a:cxnLst/>
            <a:rect l="l" t="t" r="r" b="b"/>
            <a:pathLst>
              <a:path h="3761740">
                <a:moveTo>
                  <a:pt x="0" y="0"/>
                </a:moveTo>
                <a:lnTo>
                  <a:pt x="0" y="3761231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50202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71900"/>
                </a:moveTo>
                <a:lnTo>
                  <a:pt x="31242" y="10667"/>
                </a:lnTo>
                <a:lnTo>
                  <a:pt x="0" y="0"/>
                </a:lnTo>
                <a:lnTo>
                  <a:pt x="0" y="3792474"/>
                </a:lnTo>
                <a:lnTo>
                  <a:pt x="31242" y="3771900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97623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845045" y="3187445"/>
            <a:ext cx="52705" cy="3792854"/>
          </a:xfrm>
          <a:custGeom>
            <a:avLst/>
            <a:gdLst/>
            <a:ahLst/>
            <a:cxnLst/>
            <a:rect l="l" t="t" r="r" b="b"/>
            <a:pathLst>
              <a:path w="52704" h="379285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813804" y="3187445"/>
            <a:ext cx="31750" cy="3792854"/>
          </a:xfrm>
          <a:custGeom>
            <a:avLst/>
            <a:gdLst/>
            <a:ahLst/>
            <a:cxnLst/>
            <a:rect l="l" t="t" r="r" b="b"/>
            <a:pathLst>
              <a:path w="31750" h="3792854">
                <a:moveTo>
                  <a:pt x="31242" y="3792474"/>
                </a:moveTo>
                <a:lnTo>
                  <a:pt x="31242" y="0"/>
                </a:lnTo>
                <a:lnTo>
                  <a:pt x="0" y="10668"/>
                </a:lnTo>
                <a:lnTo>
                  <a:pt x="0" y="3781806"/>
                </a:lnTo>
                <a:lnTo>
                  <a:pt x="31242" y="379247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08469" y="3198114"/>
            <a:ext cx="0" cy="3771265"/>
          </a:xfrm>
          <a:custGeom>
            <a:avLst/>
            <a:gdLst/>
            <a:ahLst/>
            <a:cxnLst/>
            <a:rect l="l" t="t" r="r" b="b"/>
            <a:pathLst>
              <a:path h="3771265">
                <a:moveTo>
                  <a:pt x="0" y="0"/>
                </a:moveTo>
                <a:lnTo>
                  <a:pt x="0" y="3771138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803135" y="3187445"/>
            <a:ext cx="199390" cy="21590"/>
          </a:xfrm>
          <a:custGeom>
            <a:avLst/>
            <a:gdLst/>
            <a:ahLst/>
            <a:cxnLst/>
            <a:rect l="l" t="t" r="r" b="b"/>
            <a:pathLst>
              <a:path w="199390" h="21589">
                <a:moveTo>
                  <a:pt x="198881" y="21336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02018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03135" y="3208782"/>
            <a:ext cx="0" cy="3740150"/>
          </a:xfrm>
          <a:custGeom>
            <a:avLst/>
            <a:gdLst/>
            <a:ahLst/>
            <a:cxnLst/>
            <a:rect l="l" t="t" r="r" b="b"/>
            <a:pathLst>
              <a:path h="3740150">
                <a:moveTo>
                  <a:pt x="0" y="37398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843014" y="300888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584704" y="7029450"/>
            <a:ext cx="4889753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70988" y="7015733"/>
            <a:ext cx="4917185" cy="516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70988" y="7015733"/>
            <a:ext cx="4917440" cy="516890"/>
          </a:xfrm>
          <a:custGeom>
            <a:avLst/>
            <a:gdLst/>
            <a:ahLst/>
            <a:cxnLst/>
            <a:rect l="l" t="t" r="r" b="b"/>
            <a:pathLst>
              <a:path w="4917440" h="516890">
                <a:moveTo>
                  <a:pt x="4917186" y="430529"/>
                </a:moveTo>
                <a:lnTo>
                  <a:pt x="4917186" y="95249"/>
                </a:lnTo>
                <a:lnTo>
                  <a:pt x="4916424" y="85343"/>
                </a:lnTo>
                <a:lnTo>
                  <a:pt x="4904349" y="47328"/>
                </a:lnTo>
                <a:lnTo>
                  <a:pt x="4860175" y="8268"/>
                </a:lnTo>
                <a:lnTo>
                  <a:pt x="4821936" y="0"/>
                </a:lnTo>
                <a:lnTo>
                  <a:pt x="94488" y="0"/>
                </a:lnTo>
                <a:lnTo>
                  <a:pt x="38152" y="19154"/>
                </a:lnTo>
                <a:lnTo>
                  <a:pt x="3809" y="67818"/>
                </a:lnTo>
                <a:lnTo>
                  <a:pt x="0" y="86868"/>
                </a:lnTo>
                <a:lnTo>
                  <a:pt x="0" y="422147"/>
                </a:lnTo>
                <a:lnTo>
                  <a:pt x="7620" y="459486"/>
                </a:lnTo>
                <a:lnTo>
                  <a:pt x="27432" y="488309"/>
                </a:lnTo>
                <a:lnTo>
                  <a:pt x="27432" y="95250"/>
                </a:lnTo>
                <a:lnTo>
                  <a:pt x="28194" y="87630"/>
                </a:lnTo>
                <a:lnTo>
                  <a:pt x="46092" y="49040"/>
                </a:lnTo>
                <a:lnTo>
                  <a:pt x="64108" y="35760"/>
                </a:lnTo>
                <a:lnTo>
                  <a:pt x="70905" y="32160"/>
                </a:lnTo>
                <a:lnTo>
                  <a:pt x="79362" y="29608"/>
                </a:lnTo>
                <a:lnTo>
                  <a:pt x="88143" y="28254"/>
                </a:lnTo>
                <a:lnTo>
                  <a:pt x="4829556" y="28193"/>
                </a:lnTo>
                <a:lnTo>
                  <a:pt x="4836414" y="29717"/>
                </a:lnTo>
                <a:lnTo>
                  <a:pt x="4872423" y="50925"/>
                </a:lnTo>
                <a:lnTo>
                  <a:pt x="4888992" y="89153"/>
                </a:lnTo>
                <a:lnTo>
                  <a:pt x="4889754" y="96011"/>
                </a:lnTo>
                <a:lnTo>
                  <a:pt x="4889754" y="487630"/>
                </a:lnTo>
                <a:lnTo>
                  <a:pt x="4893011" y="484932"/>
                </a:lnTo>
                <a:lnTo>
                  <a:pt x="4909442" y="459656"/>
                </a:lnTo>
                <a:lnTo>
                  <a:pt x="4917186" y="430529"/>
                </a:lnTo>
                <a:close/>
              </a:path>
              <a:path w="4917440" h="516890">
                <a:moveTo>
                  <a:pt x="4889754" y="487630"/>
                </a:moveTo>
                <a:lnTo>
                  <a:pt x="4889754" y="421385"/>
                </a:lnTo>
                <a:lnTo>
                  <a:pt x="4888992" y="429005"/>
                </a:lnTo>
                <a:lnTo>
                  <a:pt x="4888230" y="435863"/>
                </a:lnTo>
                <a:lnTo>
                  <a:pt x="4866732" y="472220"/>
                </a:lnTo>
                <a:lnTo>
                  <a:pt x="4828032" y="488441"/>
                </a:lnTo>
                <a:lnTo>
                  <a:pt x="4821936" y="489119"/>
                </a:lnTo>
                <a:lnTo>
                  <a:pt x="94488" y="489079"/>
                </a:lnTo>
                <a:lnTo>
                  <a:pt x="55021" y="475773"/>
                </a:lnTo>
                <a:lnTo>
                  <a:pt x="30480" y="441197"/>
                </a:lnTo>
                <a:lnTo>
                  <a:pt x="27432" y="420624"/>
                </a:lnTo>
                <a:lnTo>
                  <a:pt x="27432" y="488309"/>
                </a:lnTo>
                <a:lnTo>
                  <a:pt x="60267" y="510336"/>
                </a:lnTo>
                <a:lnTo>
                  <a:pt x="4832604" y="516635"/>
                </a:lnTo>
                <a:lnTo>
                  <a:pt x="4841748" y="515111"/>
                </a:lnTo>
                <a:lnTo>
                  <a:pt x="4869808" y="504151"/>
                </a:lnTo>
                <a:lnTo>
                  <a:pt x="4889754" y="48763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983990" y="7056628"/>
            <a:ext cx="209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0" dirty="0">
                <a:latin typeface="Calibri"/>
                <a:cs typeface="Calibri"/>
              </a:rPr>
              <a:t>Mean =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b="1" spc="-120" dirty="0">
                <a:latin typeface="Calibri"/>
                <a:cs typeface="Calibri"/>
              </a:rPr>
              <a:t>3.</a:t>
            </a:r>
            <a:r>
              <a:rPr sz="1575" b="1" spc="-179" baseline="55555" dirty="0">
                <a:latin typeface="Calibri"/>
                <a:cs typeface="Calibri"/>
              </a:rPr>
              <a:t>1</a:t>
            </a:r>
            <a:r>
              <a:rPr sz="2600" b="1" spc="-120" dirty="0">
                <a:latin typeface="Calibri"/>
                <a:cs typeface="Calibri"/>
              </a:rPr>
              <a:t>961</a:t>
            </a:r>
            <a:r>
              <a:rPr sz="1575" b="1" spc="-179" baseline="55555" dirty="0">
                <a:latin typeface="Calibri"/>
                <a:cs typeface="Calibri"/>
              </a:rPr>
              <a:t>2</a:t>
            </a:r>
            <a:r>
              <a:rPr sz="2600" b="1" spc="-1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90804" y="1907794"/>
            <a:ext cx="2074545" cy="499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[24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10" dirty="0">
                <a:latin typeface="Symbol"/>
                <a:cs typeface="Symbol"/>
              </a:rPr>
              <a:t>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2.	[23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24)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3.	[22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23)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4.	[21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22)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5.	[20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21)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6.	[19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7.	[18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19)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8.	[17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18)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9.	[0 </a:t>
            </a:r>
            <a:r>
              <a:rPr sz="3050" spc="15" dirty="0">
                <a:latin typeface="Calibri"/>
                <a:cs typeface="Calibri"/>
              </a:rPr>
              <a:t>…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17)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26720" y="751446"/>
            <a:ext cx="213169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‘[‘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‘]’) </a:t>
            </a:r>
            <a:r>
              <a:rPr sz="1950" spc="15" dirty="0">
                <a:latin typeface="Calibri"/>
                <a:cs typeface="Calibri"/>
              </a:rPr>
              <a:t>means </a:t>
            </a:r>
            <a:r>
              <a:rPr sz="1950" spc="5" dirty="0">
                <a:latin typeface="Calibri"/>
                <a:cs typeface="Calibri"/>
              </a:rPr>
              <a:t>that 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included  (closed)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985266" y="1587246"/>
            <a:ext cx="179070" cy="398780"/>
          </a:xfrm>
          <a:custGeom>
            <a:avLst/>
            <a:gdLst/>
            <a:ahLst/>
            <a:cxnLst/>
            <a:rect l="l" t="t" r="r" b="b"/>
            <a:pathLst>
              <a:path w="179069" h="398780">
                <a:moveTo>
                  <a:pt x="156721" y="369306"/>
                </a:moveTo>
                <a:lnTo>
                  <a:pt x="9144" y="0"/>
                </a:lnTo>
                <a:lnTo>
                  <a:pt x="0" y="4572"/>
                </a:lnTo>
                <a:lnTo>
                  <a:pt x="147590" y="373184"/>
                </a:lnTo>
                <a:lnTo>
                  <a:pt x="155226" y="379217"/>
                </a:lnTo>
                <a:lnTo>
                  <a:pt x="156721" y="369306"/>
                </a:lnTo>
                <a:close/>
              </a:path>
              <a:path w="179069" h="398780">
                <a:moveTo>
                  <a:pt x="163830" y="393268"/>
                </a:moveTo>
                <a:lnTo>
                  <a:pt x="163830" y="387096"/>
                </a:lnTo>
                <a:lnTo>
                  <a:pt x="154686" y="390906"/>
                </a:lnTo>
                <a:lnTo>
                  <a:pt x="147590" y="373184"/>
                </a:lnTo>
                <a:lnTo>
                  <a:pt x="86106" y="324612"/>
                </a:lnTo>
                <a:lnTo>
                  <a:pt x="83820" y="323088"/>
                </a:lnTo>
                <a:lnTo>
                  <a:pt x="80010" y="323850"/>
                </a:lnTo>
                <a:lnTo>
                  <a:pt x="76962" y="328422"/>
                </a:lnTo>
                <a:lnTo>
                  <a:pt x="76962" y="331470"/>
                </a:lnTo>
                <a:lnTo>
                  <a:pt x="79248" y="332994"/>
                </a:lnTo>
                <a:lnTo>
                  <a:pt x="163068" y="398526"/>
                </a:lnTo>
                <a:lnTo>
                  <a:pt x="163830" y="393268"/>
                </a:lnTo>
                <a:close/>
              </a:path>
              <a:path w="179069" h="398780">
                <a:moveTo>
                  <a:pt x="155226" y="379217"/>
                </a:moveTo>
                <a:lnTo>
                  <a:pt x="147590" y="373184"/>
                </a:lnTo>
                <a:lnTo>
                  <a:pt x="153924" y="389002"/>
                </a:lnTo>
                <a:lnTo>
                  <a:pt x="153924" y="387858"/>
                </a:lnTo>
                <a:lnTo>
                  <a:pt x="155226" y="379217"/>
                </a:lnTo>
                <a:close/>
              </a:path>
              <a:path w="179069" h="398780">
                <a:moveTo>
                  <a:pt x="162306" y="384810"/>
                </a:moveTo>
                <a:lnTo>
                  <a:pt x="155226" y="379217"/>
                </a:lnTo>
                <a:lnTo>
                  <a:pt x="153924" y="387858"/>
                </a:lnTo>
                <a:lnTo>
                  <a:pt x="162306" y="384810"/>
                </a:lnTo>
                <a:close/>
              </a:path>
              <a:path w="179069" h="398780">
                <a:moveTo>
                  <a:pt x="162306" y="387731"/>
                </a:moveTo>
                <a:lnTo>
                  <a:pt x="162306" y="384810"/>
                </a:lnTo>
                <a:lnTo>
                  <a:pt x="153924" y="387858"/>
                </a:lnTo>
                <a:lnTo>
                  <a:pt x="153924" y="389002"/>
                </a:lnTo>
                <a:lnTo>
                  <a:pt x="154686" y="390906"/>
                </a:lnTo>
                <a:lnTo>
                  <a:pt x="162306" y="387731"/>
                </a:lnTo>
                <a:close/>
              </a:path>
              <a:path w="179069" h="398780">
                <a:moveTo>
                  <a:pt x="163830" y="387096"/>
                </a:moveTo>
                <a:lnTo>
                  <a:pt x="156721" y="369306"/>
                </a:lnTo>
                <a:lnTo>
                  <a:pt x="155226" y="379217"/>
                </a:lnTo>
                <a:lnTo>
                  <a:pt x="162306" y="384810"/>
                </a:lnTo>
                <a:lnTo>
                  <a:pt x="162306" y="387731"/>
                </a:lnTo>
                <a:lnTo>
                  <a:pt x="163830" y="387096"/>
                </a:lnTo>
                <a:close/>
              </a:path>
              <a:path w="179069" h="398780">
                <a:moveTo>
                  <a:pt x="179070" y="290322"/>
                </a:moveTo>
                <a:lnTo>
                  <a:pt x="176784" y="288036"/>
                </a:lnTo>
                <a:lnTo>
                  <a:pt x="174498" y="287274"/>
                </a:lnTo>
                <a:lnTo>
                  <a:pt x="171450" y="287274"/>
                </a:lnTo>
                <a:lnTo>
                  <a:pt x="168402" y="288798"/>
                </a:lnTo>
                <a:lnTo>
                  <a:pt x="168402" y="291846"/>
                </a:lnTo>
                <a:lnTo>
                  <a:pt x="156721" y="369306"/>
                </a:lnTo>
                <a:lnTo>
                  <a:pt x="163830" y="387096"/>
                </a:lnTo>
                <a:lnTo>
                  <a:pt x="163830" y="393268"/>
                </a:lnTo>
                <a:lnTo>
                  <a:pt x="178308" y="293370"/>
                </a:lnTo>
                <a:lnTo>
                  <a:pt x="179070" y="2903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2898876" y="2573388"/>
            <a:ext cx="1654175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dirty="0">
                <a:latin typeface="Calibri"/>
                <a:cs typeface="Calibri"/>
              </a:rPr>
              <a:t>‘(‘ </a:t>
            </a:r>
            <a:r>
              <a:rPr sz="1950" spc="5" dirty="0">
                <a:latin typeface="Calibri"/>
                <a:cs typeface="Calibri"/>
              </a:rPr>
              <a:t>(or </a:t>
            </a:r>
            <a:r>
              <a:rPr sz="1950" dirty="0">
                <a:latin typeface="Calibri"/>
                <a:cs typeface="Calibri"/>
              </a:rPr>
              <a:t>‘)‘) </a:t>
            </a:r>
            <a:r>
              <a:rPr sz="1950" spc="15" dirty="0">
                <a:latin typeface="Calibri"/>
                <a:cs typeface="Calibri"/>
              </a:rPr>
              <a:t>means 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endpoint </a:t>
            </a:r>
            <a:r>
              <a:rPr sz="1950" spc="5" dirty="0">
                <a:latin typeface="Calibri"/>
                <a:cs typeface="Calibri"/>
              </a:rPr>
              <a:t>is  </a:t>
            </a:r>
            <a:r>
              <a:rPr sz="1950" b="1" spc="10" dirty="0">
                <a:latin typeface="Calibri"/>
                <a:cs typeface="Calibri"/>
              </a:rPr>
              <a:t>not </a:t>
            </a:r>
            <a:r>
              <a:rPr sz="1950" spc="5" dirty="0">
                <a:latin typeface="Calibri"/>
                <a:cs typeface="Calibri"/>
              </a:rPr>
              <a:t>included  (open)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574035" y="2223516"/>
            <a:ext cx="399415" cy="321310"/>
          </a:xfrm>
          <a:custGeom>
            <a:avLst/>
            <a:gdLst/>
            <a:ahLst/>
            <a:cxnLst/>
            <a:rect l="l" t="t" r="r" b="b"/>
            <a:pathLst>
              <a:path w="399414" h="321310">
                <a:moveTo>
                  <a:pt x="109728" y="18287"/>
                </a:moveTo>
                <a:lnTo>
                  <a:pt x="107442" y="15239"/>
                </a:lnTo>
                <a:lnTo>
                  <a:pt x="105156" y="15239"/>
                </a:lnTo>
                <a:lnTo>
                  <a:pt x="0" y="0"/>
                </a:lnTo>
                <a:lnTo>
                  <a:pt x="4572" y="11795"/>
                </a:lnTo>
                <a:lnTo>
                  <a:pt x="4572" y="9905"/>
                </a:lnTo>
                <a:lnTo>
                  <a:pt x="11430" y="2285"/>
                </a:lnTo>
                <a:lnTo>
                  <a:pt x="26181" y="14081"/>
                </a:lnTo>
                <a:lnTo>
                  <a:pt x="103632" y="25145"/>
                </a:lnTo>
                <a:lnTo>
                  <a:pt x="105918" y="25907"/>
                </a:lnTo>
                <a:lnTo>
                  <a:pt x="108966" y="23621"/>
                </a:lnTo>
                <a:lnTo>
                  <a:pt x="108966" y="21335"/>
                </a:lnTo>
                <a:lnTo>
                  <a:pt x="109728" y="18287"/>
                </a:lnTo>
                <a:close/>
              </a:path>
              <a:path w="399414" h="321310">
                <a:moveTo>
                  <a:pt x="26181" y="14081"/>
                </a:moveTo>
                <a:lnTo>
                  <a:pt x="11430" y="2285"/>
                </a:lnTo>
                <a:lnTo>
                  <a:pt x="4572" y="9905"/>
                </a:lnTo>
                <a:lnTo>
                  <a:pt x="7620" y="12344"/>
                </a:lnTo>
                <a:lnTo>
                  <a:pt x="7620" y="11429"/>
                </a:lnTo>
                <a:lnTo>
                  <a:pt x="12954" y="4571"/>
                </a:lnTo>
                <a:lnTo>
                  <a:pt x="16099" y="12641"/>
                </a:lnTo>
                <a:lnTo>
                  <a:pt x="26181" y="14081"/>
                </a:lnTo>
                <a:close/>
              </a:path>
              <a:path w="399414" h="321310">
                <a:moveTo>
                  <a:pt x="48768" y="97535"/>
                </a:moveTo>
                <a:lnTo>
                  <a:pt x="48006" y="94487"/>
                </a:lnTo>
                <a:lnTo>
                  <a:pt x="19774" y="22067"/>
                </a:lnTo>
                <a:lnTo>
                  <a:pt x="4572" y="9905"/>
                </a:lnTo>
                <a:lnTo>
                  <a:pt x="4572" y="11795"/>
                </a:lnTo>
                <a:lnTo>
                  <a:pt x="38100" y="98297"/>
                </a:lnTo>
                <a:lnTo>
                  <a:pt x="38862" y="101345"/>
                </a:lnTo>
                <a:lnTo>
                  <a:pt x="41910" y="102869"/>
                </a:lnTo>
                <a:lnTo>
                  <a:pt x="44958" y="101345"/>
                </a:lnTo>
                <a:lnTo>
                  <a:pt x="48006" y="100583"/>
                </a:lnTo>
                <a:lnTo>
                  <a:pt x="48768" y="97535"/>
                </a:lnTo>
                <a:close/>
              </a:path>
              <a:path w="399414" h="321310">
                <a:moveTo>
                  <a:pt x="16099" y="12641"/>
                </a:moveTo>
                <a:lnTo>
                  <a:pt x="12954" y="4571"/>
                </a:lnTo>
                <a:lnTo>
                  <a:pt x="7620" y="11429"/>
                </a:lnTo>
                <a:lnTo>
                  <a:pt x="16099" y="12641"/>
                </a:lnTo>
                <a:close/>
              </a:path>
              <a:path w="399414" h="321310">
                <a:moveTo>
                  <a:pt x="19774" y="22067"/>
                </a:moveTo>
                <a:lnTo>
                  <a:pt x="16099" y="12641"/>
                </a:lnTo>
                <a:lnTo>
                  <a:pt x="7620" y="11429"/>
                </a:lnTo>
                <a:lnTo>
                  <a:pt x="7620" y="12344"/>
                </a:lnTo>
                <a:lnTo>
                  <a:pt x="19774" y="22067"/>
                </a:lnTo>
                <a:close/>
              </a:path>
              <a:path w="399414" h="321310">
                <a:moveTo>
                  <a:pt x="399288" y="312419"/>
                </a:moveTo>
                <a:lnTo>
                  <a:pt x="26181" y="14081"/>
                </a:lnTo>
                <a:lnTo>
                  <a:pt x="16099" y="12641"/>
                </a:lnTo>
                <a:lnTo>
                  <a:pt x="19774" y="22067"/>
                </a:lnTo>
                <a:lnTo>
                  <a:pt x="393192" y="320801"/>
                </a:lnTo>
                <a:lnTo>
                  <a:pt x="399288" y="3124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9733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Major </a:t>
            </a:r>
            <a:r>
              <a:rPr spc="-5" dirty="0"/>
              <a:t>(2013</a:t>
            </a:r>
            <a:r>
              <a:rPr spc="15"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629912" y="188975"/>
                </a:moveTo>
                <a:lnTo>
                  <a:pt x="4441698" y="0"/>
                </a:lnTo>
                <a:lnTo>
                  <a:pt x="188213" y="0"/>
                </a:lnTo>
                <a:lnTo>
                  <a:pt x="0" y="188975"/>
                </a:lnTo>
                <a:lnTo>
                  <a:pt x="4629912" y="188975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01611"/>
            <a:ext cx="4630420" cy="189230"/>
          </a:xfrm>
          <a:custGeom>
            <a:avLst/>
            <a:gdLst/>
            <a:ahLst/>
            <a:cxnLst/>
            <a:rect l="l" t="t" r="r" b="b"/>
            <a:pathLst>
              <a:path w="4630420" h="189229">
                <a:moveTo>
                  <a:pt x="4441698" y="0"/>
                </a:moveTo>
                <a:lnTo>
                  <a:pt x="4629912" y="188976"/>
                </a:lnTo>
                <a:lnTo>
                  <a:pt x="0" y="188976"/>
                </a:lnTo>
                <a:lnTo>
                  <a:pt x="188213" y="0"/>
                </a:lnTo>
                <a:lnTo>
                  <a:pt x="44416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5590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5514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6108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6032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5956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6549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36473" y="7100569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9750" y="2737104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0"/>
                </a:moveTo>
                <a:lnTo>
                  <a:pt x="0" y="4158996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4415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0"/>
                </a:moveTo>
                <a:lnTo>
                  <a:pt x="0" y="4180331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7746" y="2716529"/>
            <a:ext cx="21590" cy="4201160"/>
          </a:xfrm>
          <a:custGeom>
            <a:avLst/>
            <a:gdLst/>
            <a:ahLst/>
            <a:cxnLst/>
            <a:rect l="l" t="t" r="r" b="b"/>
            <a:pathLst>
              <a:path w="21589" h="4201159">
                <a:moveTo>
                  <a:pt x="0" y="4200906"/>
                </a:moveTo>
                <a:lnTo>
                  <a:pt x="21336" y="4200906"/>
                </a:lnTo>
                <a:lnTo>
                  <a:pt x="21336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7171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5929" y="2705861"/>
            <a:ext cx="31750" cy="4221480"/>
          </a:xfrm>
          <a:custGeom>
            <a:avLst/>
            <a:gdLst/>
            <a:ahLst/>
            <a:cxnLst/>
            <a:rect l="l" t="t" r="r" b="b"/>
            <a:pathLst>
              <a:path w="31750" h="4221480">
                <a:moveTo>
                  <a:pt x="0" y="4221480"/>
                </a:moveTo>
                <a:lnTo>
                  <a:pt x="31242" y="4221480"/>
                </a:lnTo>
                <a:lnTo>
                  <a:pt x="31242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3926" y="2695194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32004" y="4232148"/>
                </a:moveTo>
                <a:lnTo>
                  <a:pt x="32004" y="10668"/>
                </a:lnTo>
                <a:lnTo>
                  <a:pt x="0" y="0"/>
                </a:lnTo>
                <a:lnTo>
                  <a:pt x="0" y="4242816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62015" y="2695194"/>
            <a:ext cx="41910" cy="4243070"/>
          </a:xfrm>
          <a:custGeom>
            <a:avLst/>
            <a:gdLst/>
            <a:ahLst/>
            <a:cxnLst/>
            <a:rect l="l" t="t" r="r" b="b"/>
            <a:pathLst>
              <a:path w="41910" h="4243070">
                <a:moveTo>
                  <a:pt x="0" y="4242816"/>
                </a:moveTo>
                <a:lnTo>
                  <a:pt x="41910" y="4242816"/>
                </a:lnTo>
                <a:lnTo>
                  <a:pt x="41910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30773" y="2695194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200" y="2695194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8864" y="2695194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8290" y="2705861"/>
            <a:ext cx="20955" cy="4221480"/>
          </a:xfrm>
          <a:custGeom>
            <a:avLst/>
            <a:gdLst/>
            <a:ahLst/>
            <a:cxnLst/>
            <a:rect l="l" t="t" r="r" b="b"/>
            <a:pathLst>
              <a:path w="20954" h="4221480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8290" y="2716529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8290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0792" y="21336"/>
                </a:lnTo>
                <a:lnTo>
                  <a:pt x="219456" y="32004"/>
                </a:lnTo>
                <a:lnTo>
                  <a:pt x="198882" y="41910"/>
                </a:lnTo>
                <a:lnTo>
                  <a:pt x="167640" y="41910"/>
                </a:lnTo>
                <a:lnTo>
                  <a:pt x="135636" y="52578"/>
                </a:lnTo>
                <a:lnTo>
                  <a:pt x="41910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8290" y="2695194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5">
                <a:moveTo>
                  <a:pt x="251460" y="52577"/>
                </a:moveTo>
                <a:lnTo>
                  <a:pt x="251460" y="41909"/>
                </a:lnTo>
                <a:lnTo>
                  <a:pt x="240792" y="31241"/>
                </a:lnTo>
                <a:lnTo>
                  <a:pt x="219456" y="21335"/>
                </a:lnTo>
                <a:lnTo>
                  <a:pt x="198882" y="10667"/>
                </a:lnTo>
                <a:lnTo>
                  <a:pt x="167640" y="10667"/>
                </a:lnTo>
                <a:lnTo>
                  <a:pt x="135636" y="0"/>
                </a:lnTo>
                <a:lnTo>
                  <a:pt x="41910" y="0"/>
                </a:lnTo>
                <a:lnTo>
                  <a:pt x="20574" y="10667"/>
                </a:lnTo>
                <a:lnTo>
                  <a:pt x="0" y="21335"/>
                </a:lnTo>
                <a:lnTo>
                  <a:pt x="0" y="31241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19750" y="2747772"/>
            <a:ext cx="0" cy="4137660"/>
          </a:xfrm>
          <a:custGeom>
            <a:avLst/>
            <a:gdLst/>
            <a:ahLst/>
            <a:cxnLst/>
            <a:rect l="l" t="t" r="r" b="b"/>
            <a:pathLst>
              <a:path h="4137659">
                <a:moveTo>
                  <a:pt x="0" y="41376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8290" y="2726435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33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97500" y="2459228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8305" y="6047994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3353" y="6057900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3065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06490" y="6068567"/>
            <a:ext cx="31750" cy="859155"/>
          </a:xfrm>
          <a:custGeom>
            <a:avLst/>
            <a:gdLst/>
            <a:ahLst/>
            <a:cxnLst/>
            <a:rect l="l" t="t" r="r" b="b"/>
            <a:pathLst>
              <a:path w="31750" h="859154">
                <a:moveTo>
                  <a:pt x="31241" y="848868"/>
                </a:moveTo>
                <a:lnTo>
                  <a:pt x="31241" y="0"/>
                </a:lnTo>
                <a:lnTo>
                  <a:pt x="0" y="10668"/>
                </a:lnTo>
                <a:lnTo>
                  <a:pt x="0" y="858774"/>
                </a:lnTo>
                <a:lnTo>
                  <a:pt x="31241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5821" y="6079235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5"/>
                </a:lnTo>
              </a:path>
            </a:pathLst>
          </a:custGeom>
          <a:ln w="21336">
            <a:solidFill>
              <a:srgbClr val="A2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3911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31241" y="837438"/>
                </a:moveTo>
                <a:lnTo>
                  <a:pt x="31241" y="0"/>
                </a:lnTo>
                <a:lnTo>
                  <a:pt x="0" y="0"/>
                </a:lnTo>
                <a:lnTo>
                  <a:pt x="0" y="848106"/>
                </a:lnTo>
                <a:lnTo>
                  <a:pt x="31241" y="837438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2002" y="6089903"/>
            <a:ext cx="41910" cy="848360"/>
          </a:xfrm>
          <a:custGeom>
            <a:avLst/>
            <a:gdLst/>
            <a:ahLst/>
            <a:cxnLst/>
            <a:rect l="l" t="t" r="r" b="b"/>
            <a:pathLst>
              <a:path w="41910" h="848359">
                <a:moveTo>
                  <a:pt x="0" y="848106"/>
                </a:moveTo>
                <a:lnTo>
                  <a:pt x="41909" y="848106"/>
                </a:lnTo>
                <a:lnTo>
                  <a:pt x="41909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80759" y="6089903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48755" y="6089903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5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28182" y="6079235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079235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5"/>
                </a:moveTo>
                <a:lnTo>
                  <a:pt x="21336" y="848105"/>
                </a:lnTo>
                <a:lnTo>
                  <a:pt x="21336" y="0"/>
                </a:lnTo>
                <a:lnTo>
                  <a:pt x="0" y="0"/>
                </a:lnTo>
                <a:lnTo>
                  <a:pt x="0" y="848105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06846" y="6068567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59" y="20573"/>
                </a:moveTo>
                <a:lnTo>
                  <a:pt x="251459" y="10667"/>
                </a:lnTo>
                <a:lnTo>
                  <a:pt x="230885" y="10667"/>
                </a:lnTo>
                <a:lnTo>
                  <a:pt x="209549" y="0"/>
                </a:lnTo>
                <a:lnTo>
                  <a:pt x="73913" y="0"/>
                </a:lnTo>
                <a:lnTo>
                  <a:pt x="52577" y="10668"/>
                </a:lnTo>
                <a:lnTo>
                  <a:pt x="21335" y="10668"/>
                </a:lnTo>
                <a:lnTo>
                  <a:pt x="10667" y="20574"/>
                </a:lnTo>
                <a:lnTo>
                  <a:pt x="0" y="20574"/>
                </a:lnTo>
                <a:lnTo>
                  <a:pt x="0" y="41910"/>
                </a:lnTo>
                <a:lnTo>
                  <a:pt x="21335" y="41910"/>
                </a:lnTo>
                <a:lnTo>
                  <a:pt x="41909" y="52578"/>
                </a:lnTo>
                <a:lnTo>
                  <a:pt x="178307" y="52577"/>
                </a:lnTo>
                <a:lnTo>
                  <a:pt x="199643" y="41909"/>
                </a:lnTo>
                <a:lnTo>
                  <a:pt x="230885" y="31241"/>
                </a:lnTo>
                <a:lnTo>
                  <a:pt x="241553" y="31241"/>
                </a:lnTo>
                <a:lnTo>
                  <a:pt x="251459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06846" y="6885431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251460" y="0"/>
                </a:moveTo>
                <a:lnTo>
                  <a:pt x="251460" y="10668"/>
                </a:lnTo>
                <a:lnTo>
                  <a:pt x="241554" y="21336"/>
                </a:lnTo>
                <a:lnTo>
                  <a:pt x="230886" y="32004"/>
                </a:lnTo>
                <a:lnTo>
                  <a:pt x="199644" y="41910"/>
                </a:lnTo>
                <a:lnTo>
                  <a:pt x="178308" y="41910"/>
                </a:lnTo>
                <a:lnTo>
                  <a:pt x="147066" y="52578"/>
                </a:lnTo>
                <a:lnTo>
                  <a:pt x="41910" y="52578"/>
                </a:lnTo>
                <a:lnTo>
                  <a:pt x="21336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06846" y="6037326"/>
            <a:ext cx="251460" cy="52705"/>
          </a:xfrm>
          <a:custGeom>
            <a:avLst/>
            <a:gdLst/>
            <a:ahLst/>
            <a:cxnLst/>
            <a:rect l="l" t="t" r="r" b="b"/>
            <a:pathLst>
              <a:path w="251460" h="52704">
                <a:moveTo>
                  <a:pt x="147065" y="0"/>
                </a:moveTo>
                <a:lnTo>
                  <a:pt x="209549" y="0"/>
                </a:lnTo>
                <a:lnTo>
                  <a:pt x="230885" y="10667"/>
                </a:lnTo>
                <a:lnTo>
                  <a:pt x="251459" y="10667"/>
                </a:lnTo>
                <a:lnTo>
                  <a:pt x="251459" y="20573"/>
                </a:lnTo>
                <a:lnTo>
                  <a:pt x="241553" y="31241"/>
                </a:lnTo>
                <a:lnTo>
                  <a:pt x="230885" y="31241"/>
                </a:lnTo>
                <a:lnTo>
                  <a:pt x="199643" y="41909"/>
                </a:lnTo>
                <a:lnTo>
                  <a:pt x="178307" y="52577"/>
                </a:lnTo>
                <a:lnTo>
                  <a:pt x="41909" y="52577"/>
                </a:lnTo>
                <a:lnTo>
                  <a:pt x="21335" y="41909"/>
                </a:lnTo>
                <a:lnTo>
                  <a:pt x="0" y="41909"/>
                </a:lnTo>
                <a:lnTo>
                  <a:pt x="0" y="20573"/>
                </a:lnTo>
                <a:lnTo>
                  <a:pt x="10667" y="20573"/>
                </a:lnTo>
                <a:lnTo>
                  <a:pt x="21335" y="10667"/>
                </a:lnTo>
                <a:lnTo>
                  <a:pt x="52577" y="10667"/>
                </a:lnTo>
                <a:lnTo>
                  <a:pt x="73913" y="0"/>
                </a:lnTo>
                <a:lnTo>
                  <a:pt x="14706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8305" y="6047994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6846" y="6068567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68059" y="57906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60" y="63245"/>
                </a:moveTo>
                <a:lnTo>
                  <a:pt x="251460" y="41909"/>
                </a:lnTo>
                <a:lnTo>
                  <a:pt x="220218" y="21335"/>
                </a:lnTo>
                <a:lnTo>
                  <a:pt x="156972" y="10667"/>
                </a:lnTo>
                <a:lnTo>
                  <a:pt x="94488" y="0"/>
                </a:lnTo>
                <a:lnTo>
                  <a:pt x="31242" y="10668"/>
                </a:lnTo>
                <a:lnTo>
                  <a:pt x="0" y="21336"/>
                </a:lnTo>
                <a:lnTo>
                  <a:pt x="0" y="41910"/>
                </a:lnTo>
                <a:lnTo>
                  <a:pt x="31242" y="63246"/>
                </a:lnTo>
                <a:lnTo>
                  <a:pt x="94488" y="83820"/>
                </a:lnTo>
                <a:lnTo>
                  <a:pt x="156972" y="83820"/>
                </a:lnTo>
                <a:lnTo>
                  <a:pt x="220218" y="73151"/>
                </a:lnTo>
                <a:lnTo>
                  <a:pt x="251460" y="63245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81338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94488" y="0"/>
                </a:moveTo>
                <a:lnTo>
                  <a:pt x="156972" y="10667"/>
                </a:lnTo>
                <a:lnTo>
                  <a:pt x="220218" y="21335"/>
                </a:lnTo>
                <a:lnTo>
                  <a:pt x="251460" y="41909"/>
                </a:lnTo>
                <a:lnTo>
                  <a:pt x="251460" y="63245"/>
                </a:lnTo>
                <a:lnTo>
                  <a:pt x="220218" y="73151"/>
                </a:lnTo>
                <a:lnTo>
                  <a:pt x="156972" y="83820"/>
                </a:lnTo>
                <a:lnTo>
                  <a:pt x="94488" y="83820"/>
                </a:lnTo>
                <a:lnTo>
                  <a:pt x="31242" y="63246"/>
                </a:lnTo>
                <a:lnTo>
                  <a:pt x="0" y="41910"/>
                </a:lnTo>
                <a:lnTo>
                  <a:pt x="0" y="21336"/>
                </a:lnTo>
                <a:lnTo>
                  <a:pt x="31242" y="10668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252457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63245"/>
                </a:moveTo>
                <a:lnTo>
                  <a:pt x="251459" y="41909"/>
                </a:lnTo>
                <a:lnTo>
                  <a:pt x="220217" y="21335"/>
                </a:lnTo>
                <a:lnTo>
                  <a:pt x="167639" y="10667"/>
                </a:lnTo>
                <a:lnTo>
                  <a:pt x="105155" y="0"/>
                </a:lnTo>
                <a:lnTo>
                  <a:pt x="41909" y="10668"/>
                </a:lnTo>
                <a:lnTo>
                  <a:pt x="10667" y="21336"/>
                </a:lnTo>
                <a:lnTo>
                  <a:pt x="0" y="41910"/>
                </a:lnTo>
                <a:lnTo>
                  <a:pt x="32003" y="63246"/>
                </a:lnTo>
                <a:lnTo>
                  <a:pt x="83819" y="83820"/>
                </a:lnTo>
                <a:lnTo>
                  <a:pt x="147065" y="83820"/>
                </a:lnTo>
                <a:lnTo>
                  <a:pt x="209549" y="73151"/>
                </a:lnTo>
                <a:lnTo>
                  <a:pt x="251459" y="63245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542019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05155" y="0"/>
                </a:moveTo>
                <a:lnTo>
                  <a:pt x="167639" y="10667"/>
                </a:lnTo>
                <a:lnTo>
                  <a:pt x="220217" y="21335"/>
                </a:lnTo>
                <a:lnTo>
                  <a:pt x="251459" y="41909"/>
                </a:lnTo>
                <a:lnTo>
                  <a:pt x="251459" y="63245"/>
                </a:lnTo>
                <a:lnTo>
                  <a:pt x="209549" y="73151"/>
                </a:lnTo>
                <a:lnTo>
                  <a:pt x="147065" y="83820"/>
                </a:lnTo>
                <a:lnTo>
                  <a:pt x="83819" y="83820"/>
                </a:lnTo>
                <a:lnTo>
                  <a:pt x="32003" y="63246"/>
                </a:lnTo>
                <a:lnTo>
                  <a:pt x="0" y="41910"/>
                </a:lnTo>
                <a:lnTo>
                  <a:pt x="10667" y="21336"/>
                </a:lnTo>
                <a:lnTo>
                  <a:pt x="41909" y="10668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613902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262545" y="52577"/>
                </a:moveTo>
                <a:lnTo>
                  <a:pt x="262545" y="41909"/>
                </a:lnTo>
                <a:lnTo>
                  <a:pt x="252639" y="31241"/>
                </a:lnTo>
                <a:lnTo>
                  <a:pt x="231303" y="21335"/>
                </a:lnTo>
                <a:lnTo>
                  <a:pt x="210729" y="10667"/>
                </a:lnTo>
                <a:lnTo>
                  <a:pt x="189393" y="0"/>
                </a:lnTo>
                <a:lnTo>
                  <a:pt x="84999" y="0"/>
                </a:lnTo>
                <a:lnTo>
                  <a:pt x="63663" y="10668"/>
                </a:lnTo>
                <a:lnTo>
                  <a:pt x="32421" y="10668"/>
                </a:lnTo>
                <a:lnTo>
                  <a:pt x="11085" y="21336"/>
                </a:lnTo>
                <a:lnTo>
                  <a:pt x="0" y="39097"/>
                </a:lnTo>
                <a:lnTo>
                  <a:pt x="12676" y="53340"/>
                </a:lnTo>
                <a:lnTo>
                  <a:pt x="35035" y="64534"/>
                </a:lnTo>
                <a:lnTo>
                  <a:pt x="52995" y="73152"/>
                </a:lnTo>
                <a:lnTo>
                  <a:pt x="84999" y="83820"/>
                </a:lnTo>
                <a:lnTo>
                  <a:pt x="189393" y="83820"/>
                </a:lnTo>
                <a:lnTo>
                  <a:pt x="210729" y="73152"/>
                </a:lnTo>
                <a:lnTo>
                  <a:pt x="231303" y="73151"/>
                </a:lnTo>
                <a:lnTo>
                  <a:pt x="252639" y="63245"/>
                </a:lnTo>
                <a:lnTo>
                  <a:pt x="262545" y="52577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2284" y="6854190"/>
            <a:ext cx="262890" cy="83820"/>
          </a:xfrm>
          <a:custGeom>
            <a:avLst/>
            <a:gdLst/>
            <a:ahLst/>
            <a:cxnLst/>
            <a:rect l="l" t="t" r="r" b="b"/>
            <a:pathLst>
              <a:path w="262890" h="83820">
                <a:moveTo>
                  <a:pt x="126909" y="0"/>
                </a:moveTo>
                <a:lnTo>
                  <a:pt x="189393" y="0"/>
                </a:lnTo>
                <a:lnTo>
                  <a:pt x="210729" y="10667"/>
                </a:lnTo>
                <a:lnTo>
                  <a:pt x="231303" y="21335"/>
                </a:lnTo>
                <a:lnTo>
                  <a:pt x="252639" y="31241"/>
                </a:lnTo>
                <a:lnTo>
                  <a:pt x="262545" y="41909"/>
                </a:lnTo>
                <a:lnTo>
                  <a:pt x="262545" y="52577"/>
                </a:lnTo>
                <a:lnTo>
                  <a:pt x="252639" y="63245"/>
                </a:lnTo>
                <a:lnTo>
                  <a:pt x="231303" y="73151"/>
                </a:lnTo>
                <a:lnTo>
                  <a:pt x="210729" y="73152"/>
                </a:lnTo>
                <a:lnTo>
                  <a:pt x="189393" y="83820"/>
                </a:lnTo>
                <a:lnTo>
                  <a:pt x="84999" y="83820"/>
                </a:lnTo>
                <a:lnTo>
                  <a:pt x="52995" y="73152"/>
                </a:lnTo>
                <a:lnTo>
                  <a:pt x="35035" y="64534"/>
                </a:lnTo>
                <a:lnTo>
                  <a:pt x="12676" y="53340"/>
                </a:lnTo>
                <a:lnTo>
                  <a:pt x="0" y="39097"/>
                </a:lnTo>
                <a:lnTo>
                  <a:pt x="11085" y="21336"/>
                </a:lnTo>
                <a:lnTo>
                  <a:pt x="32421" y="10668"/>
                </a:lnTo>
                <a:lnTo>
                  <a:pt x="63663" y="10668"/>
                </a:lnTo>
                <a:lnTo>
                  <a:pt x="84999" y="0"/>
                </a:lnTo>
                <a:lnTo>
                  <a:pt x="12690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974583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251459" y="52577"/>
                </a:moveTo>
                <a:lnTo>
                  <a:pt x="251459" y="41909"/>
                </a:lnTo>
                <a:lnTo>
                  <a:pt x="240791" y="31241"/>
                </a:lnTo>
                <a:lnTo>
                  <a:pt x="230123" y="21335"/>
                </a:lnTo>
                <a:lnTo>
                  <a:pt x="209549" y="10667"/>
                </a:lnTo>
                <a:lnTo>
                  <a:pt x="188213" y="0"/>
                </a:lnTo>
                <a:lnTo>
                  <a:pt x="83819" y="0"/>
                </a:lnTo>
                <a:lnTo>
                  <a:pt x="62483" y="10668"/>
                </a:lnTo>
                <a:lnTo>
                  <a:pt x="31241" y="10668"/>
                </a:lnTo>
                <a:lnTo>
                  <a:pt x="10667" y="21336"/>
                </a:lnTo>
                <a:lnTo>
                  <a:pt x="0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20573" y="63246"/>
                </a:lnTo>
                <a:lnTo>
                  <a:pt x="41909" y="73152"/>
                </a:lnTo>
                <a:lnTo>
                  <a:pt x="62483" y="83820"/>
                </a:lnTo>
                <a:lnTo>
                  <a:pt x="167639" y="83820"/>
                </a:lnTo>
                <a:lnTo>
                  <a:pt x="188213" y="73152"/>
                </a:lnTo>
                <a:lnTo>
                  <a:pt x="220217" y="73151"/>
                </a:lnTo>
                <a:lnTo>
                  <a:pt x="240791" y="63245"/>
                </a:lnTo>
                <a:lnTo>
                  <a:pt x="251459" y="52577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74814" y="6854190"/>
            <a:ext cx="251460" cy="83820"/>
          </a:xfrm>
          <a:custGeom>
            <a:avLst/>
            <a:gdLst/>
            <a:ahLst/>
            <a:cxnLst/>
            <a:rect l="l" t="t" r="r" b="b"/>
            <a:pathLst>
              <a:path w="251459" h="83820">
                <a:moveTo>
                  <a:pt x="125729" y="0"/>
                </a:moveTo>
                <a:lnTo>
                  <a:pt x="188213" y="0"/>
                </a:lnTo>
                <a:lnTo>
                  <a:pt x="230123" y="21335"/>
                </a:lnTo>
                <a:lnTo>
                  <a:pt x="251459" y="41909"/>
                </a:lnTo>
                <a:lnTo>
                  <a:pt x="251459" y="52577"/>
                </a:lnTo>
                <a:lnTo>
                  <a:pt x="240791" y="63245"/>
                </a:lnTo>
                <a:lnTo>
                  <a:pt x="220217" y="73151"/>
                </a:lnTo>
                <a:lnTo>
                  <a:pt x="188213" y="73152"/>
                </a:lnTo>
                <a:lnTo>
                  <a:pt x="167639" y="83820"/>
                </a:lnTo>
                <a:lnTo>
                  <a:pt x="62483" y="83820"/>
                </a:lnTo>
                <a:lnTo>
                  <a:pt x="41909" y="73152"/>
                </a:lnTo>
                <a:lnTo>
                  <a:pt x="20573" y="63246"/>
                </a:lnTo>
                <a:lnTo>
                  <a:pt x="10667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7" y="21336"/>
                </a:lnTo>
                <a:lnTo>
                  <a:pt x="31241" y="10668"/>
                </a:lnTo>
                <a:lnTo>
                  <a:pt x="62483" y="10668"/>
                </a:lnTo>
                <a:lnTo>
                  <a:pt x="83819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36028" y="6628892"/>
            <a:ext cx="109220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92290" y="3847338"/>
            <a:ext cx="0" cy="3059430"/>
          </a:xfrm>
          <a:custGeom>
            <a:avLst/>
            <a:gdLst/>
            <a:ahLst/>
            <a:cxnLst/>
            <a:rect l="l" t="t" r="r" b="b"/>
            <a:pathLst>
              <a:path h="3059429">
                <a:moveTo>
                  <a:pt x="0" y="0"/>
                </a:moveTo>
                <a:lnTo>
                  <a:pt x="0" y="3059430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1621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6001" y="3837432"/>
            <a:ext cx="0" cy="3089910"/>
          </a:xfrm>
          <a:custGeom>
            <a:avLst/>
            <a:gdLst/>
            <a:ahLst/>
            <a:cxnLst/>
            <a:rect l="l" t="t" r="r" b="b"/>
            <a:pathLst>
              <a:path h="3089909">
                <a:moveTo>
                  <a:pt x="0" y="0"/>
                </a:moveTo>
                <a:lnTo>
                  <a:pt x="0" y="3089910"/>
                </a:lnTo>
              </a:path>
            </a:pathLst>
          </a:custGeom>
          <a:ln w="20574">
            <a:solidFill>
              <a:srgbClr val="000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24471" y="3826764"/>
            <a:ext cx="31750" cy="3100705"/>
          </a:xfrm>
          <a:custGeom>
            <a:avLst/>
            <a:gdLst/>
            <a:ahLst/>
            <a:cxnLst/>
            <a:rect l="l" t="t" r="r" b="b"/>
            <a:pathLst>
              <a:path w="31750" h="3100704">
                <a:moveTo>
                  <a:pt x="31242" y="3100578"/>
                </a:moveTo>
                <a:lnTo>
                  <a:pt x="31242" y="10667"/>
                </a:lnTo>
                <a:lnTo>
                  <a:pt x="0" y="0"/>
                </a:lnTo>
                <a:lnTo>
                  <a:pt x="0" y="3100578"/>
                </a:lnTo>
                <a:lnTo>
                  <a:pt x="31242" y="310057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92468" y="3826764"/>
            <a:ext cx="32384" cy="3111500"/>
          </a:xfrm>
          <a:custGeom>
            <a:avLst/>
            <a:gdLst/>
            <a:ahLst/>
            <a:cxnLst/>
            <a:rect l="l" t="t" r="r" b="b"/>
            <a:pathLst>
              <a:path w="32384" h="3111500">
                <a:moveTo>
                  <a:pt x="32003" y="3100578"/>
                </a:moveTo>
                <a:lnTo>
                  <a:pt x="32003" y="0"/>
                </a:lnTo>
                <a:lnTo>
                  <a:pt x="0" y="0"/>
                </a:lnTo>
                <a:lnTo>
                  <a:pt x="0" y="3111246"/>
                </a:lnTo>
                <a:lnTo>
                  <a:pt x="32003" y="310057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50557" y="3826764"/>
            <a:ext cx="41910" cy="3111500"/>
          </a:xfrm>
          <a:custGeom>
            <a:avLst/>
            <a:gdLst/>
            <a:ahLst/>
            <a:cxnLst/>
            <a:rect l="l" t="t" r="r" b="b"/>
            <a:pathLst>
              <a:path w="41909" h="3111500">
                <a:moveTo>
                  <a:pt x="0" y="3111246"/>
                </a:moveTo>
                <a:lnTo>
                  <a:pt x="41909" y="3111246"/>
                </a:lnTo>
                <a:lnTo>
                  <a:pt x="41909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19316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88073" y="3826764"/>
            <a:ext cx="31750" cy="3111500"/>
          </a:xfrm>
          <a:custGeom>
            <a:avLst/>
            <a:gdLst/>
            <a:ahLst/>
            <a:cxnLst/>
            <a:rect l="l" t="t" r="r" b="b"/>
            <a:pathLst>
              <a:path w="31750" h="311150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66738" y="3826764"/>
            <a:ext cx="21590" cy="3111500"/>
          </a:xfrm>
          <a:custGeom>
            <a:avLst/>
            <a:gdLst/>
            <a:ahLst/>
            <a:cxnLst/>
            <a:rect l="l" t="t" r="r" b="b"/>
            <a:pathLst>
              <a:path w="21590" h="3111500">
                <a:moveTo>
                  <a:pt x="0" y="3111246"/>
                </a:moveTo>
                <a:lnTo>
                  <a:pt x="21336" y="3111246"/>
                </a:lnTo>
                <a:lnTo>
                  <a:pt x="21336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46164" y="3837432"/>
            <a:ext cx="20955" cy="3089910"/>
          </a:xfrm>
          <a:custGeom>
            <a:avLst/>
            <a:gdLst/>
            <a:ahLst/>
            <a:cxnLst/>
            <a:rect l="l" t="t" r="r" b="b"/>
            <a:pathLst>
              <a:path w="20954" h="3089909">
                <a:moveTo>
                  <a:pt x="0" y="3089910"/>
                </a:moveTo>
                <a:lnTo>
                  <a:pt x="20573" y="3089910"/>
                </a:lnTo>
                <a:lnTo>
                  <a:pt x="20573" y="0"/>
                </a:lnTo>
                <a:lnTo>
                  <a:pt x="0" y="0"/>
                </a:lnTo>
                <a:lnTo>
                  <a:pt x="0" y="3089910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40830" y="3837432"/>
            <a:ext cx="0" cy="3080385"/>
          </a:xfrm>
          <a:custGeom>
            <a:avLst/>
            <a:gdLst/>
            <a:ahLst/>
            <a:cxnLst/>
            <a:rect l="l" t="t" r="r" b="b"/>
            <a:pathLst>
              <a:path h="3080384">
                <a:moveTo>
                  <a:pt x="0" y="0"/>
                </a:moveTo>
                <a:lnTo>
                  <a:pt x="0" y="3080004"/>
                </a:lnTo>
              </a:path>
            </a:pathLst>
          </a:custGeom>
          <a:ln w="10668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35495" y="3837432"/>
            <a:ext cx="0" cy="3069590"/>
          </a:xfrm>
          <a:custGeom>
            <a:avLst/>
            <a:gdLst/>
            <a:ahLst/>
            <a:cxnLst/>
            <a:rect l="l" t="t" r="r" b="b"/>
            <a:pathLst>
              <a:path h="3069590">
                <a:moveTo>
                  <a:pt x="0" y="0"/>
                </a:moveTo>
                <a:lnTo>
                  <a:pt x="0" y="3069336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5495" y="6896100"/>
            <a:ext cx="262255" cy="41910"/>
          </a:xfrm>
          <a:custGeom>
            <a:avLst/>
            <a:gdLst/>
            <a:ahLst/>
            <a:cxnLst/>
            <a:rect l="l" t="t" r="r" b="b"/>
            <a:pathLst>
              <a:path w="262254" h="41909">
                <a:moveTo>
                  <a:pt x="262127" y="0"/>
                </a:moveTo>
                <a:lnTo>
                  <a:pt x="240791" y="21336"/>
                </a:lnTo>
                <a:lnTo>
                  <a:pt x="220217" y="31242"/>
                </a:lnTo>
                <a:lnTo>
                  <a:pt x="188975" y="31242"/>
                </a:lnTo>
                <a:lnTo>
                  <a:pt x="156971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35495" y="3826764"/>
            <a:ext cx="262255" cy="20955"/>
          </a:xfrm>
          <a:custGeom>
            <a:avLst/>
            <a:gdLst/>
            <a:ahLst/>
            <a:cxnLst/>
            <a:rect l="l" t="t" r="r" b="b"/>
            <a:pathLst>
              <a:path w="262254" h="20954">
                <a:moveTo>
                  <a:pt x="262127" y="20574"/>
                </a:moveTo>
                <a:lnTo>
                  <a:pt x="251459" y="20574"/>
                </a:lnTo>
                <a:lnTo>
                  <a:pt x="240791" y="10668"/>
                </a:lnTo>
                <a:lnTo>
                  <a:pt x="220217" y="10668"/>
                </a:lnTo>
                <a:lnTo>
                  <a:pt x="188975" y="0"/>
                </a:lnTo>
                <a:lnTo>
                  <a:pt x="52577" y="0"/>
                </a:lnTo>
                <a:lnTo>
                  <a:pt x="31241" y="10668"/>
                </a:lnTo>
                <a:lnTo>
                  <a:pt x="0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97623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5495" y="3847338"/>
            <a:ext cx="0" cy="3049270"/>
          </a:xfrm>
          <a:custGeom>
            <a:avLst/>
            <a:gdLst/>
            <a:ahLst/>
            <a:cxnLst/>
            <a:rect l="l" t="t" r="r" b="b"/>
            <a:pathLst>
              <a:path h="3049270">
                <a:moveTo>
                  <a:pt x="0" y="304876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654800" y="3569461"/>
            <a:ext cx="19367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0804" y="1805907"/>
            <a:ext cx="418592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  <a:tabLst>
                <a:tab pos="577850" algn="l"/>
              </a:tabLst>
            </a:pPr>
            <a:r>
              <a:rPr sz="3050" spc="10" dirty="0">
                <a:latin typeface="Calibri"/>
                <a:cs typeface="Calibri"/>
              </a:rPr>
              <a:t>1.	</a:t>
            </a:r>
            <a:r>
              <a:rPr sz="3050" spc="5" dirty="0">
                <a:latin typeface="Calibri"/>
                <a:cs typeface="Calibri"/>
              </a:rPr>
              <a:t>Computer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Science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(CS)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2.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3504" y="2769870"/>
            <a:ext cx="29908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56969" y="2467102"/>
            <a:ext cx="33851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Communications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and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02208" y="2769870"/>
            <a:ext cx="3627120" cy="0"/>
          </a:xfrm>
          <a:custGeom>
            <a:avLst/>
            <a:gdLst/>
            <a:ahLst/>
            <a:cxnLst/>
            <a:rect l="l" t="t" r="r" b="b"/>
            <a:pathLst>
              <a:path w="3627120">
                <a:moveTo>
                  <a:pt x="0" y="0"/>
                </a:moveTo>
                <a:lnTo>
                  <a:pt x="362712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56969" y="2936494"/>
            <a:ext cx="21736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Media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(C&amp;M)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69669" y="3239261"/>
            <a:ext cx="2148205" cy="0"/>
          </a:xfrm>
          <a:custGeom>
            <a:avLst/>
            <a:gdLst/>
            <a:ahLst/>
            <a:cxnLst/>
            <a:rect l="l" t="t" r="r" b="b"/>
            <a:pathLst>
              <a:path w="2148204">
                <a:moveTo>
                  <a:pt x="0" y="0"/>
                </a:moveTo>
                <a:lnTo>
                  <a:pt x="214807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90804" y="3494963"/>
            <a:ext cx="4297680" cy="322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147955" indent="-565785">
              <a:lnSpc>
                <a:spcPct val="101000"/>
              </a:lnSpc>
              <a:buAutoNum type="arabicPeriod" startAt="3"/>
              <a:tabLst>
                <a:tab pos="578485" algn="l"/>
              </a:tabLst>
            </a:pPr>
            <a:r>
              <a:rPr sz="3050" spc="5" dirty="0">
                <a:latin typeface="Calibri"/>
                <a:cs typeface="Calibri"/>
              </a:rPr>
              <a:t>Computer Engineering  </a:t>
            </a:r>
            <a:r>
              <a:rPr sz="3050" dirty="0">
                <a:latin typeface="Calibri"/>
                <a:cs typeface="Calibri"/>
              </a:rPr>
              <a:t>(CEG/CEC)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Comp. Biology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(CB)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dirty="0">
                <a:latin typeface="Calibri"/>
                <a:cs typeface="Calibri"/>
              </a:rPr>
              <a:t>Information </a:t>
            </a:r>
            <a:r>
              <a:rPr sz="3050" spc="-10" dirty="0">
                <a:latin typeface="Calibri"/>
                <a:cs typeface="Calibri"/>
              </a:rPr>
              <a:t>System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(IS)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80"/>
              </a:spcBef>
              <a:buAutoNum type="arabicPeriod" startAt="3"/>
              <a:tabLst>
                <a:tab pos="578485" algn="l"/>
              </a:tabLst>
            </a:pPr>
            <a:r>
              <a:rPr sz="3050" spc="10" dirty="0">
                <a:latin typeface="Calibri"/>
                <a:cs typeface="Calibri"/>
              </a:rPr>
              <a:t>Science </a:t>
            </a:r>
            <a:r>
              <a:rPr sz="3050" spc="5" dirty="0">
                <a:latin typeface="Calibri"/>
                <a:cs typeface="Calibri"/>
              </a:rPr>
              <a:t>Maths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(SCI)</a:t>
            </a:r>
            <a:endParaRPr sz="3050">
              <a:latin typeface="Calibri"/>
              <a:cs typeface="Calibri"/>
            </a:endParaRPr>
          </a:p>
          <a:p>
            <a:pPr marL="577850" indent="-56515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578485" algn="l"/>
              </a:tabLst>
            </a:pPr>
            <a:r>
              <a:rPr sz="3050" spc="15" dirty="0">
                <a:latin typeface="Calibri"/>
                <a:cs typeface="Calibri"/>
              </a:rPr>
              <a:t>None </a:t>
            </a:r>
            <a:r>
              <a:rPr sz="3050" spc="10" dirty="0">
                <a:latin typeface="Calibri"/>
                <a:cs typeface="Calibri"/>
              </a:rPr>
              <a:t>of the </a:t>
            </a:r>
            <a:r>
              <a:rPr sz="3050" dirty="0">
                <a:latin typeface="Calibri"/>
                <a:cs typeface="Calibri"/>
              </a:rPr>
              <a:t>above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:O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85344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Nationality </a:t>
            </a:r>
            <a:r>
              <a:rPr spc="-5" dirty="0"/>
              <a:t>(2013</a:t>
            </a:r>
            <a:r>
              <a:rPr dirty="0"/>
              <a:t> </a:t>
            </a:r>
            <a:r>
              <a:rPr spc="-25" dirty="0"/>
              <a:t>data)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629912" y="167640"/>
                </a:moveTo>
                <a:lnTo>
                  <a:pt x="4462272" y="0"/>
                </a:lnTo>
                <a:lnTo>
                  <a:pt x="166878" y="0"/>
                </a:lnTo>
                <a:lnTo>
                  <a:pt x="0" y="167640"/>
                </a:lnTo>
                <a:lnTo>
                  <a:pt x="4629912" y="1676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854190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40">
                <a:moveTo>
                  <a:pt x="4462272" y="0"/>
                </a:moveTo>
                <a:lnTo>
                  <a:pt x="4629912" y="167640"/>
                </a:lnTo>
                <a:lnTo>
                  <a:pt x="0" y="167640"/>
                </a:lnTo>
                <a:lnTo>
                  <a:pt x="166877" y="0"/>
                </a:lnTo>
                <a:lnTo>
                  <a:pt x="446227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434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110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719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328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004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6127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221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8974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6503" y="2758439"/>
            <a:ext cx="0" cy="4179570"/>
          </a:xfrm>
          <a:custGeom>
            <a:avLst/>
            <a:gdLst/>
            <a:ahLst/>
            <a:cxnLst/>
            <a:rect l="l" t="t" r="r" b="b"/>
            <a:pathLst>
              <a:path h="4179570">
                <a:moveTo>
                  <a:pt x="0" y="0"/>
                </a:moveTo>
                <a:lnTo>
                  <a:pt x="0" y="4179570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1170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0"/>
                </a:moveTo>
                <a:lnTo>
                  <a:pt x="0" y="4200906"/>
                </a:lnTo>
              </a:path>
            </a:pathLst>
          </a:custGeom>
          <a:ln w="10668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5261" y="2747772"/>
            <a:ext cx="20955" cy="4201160"/>
          </a:xfrm>
          <a:custGeom>
            <a:avLst/>
            <a:gdLst/>
            <a:ahLst/>
            <a:cxnLst/>
            <a:rect l="l" t="t" r="r" b="b"/>
            <a:pathLst>
              <a:path w="20954" h="4201159">
                <a:moveTo>
                  <a:pt x="0" y="4200906"/>
                </a:moveTo>
                <a:lnTo>
                  <a:pt x="20574" y="4200906"/>
                </a:lnTo>
                <a:lnTo>
                  <a:pt x="20574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3926" y="2737104"/>
            <a:ext cx="21590" cy="4222750"/>
          </a:xfrm>
          <a:custGeom>
            <a:avLst/>
            <a:gdLst/>
            <a:ahLst/>
            <a:cxnLst/>
            <a:rect l="l" t="t" r="r" b="b"/>
            <a:pathLst>
              <a:path w="21589" h="4222750">
                <a:moveTo>
                  <a:pt x="0" y="4222242"/>
                </a:moveTo>
                <a:lnTo>
                  <a:pt x="21336" y="4222242"/>
                </a:lnTo>
                <a:lnTo>
                  <a:pt x="21336" y="0"/>
                </a:lnTo>
                <a:lnTo>
                  <a:pt x="0" y="0"/>
                </a:lnTo>
                <a:lnTo>
                  <a:pt x="0" y="4222242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3352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2109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0105" y="2726435"/>
            <a:ext cx="32384" cy="4243070"/>
          </a:xfrm>
          <a:custGeom>
            <a:avLst/>
            <a:gdLst/>
            <a:ahLst/>
            <a:cxnLst/>
            <a:rect l="l" t="t" r="r" b="b"/>
            <a:pathLst>
              <a:path w="32385" h="4243070">
                <a:moveTo>
                  <a:pt x="0" y="4242816"/>
                </a:moveTo>
                <a:lnTo>
                  <a:pt x="32003" y="4242816"/>
                </a:lnTo>
                <a:lnTo>
                  <a:pt x="32003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8864" y="2726435"/>
            <a:ext cx="31750" cy="4243070"/>
          </a:xfrm>
          <a:custGeom>
            <a:avLst/>
            <a:gdLst/>
            <a:ahLst/>
            <a:cxnLst/>
            <a:rect l="l" t="t" r="r" b="b"/>
            <a:pathLst>
              <a:path w="31750" h="424307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8290" y="2726435"/>
            <a:ext cx="20955" cy="4243070"/>
          </a:xfrm>
          <a:custGeom>
            <a:avLst/>
            <a:gdLst/>
            <a:ahLst/>
            <a:cxnLst/>
            <a:rect l="l" t="t" r="r" b="b"/>
            <a:pathLst>
              <a:path w="20954" h="4243070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6953" y="2726435"/>
            <a:ext cx="21590" cy="4243070"/>
          </a:xfrm>
          <a:custGeom>
            <a:avLst/>
            <a:gdLst/>
            <a:ahLst/>
            <a:cxnLst/>
            <a:rect l="l" t="t" r="r" b="b"/>
            <a:pathLst>
              <a:path w="21589" h="4243070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1620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6285" y="2737104"/>
            <a:ext cx="0" cy="4222750"/>
          </a:xfrm>
          <a:custGeom>
            <a:avLst/>
            <a:gdLst/>
            <a:ahLst/>
            <a:cxnLst/>
            <a:rect l="l" t="t" r="r" b="b"/>
            <a:pathLst>
              <a:path h="4222750">
                <a:moveTo>
                  <a:pt x="0" y="0"/>
                </a:moveTo>
                <a:lnTo>
                  <a:pt x="0" y="4222242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6285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32004"/>
                </a:lnTo>
                <a:lnTo>
                  <a:pt x="147065" y="41910"/>
                </a:lnTo>
                <a:lnTo>
                  <a:pt x="32003" y="41910"/>
                </a:lnTo>
                <a:lnTo>
                  <a:pt x="10667" y="32004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6285" y="27264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7" y="41910"/>
                </a:moveTo>
                <a:lnTo>
                  <a:pt x="220217" y="32004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10668"/>
                </a:lnTo>
                <a:lnTo>
                  <a:pt x="147065" y="0"/>
                </a:lnTo>
                <a:lnTo>
                  <a:pt x="32003" y="0"/>
                </a:lnTo>
                <a:lnTo>
                  <a:pt x="10667" y="10668"/>
                </a:lnTo>
                <a:lnTo>
                  <a:pt x="0" y="10668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56503" y="2768345"/>
            <a:ext cx="0" cy="4159250"/>
          </a:xfrm>
          <a:custGeom>
            <a:avLst/>
            <a:gdLst/>
            <a:ahLst/>
            <a:cxnLst/>
            <a:rect l="l" t="t" r="r" b="b"/>
            <a:pathLst>
              <a:path h="4159250">
                <a:moveTo>
                  <a:pt x="0" y="415899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6285" y="2747772"/>
            <a:ext cx="0" cy="4201160"/>
          </a:xfrm>
          <a:custGeom>
            <a:avLst/>
            <a:gdLst/>
            <a:ahLst/>
            <a:cxnLst/>
            <a:rect l="l" t="t" r="r" b="b"/>
            <a:pathLst>
              <a:path h="4201159">
                <a:moveTo>
                  <a:pt x="0" y="420090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2493264"/>
            <a:ext cx="1720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5" dirty="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12002" y="6089903"/>
            <a:ext cx="0" cy="848360"/>
          </a:xfrm>
          <a:custGeom>
            <a:avLst/>
            <a:gdLst/>
            <a:ahLst/>
            <a:cxnLst/>
            <a:rect l="l" t="t" r="r" b="b"/>
            <a:pathLst>
              <a:path h="848359">
                <a:moveTo>
                  <a:pt x="0" y="0"/>
                </a:moveTo>
                <a:lnTo>
                  <a:pt x="0" y="848106"/>
                </a:lnTo>
              </a:path>
            </a:pathLst>
          </a:custGeom>
          <a:ln w="3175">
            <a:solidFill>
              <a:srgbClr val="8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06667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8D3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000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943E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0091" y="6110478"/>
            <a:ext cx="20955" cy="848994"/>
          </a:xfrm>
          <a:custGeom>
            <a:avLst/>
            <a:gdLst/>
            <a:ahLst/>
            <a:cxnLst/>
            <a:rect l="l" t="t" r="r" b="b"/>
            <a:pathLst>
              <a:path w="20954" h="848995">
                <a:moveTo>
                  <a:pt x="0" y="848868"/>
                </a:moveTo>
                <a:lnTo>
                  <a:pt x="20574" y="848868"/>
                </a:lnTo>
                <a:lnTo>
                  <a:pt x="20574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48755" y="6110478"/>
            <a:ext cx="21590" cy="859155"/>
          </a:xfrm>
          <a:custGeom>
            <a:avLst/>
            <a:gdLst/>
            <a:ahLst/>
            <a:cxnLst/>
            <a:rect l="l" t="t" r="r" b="b"/>
            <a:pathLst>
              <a:path w="21589" h="859154">
                <a:moveTo>
                  <a:pt x="0" y="858774"/>
                </a:moveTo>
                <a:lnTo>
                  <a:pt x="21336" y="858774"/>
                </a:lnTo>
                <a:lnTo>
                  <a:pt x="21336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7514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86271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55029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3694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89" h="848359">
                <a:moveTo>
                  <a:pt x="0" y="848106"/>
                </a:moveTo>
                <a:lnTo>
                  <a:pt x="21336" y="848106"/>
                </a:lnTo>
                <a:lnTo>
                  <a:pt x="21336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13120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07785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7">
            <a:solidFill>
              <a:srgbClr val="B94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97117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B14A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220218" y="20573"/>
                </a:moveTo>
                <a:lnTo>
                  <a:pt x="220218" y="10667"/>
                </a:lnTo>
                <a:lnTo>
                  <a:pt x="198882" y="10667"/>
                </a:lnTo>
                <a:lnTo>
                  <a:pt x="188976" y="0"/>
                </a:lnTo>
                <a:lnTo>
                  <a:pt x="73152" y="0"/>
                </a:lnTo>
                <a:lnTo>
                  <a:pt x="41910" y="10668"/>
                </a:lnTo>
                <a:lnTo>
                  <a:pt x="21336" y="10668"/>
                </a:lnTo>
                <a:lnTo>
                  <a:pt x="10668" y="20574"/>
                </a:lnTo>
                <a:lnTo>
                  <a:pt x="0" y="20574"/>
                </a:lnTo>
                <a:lnTo>
                  <a:pt x="0" y="31242"/>
                </a:lnTo>
                <a:lnTo>
                  <a:pt x="21336" y="31242"/>
                </a:lnTo>
                <a:lnTo>
                  <a:pt x="41910" y="41910"/>
                </a:lnTo>
                <a:lnTo>
                  <a:pt x="156972" y="41910"/>
                </a:lnTo>
                <a:lnTo>
                  <a:pt x="178308" y="31242"/>
                </a:lnTo>
                <a:lnTo>
                  <a:pt x="198882" y="31241"/>
                </a:lnTo>
                <a:lnTo>
                  <a:pt x="209550" y="20573"/>
                </a:lnTo>
                <a:lnTo>
                  <a:pt x="220218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91784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98881" y="21336"/>
                </a:lnTo>
                <a:lnTo>
                  <a:pt x="178307" y="32004"/>
                </a:lnTo>
                <a:lnTo>
                  <a:pt x="156971" y="41910"/>
                </a:lnTo>
                <a:lnTo>
                  <a:pt x="41909" y="41910"/>
                </a:lnTo>
                <a:lnTo>
                  <a:pt x="21335" y="32004"/>
                </a:lnTo>
                <a:lnTo>
                  <a:pt x="10667" y="32004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1784" y="6079235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10">
                <a:moveTo>
                  <a:pt x="136398" y="0"/>
                </a:moveTo>
                <a:lnTo>
                  <a:pt x="188976" y="0"/>
                </a:lnTo>
                <a:lnTo>
                  <a:pt x="198882" y="10667"/>
                </a:lnTo>
                <a:lnTo>
                  <a:pt x="220218" y="10667"/>
                </a:lnTo>
                <a:lnTo>
                  <a:pt x="220218" y="20573"/>
                </a:lnTo>
                <a:lnTo>
                  <a:pt x="209550" y="20573"/>
                </a:lnTo>
                <a:lnTo>
                  <a:pt x="198882" y="31241"/>
                </a:lnTo>
                <a:lnTo>
                  <a:pt x="178308" y="31241"/>
                </a:lnTo>
                <a:lnTo>
                  <a:pt x="156972" y="41909"/>
                </a:lnTo>
                <a:lnTo>
                  <a:pt x="41910" y="41909"/>
                </a:lnTo>
                <a:lnTo>
                  <a:pt x="21336" y="31241"/>
                </a:lnTo>
                <a:lnTo>
                  <a:pt x="0" y="31241"/>
                </a:lnTo>
                <a:lnTo>
                  <a:pt x="0" y="20573"/>
                </a:lnTo>
                <a:lnTo>
                  <a:pt x="10668" y="20573"/>
                </a:lnTo>
                <a:lnTo>
                  <a:pt x="21336" y="10667"/>
                </a:lnTo>
                <a:lnTo>
                  <a:pt x="41910" y="10667"/>
                </a:lnTo>
                <a:lnTo>
                  <a:pt x="73152" y="0"/>
                </a:lnTo>
                <a:lnTo>
                  <a:pt x="13639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12002" y="6089903"/>
            <a:ext cx="0" cy="837565"/>
          </a:xfrm>
          <a:custGeom>
            <a:avLst/>
            <a:gdLst/>
            <a:ahLst/>
            <a:cxnLst/>
            <a:rect l="l" t="t" r="r" b="b"/>
            <a:pathLst>
              <a:path h="837565">
                <a:moveTo>
                  <a:pt x="0" y="83743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91784" y="611047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52997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72071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10668">
            <a:solidFill>
              <a:srgbClr val="0000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61784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5">
            <a:solidFill>
              <a:srgbClr val="000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5495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90" h="848995">
                <a:moveTo>
                  <a:pt x="0" y="848868"/>
                </a:moveTo>
                <a:lnTo>
                  <a:pt x="21335" y="848868"/>
                </a:lnTo>
                <a:lnTo>
                  <a:pt x="21335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4921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3" y="858774"/>
                </a:lnTo>
                <a:lnTo>
                  <a:pt x="20573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82918" y="6121146"/>
            <a:ext cx="32384" cy="848360"/>
          </a:xfrm>
          <a:custGeom>
            <a:avLst/>
            <a:gdLst/>
            <a:ahLst/>
            <a:cxnLst/>
            <a:rect l="l" t="t" r="r" b="b"/>
            <a:pathLst>
              <a:path w="32384" h="848359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1676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20433" y="6121146"/>
            <a:ext cx="31750" cy="848360"/>
          </a:xfrm>
          <a:custGeom>
            <a:avLst/>
            <a:gdLst/>
            <a:ahLst/>
            <a:cxnLst/>
            <a:rect l="l" t="t" r="r" b="b"/>
            <a:pathLst>
              <a:path w="31750" h="848359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99097" y="6121146"/>
            <a:ext cx="21590" cy="848360"/>
          </a:xfrm>
          <a:custGeom>
            <a:avLst/>
            <a:gdLst/>
            <a:ahLst/>
            <a:cxnLst/>
            <a:rect l="l" t="t" r="r" b="b"/>
            <a:pathLst>
              <a:path w="21590" h="848359">
                <a:moveTo>
                  <a:pt x="0" y="848106"/>
                </a:moveTo>
                <a:lnTo>
                  <a:pt x="21335" y="848106"/>
                </a:lnTo>
                <a:lnTo>
                  <a:pt x="21335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78523" y="6110478"/>
            <a:ext cx="20955" cy="859155"/>
          </a:xfrm>
          <a:custGeom>
            <a:avLst/>
            <a:gdLst/>
            <a:ahLst/>
            <a:cxnLst/>
            <a:rect l="l" t="t" r="r" b="b"/>
            <a:pathLst>
              <a:path w="20954" h="8591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57188" y="6110478"/>
            <a:ext cx="21590" cy="848994"/>
          </a:xfrm>
          <a:custGeom>
            <a:avLst/>
            <a:gdLst/>
            <a:ahLst/>
            <a:cxnLst/>
            <a:rect l="l" t="t" r="r" b="b"/>
            <a:pathLst>
              <a:path w="21589" h="848995">
                <a:moveTo>
                  <a:pt x="0" y="848868"/>
                </a:moveTo>
                <a:lnTo>
                  <a:pt x="21336" y="848868"/>
                </a:lnTo>
                <a:lnTo>
                  <a:pt x="21336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52234" y="6110478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9906">
            <a:solidFill>
              <a:srgbClr val="0000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47282" y="6099809"/>
            <a:ext cx="0" cy="848994"/>
          </a:xfrm>
          <a:custGeom>
            <a:avLst/>
            <a:gdLst/>
            <a:ahLst/>
            <a:cxnLst/>
            <a:rect l="l" t="t" r="r" b="b"/>
            <a:pathLst>
              <a:path h="848995">
                <a:moveTo>
                  <a:pt x="0" y="0"/>
                </a:moveTo>
                <a:lnTo>
                  <a:pt x="0" y="848868"/>
                </a:lnTo>
              </a:path>
            </a:pathLst>
          </a:custGeom>
          <a:ln w="3175">
            <a:solidFill>
              <a:srgbClr val="000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230123" y="20573"/>
                </a:moveTo>
                <a:lnTo>
                  <a:pt x="230123" y="10667"/>
                </a:lnTo>
                <a:lnTo>
                  <a:pt x="198881" y="10667"/>
                </a:lnTo>
                <a:lnTo>
                  <a:pt x="177545" y="0"/>
                </a:lnTo>
                <a:lnTo>
                  <a:pt x="62483" y="0"/>
                </a:lnTo>
                <a:lnTo>
                  <a:pt x="41909" y="10668"/>
                </a:lnTo>
                <a:lnTo>
                  <a:pt x="20573" y="10668"/>
                </a:lnTo>
                <a:lnTo>
                  <a:pt x="9905" y="20574"/>
                </a:lnTo>
                <a:lnTo>
                  <a:pt x="0" y="20574"/>
                </a:lnTo>
                <a:lnTo>
                  <a:pt x="0" y="31242"/>
                </a:lnTo>
                <a:lnTo>
                  <a:pt x="31241" y="31242"/>
                </a:lnTo>
                <a:lnTo>
                  <a:pt x="51815" y="41910"/>
                </a:lnTo>
                <a:lnTo>
                  <a:pt x="167639" y="41910"/>
                </a:lnTo>
                <a:lnTo>
                  <a:pt x="188213" y="31241"/>
                </a:lnTo>
                <a:lnTo>
                  <a:pt x="209549" y="31241"/>
                </a:lnTo>
                <a:lnTo>
                  <a:pt x="219455" y="20573"/>
                </a:lnTo>
                <a:lnTo>
                  <a:pt x="230123" y="20573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47282" y="6938009"/>
            <a:ext cx="230504" cy="31750"/>
          </a:xfrm>
          <a:custGeom>
            <a:avLst/>
            <a:gdLst/>
            <a:ahLst/>
            <a:cxnLst/>
            <a:rect l="l" t="t" r="r" b="b"/>
            <a:pathLst>
              <a:path w="230504" h="31750">
                <a:moveTo>
                  <a:pt x="230124" y="0"/>
                </a:moveTo>
                <a:lnTo>
                  <a:pt x="219456" y="10668"/>
                </a:lnTo>
                <a:lnTo>
                  <a:pt x="209550" y="10668"/>
                </a:lnTo>
                <a:lnTo>
                  <a:pt x="188214" y="21336"/>
                </a:lnTo>
                <a:lnTo>
                  <a:pt x="167640" y="31242"/>
                </a:lnTo>
                <a:lnTo>
                  <a:pt x="51816" y="31242"/>
                </a:lnTo>
                <a:lnTo>
                  <a:pt x="31242" y="21336"/>
                </a:lnTo>
                <a:lnTo>
                  <a:pt x="9906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47282" y="6079235"/>
            <a:ext cx="230504" cy="41910"/>
          </a:xfrm>
          <a:custGeom>
            <a:avLst/>
            <a:gdLst/>
            <a:ahLst/>
            <a:cxnLst/>
            <a:rect l="l" t="t" r="r" b="b"/>
            <a:pathLst>
              <a:path w="230504" h="41910">
                <a:moveTo>
                  <a:pt x="125729" y="0"/>
                </a:moveTo>
                <a:lnTo>
                  <a:pt x="177545" y="0"/>
                </a:lnTo>
                <a:lnTo>
                  <a:pt x="198881" y="10667"/>
                </a:lnTo>
                <a:lnTo>
                  <a:pt x="230123" y="10667"/>
                </a:lnTo>
                <a:lnTo>
                  <a:pt x="230123" y="20573"/>
                </a:lnTo>
                <a:lnTo>
                  <a:pt x="219455" y="20573"/>
                </a:lnTo>
                <a:lnTo>
                  <a:pt x="209549" y="31241"/>
                </a:lnTo>
                <a:lnTo>
                  <a:pt x="188213" y="31241"/>
                </a:lnTo>
                <a:lnTo>
                  <a:pt x="167639" y="41910"/>
                </a:lnTo>
                <a:lnTo>
                  <a:pt x="51815" y="41910"/>
                </a:lnTo>
                <a:lnTo>
                  <a:pt x="31241" y="31242"/>
                </a:lnTo>
                <a:lnTo>
                  <a:pt x="0" y="31242"/>
                </a:lnTo>
                <a:lnTo>
                  <a:pt x="0" y="20574"/>
                </a:lnTo>
                <a:lnTo>
                  <a:pt x="9905" y="20574"/>
                </a:lnTo>
                <a:lnTo>
                  <a:pt x="20573" y="10668"/>
                </a:lnTo>
                <a:lnTo>
                  <a:pt x="41909" y="10668"/>
                </a:lnTo>
                <a:lnTo>
                  <a:pt x="62483" y="0"/>
                </a:lnTo>
                <a:lnTo>
                  <a:pt x="125729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77406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7282" y="609980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507733" y="5846064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432797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380219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27642" y="6403847"/>
            <a:ext cx="52705" cy="565785"/>
          </a:xfrm>
          <a:custGeom>
            <a:avLst/>
            <a:gdLst/>
            <a:ahLst/>
            <a:cxnLst/>
            <a:rect l="l" t="t" r="r" b="b"/>
            <a:pathLst>
              <a:path w="52704" h="56578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75826" y="6393179"/>
            <a:ext cx="52069" cy="576580"/>
          </a:xfrm>
          <a:custGeom>
            <a:avLst/>
            <a:gdLst/>
            <a:ahLst/>
            <a:cxnLst/>
            <a:rect l="l" t="t" r="r" b="b"/>
            <a:pathLst>
              <a:path w="52070" h="576579">
                <a:moveTo>
                  <a:pt x="51816" y="576072"/>
                </a:moveTo>
                <a:lnTo>
                  <a:pt x="51816" y="10668"/>
                </a:lnTo>
                <a:lnTo>
                  <a:pt x="0" y="0"/>
                </a:lnTo>
                <a:lnTo>
                  <a:pt x="0" y="566166"/>
                </a:lnTo>
                <a:lnTo>
                  <a:pt x="51816" y="5760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43821" y="6382511"/>
            <a:ext cx="32384" cy="577215"/>
          </a:xfrm>
          <a:custGeom>
            <a:avLst/>
            <a:gdLst/>
            <a:ahLst/>
            <a:cxnLst/>
            <a:rect l="l" t="t" r="r" b="b"/>
            <a:pathLst>
              <a:path w="32384" h="577215">
                <a:moveTo>
                  <a:pt x="32003" y="576834"/>
                </a:moveTo>
                <a:lnTo>
                  <a:pt x="32003" y="10668"/>
                </a:lnTo>
                <a:lnTo>
                  <a:pt x="0" y="0"/>
                </a:lnTo>
                <a:lnTo>
                  <a:pt x="0" y="555498"/>
                </a:lnTo>
                <a:lnTo>
                  <a:pt x="32003" y="576834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43821" y="6372605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3"/>
                </a:lnTo>
              </a:path>
            </a:pathLst>
          </a:custGeom>
          <a:ln w="3175">
            <a:solidFill>
              <a:srgbClr val="B8B8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8" y="41909"/>
                </a:moveTo>
                <a:lnTo>
                  <a:pt x="220218" y="31241"/>
                </a:lnTo>
                <a:lnTo>
                  <a:pt x="188976" y="10667"/>
                </a:lnTo>
                <a:lnTo>
                  <a:pt x="136398" y="0"/>
                </a:lnTo>
                <a:lnTo>
                  <a:pt x="32004" y="0"/>
                </a:lnTo>
                <a:lnTo>
                  <a:pt x="0" y="21336"/>
                </a:lnTo>
                <a:lnTo>
                  <a:pt x="0" y="31242"/>
                </a:lnTo>
                <a:lnTo>
                  <a:pt x="32004" y="41910"/>
                </a:lnTo>
                <a:lnTo>
                  <a:pt x="83820" y="52577"/>
                </a:lnTo>
                <a:lnTo>
                  <a:pt x="188976" y="52577"/>
                </a:lnTo>
                <a:lnTo>
                  <a:pt x="220218" y="41909"/>
                </a:lnTo>
                <a:close/>
              </a:path>
            </a:pathLst>
          </a:custGeom>
          <a:solidFill>
            <a:srgbClr val="9A9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43821" y="6927342"/>
            <a:ext cx="220345" cy="41910"/>
          </a:xfrm>
          <a:custGeom>
            <a:avLst/>
            <a:gdLst/>
            <a:ahLst/>
            <a:cxnLst/>
            <a:rect l="l" t="t" r="r" b="b"/>
            <a:pathLst>
              <a:path w="220345" h="41909">
                <a:moveTo>
                  <a:pt x="220218" y="21335"/>
                </a:moveTo>
                <a:lnTo>
                  <a:pt x="188976" y="41909"/>
                </a:lnTo>
                <a:lnTo>
                  <a:pt x="83820" y="41909"/>
                </a:lnTo>
                <a:lnTo>
                  <a:pt x="32004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43821" y="6351270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83820" y="0"/>
                </a:moveTo>
                <a:lnTo>
                  <a:pt x="136398" y="0"/>
                </a:lnTo>
                <a:lnTo>
                  <a:pt x="188976" y="10667"/>
                </a:lnTo>
                <a:lnTo>
                  <a:pt x="220218" y="31241"/>
                </a:lnTo>
                <a:lnTo>
                  <a:pt x="220218" y="41909"/>
                </a:lnTo>
                <a:lnTo>
                  <a:pt x="188976" y="52577"/>
                </a:lnTo>
                <a:lnTo>
                  <a:pt x="83820" y="52577"/>
                </a:lnTo>
                <a:lnTo>
                  <a:pt x="32004" y="41909"/>
                </a:lnTo>
                <a:lnTo>
                  <a:pt x="0" y="31241"/>
                </a:lnTo>
                <a:lnTo>
                  <a:pt x="0" y="21335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64040" y="6393179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43821" y="6372605"/>
            <a:ext cx="0" cy="554990"/>
          </a:xfrm>
          <a:custGeom>
            <a:avLst/>
            <a:gdLst/>
            <a:ahLst/>
            <a:cxnLst/>
            <a:rect l="l" t="t" r="r" b="b"/>
            <a:pathLst>
              <a:path h="554990">
                <a:moveTo>
                  <a:pt x="0" y="55473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305035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219456" y="41909"/>
                </a:moveTo>
                <a:lnTo>
                  <a:pt x="219456" y="31241"/>
                </a:lnTo>
                <a:lnTo>
                  <a:pt x="188214" y="10667"/>
                </a:lnTo>
                <a:lnTo>
                  <a:pt x="146304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0574" y="52577"/>
                </a:lnTo>
                <a:lnTo>
                  <a:pt x="73152" y="62484"/>
                </a:lnTo>
                <a:lnTo>
                  <a:pt x="188214" y="62483"/>
                </a:lnTo>
                <a:lnTo>
                  <a:pt x="219456" y="41909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89085" y="6906768"/>
            <a:ext cx="219710" cy="62865"/>
          </a:xfrm>
          <a:custGeom>
            <a:avLst/>
            <a:gdLst/>
            <a:ahLst/>
            <a:cxnLst/>
            <a:rect l="l" t="t" r="r" b="b"/>
            <a:pathLst>
              <a:path w="219709" h="62865">
                <a:moveTo>
                  <a:pt x="83820" y="0"/>
                </a:moveTo>
                <a:lnTo>
                  <a:pt x="146304" y="0"/>
                </a:lnTo>
                <a:lnTo>
                  <a:pt x="188214" y="10667"/>
                </a:lnTo>
                <a:lnTo>
                  <a:pt x="219456" y="31241"/>
                </a:lnTo>
                <a:lnTo>
                  <a:pt x="219456" y="41909"/>
                </a:lnTo>
                <a:lnTo>
                  <a:pt x="188214" y="62483"/>
                </a:lnTo>
                <a:lnTo>
                  <a:pt x="73152" y="62484"/>
                </a:lnTo>
                <a:lnTo>
                  <a:pt x="20574" y="52577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739631" y="6673595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348471" y="6382511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66"/>
                </a:lnTo>
              </a:path>
            </a:pathLst>
          </a:custGeom>
          <a:ln w="10668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11895" y="6393179"/>
            <a:ext cx="31750" cy="576580"/>
          </a:xfrm>
          <a:custGeom>
            <a:avLst/>
            <a:gdLst/>
            <a:ahLst/>
            <a:cxnLst/>
            <a:rect l="l" t="t" r="r" b="b"/>
            <a:pathLst>
              <a:path w="31750" h="576579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48650" y="6403847"/>
            <a:ext cx="63500" cy="565785"/>
          </a:xfrm>
          <a:custGeom>
            <a:avLst/>
            <a:gdLst/>
            <a:ahLst/>
            <a:cxnLst/>
            <a:rect l="l" t="t" r="r" b="b"/>
            <a:pathLst>
              <a:path w="63500" h="565784">
                <a:moveTo>
                  <a:pt x="0" y="0"/>
                </a:moveTo>
                <a:lnTo>
                  <a:pt x="0" y="565404"/>
                </a:lnTo>
                <a:lnTo>
                  <a:pt x="63246" y="56540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22742" y="6403847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4">
                <a:moveTo>
                  <a:pt x="0" y="0"/>
                </a:moveTo>
                <a:lnTo>
                  <a:pt x="0" y="565404"/>
                </a:lnTo>
              </a:path>
            </a:pathLst>
          </a:custGeom>
          <a:ln w="51816">
            <a:solidFill>
              <a:srgbClr val="1F49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44256" y="6393179"/>
            <a:ext cx="52705" cy="576580"/>
          </a:xfrm>
          <a:custGeom>
            <a:avLst/>
            <a:gdLst/>
            <a:ahLst/>
            <a:cxnLst/>
            <a:rect l="l" t="t" r="r" b="b"/>
            <a:pathLst>
              <a:path w="52704" h="576579">
                <a:moveTo>
                  <a:pt x="52577" y="576072"/>
                </a:moveTo>
                <a:lnTo>
                  <a:pt x="52577" y="10668"/>
                </a:lnTo>
                <a:lnTo>
                  <a:pt x="0" y="0"/>
                </a:lnTo>
                <a:lnTo>
                  <a:pt x="0" y="566166"/>
                </a:lnTo>
                <a:lnTo>
                  <a:pt x="52577" y="57607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33588" y="6382511"/>
            <a:ext cx="0" cy="577215"/>
          </a:xfrm>
          <a:custGeom>
            <a:avLst/>
            <a:gdLst/>
            <a:ahLst/>
            <a:cxnLst/>
            <a:rect l="l" t="t" r="r" b="b"/>
            <a:pathLst>
              <a:path h="577215">
                <a:moveTo>
                  <a:pt x="0" y="0"/>
                </a:moveTo>
                <a:lnTo>
                  <a:pt x="0" y="576834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230885" y="31241"/>
                </a:moveTo>
                <a:lnTo>
                  <a:pt x="199643" y="10667"/>
                </a:lnTo>
                <a:lnTo>
                  <a:pt x="157733" y="0"/>
                </a:lnTo>
                <a:lnTo>
                  <a:pt x="41909" y="0"/>
                </a:lnTo>
                <a:lnTo>
                  <a:pt x="10667" y="21336"/>
                </a:lnTo>
                <a:lnTo>
                  <a:pt x="0" y="31242"/>
                </a:lnTo>
                <a:lnTo>
                  <a:pt x="21335" y="41910"/>
                </a:lnTo>
                <a:lnTo>
                  <a:pt x="73913" y="52577"/>
                </a:lnTo>
                <a:lnTo>
                  <a:pt x="188975" y="52577"/>
                </a:lnTo>
                <a:lnTo>
                  <a:pt x="220217" y="41909"/>
                </a:lnTo>
                <a:lnTo>
                  <a:pt x="230885" y="3124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22919" y="6938009"/>
            <a:ext cx="231140" cy="31750"/>
          </a:xfrm>
          <a:custGeom>
            <a:avLst/>
            <a:gdLst/>
            <a:ahLst/>
            <a:cxnLst/>
            <a:rect l="l" t="t" r="r" b="b"/>
            <a:pathLst>
              <a:path w="231140" h="31750">
                <a:moveTo>
                  <a:pt x="230885" y="0"/>
                </a:moveTo>
                <a:lnTo>
                  <a:pt x="220217" y="10668"/>
                </a:lnTo>
                <a:lnTo>
                  <a:pt x="188975" y="31242"/>
                </a:lnTo>
                <a:lnTo>
                  <a:pt x="73913" y="31242"/>
                </a:lnTo>
                <a:lnTo>
                  <a:pt x="21335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2919" y="6351270"/>
            <a:ext cx="231140" cy="52705"/>
          </a:xfrm>
          <a:custGeom>
            <a:avLst/>
            <a:gdLst/>
            <a:ahLst/>
            <a:cxnLst/>
            <a:rect l="l" t="t" r="r" b="b"/>
            <a:pathLst>
              <a:path w="231140" h="52704">
                <a:moveTo>
                  <a:pt x="105155" y="0"/>
                </a:moveTo>
                <a:lnTo>
                  <a:pt x="157733" y="0"/>
                </a:lnTo>
                <a:lnTo>
                  <a:pt x="199643" y="10667"/>
                </a:lnTo>
                <a:lnTo>
                  <a:pt x="230885" y="31241"/>
                </a:lnTo>
                <a:lnTo>
                  <a:pt x="220217" y="41909"/>
                </a:lnTo>
                <a:lnTo>
                  <a:pt x="188975" y="52577"/>
                </a:lnTo>
                <a:lnTo>
                  <a:pt x="73913" y="52577"/>
                </a:lnTo>
                <a:lnTo>
                  <a:pt x="21335" y="41909"/>
                </a:lnTo>
                <a:lnTo>
                  <a:pt x="0" y="31241"/>
                </a:lnTo>
                <a:lnTo>
                  <a:pt x="10667" y="21335"/>
                </a:lnTo>
                <a:lnTo>
                  <a:pt x="41909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53806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22919" y="6382511"/>
            <a:ext cx="0" cy="555625"/>
          </a:xfrm>
          <a:custGeom>
            <a:avLst/>
            <a:gdLst/>
            <a:ahLst/>
            <a:cxnLst/>
            <a:rect l="l" t="t" r="r" b="b"/>
            <a:pathLst>
              <a:path h="555625">
                <a:moveTo>
                  <a:pt x="0" y="55549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184133" y="6118097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782686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45730" y="6675881"/>
            <a:ext cx="32384" cy="293370"/>
          </a:xfrm>
          <a:custGeom>
            <a:avLst/>
            <a:gdLst/>
            <a:ahLst/>
            <a:cxnLst/>
            <a:rect l="l" t="t" r="r" b="b"/>
            <a:pathLst>
              <a:path w="32384" h="293370">
                <a:moveTo>
                  <a:pt x="32003" y="272796"/>
                </a:moveTo>
                <a:lnTo>
                  <a:pt x="32003" y="0"/>
                </a:lnTo>
                <a:lnTo>
                  <a:pt x="0" y="10668"/>
                </a:lnTo>
                <a:lnTo>
                  <a:pt x="0" y="293370"/>
                </a:lnTo>
                <a:lnTo>
                  <a:pt x="32003" y="272796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83245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56956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EEE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88757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78470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20574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219456" y="32003"/>
                </a:moveTo>
                <a:lnTo>
                  <a:pt x="198882" y="10667"/>
                </a:lnTo>
                <a:lnTo>
                  <a:pt x="156972" y="0"/>
                </a:lnTo>
                <a:lnTo>
                  <a:pt x="52578" y="0"/>
                </a:lnTo>
                <a:lnTo>
                  <a:pt x="10668" y="21336"/>
                </a:lnTo>
                <a:lnTo>
                  <a:pt x="0" y="32004"/>
                </a:lnTo>
                <a:lnTo>
                  <a:pt x="20574" y="41910"/>
                </a:lnTo>
                <a:lnTo>
                  <a:pt x="62484" y="52577"/>
                </a:lnTo>
                <a:lnTo>
                  <a:pt x="177546" y="52577"/>
                </a:lnTo>
                <a:lnTo>
                  <a:pt x="209550" y="41909"/>
                </a:lnTo>
                <a:lnTo>
                  <a:pt x="219456" y="3200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68183" y="6938009"/>
            <a:ext cx="219710" cy="31750"/>
          </a:xfrm>
          <a:custGeom>
            <a:avLst/>
            <a:gdLst/>
            <a:ahLst/>
            <a:cxnLst/>
            <a:rect l="l" t="t" r="r" b="b"/>
            <a:pathLst>
              <a:path w="219709" h="31750">
                <a:moveTo>
                  <a:pt x="219455" y="0"/>
                </a:moveTo>
                <a:lnTo>
                  <a:pt x="209549" y="10668"/>
                </a:lnTo>
                <a:lnTo>
                  <a:pt x="177545" y="31242"/>
                </a:lnTo>
                <a:lnTo>
                  <a:pt x="62483" y="31242"/>
                </a:lnTo>
                <a:lnTo>
                  <a:pt x="20573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68183" y="6633971"/>
            <a:ext cx="219710" cy="52705"/>
          </a:xfrm>
          <a:custGeom>
            <a:avLst/>
            <a:gdLst/>
            <a:ahLst/>
            <a:cxnLst/>
            <a:rect l="l" t="t" r="r" b="b"/>
            <a:pathLst>
              <a:path w="219709" h="52704">
                <a:moveTo>
                  <a:pt x="104394" y="0"/>
                </a:moveTo>
                <a:lnTo>
                  <a:pt x="156972" y="0"/>
                </a:lnTo>
                <a:lnTo>
                  <a:pt x="198882" y="10668"/>
                </a:lnTo>
                <a:lnTo>
                  <a:pt x="219456" y="32004"/>
                </a:lnTo>
                <a:lnTo>
                  <a:pt x="209550" y="41910"/>
                </a:lnTo>
                <a:lnTo>
                  <a:pt x="177546" y="52578"/>
                </a:lnTo>
                <a:lnTo>
                  <a:pt x="62484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10668" y="21336"/>
                </a:lnTo>
                <a:lnTo>
                  <a:pt x="52578" y="0"/>
                </a:lnTo>
                <a:lnTo>
                  <a:pt x="104394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87640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68183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628635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227569" y="6665976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10668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80326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72796"/>
                </a:moveTo>
                <a:lnTo>
                  <a:pt x="41909" y="0"/>
                </a:lnTo>
                <a:lnTo>
                  <a:pt x="0" y="10668"/>
                </a:lnTo>
                <a:lnTo>
                  <a:pt x="0" y="293370"/>
                </a:lnTo>
                <a:lnTo>
                  <a:pt x="41909" y="272796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17842" y="6686550"/>
            <a:ext cx="62865" cy="283210"/>
          </a:xfrm>
          <a:custGeom>
            <a:avLst/>
            <a:gdLst/>
            <a:ahLst/>
            <a:cxnLst/>
            <a:rect l="l" t="t" r="r" b="b"/>
            <a:pathLst>
              <a:path w="62865" h="283209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91553" y="668655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09">
                <a:moveTo>
                  <a:pt x="0" y="0"/>
                </a:moveTo>
                <a:lnTo>
                  <a:pt x="0" y="282701"/>
                </a:lnTo>
              </a:path>
            </a:pathLst>
          </a:custGeom>
          <a:ln w="52577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3354" y="6675881"/>
            <a:ext cx="41910" cy="293370"/>
          </a:xfrm>
          <a:custGeom>
            <a:avLst/>
            <a:gdLst/>
            <a:ahLst/>
            <a:cxnLst/>
            <a:rect l="l" t="t" r="r" b="b"/>
            <a:pathLst>
              <a:path w="41909" h="293370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18019" y="6665976"/>
            <a:ext cx="0" cy="293370"/>
          </a:xfrm>
          <a:custGeom>
            <a:avLst/>
            <a:gdLst/>
            <a:ahLst/>
            <a:cxnLst/>
            <a:rect l="l" t="t" r="r" b="b"/>
            <a:pathLst>
              <a:path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220217" y="32003"/>
                </a:moveTo>
                <a:lnTo>
                  <a:pt x="198881" y="10667"/>
                </a:lnTo>
                <a:lnTo>
                  <a:pt x="167639" y="0"/>
                </a:lnTo>
                <a:lnTo>
                  <a:pt x="52577" y="0"/>
                </a:lnTo>
                <a:lnTo>
                  <a:pt x="10667" y="21336"/>
                </a:lnTo>
                <a:lnTo>
                  <a:pt x="0" y="32004"/>
                </a:lnTo>
                <a:lnTo>
                  <a:pt x="10667" y="41910"/>
                </a:lnTo>
                <a:lnTo>
                  <a:pt x="52577" y="52577"/>
                </a:lnTo>
                <a:lnTo>
                  <a:pt x="167639" y="52577"/>
                </a:lnTo>
                <a:lnTo>
                  <a:pt x="209549" y="41909"/>
                </a:lnTo>
                <a:lnTo>
                  <a:pt x="220217" y="32003"/>
                </a:lnTo>
                <a:close/>
              </a:path>
            </a:pathLst>
          </a:custGeom>
          <a:solidFill>
            <a:srgbClr val="60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12685" y="6938009"/>
            <a:ext cx="220345" cy="31750"/>
          </a:xfrm>
          <a:custGeom>
            <a:avLst/>
            <a:gdLst/>
            <a:ahLst/>
            <a:cxnLst/>
            <a:rect l="l" t="t" r="r" b="b"/>
            <a:pathLst>
              <a:path w="220345" h="31750">
                <a:moveTo>
                  <a:pt x="220218" y="0"/>
                </a:moveTo>
                <a:lnTo>
                  <a:pt x="209550" y="10668"/>
                </a:lnTo>
                <a:lnTo>
                  <a:pt x="167640" y="31242"/>
                </a:lnTo>
                <a:lnTo>
                  <a:pt x="52578" y="31242"/>
                </a:lnTo>
                <a:lnTo>
                  <a:pt x="10668" y="21336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12685" y="6633971"/>
            <a:ext cx="220345" cy="52705"/>
          </a:xfrm>
          <a:custGeom>
            <a:avLst/>
            <a:gdLst/>
            <a:ahLst/>
            <a:cxnLst/>
            <a:rect l="l" t="t" r="r" b="b"/>
            <a:pathLst>
              <a:path w="220345" h="52704">
                <a:moveTo>
                  <a:pt x="115061" y="0"/>
                </a:moveTo>
                <a:lnTo>
                  <a:pt x="167639" y="0"/>
                </a:lnTo>
                <a:lnTo>
                  <a:pt x="198881" y="10668"/>
                </a:lnTo>
                <a:lnTo>
                  <a:pt x="220217" y="32004"/>
                </a:lnTo>
                <a:lnTo>
                  <a:pt x="209549" y="41910"/>
                </a:lnTo>
                <a:lnTo>
                  <a:pt x="167639" y="52578"/>
                </a:lnTo>
                <a:lnTo>
                  <a:pt x="52577" y="52578"/>
                </a:lnTo>
                <a:lnTo>
                  <a:pt x="10667" y="41910"/>
                </a:lnTo>
                <a:lnTo>
                  <a:pt x="0" y="32004"/>
                </a:lnTo>
                <a:lnTo>
                  <a:pt x="10667" y="21336"/>
                </a:lnTo>
                <a:lnTo>
                  <a:pt x="52577" y="0"/>
                </a:lnTo>
                <a:lnTo>
                  <a:pt x="11506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32904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12685" y="6665976"/>
            <a:ext cx="0" cy="272415"/>
          </a:xfrm>
          <a:custGeom>
            <a:avLst/>
            <a:gdLst/>
            <a:ahLst/>
            <a:cxnLst/>
            <a:rect l="l" t="t" r="r" b="b"/>
            <a:pathLst>
              <a:path h="272415">
                <a:moveTo>
                  <a:pt x="0" y="272033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063231" y="6400800"/>
            <a:ext cx="10350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90804" y="1908555"/>
            <a:ext cx="403034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120" algn="l"/>
              </a:tabLst>
            </a:pPr>
            <a:r>
              <a:rPr sz="2600" spc="10" dirty="0">
                <a:latin typeface="Calibri"/>
                <a:cs typeface="Calibri"/>
              </a:rPr>
              <a:t>1.	</a:t>
            </a:r>
            <a:r>
              <a:rPr sz="2600" spc="5" dirty="0">
                <a:latin typeface="Calibri"/>
                <a:cs typeface="Calibri"/>
              </a:rPr>
              <a:t>Singaporean 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(should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15" dirty="0">
                <a:solidFill>
                  <a:srgbClr val="FF0000"/>
                </a:solidFill>
                <a:latin typeface="Calibri"/>
                <a:cs typeface="Calibri"/>
              </a:rPr>
              <a:t>≥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5442" rIns="0" bIns="0" rtlCol="0">
            <a:spAutoFit/>
          </a:bodyPr>
          <a:lstStyle/>
          <a:p>
            <a:pPr marL="645795">
              <a:lnSpc>
                <a:spcPct val="100000"/>
              </a:lnSpc>
            </a:pPr>
            <a:r>
              <a:rPr sz="2600" spc="20" dirty="0">
                <a:solidFill>
                  <a:srgbClr val="FF0000"/>
                </a:solidFill>
              </a:rPr>
              <a:t>70% </a:t>
            </a:r>
            <a:r>
              <a:rPr sz="2600" spc="5" dirty="0">
                <a:solidFill>
                  <a:srgbClr val="FF0000"/>
                </a:solidFill>
              </a:rPr>
              <a:t>according </a:t>
            </a:r>
            <a:r>
              <a:rPr sz="2600" dirty="0">
                <a:solidFill>
                  <a:srgbClr val="FF0000"/>
                </a:solidFill>
              </a:rPr>
              <a:t>to </a:t>
            </a:r>
            <a:r>
              <a:rPr sz="2600" spc="20" dirty="0">
                <a:solidFill>
                  <a:srgbClr val="FF0000"/>
                </a:solidFill>
              </a:rPr>
              <a:t>MOE</a:t>
            </a:r>
            <a:r>
              <a:rPr sz="2600" spc="-90" dirty="0">
                <a:solidFill>
                  <a:srgbClr val="FF0000"/>
                </a:solidFill>
              </a:rPr>
              <a:t> </a:t>
            </a:r>
            <a:r>
              <a:rPr sz="2600" spc="15" dirty="0">
                <a:solidFill>
                  <a:srgbClr val="FF0000"/>
                </a:solidFill>
              </a:rPr>
              <a:t>rules)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647065" algn="l"/>
              </a:tabLst>
            </a:pPr>
            <a:r>
              <a:rPr sz="2600" spc="10" dirty="0"/>
              <a:t>Chinese</a:t>
            </a:r>
            <a:endParaRPr sz="2600"/>
          </a:p>
          <a:p>
            <a:pPr marL="646430" indent="-566420">
              <a:lnSpc>
                <a:spcPct val="100000"/>
              </a:lnSpc>
              <a:spcBef>
                <a:spcPts val="63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Indonesian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0" dirty="0"/>
              <a:t>Vietnamese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20"/>
              </a:spcBef>
              <a:buAutoNum type="arabicPeriod" startAt="2"/>
              <a:tabLst>
                <a:tab pos="647065" algn="l"/>
              </a:tabLst>
            </a:pPr>
            <a:r>
              <a:rPr sz="2650" spc="-20" dirty="0"/>
              <a:t>Malaysian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15"/>
              </a:spcBef>
              <a:buAutoNum type="arabicPeriod" startAt="2"/>
              <a:tabLst>
                <a:tab pos="647065" algn="l"/>
              </a:tabLst>
            </a:pPr>
            <a:r>
              <a:rPr sz="2650" spc="-15" dirty="0"/>
              <a:t>European</a:t>
            </a:r>
            <a:endParaRPr sz="2650"/>
          </a:p>
          <a:p>
            <a:pPr marL="646430" indent="-566420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647065" algn="l"/>
              </a:tabLst>
            </a:pPr>
            <a:r>
              <a:rPr sz="2600" spc="15" dirty="0"/>
              <a:t>None </a:t>
            </a:r>
            <a:r>
              <a:rPr sz="2600" spc="10" dirty="0"/>
              <a:t>of the</a:t>
            </a:r>
            <a:r>
              <a:rPr sz="2600" spc="-60" dirty="0"/>
              <a:t> </a:t>
            </a:r>
            <a:r>
              <a:rPr sz="2600" spc="10" dirty="0"/>
              <a:t>above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5588" y="6875526"/>
            <a:ext cx="4630420" cy="146685"/>
          </a:xfrm>
          <a:custGeom>
            <a:avLst/>
            <a:gdLst/>
            <a:ahLst/>
            <a:cxnLst/>
            <a:rect l="l" t="t" r="r" b="b"/>
            <a:pathLst>
              <a:path w="4630420" h="146684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10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5958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4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5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6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7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Calibri"/>
                <a:cs typeface="Calibri"/>
              </a:rPr>
              <a:t>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3926" y="3742944"/>
            <a:ext cx="0" cy="3206115"/>
          </a:xfrm>
          <a:custGeom>
            <a:avLst/>
            <a:gdLst/>
            <a:ahLst/>
            <a:cxnLst/>
            <a:rect l="l" t="t" r="r" b="b"/>
            <a:pathLst>
              <a:path h="3206115">
                <a:moveTo>
                  <a:pt x="0" y="0"/>
                </a:moveTo>
                <a:lnTo>
                  <a:pt x="0" y="3205734"/>
                </a:lnTo>
              </a:path>
            </a:pathLst>
          </a:custGeom>
          <a:ln w="3175">
            <a:solidFill>
              <a:srgbClr val="3759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8972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1"/>
                </a:lnTo>
              </a:path>
            </a:pathLst>
          </a:custGeom>
          <a:ln w="9906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8685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0"/>
                </a:moveTo>
                <a:lnTo>
                  <a:pt x="0" y="3216402"/>
                </a:lnTo>
              </a:path>
            </a:pathLst>
          </a:custGeom>
          <a:ln w="10668">
            <a:solidFill>
              <a:srgbClr val="3D6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2015" y="3732276"/>
            <a:ext cx="21590" cy="3237230"/>
          </a:xfrm>
          <a:custGeom>
            <a:avLst/>
            <a:gdLst/>
            <a:ahLst/>
            <a:cxnLst/>
            <a:rect l="l" t="t" r="r" b="b"/>
            <a:pathLst>
              <a:path w="21589" h="3237229">
                <a:moveTo>
                  <a:pt x="0" y="3236976"/>
                </a:moveTo>
                <a:lnTo>
                  <a:pt x="21336" y="3236976"/>
                </a:lnTo>
                <a:lnTo>
                  <a:pt x="21336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144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200" y="3732276"/>
            <a:ext cx="31750" cy="3248025"/>
          </a:xfrm>
          <a:custGeom>
            <a:avLst/>
            <a:gdLst/>
            <a:ahLst/>
            <a:cxnLst/>
            <a:rect l="l" t="t" r="r" b="b"/>
            <a:pathLst>
              <a:path w="31750" h="3248025">
                <a:moveTo>
                  <a:pt x="0" y="3247644"/>
                </a:moveTo>
                <a:lnTo>
                  <a:pt x="31242" y="3247644"/>
                </a:lnTo>
                <a:lnTo>
                  <a:pt x="31242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8196" y="3732276"/>
            <a:ext cx="32384" cy="3248025"/>
          </a:xfrm>
          <a:custGeom>
            <a:avLst/>
            <a:gdLst/>
            <a:ahLst/>
            <a:cxnLst/>
            <a:rect l="l" t="t" r="r" b="b"/>
            <a:pathLst>
              <a:path w="32385" h="3248025">
                <a:moveTo>
                  <a:pt x="0" y="3247644"/>
                </a:moveTo>
                <a:lnTo>
                  <a:pt x="32003" y="3247644"/>
                </a:lnTo>
                <a:lnTo>
                  <a:pt x="32003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97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762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C7B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6285" y="3732276"/>
            <a:ext cx="21590" cy="3248025"/>
          </a:xfrm>
          <a:custGeom>
            <a:avLst/>
            <a:gdLst/>
            <a:ahLst/>
            <a:cxnLst/>
            <a:rect l="l" t="t" r="r" b="b"/>
            <a:pathLst>
              <a:path w="21589" h="3248025">
                <a:moveTo>
                  <a:pt x="0" y="3247644"/>
                </a:moveTo>
                <a:lnTo>
                  <a:pt x="21336" y="3247644"/>
                </a:lnTo>
                <a:lnTo>
                  <a:pt x="21336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5711" y="3732276"/>
            <a:ext cx="20955" cy="3248025"/>
          </a:xfrm>
          <a:custGeom>
            <a:avLst/>
            <a:gdLst/>
            <a:ahLst/>
            <a:cxnLst/>
            <a:rect l="l" t="t" r="r" b="b"/>
            <a:pathLst>
              <a:path w="20954" h="3248025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10668">
            <a:solidFill>
              <a:srgbClr val="4C7B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5044" y="3732276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0"/>
                </a:moveTo>
                <a:lnTo>
                  <a:pt x="0" y="3236976"/>
                </a:lnTo>
              </a:path>
            </a:pathLst>
          </a:custGeom>
          <a:ln w="3175">
            <a:solidFill>
              <a:srgbClr val="4977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0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044" y="3732276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89" h="10795">
                <a:moveTo>
                  <a:pt x="198882" y="10667"/>
                </a:moveTo>
                <a:lnTo>
                  <a:pt x="178308" y="10667"/>
                </a:lnTo>
                <a:lnTo>
                  <a:pt x="156972" y="0"/>
                </a:lnTo>
                <a:lnTo>
                  <a:pt x="0" y="0"/>
                </a:lnTo>
                <a:lnTo>
                  <a:pt x="0" y="1066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3926" y="3742944"/>
            <a:ext cx="0" cy="3195320"/>
          </a:xfrm>
          <a:custGeom>
            <a:avLst/>
            <a:gdLst/>
            <a:ahLst/>
            <a:cxnLst/>
            <a:rect l="l" t="t" r="r" b="b"/>
            <a:pathLst>
              <a:path h="3195320">
                <a:moveTo>
                  <a:pt x="0" y="319506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3742944"/>
            <a:ext cx="0" cy="3216910"/>
          </a:xfrm>
          <a:custGeom>
            <a:avLst/>
            <a:gdLst/>
            <a:ahLst/>
            <a:cxnLst/>
            <a:rect l="l" t="t" r="r" b="b"/>
            <a:pathLst>
              <a:path h="3216909">
                <a:moveTo>
                  <a:pt x="0" y="321640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55590" y="3543046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6559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20574">
            <a:solidFill>
              <a:srgbClr val="A344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436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10" h="660400">
                <a:moveTo>
                  <a:pt x="41910" y="639318"/>
                </a:moveTo>
                <a:lnTo>
                  <a:pt x="41910" y="0"/>
                </a:lnTo>
                <a:lnTo>
                  <a:pt x="0" y="10668"/>
                </a:lnTo>
                <a:lnTo>
                  <a:pt x="0" y="659892"/>
                </a:lnTo>
                <a:lnTo>
                  <a:pt x="41910" y="639318"/>
                </a:lnTo>
                <a:close/>
              </a:path>
            </a:pathLst>
          </a:custGeom>
          <a:solidFill>
            <a:srgbClr val="AD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1115" y="6330696"/>
            <a:ext cx="63500" cy="649605"/>
          </a:xfrm>
          <a:custGeom>
            <a:avLst/>
            <a:gdLst/>
            <a:ahLst/>
            <a:cxnLst/>
            <a:rect l="l" t="t" r="r" b="b"/>
            <a:pathLst>
              <a:path w="63500" h="649604">
                <a:moveTo>
                  <a:pt x="0" y="0"/>
                </a:moveTo>
                <a:lnTo>
                  <a:pt x="0" y="649224"/>
                </a:lnTo>
                <a:lnTo>
                  <a:pt x="63246" y="64922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0160" y="6330696"/>
            <a:ext cx="0" cy="649605"/>
          </a:xfrm>
          <a:custGeom>
            <a:avLst/>
            <a:gdLst/>
            <a:ahLst/>
            <a:cxnLst/>
            <a:rect l="l" t="t" r="r" b="b"/>
            <a:pathLst>
              <a:path h="649604">
                <a:moveTo>
                  <a:pt x="0" y="0"/>
                </a:moveTo>
                <a:lnTo>
                  <a:pt x="0" y="649224"/>
                </a:lnTo>
              </a:path>
            </a:pathLst>
          </a:custGeom>
          <a:ln w="4191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07964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1" y="659892"/>
                </a:moveTo>
                <a:lnTo>
                  <a:pt x="31241" y="10668"/>
                </a:lnTo>
                <a:lnTo>
                  <a:pt x="0" y="0"/>
                </a:lnTo>
                <a:lnTo>
                  <a:pt x="0" y="649224"/>
                </a:lnTo>
                <a:lnTo>
                  <a:pt x="31241" y="65989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07964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3175">
            <a:solidFill>
              <a:srgbClr val="B64C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98882" y="20573"/>
                </a:moveTo>
                <a:lnTo>
                  <a:pt x="198882" y="10667"/>
                </a:lnTo>
                <a:lnTo>
                  <a:pt x="167640" y="0"/>
                </a:lnTo>
                <a:lnTo>
                  <a:pt x="63246" y="0"/>
                </a:lnTo>
                <a:lnTo>
                  <a:pt x="21336" y="10668"/>
                </a:lnTo>
                <a:lnTo>
                  <a:pt x="0" y="20574"/>
                </a:lnTo>
                <a:lnTo>
                  <a:pt x="0" y="31242"/>
                </a:lnTo>
                <a:lnTo>
                  <a:pt x="31242" y="41910"/>
                </a:lnTo>
                <a:lnTo>
                  <a:pt x="136398" y="41910"/>
                </a:lnTo>
                <a:lnTo>
                  <a:pt x="178308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07964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07964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89" h="41910">
                <a:moveTo>
                  <a:pt x="115062" y="0"/>
                </a:moveTo>
                <a:lnTo>
                  <a:pt x="167640" y="0"/>
                </a:lnTo>
                <a:lnTo>
                  <a:pt x="198882" y="10668"/>
                </a:lnTo>
                <a:lnTo>
                  <a:pt x="198882" y="20574"/>
                </a:lnTo>
                <a:lnTo>
                  <a:pt x="178308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0" y="31242"/>
                </a:lnTo>
                <a:lnTo>
                  <a:pt x="0" y="20574"/>
                </a:lnTo>
                <a:lnTo>
                  <a:pt x="21336" y="10668"/>
                </a:lnTo>
                <a:lnTo>
                  <a:pt x="63246" y="0"/>
                </a:lnTo>
                <a:lnTo>
                  <a:pt x="11506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6846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07964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58509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88810" y="2454401"/>
            <a:ext cx="0" cy="4505325"/>
          </a:xfrm>
          <a:custGeom>
            <a:avLst/>
            <a:gdLst/>
            <a:ahLst/>
            <a:cxnLst/>
            <a:rect l="l" t="t" r="r" b="b"/>
            <a:pathLst>
              <a:path h="4505325">
                <a:moveTo>
                  <a:pt x="0" y="0"/>
                </a:moveTo>
                <a:lnTo>
                  <a:pt x="0" y="4504944"/>
                </a:lnTo>
              </a:path>
            </a:pathLst>
          </a:custGeom>
          <a:ln w="20574">
            <a:solidFill>
              <a:srgbClr val="0000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47282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94703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42126" y="2433066"/>
            <a:ext cx="52705" cy="4547235"/>
          </a:xfrm>
          <a:custGeom>
            <a:avLst/>
            <a:gdLst/>
            <a:ahLst/>
            <a:cxnLst/>
            <a:rect l="l" t="t" r="r" b="b"/>
            <a:pathLst>
              <a:path w="52704" h="454723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10884" y="2433066"/>
            <a:ext cx="31750" cy="4547235"/>
          </a:xfrm>
          <a:custGeom>
            <a:avLst/>
            <a:gdLst/>
            <a:ahLst/>
            <a:cxnLst/>
            <a:rect l="l" t="t" r="r" b="b"/>
            <a:pathLst>
              <a:path w="31750" h="4547234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05550" y="2443733"/>
            <a:ext cx="0" cy="4525645"/>
          </a:xfrm>
          <a:custGeom>
            <a:avLst/>
            <a:gdLst/>
            <a:ahLst/>
            <a:cxnLst/>
            <a:rect l="l" t="t" r="r" b="b"/>
            <a:pathLst>
              <a:path h="4525645">
                <a:moveTo>
                  <a:pt x="0" y="0"/>
                </a:moveTo>
                <a:lnTo>
                  <a:pt x="0" y="4525518"/>
                </a:lnTo>
              </a:path>
            </a:pathLst>
          </a:custGeom>
          <a:ln w="10668">
            <a:solidFill>
              <a:srgbClr val="0000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0021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89" h="31750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0215" y="2433066"/>
            <a:ext cx="199390" cy="32384"/>
          </a:xfrm>
          <a:custGeom>
            <a:avLst/>
            <a:gdLst/>
            <a:ahLst/>
            <a:cxnLst/>
            <a:rect l="l" t="t" r="r" b="b"/>
            <a:pathLst>
              <a:path w="199389" h="32385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9097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0215" y="2465070"/>
            <a:ext cx="0" cy="4483735"/>
          </a:xfrm>
          <a:custGeom>
            <a:avLst/>
            <a:gdLst/>
            <a:ahLst/>
            <a:cxnLst/>
            <a:rect l="l" t="t" r="r" b="b"/>
            <a:pathLst>
              <a:path h="4483734">
                <a:moveTo>
                  <a:pt x="0" y="448360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474707" y="5031485"/>
            <a:ext cx="20955" cy="1948814"/>
          </a:xfrm>
          <a:custGeom>
            <a:avLst/>
            <a:gdLst/>
            <a:ahLst/>
            <a:cxnLst/>
            <a:rect l="l" t="t" r="r" b="b"/>
            <a:pathLst>
              <a:path w="20954" h="1948815">
                <a:moveTo>
                  <a:pt x="0" y="1948434"/>
                </a:moveTo>
                <a:lnTo>
                  <a:pt x="20573" y="1948434"/>
                </a:lnTo>
                <a:lnTo>
                  <a:pt x="20573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E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22130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9552" y="5031485"/>
            <a:ext cx="52705" cy="1948814"/>
          </a:xfrm>
          <a:custGeom>
            <a:avLst/>
            <a:gdLst/>
            <a:ahLst/>
            <a:cxnLst/>
            <a:rect l="l" t="t" r="r" b="b"/>
            <a:pathLst>
              <a:path w="52704" h="1948815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27642" y="5031485"/>
            <a:ext cx="41910" cy="1948814"/>
          </a:xfrm>
          <a:custGeom>
            <a:avLst/>
            <a:gdLst/>
            <a:ahLst/>
            <a:cxnLst/>
            <a:rect l="l" t="t" r="r" b="b"/>
            <a:pathLst>
              <a:path w="41909" h="1948815">
                <a:moveTo>
                  <a:pt x="41909" y="1948433"/>
                </a:moveTo>
                <a:lnTo>
                  <a:pt x="41909" y="0"/>
                </a:lnTo>
                <a:lnTo>
                  <a:pt x="0" y="0"/>
                </a:lnTo>
                <a:lnTo>
                  <a:pt x="0" y="1937765"/>
                </a:lnTo>
                <a:lnTo>
                  <a:pt x="41909" y="19484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296400" y="5031485"/>
            <a:ext cx="31750" cy="1938020"/>
          </a:xfrm>
          <a:custGeom>
            <a:avLst/>
            <a:gdLst/>
            <a:ahLst/>
            <a:cxnLst/>
            <a:rect l="l" t="t" r="r" b="b"/>
            <a:pathLst>
              <a:path w="31750" h="1938020">
                <a:moveTo>
                  <a:pt x="31242" y="1937766"/>
                </a:moveTo>
                <a:lnTo>
                  <a:pt x="31242" y="0"/>
                </a:lnTo>
                <a:lnTo>
                  <a:pt x="0" y="0"/>
                </a:lnTo>
                <a:lnTo>
                  <a:pt x="0" y="1917192"/>
                </a:lnTo>
                <a:lnTo>
                  <a:pt x="31242" y="1937766"/>
                </a:lnTo>
                <a:close/>
              </a:path>
            </a:pathLst>
          </a:custGeom>
          <a:solidFill>
            <a:srgbClr val="F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96400" y="5031485"/>
            <a:ext cx="0" cy="1917700"/>
          </a:xfrm>
          <a:custGeom>
            <a:avLst/>
            <a:gdLst/>
            <a:ahLst/>
            <a:cxnLst/>
            <a:rect l="l" t="t" r="r" b="b"/>
            <a:pathLst>
              <a:path h="1917700">
                <a:moveTo>
                  <a:pt x="0" y="0"/>
                </a:moveTo>
                <a:lnTo>
                  <a:pt x="0" y="1917192"/>
                </a:lnTo>
              </a:path>
            </a:pathLst>
          </a:custGeom>
          <a:ln w="3175">
            <a:solidFill>
              <a:srgbClr val="E5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96400" y="5026152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81" y="0"/>
                </a:lnTo>
              </a:path>
            </a:pathLst>
          </a:custGeom>
          <a:ln w="10668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96400" y="6938009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09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6400" y="5020817"/>
            <a:ext cx="199390" cy="10795"/>
          </a:xfrm>
          <a:custGeom>
            <a:avLst/>
            <a:gdLst/>
            <a:ahLst/>
            <a:cxnLst/>
            <a:rect l="l" t="t" r="r" b="b"/>
            <a:pathLst>
              <a:path w="199390" h="10795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495281" y="5031485"/>
            <a:ext cx="0" cy="1927860"/>
          </a:xfrm>
          <a:custGeom>
            <a:avLst/>
            <a:gdLst/>
            <a:ahLst/>
            <a:cxnLst/>
            <a:rect l="l" t="t" r="r" b="b"/>
            <a:pathLst>
              <a:path h="1927859">
                <a:moveTo>
                  <a:pt x="0" y="192786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400" y="5031485"/>
            <a:ext cx="0" cy="1906905"/>
          </a:xfrm>
          <a:custGeom>
            <a:avLst/>
            <a:gdLst/>
            <a:ahLst/>
            <a:cxnLst/>
            <a:rect l="l" t="t" r="r" b="b"/>
            <a:pathLst>
              <a:path h="1906904">
                <a:moveTo>
                  <a:pt x="0" y="1906524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346945" y="4821682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92361" y="4382261"/>
            <a:ext cx="0" cy="2577465"/>
          </a:xfrm>
          <a:custGeom>
            <a:avLst/>
            <a:gdLst/>
            <a:ahLst/>
            <a:cxnLst/>
            <a:rect l="l" t="t" r="r" b="b"/>
            <a:pathLst>
              <a:path h="2577465">
                <a:moveTo>
                  <a:pt x="0" y="0"/>
                </a:moveTo>
                <a:lnTo>
                  <a:pt x="0" y="2577084"/>
                </a:lnTo>
              </a:path>
            </a:pathLst>
          </a:custGeom>
          <a:ln w="3175">
            <a:solidFill>
              <a:srgbClr val="ADA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61119" y="4382261"/>
            <a:ext cx="31750" cy="2597785"/>
          </a:xfrm>
          <a:custGeom>
            <a:avLst/>
            <a:gdLst/>
            <a:ahLst/>
            <a:cxnLst/>
            <a:rect l="l" t="t" r="r" b="b"/>
            <a:pathLst>
              <a:path w="31750" h="2597784">
                <a:moveTo>
                  <a:pt x="31242" y="2577083"/>
                </a:moveTo>
                <a:lnTo>
                  <a:pt x="31242" y="0"/>
                </a:lnTo>
                <a:lnTo>
                  <a:pt x="0" y="0"/>
                </a:lnTo>
                <a:lnTo>
                  <a:pt x="0" y="2597657"/>
                </a:lnTo>
                <a:lnTo>
                  <a:pt x="31242" y="2577083"/>
                </a:lnTo>
                <a:close/>
              </a:path>
            </a:pathLst>
          </a:custGeom>
          <a:solidFill>
            <a:srgbClr val="B8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19209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0" y="2597658"/>
                </a:moveTo>
                <a:lnTo>
                  <a:pt x="41909" y="2597658"/>
                </a:lnTo>
                <a:lnTo>
                  <a:pt x="41909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67393" y="4382261"/>
            <a:ext cx="52069" cy="2597785"/>
          </a:xfrm>
          <a:custGeom>
            <a:avLst/>
            <a:gdLst/>
            <a:ahLst/>
            <a:cxnLst/>
            <a:rect l="l" t="t" r="r" b="b"/>
            <a:pathLst>
              <a:path w="52070" h="2597784">
                <a:moveTo>
                  <a:pt x="0" y="2597658"/>
                </a:moveTo>
                <a:lnTo>
                  <a:pt x="51815" y="2597658"/>
                </a:lnTo>
                <a:lnTo>
                  <a:pt x="51815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25483" y="4382261"/>
            <a:ext cx="41910" cy="2597785"/>
          </a:xfrm>
          <a:custGeom>
            <a:avLst/>
            <a:gdLst/>
            <a:ahLst/>
            <a:cxnLst/>
            <a:rect l="l" t="t" r="r" b="b"/>
            <a:pathLst>
              <a:path w="41909" h="2597784">
                <a:moveTo>
                  <a:pt x="41910" y="2597657"/>
                </a:moveTo>
                <a:lnTo>
                  <a:pt x="41910" y="0"/>
                </a:lnTo>
                <a:lnTo>
                  <a:pt x="0" y="0"/>
                </a:lnTo>
                <a:lnTo>
                  <a:pt x="0" y="2586989"/>
                </a:lnTo>
                <a:lnTo>
                  <a:pt x="41910" y="259765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93480" y="4382261"/>
            <a:ext cx="32384" cy="2586990"/>
          </a:xfrm>
          <a:custGeom>
            <a:avLst/>
            <a:gdLst/>
            <a:ahLst/>
            <a:cxnLst/>
            <a:rect l="l" t="t" r="r" b="b"/>
            <a:pathLst>
              <a:path w="32384" h="2586990">
                <a:moveTo>
                  <a:pt x="32003" y="2586990"/>
                </a:moveTo>
                <a:lnTo>
                  <a:pt x="32003" y="0"/>
                </a:lnTo>
                <a:lnTo>
                  <a:pt x="0" y="0"/>
                </a:lnTo>
                <a:lnTo>
                  <a:pt x="0" y="2566416"/>
                </a:lnTo>
                <a:lnTo>
                  <a:pt x="32003" y="2586990"/>
                </a:lnTo>
                <a:close/>
              </a:path>
            </a:pathLst>
          </a:custGeom>
          <a:solidFill>
            <a:srgbClr val="C2C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93480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98881" y="10668"/>
                </a:lnTo>
                <a:lnTo>
                  <a:pt x="167639" y="31242"/>
                </a:lnTo>
                <a:lnTo>
                  <a:pt x="73913" y="31242"/>
                </a:lnTo>
                <a:lnTo>
                  <a:pt x="32003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93480" y="43822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198881" y="0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992361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93480" y="4382261"/>
            <a:ext cx="0" cy="2566670"/>
          </a:xfrm>
          <a:custGeom>
            <a:avLst/>
            <a:gdLst/>
            <a:ahLst/>
            <a:cxnLst/>
            <a:rect l="l" t="t" r="r" b="b"/>
            <a:pathLst>
              <a:path h="2566670">
                <a:moveTo>
                  <a:pt x="0" y="2566416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844026" y="4182364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49515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0057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5820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005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06383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64473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22564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006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11895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0061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31242" y="0"/>
                </a:lnTo>
                <a:lnTo>
                  <a:pt x="0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004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01228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01228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83820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0" y="10668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00109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0122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35177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992236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1A3E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55280" y="6320028"/>
            <a:ext cx="32384" cy="660400"/>
          </a:xfrm>
          <a:custGeom>
            <a:avLst/>
            <a:gdLst/>
            <a:ahLst/>
            <a:cxnLst/>
            <a:rect l="l" t="t" r="r" b="b"/>
            <a:pathLst>
              <a:path w="32384" h="660400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1C42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03464" y="6330696"/>
            <a:ext cx="52069" cy="649605"/>
          </a:xfrm>
          <a:custGeom>
            <a:avLst/>
            <a:gdLst/>
            <a:ahLst/>
            <a:cxnLst/>
            <a:rect l="l" t="t" r="r" b="b"/>
            <a:pathLst>
              <a:path w="52070" h="649604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D45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61554" y="6330696"/>
            <a:ext cx="41910" cy="649605"/>
          </a:xfrm>
          <a:custGeom>
            <a:avLst/>
            <a:gdLst/>
            <a:ahLst/>
            <a:cxnLst/>
            <a:rect l="l" t="t" r="r" b="b"/>
            <a:pathLst>
              <a:path w="41909" h="649604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19643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1F49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0897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1D45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41910" y="0"/>
                </a:lnTo>
                <a:lnTo>
                  <a:pt x="10668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98307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98307" y="6288785"/>
            <a:ext cx="199390" cy="41910"/>
          </a:xfrm>
          <a:custGeom>
            <a:avLst/>
            <a:gdLst/>
            <a:ahLst/>
            <a:cxnLst/>
            <a:rect l="l" t="t" r="r" b="b"/>
            <a:pathLst>
              <a:path w="199390" h="41910">
                <a:moveTo>
                  <a:pt x="94488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10668" y="10668"/>
                </a:lnTo>
                <a:lnTo>
                  <a:pt x="41910" y="0"/>
                </a:lnTo>
                <a:lnTo>
                  <a:pt x="9448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97190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8307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848854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99984" y="6309359"/>
            <a:ext cx="0" cy="650240"/>
          </a:xfrm>
          <a:custGeom>
            <a:avLst/>
            <a:gdLst/>
            <a:ahLst/>
            <a:cxnLst/>
            <a:rect l="l" t="t" r="r" b="b"/>
            <a:pathLst>
              <a:path h="650240">
                <a:moveTo>
                  <a:pt x="0" y="0"/>
                </a:moveTo>
                <a:lnTo>
                  <a:pt x="0" y="649986"/>
                </a:lnTo>
              </a:path>
            </a:pathLst>
          </a:custGeom>
          <a:ln w="9905">
            <a:solidFill>
              <a:srgbClr val="CAC9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53121" y="6320028"/>
            <a:ext cx="41910" cy="660400"/>
          </a:xfrm>
          <a:custGeom>
            <a:avLst/>
            <a:gdLst/>
            <a:ahLst/>
            <a:cxnLst/>
            <a:rect l="l" t="t" r="r" b="b"/>
            <a:pathLst>
              <a:path w="41909" h="660400">
                <a:moveTo>
                  <a:pt x="41909" y="639318"/>
                </a:moveTo>
                <a:lnTo>
                  <a:pt x="41909" y="0"/>
                </a:lnTo>
                <a:lnTo>
                  <a:pt x="0" y="10668"/>
                </a:lnTo>
                <a:lnTo>
                  <a:pt x="0" y="659892"/>
                </a:lnTo>
                <a:lnTo>
                  <a:pt x="41909" y="639318"/>
                </a:lnTo>
                <a:close/>
              </a:path>
            </a:pathLst>
          </a:custGeom>
          <a:solidFill>
            <a:srgbClr val="D6D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00543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2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47966" y="6330696"/>
            <a:ext cx="52705" cy="649605"/>
          </a:xfrm>
          <a:custGeom>
            <a:avLst/>
            <a:gdLst/>
            <a:ahLst/>
            <a:cxnLst/>
            <a:rect l="l" t="t" r="r" b="b"/>
            <a:pathLst>
              <a:path w="52704" h="6496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16723" y="6320028"/>
            <a:ext cx="31750" cy="660400"/>
          </a:xfrm>
          <a:custGeom>
            <a:avLst/>
            <a:gdLst/>
            <a:ahLst/>
            <a:cxnLst/>
            <a:rect l="l" t="t" r="r" b="b"/>
            <a:pathLst>
              <a:path w="31750" h="660400">
                <a:moveTo>
                  <a:pt x="31242" y="659892"/>
                </a:moveTo>
                <a:lnTo>
                  <a:pt x="31242" y="10668"/>
                </a:lnTo>
                <a:lnTo>
                  <a:pt x="0" y="0"/>
                </a:lnTo>
                <a:lnTo>
                  <a:pt x="0" y="649224"/>
                </a:lnTo>
                <a:lnTo>
                  <a:pt x="31242" y="659892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06056" y="63093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59892"/>
                </a:lnTo>
              </a:path>
            </a:pathLst>
          </a:custGeom>
          <a:ln w="21335">
            <a:solidFill>
              <a:srgbClr val="E2E0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209549" y="20573"/>
                </a:moveTo>
                <a:lnTo>
                  <a:pt x="188975" y="10667"/>
                </a:lnTo>
                <a:lnTo>
                  <a:pt x="147065" y="0"/>
                </a:lnTo>
                <a:lnTo>
                  <a:pt x="52577" y="0"/>
                </a:lnTo>
                <a:lnTo>
                  <a:pt x="21335" y="10668"/>
                </a:lnTo>
                <a:lnTo>
                  <a:pt x="0" y="20574"/>
                </a:lnTo>
                <a:lnTo>
                  <a:pt x="21335" y="31242"/>
                </a:lnTo>
                <a:lnTo>
                  <a:pt x="52577" y="41910"/>
                </a:lnTo>
                <a:lnTo>
                  <a:pt x="157733" y="41909"/>
                </a:lnTo>
                <a:lnTo>
                  <a:pt x="199643" y="31241"/>
                </a:lnTo>
                <a:lnTo>
                  <a:pt x="209549" y="20573"/>
                </a:lnTo>
                <a:close/>
              </a:path>
            </a:pathLst>
          </a:custGeom>
          <a:solidFill>
            <a:srgbClr val="B2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95388" y="6948678"/>
            <a:ext cx="209550" cy="31750"/>
          </a:xfrm>
          <a:custGeom>
            <a:avLst/>
            <a:gdLst/>
            <a:ahLst/>
            <a:cxnLst/>
            <a:rect l="l" t="t" r="r" b="b"/>
            <a:pathLst>
              <a:path w="209550" h="317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95388" y="6288785"/>
            <a:ext cx="209550" cy="41910"/>
          </a:xfrm>
          <a:custGeom>
            <a:avLst/>
            <a:gdLst/>
            <a:ahLst/>
            <a:cxnLst/>
            <a:rect l="l" t="t" r="r" b="b"/>
            <a:pathLst>
              <a:path w="209550" h="41910">
                <a:moveTo>
                  <a:pt x="105155" y="0"/>
                </a:moveTo>
                <a:lnTo>
                  <a:pt x="147065" y="0"/>
                </a:lnTo>
                <a:lnTo>
                  <a:pt x="188975" y="10668"/>
                </a:lnTo>
                <a:lnTo>
                  <a:pt x="209549" y="20574"/>
                </a:lnTo>
                <a:lnTo>
                  <a:pt x="199643" y="31242"/>
                </a:lnTo>
                <a:lnTo>
                  <a:pt x="157733" y="41910"/>
                </a:lnTo>
                <a:lnTo>
                  <a:pt x="52577" y="41910"/>
                </a:lnTo>
                <a:lnTo>
                  <a:pt x="21335" y="31242"/>
                </a:lnTo>
                <a:lnTo>
                  <a:pt x="0" y="20574"/>
                </a:lnTo>
                <a:lnTo>
                  <a:pt x="21335" y="10668"/>
                </a:lnTo>
                <a:lnTo>
                  <a:pt x="52577" y="0"/>
                </a:lnTo>
                <a:lnTo>
                  <a:pt x="10515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50493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95388" y="6309359"/>
            <a:ext cx="0" cy="639445"/>
          </a:xfrm>
          <a:custGeom>
            <a:avLst/>
            <a:gdLst/>
            <a:ahLst/>
            <a:cxnLst/>
            <a:rect l="l" t="t" r="r" b="b"/>
            <a:pathLst>
              <a:path h="639445">
                <a:moveTo>
                  <a:pt x="0" y="639318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345933" y="6110223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991731" y="3093720"/>
            <a:ext cx="0" cy="3865879"/>
          </a:xfrm>
          <a:custGeom>
            <a:avLst/>
            <a:gdLst/>
            <a:ahLst/>
            <a:cxnLst/>
            <a:rect l="l" t="t" r="r" b="b"/>
            <a:pathLst>
              <a:path h="3865879">
                <a:moveTo>
                  <a:pt x="0" y="0"/>
                </a:moveTo>
                <a:lnTo>
                  <a:pt x="0" y="3865626"/>
                </a:lnTo>
              </a:path>
            </a:pathLst>
          </a:custGeom>
          <a:ln w="20574">
            <a:solidFill>
              <a:srgbClr val="6D00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50202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76294"/>
                </a:moveTo>
                <a:lnTo>
                  <a:pt x="31242" y="10668"/>
                </a:lnTo>
                <a:lnTo>
                  <a:pt x="0" y="0"/>
                </a:lnTo>
                <a:lnTo>
                  <a:pt x="0" y="3896868"/>
                </a:lnTo>
                <a:lnTo>
                  <a:pt x="31242" y="3876294"/>
                </a:lnTo>
                <a:close/>
              </a:path>
            </a:pathLst>
          </a:custGeom>
          <a:solidFill>
            <a:srgbClr val="7200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97623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45045" y="3083051"/>
            <a:ext cx="52705" cy="3896995"/>
          </a:xfrm>
          <a:custGeom>
            <a:avLst/>
            <a:gdLst/>
            <a:ahLst/>
            <a:cxnLst/>
            <a:rect l="l" t="t" r="r" b="b"/>
            <a:pathLst>
              <a:path w="52704" h="3896995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13804" y="3083051"/>
            <a:ext cx="31750" cy="3896995"/>
          </a:xfrm>
          <a:custGeom>
            <a:avLst/>
            <a:gdLst/>
            <a:ahLst/>
            <a:cxnLst/>
            <a:rect l="l" t="t" r="r" b="b"/>
            <a:pathLst>
              <a:path w="31750" h="3896995">
                <a:moveTo>
                  <a:pt x="31242" y="3896867"/>
                </a:moveTo>
                <a:lnTo>
                  <a:pt x="31242" y="0"/>
                </a:lnTo>
                <a:lnTo>
                  <a:pt x="0" y="10667"/>
                </a:lnTo>
                <a:lnTo>
                  <a:pt x="0" y="3886200"/>
                </a:lnTo>
                <a:lnTo>
                  <a:pt x="31242" y="3896867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08469" y="3093720"/>
            <a:ext cx="0" cy="3876040"/>
          </a:xfrm>
          <a:custGeom>
            <a:avLst/>
            <a:gdLst/>
            <a:ahLst/>
            <a:cxnLst/>
            <a:rect l="l" t="t" r="r" b="b"/>
            <a:pathLst>
              <a:path h="3876040">
                <a:moveTo>
                  <a:pt x="0" y="0"/>
                </a:moveTo>
                <a:lnTo>
                  <a:pt x="0" y="3875532"/>
                </a:lnTo>
              </a:path>
            </a:pathLst>
          </a:custGeom>
          <a:ln w="10668">
            <a:solidFill>
              <a:srgbClr val="7A0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03135" y="6948678"/>
            <a:ext cx="199390" cy="31750"/>
          </a:xfrm>
          <a:custGeom>
            <a:avLst/>
            <a:gdLst/>
            <a:ahLst/>
            <a:cxnLst/>
            <a:rect l="l" t="t" r="r" b="b"/>
            <a:pathLst>
              <a:path w="199390" h="3175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803135" y="3083051"/>
            <a:ext cx="199390" cy="20955"/>
          </a:xfrm>
          <a:custGeom>
            <a:avLst/>
            <a:gdLst/>
            <a:ahLst/>
            <a:cxnLst/>
            <a:rect l="l" t="t" r="r" b="b"/>
            <a:pathLst>
              <a:path w="199390" h="20955">
                <a:moveTo>
                  <a:pt x="198881" y="20574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057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02018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803135" y="3103626"/>
            <a:ext cx="0" cy="3845560"/>
          </a:xfrm>
          <a:custGeom>
            <a:avLst/>
            <a:gdLst/>
            <a:ahLst/>
            <a:cxnLst/>
            <a:rect l="l" t="t" r="r" b="b"/>
            <a:pathLst>
              <a:path h="3845559">
                <a:moveTo>
                  <a:pt x="0" y="3845052"/>
                </a:move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843014" y="2904490"/>
            <a:ext cx="882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8950">
              <a:lnSpc>
                <a:spcPct val="100000"/>
              </a:lnSpc>
            </a:pPr>
            <a:r>
              <a:rPr spc="-105" dirty="0"/>
              <a:t>Your </a:t>
            </a:r>
            <a:r>
              <a:rPr spc="-10" dirty="0"/>
              <a:t>CAP </a:t>
            </a:r>
            <a:r>
              <a:rPr spc="-5" dirty="0"/>
              <a:t>(2013</a:t>
            </a:r>
            <a:r>
              <a:rPr spc="10" dirty="0"/>
              <a:t> </a:t>
            </a:r>
            <a:r>
              <a:rPr spc="-25" dirty="0"/>
              <a:t>data)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7850" algn="l"/>
              </a:tabLst>
            </a:pPr>
            <a:r>
              <a:rPr spc="10" dirty="0"/>
              <a:t>1.	[4.5 </a:t>
            </a:r>
            <a:r>
              <a:rPr spc="15" dirty="0"/>
              <a:t>…</a:t>
            </a:r>
            <a:r>
              <a:rPr spc="-55" dirty="0"/>
              <a:t> </a:t>
            </a:r>
            <a:r>
              <a:rPr spc="10" dirty="0"/>
              <a:t>5.0]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2.	[4.25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3.	[4.0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4.	[3.75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4.0)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5.	[3.5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3.75)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77850" algn="l"/>
              </a:tabLst>
            </a:pPr>
            <a:r>
              <a:rPr spc="10" dirty="0"/>
              <a:t>6.	[3.25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7.	[3.0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3.25)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7850" algn="l"/>
              </a:tabLst>
            </a:pPr>
            <a:r>
              <a:rPr spc="10" dirty="0"/>
              <a:t>8.	[0.0 </a:t>
            </a:r>
            <a:r>
              <a:rPr spc="15" dirty="0"/>
              <a:t>…</a:t>
            </a:r>
            <a:r>
              <a:rPr spc="-50" dirty="0"/>
              <a:t> </a:t>
            </a:r>
            <a:r>
              <a:rPr spc="10" dirty="0"/>
              <a:t>3.00)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78485" algn="l"/>
              </a:tabLst>
            </a:pPr>
            <a:r>
              <a:rPr spc="10" dirty="0"/>
              <a:t>9.	</a:t>
            </a:r>
            <a:r>
              <a:rPr spc="5" dirty="0"/>
              <a:t>I </a:t>
            </a:r>
            <a:r>
              <a:rPr spc="10" dirty="0"/>
              <a:t>do not </a:t>
            </a:r>
            <a:r>
              <a:rPr spc="-5" dirty="0"/>
              <a:t>want to</a:t>
            </a:r>
            <a:r>
              <a:rPr spc="-30" dirty="0"/>
              <a:t> </a:t>
            </a:r>
            <a:r>
              <a:rPr spc="-5" dirty="0"/>
              <a:t>tell</a:t>
            </a:r>
          </a:p>
        </p:txBody>
      </p:sp>
      <p:sp>
        <p:nvSpPr>
          <p:cNvPr id="125" name="object 125"/>
          <p:cNvSpPr/>
          <p:nvPr/>
        </p:nvSpPr>
        <p:spPr>
          <a:xfrm>
            <a:off x="5327141" y="2683001"/>
            <a:ext cx="3759200" cy="3219450"/>
          </a:xfrm>
          <a:custGeom>
            <a:avLst/>
            <a:gdLst/>
            <a:ahLst/>
            <a:cxnLst/>
            <a:rect l="l" t="t" r="r" b="b"/>
            <a:pathLst>
              <a:path w="3759200" h="3219450">
                <a:moveTo>
                  <a:pt x="3759200" y="3169920"/>
                </a:moveTo>
                <a:lnTo>
                  <a:pt x="3632200" y="2873502"/>
                </a:lnTo>
                <a:lnTo>
                  <a:pt x="3581400" y="2726436"/>
                </a:lnTo>
                <a:lnTo>
                  <a:pt x="3517900" y="2580132"/>
                </a:lnTo>
                <a:lnTo>
                  <a:pt x="3429000" y="2344585"/>
                </a:lnTo>
                <a:lnTo>
                  <a:pt x="3378200" y="2250331"/>
                </a:lnTo>
                <a:lnTo>
                  <a:pt x="3365500" y="2203217"/>
                </a:lnTo>
                <a:lnTo>
                  <a:pt x="3340100" y="2156118"/>
                </a:lnTo>
                <a:lnTo>
                  <a:pt x="3327400" y="2109040"/>
                </a:lnTo>
                <a:lnTo>
                  <a:pt x="3302000" y="2061987"/>
                </a:lnTo>
                <a:lnTo>
                  <a:pt x="3289300" y="2014965"/>
                </a:lnTo>
                <a:lnTo>
                  <a:pt x="3263900" y="1967979"/>
                </a:lnTo>
                <a:lnTo>
                  <a:pt x="3251200" y="1921033"/>
                </a:lnTo>
                <a:lnTo>
                  <a:pt x="3200400" y="1827285"/>
                </a:lnTo>
                <a:lnTo>
                  <a:pt x="3187700" y="1780493"/>
                </a:lnTo>
                <a:lnTo>
                  <a:pt x="3162300" y="1733762"/>
                </a:lnTo>
                <a:lnTo>
                  <a:pt x="3149600" y="1687098"/>
                </a:lnTo>
                <a:lnTo>
                  <a:pt x="3098800" y="1593988"/>
                </a:lnTo>
                <a:lnTo>
                  <a:pt x="3086100" y="1547553"/>
                </a:lnTo>
                <a:lnTo>
                  <a:pt x="3035300" y="1454949"/>
                </a:lnTo>
                <a:lnTo>
                  <a:pt x="3022600" y="1408791"/>
                </a:lnTo>
                <a:lnTo>
                  <a:pt x="2946400" y="1270947"/>
                </a:lnTo>
                <a:lnTo>
                  <a:pt x="2933700" y="1225227"/>
                </a:lnTo>
                <a:lnTo>
                  <a:pt x="2832100" y="1043624"/>
                </a:lnTo>
                <a:lnTo>
                  <a:pt x="2819400" y="998568"/>
                </a:lnTo>
                <a:lnTo>
                  <a:pt x="2667000" y="731520"/>
                </a:lnTo>
                <a:lnTo>
                  <a:pt x="2641600" y="682752"/>
                </a:lnTo>
                <a:lnTo>
                  <a:pt x="2603500" y="634746"/>
                </a:lnTo>
                <a:lnTo>
                  <a:pt x="2578100" y="599632"/>
                </a:lnTo>
                <a:lnTo>
                  <a:pt x="2565400" y="562871"/>
                </a:lnTo>
                <a:lnTo>
                  <a:pt x="2540000" y="524802"/>
                </a:lnTo>
                <a:lnTo>
                  <a:pt x="2501900" y="485760"/>
                </a:lnTo>
                <a:lnTo>
                  <a:pt x="2451100" y="406115"/>
                </a:lnTo>
                <a:lnTo>
                  <a:pt x="2413000" y="366186"/>
                </a:lnTo>
                <a:lnTo>
                  <a:pt x="2387600" y="326636"/>
                </a:lnTo>
                <a:lnTo>
                  <a:pt x="2349500" y="287804"/>
                </a:lnTo>
                <a:lnTo>
                  <a:pt x="2311399" y="250026"/>
                </a:lnTo>
                <a:lnTo>
                  <a:pt x="2285999" y="213641"/>
                </a:lnTo>
                <a:lnTo>
                  <a:pt x="2247899" y="178987"/>
                </a:lnTo>
                <a:lnTo>
                  <a:pt x="2209799" y="146400"/>
                </a:lnTo>
                <a:lnTo>
                  <a:pt x="2171699" y="116220"/>
                </a:lnTo>
                <a:lnTo>
                  <a:pt x="2133599" y="88783"/>
                </a:lnTo>
                <a:lnTo>
                  <a:pt x="2082799" y="64427"/>
                </a:lnTo>
                <a:lnTo>
                  <a:pt x="2044699" y="43490"/>
                </a:lnTo>
                <a:lnTo>
                  <a:pt x="2006599" y="26310"/>
                </a:lnTo>
                <a:lnTo>
                  <a:pt x="1968499" y="13225"/>
                </a:lnTo>
                <a:lnTo>
                  <a:pt x="1917699" y="4572"/>
                </a:lnTo>
                <a:lnTo>
                  <a:pt x="1854199" y="0"/>
                </a:lnTo>
                <a:lnTo>
                  <a:pt x="1828799" y="1524"/>
                </a:lnTo>
                <a:lnTo>
                  <a:pt x="1790699" y="6096"/>
                </a:lnTo>
                <a:lnTo>
                  <a:pt x="1752599" y="15562"/>
                </a:lnTo>
                <a:lnTo>
                  <a:pt x="1714499" y="29461"/>
                </a:lnTo>
                <a:lnTo>
                  <a:pt x="1663699" y="47452"/>
                </a:lnTo>
                <a:lnTo>
                  <a:pt x="1625599" y="69194"/>
                </a:lnTo>
                <a:lnTo>
                  <a:pt x="1587499" y="94347"/>
                </a:lnTo>
                <a:lnTo>
                  <a:pt x="1549399" y="122570"/>
                </a:lnTo>
                <a:lnTo>
                  <a:pt x="1511299" y="153522"/>
                </a:lnTo>
                <a:lnTo>
                  <a:pt x="1473199" y="186863"/>
                </a:lnTo>
                <a:lnTo>
                  <a:pt x="1435099" y="222251"/>
                </a:lnTo>
                <a:lnTo>
                  <a:pt x="1396999" y="259346"/>
                </a:lnTo>
                <a:lnTo>
                  <a:pt x="1371599" y="297808"/>
                </a:lnTo>
                <a:lnTo>
                  <a:pt x="1333499" y="337295"/>
                </a:lnTo>
                <a:lnTo>
                  <a:pt x="1308099" y="377467"/>
                </a:lnTo>
                <a:lnTo>
                  <a:pt x="1269999" y="417983"/>
                </a:lnTo>
                <a:lnTo>
                  <a:pt x="1219199" y="498684"/>
                </a:lnTo>
                <a:lnTo>
                  <a:pt x="1193799" y="538188"/>
                </a:lnTo>
                <a:lnTo>
                  <a:pt x="1168399" y="576673"/>
                </a:lnTo>
                <a:lnTo>
                  <a:pt x="1142999" y="613798"/>
                </a:lnTo>
                <a:lnTo>
                  <a:pt x="1117599" y="649224"/>
                </a:lnTo>
                <a:lnTo>
                  <a:pt x="1092199" y="697230"/>
                </a:lnTo>
                <a:lnTo>
                  <a:pt x="1054099" y="745998"/>
                </a:lnTo>
                <a:lnTo>
                  <a:pt x="1003299" y="834530"/>
                </a:lnTo>
                <a:lnTo>
                  <a:pt x="990599" y="879140"/>
                </a:lnTo>
                <a:lnTo>
                  <a:pt x="863599" y="1105286"/>
                </a:lnTo>
                <a:lnTo>
                  <a:pt x="850899" y="1151075"/>
                </a:lnTo>
                <a:lnTo>
                  <a:pt x="774699" y="1289405"/>
                </a:lnTo>
                <a:lnTo>
                  <a:pt x="761999" y="1335807"/>
                </a:lnTo>
                <a:lnTo>
                  <a:pt x="685799" y="1475775"/>
                </a:lnTo>
                <a:lnTo>
                  <a:pt x="673099" y="1522656"/>
                </a:lnTo>
                <a:lnTo>
                  <a:pt x="647699" y="1569634"/>
                </a:lnTo>
                <a:lnTo>
                  <a:pt x="634999" y="1616702"/>
                </a:lnTo>
                <a:lnTo>
                  <a:pt x="584199" y="1711071"/>
                </a:lnTo>
                <a:lnTo>
                  <a:pt x="571499" y="1758356"/>
                </a:lnTo>
                <a:lnTo>
                  <a:pt x="546099" y="1805695"/>
                </a:lnTo>
                <a:lnTo>
                  <a:pt x="533399" y="1853082"/>
                </a:lnTo>
                <a:lnTo>
                  <a:pt x="507999" y="1900506"/>
                </a:lnTo>
                <a:lnTo>
                  <a:pt x="495299" y="1947960"/>
                </a:lnTo>
                <a:lnTo>
                  <a:pt x="444499" y="2042921"/>
                </a:lnTo>
                <a:lnTo>
                  <a:pt x="431799" y="2090412"/>
                </a:lnTo>
                <a:lnTo>
                  <a:pt x="406399" y="2137898"/>
                </a:lnTo>
                <a:lnTo>
                  <a:pt x="393699" y="2185371"/>
                </a:lnTo>
                <a:lnTo>
                  <a:pt x="368299" y="2232822"/>
                </a:lnTo>
                <a:lnTo>
                  <a:pt x="355599" y="2280242"/>
                </a:lnTo>
                <a:lnTo>
                  <a:pt x="330199" y="2327623"/>
                </a:lnTo>
                <a:lnTo>
                  <a:pt x="317499" y="2374957"/>
                </a:lnTo>
                <a:lnTo>
                  <a:pt x="292099" y="2422234"/>
                </a:lnTo>
                <a:lnTo>
                  <a:pt x="228599" y="2610612"/>
                </a:lnTo>
                <a:lnTo>
                  <a:pt x="165099" y="2757678"/>
                </a:lnTo>
                <a:lnTo>
                  <a:pt x="114299" y="2906268"/>
                </a:lnTo>
                <a:lnTo>
                  <a:pt x="0" y="3204972"/>
                </a:lnTo>
                <a:lnTo>
                  <a:pt x="38100" y="3219450"/>
                </a:lnTo>
                <a:lnTo>
                  <a:pt x="152399" y="2921508"/>
                </a:lnTo>
                <a:lnTo>
                  <a:pt x="203199" y="2772918"/>
                </a:lnTo>
                <a:lnTo>
                  <a:pt x="266699" y="2625852"/>
                </a:lnTo>
                <a:lnTo>
                  <a:pt x="279399" y="2579082"/>
                </a:lnTo>
                <a:lnTo>
                  <a:pt x="342899" y="2438225"/>
                </a:lnTo>
                <a:lnTo>
                  <a:pt x="368299" y="2343951"/>
                </a:lnTo>
                <a:lnTo>
                  <a:pt x="393699" y="2296730"/>
                </a:lnTo>
                <a:lnTo>
                  <a:pt x="406399" y="2249465"/>
                </a:lnTo>
                <a:lnTo>
                  <a:pt x="431799" y="2202165"/>
                </a:lnTo>
                <a:lnTo>
                  <a:pt x="444499" y="2154839"/>
                </a:lnTo>
                <a:lnTo>
                  <a:pt x="469899" y="2107496"/>
                </a:lnTo>
                <a:lnTo>
                  <a:pt x="482599" y="2060145"/>
                </a:lnTo>
                <a:lnTo>
                  <a:pt x="533399" y="1965453"/>
                </a:lnTo>
                <a:lnTo>
                  <a:pt x="546099" y="1918131"/>
                </a:lnTo>
                <a:lnTo>
                  <a:pt x="571499" y="1870837"/>
                </a:lnTo>
                <a:lnTo>
                  <a:pt x="584199" y="1823579"/>
                </a:lnTo>
                <a:lnTo>
                  <a:pt x="609599" y="1776367"/>
                </a:lnTo>
                <a:lnTo>
                  <a:pt x="622299" y="1729209"/>
                </a:lnTo>
                <a:lnTo>
                  <a:pt x="673099" y="1635092"/>
                </a:lnTo>
                <a:lnTo>
                  <a:pt x="685799" y="1588152"/>
                </a:lnTo>
                <a:lnTo>
                  <a:pt x="711199" y="1541301"/>
                </a:lnTo>
                <a:lnTo>
                  <a:pt x="723899" y="1494550"/>
                </a:lnTo>
                <a:lnTo>
                  <a:pt x="774699" y="1401382"/>
                </a:lnTo>
                <a:lnTo>
                  <a:pt x="787399" y="1354982"/>
                </a:lnTo>
                <a:lnTo>
                  <a:pt x="863599" y="1216629"/>
                </a:lnTo>
                <a:lnTo>
                  <a:pt x="876299" y="1170823"/>
                </a:lnTo>
                <a:lnTo>
                  <a:pt x="1003299" y="944536"/>
                </a:lnTo>
                <a:lnTo>
                  <a:pt x="1015999" y="899890"/>
                </a:lnTo>
                <a:lnTo>
                  <a:pt x="1092199" y="767334"/>
                </a:lnTo>
                <a:lnTo>
                  <a:pt x="1117599" y="717804"/>
                </a:lnTo>
                <a:lnTo>
                  <a:pt x="1155699" y="670560"/>
                </a:lnTo>
                <a:lnTo>
                  <a:pt x="1181099" y="635149"/>
                </a:lnTo>
                <a:lnTo>
                  <a:pt x="1193799" y="597737"/>
                </a:lnTo>
                <a:lnTo>
                  <a:pt x="1219199" y="558726"/>
                </a:lnTo>
                <a:lnTo>
                  <a:pt x="1257299" y="518522"/>
                </a:lnTo>
                <a:lnTo>
                  <a:pt x="1308099" y="436151"/>
                </a:lnTo>
                <a:lnTo>
                  <a:pt x="1346199" y="394792"/>
                </a:lnTo>
                <a:lnTo>
                  <a:pt x="1371599" y="353858"/>
                </a:lnTo>
                <a:lnTo>
                  <a:pt x="1409699" y="313752"/>
                </a:lnTo>
                <a:lnTo>
                  <a:pt x="1447799" y="274879"/>
                </a:lnTo>
                <a:lnTo>
                  <a:pt x="1485899" y="237644"/>
                </a:lnTo>
                <a:lnTo>
                  <a:pt x="1523999" y="202451"/>
                </a:lnTo>
                <a:lnTo>
                  <a:pt x="1562099" y="169704"/>
                </a:lnTo>
                <a:lnTo>
                  <a:pt x="1600199" y="139807"/>
                </a:lnTo>
                <a:lnTo>
                  <a:pt x="1638299" y="113166"/>
                </a:lnTo>
                <a:lnTo>
                  <a:pt x="1676399" y="90185"/>
                </a:lnTo>
                <a:lnTo>
                  <a:pt x="1714499" y="71268"/>
                </a:lnTo>
                <a:lnTo>
                  <a:pt x="1765299" y="56819"/>
                </a:lnTo>
                <a:lnTo>
                  <a:pt x="1803399" y="47244"/>
                </a:lnTo>
                <a:lnTo>
                  <a:pt x="1854199" y="41910"/>
                </a:lnTo>
                <a:lnTo>
                  <a:pt x="1892299" y="43434"/>
                </a:lnTo>
                <a:lnTo>
                  <a:pt x="1955799" y="55136"/>
                </a:lnTo>
                <a:lnTo>
                  <a:pt x="2006599" y="69279"/>
                </a:lnTo>
                <a:lnTo>
                  <a:pt x="2044699" y="87762"/>
                </a:lnTo>
                <a:lnTo>
                  <a:pt x="2082799" y="110196"/>
                </a:lnTo>
                <a:lnTo>
                  <a:pt x="2120899" y="136195"/>
                </a:lnTo>
                <a:lnTo>
                  <a:pt x="2158999" y="165372"/>
                </a:lnTo>
                <a:lnTo>
                  <a:pt x="2197099" y="197339"/>
                </a:lnTo>
                <a:lnTo>
                  <a:pt x="2235199" y="231708"/>
                </a:lnTo>
                <a:lnTo>
                  <a:pt x="2273300" y="268094"/>
                </a:lnTo>
                <a:lnTo>
                  <a:pt x="2311400" y="306107"/>
                </a:lnTo>
                <a:lnTo>
                  <a:pt x="2349500" y="345362"/>
                </a:lnTo>
                <a:lnTo>
                  <a:pt x="2374900" y="385471"/>
                </a:lnTo>
                <a:lnTo>
                  <a:pt x="2413000" y="426046"/>
                </a:lnTo>
                <a:lnTo>
                  <a:pt x="2438400" y="466700"/>
                </a:lnTo>
                <a:lnTo>
                  <a:pt x="2476500" y="507046"/>
                </a:lnTo>
                <a:lnTo>
                  <a:pt x="2501900" y="546697"/>
                </a:lnTo>
                <a:lnTo>
                  <a:pt x="2527300" y="585266"/>
                </a:lnTo>
                <a:lnTo>
                  <a:pt x="2552700" y="622364"/>
                </a:lnTo>
                <a:lnTo>
                  <a:pt x="2565400" y="657606"/>
                </a:lnTo>
                <a:lnTo>
                  <a:pt x="2603500" y="704850"/>
                </a:lnTo>
                <a:lnTo>
                  <a:pt x="2628900" y="752856"/>
                </a:lnTo>
                <a:lnTo>
                  <a:pt x="2781300" y="1017154"/>
                </a:lnTo>
                <a:lnTo>
                  <a:pt x="2794000" y="1061983"/>
                </a:lnTo>
                <a:lnTo>
                  <a:pt x="2921000" y="1288903"/>
                </a:lnTo>
                <a:lnTo>
                  <a:pt x="2933700" y="1334775"/>
                </a:lnTo>
                <a:lnTo>
                  <a:pt x="2984500" y="1426931"/>
                </a:lnTo>
                <a:lnTo>
                  <a:pt x="2997200" y="1473196"/>
                </a:lnTo>
                <a:lnTo>
                  <a:pt x="3048000" y="1566053"/>
                </a:lnTo>
                <a:lnTo>
                  <a:pt x="3060700" y="1612626"/>
                </a:lnTo>
                <a:lnTo>
                  <a:pt x="3111500" y="1706014"/>
                </a:lnTo>
                <a:lnTo>
                  <a:pt x="3124200" y="1752809"/>
                </a:lnTo>
                <a:lnTo>
                  <a:pt x="3175000" y="1846557"/>
                </a:lnTo>
                <a:lnTo>
                  <a:pt x="3187700" y="1893489"/>
                </a:lnTo>
                <a:lnTo>
                  <a:pt x="3213100" y="1940448"/>
                </a:lnTo>
                <a:lnTo>
                  <a:pt x="3225800" y="1987425"/>
                </a:lnTo>
                <a:lnTo>
                  <a:pt x="3251200" y="2034409"/>
                </a:lnTo>
                <a:lnTo>
                  <a:pt x="3263900" y="2081392"/>
                </a:lnTo>
                <a:lnTo>
                  <a:pt x="3289300" y="2128363"/>
                </a:lnTo>
                <a:lnTo>
                  <a:pt x="3302000" y="2175314"/>
                </a:lnTo>
                <a:lnTo>
                  <a:pt x="3352800" y="2269115"/>
                </a:lnTo>
                <a:lnTo>
                  <a:pt x="3365500" y="2315946"/>
                </a:lnTo>
                <a:lnTo>
                  <a:pt x="3390900" y="2362719"/>
                </a:lnTo>
                <a:lnTo>
                  <a:pt x="3479800" y="2595372"/>
                </a:lnTo>
                <a:lnTo>
                  <a:pt x="3543300" y="2741676"/>
                </a:lnTo>
                <a:lnTo>
                  <a:pt x="3594100" y="2889504"/>
                </a:lnTo>
                <a:lnTo>
                  <a:pt x="3721100" y="3185160"/>
                </a:lnTo>
                <a:lnTo>
                  <a:pt x="3759200" y="31699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849630">
              <a:lnSpc>
                <a:spcPct val="100000"/>
              </a:lnSpc>
            </a:pPr>
            <a:r>
              <a:rPr spc="-20" dirty="0"/>
              <a:t>What </a:t>
            </a:r>
            <a:r>
              <a:rPr spc="-10" dirty="0"/>
              <a:t>Happen </a:t>
            </a:r>
            <a:r>
              <a:rPr spc="-20" dirty="0"/>
              <a:t>After</a:t>
            </a:r>
            <a:r>
              <a:rPr spc="-50" dirty="0"/>
              <a:t> </a:t>
            </a:r>
            <a:r>
              <a:rPr spc="-10" dirty="0"/>
              <a:t>Census?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604" y="3501897"/>
            <a:ext cx="16090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4795">
              <a:lnSpc>
                <a:spcPct val="100000"/>
              </a:lnSpc>
            </a:pPr>
            <a:r>
              <a:rPr sz="4400" spc="-30" dirty="0">
                <a:latin typeface="Calibri"/>
                <a:cs typeface="Calibri"/>
              </a:rPr>
              <a:t>Data  </a:t>
            </a:r>
            <a:r>
              <a:rPr sz="4400" spc="-10" dirty="0">
                <a:latin typeface="Calibri"/>
                <a:cs typeface="Calibri"/>
              </a:rPr>
              <a:t>Mining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7384" y="3501897"/>
            <a:ext cx="2193290" cy="138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S</a:t>
            </a:r>
            <a:r>
              <a:rPr sz="4400" spc="-60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t</a:t>
            </a:r>
            <a:r>
              <a:rPr sz="4400" spc="-10" dirty="0">
                <a:latin typeface="Calibri"/>
                <a:cs typeface="Calibri"/>
              </a:rPr>
              <a:t>i</a:t>
            </a:r>
            <a:r>
              <a:rPr sz="4400" spc="-55" dirty="0">
                <a:latin typeface="Calibri"/>
                <a:cs typeface="Calibri"/>
              </a:rPr>
              <a:t>s</a:t>
            </a:r>
            <a:r>
              <a:rPr sz="4400" spc="-10" dirty="0">
                <a:latin typeface="Calibri"/>
                <a:cs typeface="Calibri"/>
              </a:rPr>
              <a:t>ti</a:t>
            </a:r>
            <a:r>
              <a:rPr sz="4400" spc="-50" dirty="0">
                <a:latin typeface="Calibri"/>
                <a:cs typeface="Calibri"/>
              </a:rPr>
              <a:t>c</a:t>
            </a:r>
            <a:r>
              <a:rPr sz="4400" spc="-10" dirty="0">
                <a:latin typeface="Calibri"/>
                <a:cs typeface="Calibri"/>
              </a:rPr>
              <a:t>a</a:t>
            </a:r>
            <a:r>
              <a:rPr sz="4400" spc="-5" dirty="0">
                <a:latin typeface="Calibri"/>
                <a:cs typeface="Calibri"/>
              </a:rPr>
              <a:t>l  </a:t>
            </a:r>
            <a:r>
              <a:rPr sz="4400" spc="-10" dirty="0">
                <a:latin typeface="Calibri"/>
                <a:cs typeface="Calibri"/>
              </a:rPr>
              <a:t>Analysis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7308" y="2487167"/>
            <a:ext cx="2764535" cy="345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492125">
              <a:lnSpc>
                <a:spcPct val="100000"/>
              </a:lnSpc>
            </a:pPr>
            <a:r>
              <a:rPr spc="-30" dirty="0"/>
              <a:t>Abstract Data </a:t>
            </a:r>
            <a:r>
              <a:rPr spc="-45" dirty="0"/>
              <a:t>Type </a:t>
            </a:r>
            <a:r>
              <a:rPr spc="-20" dirty="0"/>
              <a:t>(ADT)</a:t>
            </a:r>
            <a:r>
              <a:rPr spc="30" dirty="0"/>
              <a:t> </a:t>
            </a:r>
            <a:r>
              <a:rPr spc="-8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826008" y="3643884"/>
            <a:ext cx="8486775" cy="3836035"/>
          </a:xfrm>
          <a:custGeom>
            <a:avLst/>
            <a:gdLst/>
            <a:ahLst/>
            <a:cxnLst/>
            <a:rect l="l" t="t" r="r" b="b"/>
            <a:pathLst>
              <a:path w="8486775" h="3836034">
                <a:moveTo>
                  <a:pt x="8486394" y="3833621"/>
                </a:moveTo>
                <a:lnTo>
                  <a:pt x="8486394" y="2285"/>
                </a:lnTo>
                <a:lnTo>
                  <a:pt x="8483346" y="0"/>
                </a:lnTo>
                <a:lnTo>
                  <a:pt x="2285" y="0"/>
                </a:lnTo>
                <a:lnTo>
                  <a:pt x="0" y="2286"/>
                </a:lnTo>
                <a:lnTo>
                  <a:pt x="0" y="3833622"/>
                </a:lnTo>
                <a:lnTo>
                  <a:pt x="2286" y="3835908"/>
                </a:lnTo>
                <a:lnTo>
                  <a:pt x="5333" y="3835908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8475726" y="9905"/>
                </a:lnTo>
                <a:lnTo>
                  <a:pt x="8475726" y="5333"/>
                </a:lnTo>
                <a:lnTo>
                  <a:pt x="8481060" y="9905"/>
                </a:lnTo>
                <a:lnTo>
                  <a:pt x="8481060" y="3835907"/>
                </a:lnTo>
                <a:lnTo>
                  <a:pt x="8483346" y="3835907"/>
                </a:lnTo>
                <a:lnTo>
                  <a:pt x="8486394" y="3833621"/>
                </a:lnTo>
                <a:close/>
              </a:path>
              <a:path w="8486775" h="3836034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w="8486775" h="3836034">
                <a:moveTo>
                  <a:pt x="10668" y="3825240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3825240"/>
                </a:lnTo>
                <a:lnTo>
                  <a:pt x="10668" y="3825240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5334" y="3825240"/>
                </a:lnTo>
                <a:lnTo>
                  <a:pt x="10668" y="3830574"/>
                </a:lnTo>
                <a:lnTo>
                  <a:pt x="10668" y="3835908"/>
                </a:lnTo>
                <a:lnTo>
                  <a:pt x="8475726" y="3835907"/>
                </a:lnTo>
                <a:lnTo>
                  <a:pt x="8475726" y="3830573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10668" y="3835908"/>
                </a:moveTo>
                <a:lnTo>
                  <a:pt x="10668" y="3830574"/>
                </a:lnTo>
                <a:lnTo>
                  <a:pt x="5334" y="3825240"/>
                </a:lnTo>
                <a:lnTo>
                  <a:pt x="5333" y="3835908"/>
                </a:lnTo>
                <a:lnTo>
                  <a:pt x="10668" y="3835908"/>
                </a:lnTo>
                <a:close/>
              </a:path>
              <a:path w="8486775" h="3836034">
                <a:moveTo>
                  <a:pt x="8481060" y="9905"/>
                </a:moveTo>
                <a:lnTo>
                  <a:pt x="8475726" y="5333"/>
                </a:lnTo>
                <a:lnTo>
                  <a:pt x="8475726" y="9905"/>
                </a:lnTo>
                <a:lnTo>
                  <a:pt x="8481060" y="9905"/>
                </a:lnTo>
                <a:close/>
              </a:path>
              <a:path w="8486775" h="3836034">
                <a:moveTo>
                  <a:pt x="8481060" y="3825239"/>
                </a:moveTo>
                <a:lnTo>
                  <a:pt x="8481060" y="9905"/>
                </a:lnTo>
                <a:lnTo>
                  <a:pt x="8475726" y="9905"/>
                </a:lnTo>
                <a:lnTo>
                  <a:pt x="8475726" y="3825239"/>
                </a:lnTo>
                <a:lnTo>
                  <a:pt x="8481060" y="3825239"/>
                </a:lnTo>
                <a:close/>
              </a:path>
              <a:path w="8486775" h="3836034">
                <a:moveTo>
                  <a:pt x="8481060" y="3835907"/>
                </a:moveTo>
                <a:lnTo>
                  <a:pt x="8481060" y="3825239"/>
                </a:lnTo>
                <a:lnTo>
                  <a:pt x="8475726" y="3830573"/>
                </a:lnTo>
                <a:lnTo>
                  <a:pt x="8475726" y="3835907"/>
                </a:lnTo>
                <a:lnTo>
                  <a:pt x="8481060" y="383590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690" y="1697482"/>
            <a:ext cx="8485505" cy="569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</a:t>
            </a:r>
            <a:r>
              <a:rPr sz="3050" spc="10" dirty="0">
                <a:latin typeface="Calibri"/>
                <a:cs typeface="Calibri"/>
              </a:rPr>
              <a:t>deal with one aspect of our census:</a:t>
            </a:r>
            <a:r>
              <a:rPr sz="3050" spc="-1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Age</a:t>
            </a:r>
            <a:endParaRPr sz="3050">
              <a:latin typeface="Calibri"/>
              <a:cs typeface="Calibri"/>
            </a:endParaRPr>
          </a:p>
          <a:p>
            <a:pPr marL="12700" marR="5080" indent="-635">
              <a:lnSpc>
                <a:spcPct val="101000"/>
              </a:lnSpc>
              <a:spcBef>
                <a:spcPts val="232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simplify this </a:t>
            </a:r>
            <a:r>
              <a:rPr sz="3050" dirty="0">
                <a:latin typeface="Calibri"/>
                <a:cs typeface="Calibri"/>
              </a:rPr>
              <a:t>lecture, we </a:t>
            </a:r>
            <a:r>
              <a:rPr sz="3050" spc="10" dirty="0">
                <a:latin typeface="Calibri"/>
                <a:cs typeface="Calibri"/>
              </a:rPr>
              <a:t>assume </a:t>
            </a:r>
            <a:r>
              <a:rPr sz="3050" dirty="0">
                <a:latin typeface="Calibri"/>
                <a:cs typeface="Calibri"/>
              </a:rPr>
              <a:t>that students’ age  </a:t>
            </a:r>
            <a:r>
              <a:rPr sz="3050" spc="-5" dirty="0">
                <a:latin typeface="Calibri"/>
                <a:cs typeface="Calibri"/>
              </a:rPr>
              <a:t>ranges </a:t>
            </a:r>
            <a:r>
              <a:rPr sz="3050" dirty="0">
                <a:latin typeface="Calibri"/>
                <a:cs typeface="Calibri"/>
              </a:rPr>
              <a:t>from </a:t>
            </a:r>
            <a:r>
              <a:rPr sz="3050" spc="5" dirty="0">
                <a:latin typeface="Calibri"/>
                <a:cs typeface="Calibri"/>
              </a:rPr>
              <a:t>[0 </a:t>
            </a:r>
            <a:r>
              <a:rPr sz="3050" spc="15" dirty="0">
                <a:latin typeface="Calibri"/>
                <a:cs typeface="Calibri"/>
              </a:rPr>
              <a:t>… </a:t>
            </a:r>
            <a:r>
              <a:rPr sz="3050" spc="10" dirty="0">
                <a:latin typeface="Calibri"/>
                <a:cs typeface="Calibri"/>
              </a:rPr>
              <a:t>100), </a:t>
            </a:r>
            <a:r>
              <a:rPr sz="3050" spc="5" dirty="0">
                <a:latin typeface="Calibri"/>
                <a:cs typeface="Calibri"/>
              </a:rPr>
              <a:t>all </a:t>
            </a:r>
            <a:r>
              <a:rPr sz="3050" spc="-10" dirty="0">
                <a:latin typeface="Calibri"/>
                <a:cs typeface="Calibri"/>
              </a:rPr>
              <a:t>integers, </a:t>
            </a:r>
            <a:r>
              <a:rPr sz="3050" spc="10" dirty="0">
                <a:latin typeface="Calibri"/>
                <a:cs typeface="Calibri"/>
              </a:rPr>
              <a:t>and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distinct</a:t>
            </a:r>
            <a:endParaRPr sz="305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  <a:spcBef>
                <a:spcPts val="2220"/>
              </a:spcBef>
            </a:pPr>
            <a:r>
              <a:rPr sz="3050" spc="-5" dirty="0">
                <a:latin typeface="Calibri"/>
                <a:cs typeface="Calibri"/>
              </a:rPr>
              <a:t>Required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operations:</a:t>
            </a:r>
            <a:endParaRPr sz="305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spcBef>
                <a:spcPts val="20"/>
              </a:spcBef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Search </a:t>
            </a:r>
            <a:r>
              <a:rPr sz="2650" spc="-10" dirty="0">
                <a:latin typeface="Calibri"/>
                <a:cs typeface="Calibri"/>
              </a:rPr>
              <a:t>whether </a:t>
            </a:r>
            <a:r>
              <a:rPr sz="2650" spc="-20" dirty="0">
                <a:latin typeface="Calibri"/>
                <a:cs typeface="Calibri"/>
              </a:rPr>
              <a:t>there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0" dirty="0">
                <a:latin typeface="Calibri"/>
                <a:cs typeface="Calibri"/>
              </a:rPr>
              <a:t>with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certain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age?</a:t>
            </a:r>
            <a:endParaRPr sz="2650">
              <a:latin typeface="Calibri"/>
              <a:cs typeface="Calibri"/>
            </a:endParaRPr>
          </a:p>
          <a:p>
            <a:pPr marL="1177290" indent="-503555">
              <a:lnSpc>
                <a:spcPts val="3175"/>
              </a:lnSpc>
              <a:buAutoNum type="arabicPeriod"/>
              <a:tabLst>
                <a:tab pos="1177925" algn="l"/>
              </a:tabLst>
            </a:pPr>
            <a:r>
              <a:rPr sz="2650" spc="-10" dirty="0">
                <a:latin typeface="Calibri"/>
                <a:cs typeface="Calibri"/>
              </a:rPr>
              <a:t>Insert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5" dirty="0">
                <a:latin typeface="Calibri"/>
                <a:cs typeface="Calibri"/>
              </a:rPr>
              <a:t>new </a:t>
            </a:r>
            <a:r>
              <a:rPr sz="2650" spc="-20" dirty="0">
                <a:latin typeface="Calibri"/>
                <a:cs typeface="Calibri"/>
              </a:rPr>
              <a:t>student </a:t>
            </a:r>
            <a:r>
              <a:rPr sz="2650" spc="-15" dirty="0">
                <a:latin typeface="Calibri"/>
                <a:cs typeface="Calibri"/>
              </a:rPr>
              <a:t>(that </a:t>
            </a:r>
            <a:r>
              <a:rPr sz="2650" spc="-10" dirty="0">
                <a:latin typeface="Calibri"/>
                <a:cs typeface="Calibri"/>
              </a:rPr>
              <a:t>is, insert his/her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age)</a:t>
            </a:r>
            <a:endParaRPr sz="2650">
              <a:latin typeface="Calibri"/>
              <a:cs typeface="Calibri"/>
            </a:endParaRPr>
          </a:p>
          <a:p>
            <a:pPr marL="1176655" indent="-502920">
              <a:lnSpc>
                <a:spcPts val="3120"/>
              </a:lnSpc>
              <a:spcBef>
                <a:spcPts val="3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5" dirty="0">
                <a:latin typeface="Calibri"/>
                <a:cs typeface="Calibri"/>
              </a:rPr>
              <a:t>youngest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oldest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</a:t>
            </a:r>
            <a:endParaRPr sz="260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buAutoNum type="arabicPeriod"/>
              <a:tabLst>
                <a:tab pos="1177925" algn="l"/>
              </a:tabLst>
            </a:pPr>
            <a:r>
              <a:rPr sz="2650" spc="-15" dirty="0">
                <a:latin typeface="Calibri"/>
                <a:cs typeface="Calibri"/>
              </a:rPr>
              <a:t>List </a:t>
            </a:r>
            <a:r>
              <a:rPr sz="2650" spc="-10" dirty="0">
                <a:latin typeface="Calibri"/>
                <a:cs typeface="Calibri"/>
              </a:rPr>
              <a:t>down the </a:t>
            </a:r>
            <a:r>
              <a:rPr sz="2650" spc="-15" dirty="0">
                <a:latin typeface="Calibri"/>
                <a:cs typeface="Calibri"/>
              </a:rPr>
              <a:t>ages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students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sorted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order</a:t>
            </a:r>
            <a:endParaRPr sz="2650">
              <a:latin typeface="Calibri"/>
              <a:cs typeface="Calibri"/>
            </a:endParaRPr>
          </a:p>
          <a:p>
            <a:pPr marL="1177290" indent="-50355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177925" algn="l"/>
              </a:tabLst>
            </a:pPr>
            <a:r>
              <a:rPr sz="2600" spc="10" dirty="0">
                <a:latin typeface="Calibri"/>
                <a:cs typeface="Calibri"/>
              </a:rPr>
              <a:t>Find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student slightly </a:t>
            </a:r>
            <a:r>
              <a:rPr sz="2600" spc="10" dirty="0">
                <a:latin typeface="Calibri"/>
                <a:cs typeface="Calibri"/>
              </a:rPr>
              <a:t>older 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age!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5" dirty="0">
                <a:latin typeface="Calibri"/>
                <a:cs typeface="Calibri"/>
              </a:rPr>
              <a:t>Delete </a:t>
            </a:r>
            <a:r>
              <a:rPr sz="2600" dirty="0">
                <a:latin typeface="Calibri"/>
                <a:cs typeface="Calibri"/>
              </a:rPr>
              <a:t>existing </a:t>
            </a:r>
            <a:r>
              <a:rPr sz="2600" spc="5" dirty="0">
                <a:latin typeface="Calibri"/>
                <a:cs typeface="Calibri"/>
              </a:rPr>
              <a:t>student (that is, remove </a:t>
            </a:r>
            <a:r>
              <a:rPr sz="2600" spc="10" dirty="0">
                <a:latin typeface="Calibri"/>
                <a:cs typeface="Calibri"/>
              </a:rPr>
              <a:t>his/her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age)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0" dirty="0">
                <a:latin typeface="Calibri"/>
                <a:cs typeface="Calibri"/>
              </a:rPr>
              <a:t>Determine the </a:t>
            </a:r>
            <a:r>
              <a:rPr sz="2600" spc="20" dirty="0">
                <a:latin typeface="Calibri"/>
                <a:cs typeface="Calibri"/>
              </a:rPr>
              <a:t>median </a:t>
            </a:r>
            <a:r>
              <a:rPr sz="2600" spc="10" dirty="0">
                <a:latin typeface="Calibri"/>
                <a:cs typeface="Calibri"/>
              </a:rPr>
              <a:t>age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students</a:t>
            </a:r>
            <a:endParaRPr sz="2600">
              <a:latin typeface="Calibri"/>
              <a:cs typeface="Calibri"/>
            </a:endParaRPr>
          </a:p>
          <a:p>
            <a:pPr marL="1176655" indent="-50292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1772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students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younger </a:t>
            </a:r>
            <a:r>
              <a:rPr sz="2600" spc="10" dirty="0">
                <a:latin typeface="Calibri"/>
                <a:cs typeface="Calibri"/>
              </a:rPr>
              <a:t>than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certain </a:t>
            </a:r>
            <a:r>
              <a:rPr sz="2600" spc="10" dirty="0">
                <a:latin typeface="Calibri"/>
                <a:cs typeface="Calibri"/>
              </a:rPr>
              <a:t>age?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409700">
              <a:lnSpc>
                <a:spcPct val="100000"/>
              </a:lnSpc>
            </a:pPr>
            <a:r>
              <a:rPr spc="-15" dirty="0"/>
              <a:t>CS1020: Unsorted</a:t>
            </a:r>
            <a:r>
              <a:rPr spc="-50" dirty="0"/>
              <a:t> 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792714" cy="113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861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79271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O(1)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 log</a:t>
                      </a:r>
                      <a:r>
                        <a:rPr sz="26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n)/O(n)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5" dirty="0">
                          <a:latin typeface="Calibri"/>
                          <a:cs typeface="Calibri"/>
                        </a:rPr>
                        <a:t>O(n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80" y="3951732"/>
            <a:ext cx="10058400" cy="3676015"/>
          </a:xfrm>
          <a:custGeom>
            <a:avLst/>
            <a:gdLst/>
            <a:ahLst/>
            <a:cxnLst/>
            <a:rect l="l" t="t" r="r" b="b"/>
            <a:pathLst>
              <a:path w="10058400" h="3676015">
                <a:moveTo>
                  <a:pt x="10058019" y="3675888"/>
                </a:moveTo>
                <a:lnTo>
                  <a:pt x="10058019" y="0"/>
                </a:lnTo>
                <a:lnTo>
                  <a:pt x="0" y="0"/>
                </a:lnTo>
                <a:lnTo>
                  <a:pt x="0" y="20552"/>
                </a:lnTo>
                <a:lnTo>
                  <a:pt x="6477" y="13716"/>
                </a:lnTo>
                <a:lnTo>
                  <a:pt x="6477" y="28194"/>
                </a:lnTo>
                <a:lnTo>
                  <a:pt x="10036683" y="28193"/>
                </a:lnTo>
                <a:lnTo>
                  <a:pt x="10036683" y="13715"/>
                </a:lnTo>
                <a:lnTo>
                  <a:pt x="10051161" y="28193"/>
                </a:lnTo>
                <a:lnTo>
                  <a:pt x="10051161" y="3675888"/>
                </a:lnTo>
                <a:lnTo>
                  <a:pt x="10058019" y="3675888"/>
                </a:lnTo>
                <a:close/>
              </a:path>
              <a:path w="10058400" h="3676015">
                <a:moveTo>
                  <a:pt x="6477" y="28194"/>
                </a:moveTo>
                <a:lnTo>
                  <a:pt x="6477" y="13716"/>
                </a:lnTo>
                <a:lnTo>
                  <a:pt x="0" y="20552"/>
                </a:lnTo>
                <a:lnTo>
                  <a:pt x="0" y="28194"/>
                </a:lnTo>
                <a:lnTo>
                  <a:pt x="6477" y="28194"/>
                </a:lnTo>
                <a:close/>
              </a:path>
              <a:path w="10058400" h="3676015">
                <a:moveTo>
                  <a:pt x="6477" y="3648456"/>
                </a:moveTo>
                <a:lnTo>
                  <a:pt x="6477" y="28194"/>
                </a:lnTo>
                <a:lnTo>
                  <a:pt x="0" y="28194"/>
                </a:lnTo>
                <a:lnTo>
                  <a:pt x="0" y="3648456"/>
                </a:lnTo>
                <a:lnTo>
                  <a:pt x="6477" y="3648456"/>
                </a:lnTo>
                <a:close/>
              </a:path>
              <a:path w="10058400" h="3676015">
                <a:moveTo>
                  <a:pt x="10051161" y="3648455"/>
                </a:moveTo>
                <a:lnTo>
                  <a:pt x="0" y="3648456"/>
                </a:lnTo>
                <a:lnTo>
                  <a:pt x="0" y="3655694"/>
                </a:lnTo>
                <a:lnTo>
                  <a:pt x="6477" y="3662172"/>
                </a:lnTo>
                <a:lnTo>
                  <a:pt x="6477" y="3675888"/>
                </a:lnTo>
                <a:lnTo>
                  <a:pt x="10036683" y="3675888"/>
                </a:lnTo>
                <a:lnTo>
                  <a:pt x="10036683" y="3662171"/>
                </a:lnTo>
                <a:lnTo>
                  <a:pt x="10051161" y="3648455"/>
                </a:lnTo>
                <a:close/>
              </a:path>
              <a:path w="10058400" h="3676015">
                <a:moveTo>
                  <a:pt x="6477" y="3675888"/>
                </a:moveTo>
                <a:lnTo>
                  <a:pt x="6477" y="3662172"/>
                </a:lnTo>
                <a:lnTo>
                  <a:pt x="0" y="3655694"/>
                </a:lnTo>
                <a:lnTo>
                  <a:pt x="0" y="3675888"/>
                </a:lnTo>
                <a:lnTo>
                  <a:pt x="6477" y="3675888"/>
                </a:lnTo>
                <a:close/>
              </a:path>
              <a:path w="10058400" h="3676015">
                <a:moveTo>
                  <a:pt x="10051161" y="28193"/>
                </a:moveTo>
                <a:lnTo>
                  <a:pt x="10036683" y="13715"/>
                </a:lnTo>
                <a:lnTo>
                  <a:pt x="10036683" y="28193"/>
                </a:lnTo>
                <a:lnTo>
                  <a:pt x="10051161" y="28193"/>
                </a:lnTo>
                <a:close/>
              </a:path>
              <a:path w="10058400" h="3676015">
                <a:moveTo>
                  <a:pt x="10051161" y="3648455"/>
                </a:moveTo>
                <a:lnTo>
                  <a:pt x="10051161" y="28193"/>
                </a:lnTo>
                <a:lnTo>
                  <a:pt x="10036683" y="28193"/>
                </a:lnTo>
                <a:lnTo>
                  <a:pt x="10036683" y="3648455"/>
                </a:lnTo>
                <a:lnTo>
                  <a:pt x="10051161" y="3648455"/>
                </a:lnTo>
                <a:close/>
              </a:path>
              <a:path w="10058400" h="3676015">
                <a:moveTo>
                  <a:pt x="10051161" y="3675888"/>
                </a:moveTo>
                <a:lnTo>
                  <a:pt x="10051161" y="3648455"/>
                </a:lnTo>
                <a:lnTo>
                  <a:pt x="10036683" y="3662171"/>
                </a:lnTo>
                <a:lnTo>
                  <a:pt x="10036683" y="3675888"/>
                </a:lnTo>
                <a:lnTo>
                  <a:pt x="10051161" y="3675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4523232"/>
            <a:ext cx="10058400" cy="3134995"/>
          </a:xfrm>
          <a:custGeom>
            <a:avLst/>
            <a:gdLst/>
            <a:ahLst/>
            <a:cxnLst/>
            <a:rect l="l" t="t" r="r" b="b"/>
            <a:pathLst>
              <a:path w="10058400" h="3134995">
                <a:moveTo>
                  <a:pt x="10058019" y="3134867"/>
                </a:moveTo>
                <a:lnTo>
                  <a:pt x="10058019" y="0"/>
                </a:lnTo>
                <a:lnTo>
                  <a:pt x="0" y="0"/>
                </a:lnTo>
                <a:lnTo>
                  <a:pt x="0" y="20552"/>
                </a:lnTo>
                <a:lnTo>
                  <a:pt x="6477" y="13716"/>
                </a:lnTo>
                <a:lnTo>
                  <a:pt x="6477" y="28194"/>
                </a:lnTo>
                <a:lnTo>
                  <a:pt x="10036683" y="28193"/>
                </a:lnTo>
                <a:lnTo>
                  <a:pt x="10036683" y="13715"/>
                </a:lnTo>
                <a:lnTo>
                  <a:pt x="10051161" y="28193"/>
                </a:lnTo>
                <a:lnTo>
                  <a:pt x="10051161" y="3134867"/>
                </a:lnTo>
                <a:lnTo>
                  <a:pt x="10058019" y="3134867"/>
                </a:lnTo>
                <a:close/>
              </a:path>
              <a:path w="10058400" h="3134995">
                <a:moveTo>
                  <a:pt x="6477" y="28194"/>
                </a:moveTo>
                <a:lnTo>
                  <a:pt x="6477" y="13716"/>
                </a:lnTo>
                <a:lnTo>
                  <a:pt x="0" y="20552"/>
                </a:lnTo>
                <a:lnTo>
                  <a:pt x="0" y="28194"/>
                </a:lnTo>
                <a:lnTo>
                  <a:pt x="6477" y="28194"/>
                </a:lnTo>
                <a:close/>
              </a:path>
              <a:path w="10058400" h="3134995">
                <a:moveTo>
                  <a:pt x="6477" y="3121152"/>
                </a:moveTo>
                <a:lnTo>
                  <a:pt x="6477" y="28194"/>
                </a:lnTo>
                <a:lnTo>
                  <a:pt x="0" y="28194"/>
                </a:lnTo>
                <a:lnTo>
                  <a:pt x="0" y="3121152"/>
                </a:lnTo>
                <a:lnTo>
                  <a:pt x="6477" y="3121152"/>
                </a:lnTo>
                <a:close/>
              </a:path>
              <a:path w="10058400" h="3134995">
                <a:moveTo>
                  <a:pt x="10036683" y="3134867"/>
                </a:moveTo>
                <a:lnTo>
                  <a:pt x="10036683" y="3121152"/>
                </a:lnTo>
                <a:lnTo>
                  <a:pt x="0" y="3121152"/>
                </a:lnTo>
                <a:lnTo>
                  <a:pt x="0" y="3128390"/>
                </a:lnTo>
                <a:lnTo>
                  <a:pt x="6477" y="3134867"/>
                </a:lnTo>
                <a:lnTo>
                  <a:pt x="10036683" y="3134867"/>
                </a:lnTo>
                <a:close/>
              </a:path>
              <a:path w="10058400" h="3134995">
                <a:moveTo>
                  <a:pt x="6477" y="3134867"/>
                </a:moveTo>
                <a:lnTo>
                  <a:pt x="0" y="3128390"/>
                </a:lnTo>
                <a:lnTo>
                  <a:pt x="0" y="3134867"/>
                </a:lnTo>
                <a:lnTo>
                  <a:pt x="6477" y="3134867"/>
                </a:lnTo>
                <a:close/>
              </a:path>
              <a:path w="10058400" h="3134995">
                <a:moveTo>
                  <a:pt x="10051161" y="28193"/>
                </a:moveTo>
                <a:lnTo>
                  <a:pt x="10036683" y="13715"/>
                </a:lnTo>
                <a:lnTo>
                  <a:pt x="10036683" y="28193"/>
                </a:lnTo>
                <a:lnTo>
                  <a:pt x="10051161" y="28193"/>
                </a:lnTo>
                <a:close/>
              </a:path>
              <a:path w="10058400" h="3134995">
                <a:moveTo>
                  <a:pt x="10036683" y="28193"/>
                </a:moveTo>
                <a:lnTo>
                  <a:pt x="10036683" y="13715"/>
                </a:lnTo>
                <a:lnTo>
                  <a:pt x="10036683" y="28193"/>
                </a:lnTo>
                <a:close/>
              </a:path>
              <a:path w="10058400" h="3134995">
                <a:moveTo>
                  <a:pt x="10051161" y="3121152"/>
                </a:moveTo>
                <a:lnTo>
                  <a:pt x="10051161" y="28193"/>
                </a:lnTo>
                <a:lnTo>
                  <a:pt x="10036683" y="28193"/>
                </a:lnTo>
                <a:lnTo>
                  <a:pt x="10036683" y="3121152"/>
                </a:lnTo>
                <a:lnTo>
                  <a:pt x="10051161" y="3121152"/>
                </a:lnTo>
                <a:close/>
              </a:path>
              <a:path w="10058400" h="3134995">
                <a:moveTo>
                  <a:pt x="10051161" y="3121152"/>
                </a:moveTo>
                <a:lnTo>
                  <a:pt x="10036683" y="3121152"/>
                </a:lnTo>
                <a:lnTo>
                  <a:pt x="10036683" y="3134867"/>
                </a:lnTo>
                <a:lnTo>
                  <a:pt x="10051161" y="3121152"/>
                </a:lnTo>
                <a:close/>
              </a:path>
              <a:path w="10058400" h="3134995">
                <a:moveTo>
                  <a:pt x="10051161" y="3134867"/>
                </a:moveTo>
                <a:lnTo>
                  <a:pt x="10051161" y="3121152"/>
                </a:lnTo>
                <a:lnTo>
                  <a:pt x="10036683" y="3134867"/>
                </a:lnTo>
                <a:lnTo>
                  <a:pt x="10051161" y="3134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pc="-15" dirty="0"/>
              <a:t>CS1020: </a:t>
            </a:r>
            <a:r>
              <a:rPr spc="-20" dirty="0"/>
              <a:t>Sorted</a:t>
            </a:r>
            <a:r>
              <a:rPr spc="-40" dirty="0"/>
              <a:t> </a:t>
            </a:r>
            <a:r>
              <a:rPr spc="-50" dirty="0"/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861" y="1582547"/>
          <a:ext cx="8792714" cy="113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5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A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15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23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50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71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5861" y="2849752"/>
          <a:ext cx="8792718" cy="452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1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Search(age)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50" spc="-1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2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Insert(age)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4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5" dirty="0">
                          <a:latin typeface="Calibri"/>
                          <a:cs typeface="Calibri"/>
                        </a:rPr>
                        <a:t>ListSortedAges()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NextOlder(age)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dirty="0">
                          <a:latin typeface="Calibri"/>
                          <a:cs typeface="Calibri"/>
                        </a:rPr>
                        <a:t>6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20" dirty="0">
                          <a:latin typeface="Calibri"/>
                          <a:cs typeface="Calibri"/>
                        </a:rPr>
                        <a:t>Remove(age)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650" spc="-10" dirty="0">
                          <a:latin typeface="Calibri"/>
                          <a:cs typeface="Calibri"/>
                        </a:rPr>
                        <a:t>O(n)</a:t>
                      </a:r>
                      <a:endParaRPr sz="2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NumYounger(age)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O(log</a:t>
                      </a:r>
                      <a:r>
                        <a:rPr sz="2600" spc="-9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10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765810">
              <a:lnSpc>
                <a:spcPct val="100000"/>
              </a:lnSpc>
            </a:pPr>
            <a:r>
              <a:rPr spc="-10" dirty="0"/>
              <a:t>With </a:t>
            </a:r>
            <a:r>
              <a:rPr spc="-20" dirty="0"/>
              <a:t>Just </a:t>
            </a:r>
            <a:r>
              <a:rPr spc="-10" dirty="0"/>
              <a:t>CS1020</a:t>
            </a:r>
            <a:r>
              <a:rPr spc="-20" dirty="0"/>
              <a:t> </a:t>
            </a:r>
            <a:r>
              <a:rPr spc="-25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9127235" y="6735318"/>
            <a:ext cx="931163" cy="92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6385" y="3490721"/>
            <a:ext cx="1565910" cy="1497965"/>
          </a:xfrm>
          <a:prstGeom prst="rect">
            <a:avLst/>
          </a:prstGeom>
        </p:spPr>
        <p:txBody>
          <a:bodyPr vert="horz" wrap="square" lIns="0" tIns="436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"/>
              </a:spcBef>
            </a:pPr>
            <a:endParaRPr sz="30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tabLst>
                <a:tab pos="1306195" algn="l"/>
              </a:tabLst>
            </a:pPr>
            <a:r>
              <a:rPr sz="3050" spc="5" dirty="0">
                <a:latin typeface="Calibri"/>
                <a:cs typeface="Calibri"/>
              </a:rPr>
              <a:t>()	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3050" spc="5" dirty="0">
                <a:latin typeface="Calibri"/>
                <a:cs typeface="Calibri"/>
              </a:rPr>
              <a:t>e)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957" y="6984263"/>
            <a:ext cx="55645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5" dirty="0">
                <a:latin typeface="Calibri"/>
                <a:cs typeface="Calibri"/>
              </a:rPr>
              <a:t>If </a:t>
            </a:r>
            <a:r>
              <a:rPr sz="3050" b="1" spc="15" dirty="0">
                <a:latin typeface="Calibri"/>
                <a:cs typeface="Calibri"/>
              </a:rPr>
              <a:t>n </a:t>
            </a:r>
            <a:r>
              <a:rPr sz="3050" b="1" spc="5" dirty="0">
                <a:latin typeface="Calibri"/>
                <a:cs typeface="Calibri"/>
              </a:rPr>
              <a:t>is </a:t>
            </a:r>
            <a:r>
              <a:rPr sz="3050" b="1" spc="-5" dirty="0">
                <a:latin typeface="Calibri"/>
                <a:cs typeface="Calibri"/>
              </a:rPr>
              <a:t>large, </a:t>
            </a:r>
            <a:r>
              <a:rPr sz="3050" b="1" spc="10" dirty="0">
                <a:latin typeface="Calibri"/>
                <a:cs typeface="Calibri"/>
              </a:rPr>
              <a:t>our </a:t>
            </a:r>
            <a:r>
              <a:rPr sz="3050" b="1" spc="5" dirty="0">
                <a:latin typeface="Calibri"/>
                <a:cs typeface="Calibri"/>
              </a:rPr>
              <a:t>queries </a:t>
            </a:r>
            <a:r>
              <a:rPr sz="3050" b="1" spc="-5" dirty="0">
                <a:latin typeface="Calibri"/>
                <a:cs typeface="Calibri"/>
              </a:rPr>
              <a:t>are</a:t>
            </a:r>
            <a:r>
              <a:rPr sz="3050" b="1" spc="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slow…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3497" y="3490721"/>
            <a:ext cx="1426210" cy="1320165"/>
          </a:xfrm>
          <a:custGeom>
            <a:avLst/>
            <a:gdLst/>
            <a:ahLst/>
            <a:cxnLst/>
            <a:rect l="l" t="t" r="r" b="b"/>
            <a:pathLst>
              <a:path w="1426210" h="1320164">
                <a:moveTo>
                  <a:pt x="0" y="0"/>
                </a:moveTo>
                <a:lnTo>
                  <a:pt x="0" y="1319784"/>
                </a:lnTo>
                <a:lnTo>
                  <a:pt x="1425702" y="1319784"/>
                </a:lnTo>
                <a:lnTo>
                  <a:pt x="1425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8661" y="1616836"/>
          <a:ext cx="9566146" cy="568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</a:t>
                      </a:r>
                      <a:r>
                        <a:rPr sz="305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</a:t>
                      </a:r>
                      <a:r>
                        <a:rPr sz="30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971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08965">
                        <a:lnSpc>
                          <a:spcPts val="2655"/>
                        </a:lnSpc>
                        <a:tabLst>
                          <a:tab pos="284988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	</a:t>
                      </a:r>
                      <a:r>
                        <a:rPr sz="2925" b="1" spc="15" baseline="-5698" dirty="0">
                          <a:latin typeface="Calibri"/>
                          <a:cs typeface="Calibri"/>
                        </a:rPr>
                        <a:t>Dynamic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</a:pPr>
                      <a:r>
                        <a:rPr sz="1950" b="1" dirty="0">
                          <a:latin typeface="Calibri"/>
                          <a:cs typeface="Calibri"/>
                        </a:rPr>
                        <a:t>data</a:t>
                      </a:r>
                      <a:endParaRPr sz="195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3130"/>
                        </a:lnSpc>
                        <a:tabLst>
                          <a:tab pos="238760" algn="l"/>
                        </a:tabLst>
                      </a:pPr>
                      <a:r>
                        <a:rPr sz="4575" spc="15" baseline="8196" dirty="0">
                          <a:latin typeface="Calibri"/>
                          <a:cs typeface="Calibri"/>
                        </a:rPr>
                        <a:t>s	</a:t>
                      </a:r>
                      <a:r>
                        <a:rPr sz="1950" b="1" dirty="0">
                          <a:latin typeface="Calibri"/>
                          <a:cs typeface="Calibri"/>
                        </a:rPr>
                        <a:t>structure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03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8935">
                        <a:lnSpc>
                          <a:spcPts val="2620"/>
                        </a:lnSpc>
                        <a:spcBef>
                          <a:spcPts val="175"/>
                        </a:spcBef>
                        <a:tabLst>
                          <a:tab pos="2744470" algn="l"/>
                          <a:tab pos="4220845" algn="l"/>
                        </a:tabLst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	</a:t>
                      </a:r>
                      <a:r>
                        <a:rPr sz="2925" b="1" baseline="47008" dirty="0">
                          <a:latin typeface="Calibri"/>
                          <a:cs typeface="Calibri"/>
                        </a:rPr>
                        <a:t>operations	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575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1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403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02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 n) /</a:t>
                      </a:r>
                      <a:r>
                        <a:rPr sz="3050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-10" dirty="0">
                          <a:latin typeface="Calibri"/>
                          <a:cs typeface="Calibri"/>
                        </a:rPr>
                        <a:t>NumYounger(age)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03497" y="3090672"/>
            <a:ext cx="723265" cy="418465"/>
          </a:xfrm>
          <a:custGeom>
            <a:avLst/>
            <a:gdLst/>
            <a:ahLst/>
            <a:cxnLst/>
            <a:rect l="l" t="t" r="r" b="b"/>
            <a:pathLst>
              <a:path w="723264" h="418464">
                <a:moveTo>
                  <a:pt x="202691" y="20574"/>
                </a:moveTo>
                <a:lnTo>
                  <a:pt x="201072" y="12537"/>
                </a:lnTo>
                <a:lnTo>
                  <a:pt x="196595" y="6000"/>
                </a:lnTo>
                <a:lnTo>
                  <a:pt x="189833" y="1607"/>
                </a:lnTo>
                <a:lnTo>
                  <a:pt x="181355" y="0"/>
                </a:lnTo>
                <a:lnTo>
                  <a:pt x="0" y="3809"/>
                </a:lnTo>
                <a:lnTo>
                  <a:pt x="26669" y="48624"/>
                </a:lnTo>
                <a:lnTo>
                  <a:pt x="26669" y="41910"/>
                </a:lnTo>
                <a:lnTo>
                  <a:pt x="46481" y="5333"/>
                </a:lnTo>
                <a:lnTo>
                  <a:pt x="114793" y="43335"/>
                </a:lnTo>
                <a:lnTo>
                  <a:pt x="182879" y="41910"/>
                </a:lnTo>
                <a:lnTo>
                  <a:pt x="190904" y="40183"/>
                </a:lnTo>
                <a:lnTo>
                  <a:pt x="197357" y="35528"/>
                </a:lnTo>
                <a:lnTo>
                  <a:pt x="201525" y="28729"/>
                </a:lnTo>
                <a:lnTo>
                  <a:pt x="202691" y="20574"/>
                </a:lnTo>
                <a:close/>
              </a:path>
              <a:path w="723264" h="418464">
                <a:moveTo>
                  <a:pt x="114793" y="43335"/>
                </a:moveTo>
                <a:lnTo>
                  <a:pt x="46481" y="5333"/>
                </a:lnTo>
                <a:lnTo>
                  <a:pt x="26669" y="41910"/>
                </a:lnTo>
                <a:lnTo>
                  <a:pt x="37337" y="47844"/>
                </a:lnTo>
                <a:lnTo>
                  <a:pt x="37337" y="44958"/>
                </a:lnTo>
                <a:lnTo>
                  <a:pt x="54863" y="12953"/>
                </a:lnTo>
                <a:lnTo>
                  <a:pt x="73236" y="44206"/>
                </a:lnTo>
                <a:lnTo>
                  <a:pt x="114793" y="43335"/>
                </a:lnTo>
                <a:close/>
              </a:path>
              <a:path w="723264" h="418464">
                <a:moveTo>
                  <a:pt x="131671" y="146518"/>
                </a:moveTo>
                <a:lnTo>
                  <a:pt x="128777" y="138684"/>
                </a:lnTo>
                <a:lnTo>
                  <a:pt x="93860" y="79288"/>
                </a:lnTo>
                <a:lnTo>
                  <a:pt x="26669" y="41910"/>
                </a:lnTo>
                <a:lnTo>
                  <a:pt x="26669" y="48624"/>
                </a:lnTo>
                <a:lnTo>
                  <a:pt x="92963" y="160020"/>
                </a:lnTo>
                <a:lnTo>
                  <a:pt x="98559" y="166127"/>
                </a:lnTo>
                <a:lnTo>
                  <a:pt x="105727" y="169449"/>
                </a:lnTo>
                <a:lnTo>
                  <a:pt x="113752" y="169771"/>
                </a:lnTo>
                <a:lnTo>
                  <a:pt x="121919" y="166878"/>
                </a:lnTo>
                <a:lnTo>
                  <a:pt x="128027" y="161615"/>
                </a:lnTo>
                <a:lnTo>
                  <a:pt x="131349" y="154495"/>
                </a:lnTo>
                <a:lnTo>
                  <a:pt x="131671" y="146518"/>
                </a:lnTo>
                <a:close/>
              </a:path>
              <a:path w="723264" h="418464">
                <a:moveTo>
                  <a:pt x="73236" y="44206"/>
                </a:moveTo>
                <a:lnTo>
                  <a:pt x="54863" y="12953"/>
                </a:lnTo>
                <a:lnTo>
                  <a:pt x="37337" y="44958"/>
                </a:lnTo>
                <a:lnTo>
                  <a:pt x="73236" y="44206"/>
                </a:lnTo>
                <a:close/>
              </a:path>
              <a:path w="723264" h="418464">
                <a:moveTo>
                  <a:pt x="93860" y="79288"/>
                </a:moveTo>
                <a:lnTo>
                  <a:pt x="73236" y="44206"/>
                </a:lnTo>
                <a:lnTo>
                  <a:pt x="37337" y="44958"/>
                </a:lnTo>
                <a:lnTo>
                  <a:pt x="37337" y="47844"/>
                </a:lnTo>
                <a:lnTo>
                  <a:pt x="93860" y="79288"/>
                </a:lnTo>
                <a:close/>
              </a:path>
              <a:path w="723264" h="418464">
                <a:moveTo>
                  <a:pt x="723138" y="381762"/>
                </a:moveTo>
                <a:lnTo>
                  <a:pt x="114793" y="43335"/>
                </a:lnTo>
                <a:lnTo>
                  <a:pt x="73236" y="44206"/>
                </a:lnTo>
                <a:lnTo>
                  <a:pt x="93860" y="79288"/>
                </a:lnTo>
                <a:lnTo>
                  <a:pt x="703326" y="418338"/>
                </a:lnTo>
                <a:lnTo>
                  <a:pt x="723138" y="38176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1138" y="4796790"/>
            <a:ext cx="561340" cy="595630"/>
          </a:xfrm>
          <a:custGeom>
            <a:avLst/>
            <a:gdLst/>
            <a:ahLst/>
            <a:cxnLst/>
            <a:rect l="l" t="t" r="r" b="b"/>
            <a:pathLst>
              <a:path w="561339" h="595629">
                <a:moveTo>
                  <a:pt x="81938" y="419052"/>
                </a:moveTo>
                <a:lnTo>
                  <a:pt x="79057" y="411480"/>
                </a:lnTo>
                <a:lnTo>
                  <a:pt x="73604" y="405622"/>
                </a:lnTo>
                <a:lnTo>
                  <a:pt x="66293" y="402336"/>
                </a:lnTo>
                <a:lnTo>
                  <a:pt x="57864" y="401931"/>
                </a:lnTo>
                <a:lnTo>
                  <a:pt x="50291" y="404812"/>
                </a:lnTo>
                <a:lnTo>
                  <a:pt x="44434" y="410265"/>
                </a:lnTo>
                <a:lnTo>
                  <a:pt x="41147" y="417576"/>
                </a:lnTo>
                <a:lnTo>
                  <a:pt x="0" y="595122"/>
                </a:lnTo>
                <a:lnTo>
                  <a:pt x="13715" y="591049"/>
                </a:lnTo>
                <a:lnTo>
                  <a:pt x="13715" y="550164"/>
                </a:lnTo>
                <a:lnTo>
                  <a:pt x="66057" y="494425"/>
                </a:lnTo>
                <a:lnTo>
                  <a:pt x="81533" y="427481"/>
                </a:lnTo>
                <a:lnTo>
                  <a:pt x="81938" y="419052"/>
                </a:lnTo>
                <a:close/>
              </a:path>
              <a:path w="561339" h="595629">
                <a:moveTo>
                  <a:pt x="66057" y="494425"/>
                </a:moveTo>
                <a:lnTo>
                  <a:pt x="13715" y="550164"/>
                </a:lnTo>
                <a:lnTo>
                  <a:pt x="22859" y="558850"/>
                </a:lnTo>
                <a:lnTo>
                  <a:pt x="22859" y="544068"/>
                </a:lnTo>
                <a:lnTo>
                  <a:pt x="56903" y="534022"/>
                </a:lnTo>
                <a:lnTo>
                  <a:pt x="66057" y="494425"/>
                </a:lnTo>
                <a:close/>
              </a:path>
              <a:path w="561339" h="595629">
                <a:moveTo>
                  <a:pt x="188856" y="525410"/>
                </a:moveTo>
                <a:lnTo>
                  <a:pt x="188213" y="517398"/>
                </a:lnTo>
                <a:lnTo>
                  <a:pt x="184487" y="509885"/>
                </a:lnTo>
                <a:lnTo>
                  <a:pt x="178403" y="504729"/>
                </a:lnTo>
                <a:lnTo>
                  <a:pt x="170747" y="502288"/>
                </a:lnTo>
                <a:lnTo>
                  <a:pt x="162305" y="502920"/>
                </a:lnTo>
                <a:lnTo>
                  <a:pt x="97804" y="521953"/>
                </a:lnTo>
                <a:lnTo>
                  <a:pt x="44195" y="579120"/>
                </a:lnTo>
                <a:lnTo>
                  <a:pt x="13715" y="550164"/>
                </a:lnTo>
                <a:lnTo>
                  <a:pt x="13715" y="591049"/>
                </a:lnTo>
                <a:lnTo>
                  <a:pt x="174497" y="543306"/>
                </a:lnTo>
                <a:lnTo>
                  <a:pt x="181570" y="539150"/>
                </a:lnTo>
                <a:lnTo>
                  <a:pt x="186499" y="532923"/>
                </a:lnTo>
                <a:lnTo>
                  <a:pt x="188856" y="525410"/>
                </a:lnTo>
                <a:close/>
              </a:path>
              <a:path w="561339" h="595629">
                <a:moveTo>
                  <a:pt x="56903" y="534022"/>
                </a:moveTo>
                <a:lnTo>
                  <a:pt x="22859" y="544068"/>
                </a:lnTo>
                <a:lnTo>
                  <a:pt x="48767" y="569214"/>
                </a:lnTo>
                <a:lnTo>
                  <a:pt x="56903" y="534022"/>
                </a:lnTo>
                <a:close/>
              </a:path>
              <a:path w="561339" h="595629">
                <a:moveTo>
                  <a:pt x="97804" y="521953"/>
                </a:moveTo>
                <a:lnTo>
                  <a:pt x="56903" y="534022"/>
                </a:lnTo>
                <a:lnTo>
                  <a:pt x="48767" y="569214"/>
                </a:lnTo>
                <a:lnTo>
                  <a:pt x="22859" y="544068"/>
                </a:lnTo>
                <a:lnTo>
                  <a:pt x="22859" y="558850"/>
                </a:lnTo>
                <a:lnTo>
                  <a:pt x="44195" y="579120"/>
                </a:lnTo>
                <a:lnTo>
                  <a:pt x="97804" y="521953"/>
                </a:lnTo>
                <a:close/>
              </a:path>
              <a:path w="561339" h="595629">
                <a:moveTo>
                  <a:pt x="560831" y="28194"/>
                </a:moveTo>
                <a:lnTo>
                  <a:pt x="530351" y="0"/>
                </a:lnTo>
                <a:lnTo>
                  <a:pt x="66057" y="494425"/>
                </a:lnTo>
                <a:lnTo>
                  <a:pt x="56903" y="534022"/>
                </a:lnTo>
                <a:lnTo>
                  <a:pt x="97804" y="521953"/>
                </a:lnTo>
                <a:lnTo>
                  <a:pt x="560831" y="2819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14444" y="3018913"/>
            <a:ext cx="3567429" cy="492759"/>
          </a:xfrm>
          <a:custGeom>
            <a:avLst/>
            <a:gdLst/>
            <a:ahLst/>
            <a:cxnLst/>
            <a:rect l="l" t="t" r="r" b="b"/>
            <a:pathLst>
              <a:path w="3567429" h="492760">
                <a:moveTo>
                  <a:pt x="3484083" y="84788"/>
                </a:moveTo>
                <a:lnTo>
                  <a:pt x="3446263" y="68051"/>
                </a:lnTo>
                <a:lnTo>
                  <a:pt x="0" y="450472"/>
                </a:lnTo>
                <a:lnTo>
                  <a:pt x="4572" y="492382"/>
                </a:lnTo>
                <a:lnTo>
                  <a:pt x="3451249" y="109253"/>
                </a:lnTo>
                <a:lnTo>
                  <a:pt x="3484083" y="84788"/>
                </a:lnTo>
                <a:close/>
              </a:path>
              <a:path w="3567429" h="492760">
                <a:moveTo>
                  <a:pt x="3566922" y="75568"/>
                </a:moveTo>
                <a:lnTo>
                  <a:pt x="3400806" y="1654"/>
                </a:lnTo>
                <a:lnTo>
                  <a:pt x="3392662" y="0"/>
                </a:lnTo>
                <a:lnTo>
                  <a:pt x="3384804" y="1559"/>
                </a:lnTo>
                <a:lnTo>
                  <a:pt x="3378088" y="5834"/>
                </a:lnTo>
                <a:lnTo>
                  <a:pt x="3373374" y="12322"/>
                </a:lnTo>
                <a:lnTo>
                  <a:pt x="3371611" y="20585"/>
                </a:lnTo>
                <a:lnTo>
                  <a:pt x="3372992" y="28705"/>
                </a:lnTo>
                <a:lnTo>
                  <a:pt x="3377231" y="35683"/>
                </a:lnTo>
                <a:lnTo>
                  <a:pt x="3384042" y="40516"/>
                </a:lnTo>
                <a:lnTo>
                  <a:pt x="3446263" y="68051"/>
                </a:lnTo>
                <a:lnTo>
                  <a:pt x="3522726" y="59566"/>
                </a:lnTo>
                <a:lnTo>
                  <a:pt x="3528060" y="100714"/>
                </a:lnTo>
                <a:lnTo>
                  <a:pt x="3528060" y="104461"/>
                </a:lnTo>
                <a:lnTo>
                  <a:pt x="3566922" y="75568"/>
                </a:lnTo>
                <a:close/>
              </a:path>
              <a:path w="3567429" h="492760">
                <a:moveTo>
                  <a:pt x="3528060" y="104461"/>
                </a:moveTo>
                <a:lnTo>
                  <a:pt x="3528060" y="100714"/>
                </a:lnTo>
                <a:lnTo>
                  <a:pt x="3451249" y="109253"/>
                </a:lnTo>
                <a:lnTo>
                  <a:pt x="3396234" y="150244"/>
                </a:lnTo>
                <a:lnTo>
                  <a:pt x="3390697" y="156376"/>
                </a:lnTo>
                <a:lnTo>
                  <a:pt x="3387947" y="163865"/>
                </a:lnTo>
                <a:lnTo>
                  <a:pt x="3388197" y="171783"/>
                </a:lnTo>
                <a:lnTo>
                  <a:pt x="3391662" y="179200"/>
                </a:lnTo>
                <a:lnTo>
                  <a:pt x="3397805" y="184737"/>
                </a:lnTo>
                <a:lnTo>
                  <a:pt x="3405378" y="187487"/>
                </a:lnTo>
                <a:lnTo>
                  <a:pt x="3413521" y="187237"/>
                </a:lnTo>
                <a:lnTo>
                  <a:pt x="3421380" y="183772"/>
                </a:lnTo>
                <a:lnTo>
                  <a:pt x="3528060" y="104461"/>
                </a:lnTo>
                <a:close/>
              </a:path>
              <a:path w="3567429" h="492760">
                <a:moveTo>
                  <a:pt x="3528060" y="100714"/>
                </a:moveTo>
                <a:lnTo>
                  <a:pt x="3522726" y="59566"/>
                </a:lnTo>
                <a:lnTo>
                  <a:pt x="3446263" y="68051"/>
                </a:lnTo>
                <a:lnTo>
                  <a:pt x="3484083" y="84788"/>
                </a:lnTo>
                <a:lnTo>
                  <a:pt x="3512820" y="63376"/>
                </a:lnTo>
                <a:lnTo>
                  <a:pt x="3516630" y="99190"/>
                </a:lnTo>
                <a:lnTo>
                  <a:pt x="3516630" y="101985"/>
                </a:lnTo>
                <a:lnTo>
                  <a:pt x="3528060" y="100714"/>
                </a:lnTo>
                <a:close/>
              </a:path>
              <a:path w="3567429" h="492760">
                <a:moveTo>
                  <a:pt x="3516630" y="101985"/>
                </a:moveTo>
                <a:lnTo>
                  <a:pt x="3516630" y="99190"/>
                </a:lnTo>
                <a:lnTo>
                  <a:pt x="3484083" y="84788"/>
                </a:lnTo>
                <a:lnTo>
                  <a:pt x="3451249" y="109253"/>
                </a:lnTo>
                <a:lnTo>
                  <a:pt x="3516630" y="101985"/>
                </a:lnTo>
                <a:close/>
              </a:path>
              <a:path w="3567429" h="492760">
                <a:moveTo>
                  <a:pt x="3516630" y="99190"/>
                </a:moveTo>
                <a:lnTo>
                  <a:pt x="3512820" y="63376"/>
                </a:lnTo>
                <a:lnTo>
                  <a:pt x="3484083" y="84788"/>
                </a:lnTo>
                <a:lnTo>
                  <a:pt x="3516630" y="9919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3682" y="4789932"/>
            <a:ext cx="3580129" cy="605155"/>
          </a:xfrm>
          <a:custGeom>
            <a:avLst/>
            <a:gdLst/>
            <a:ahLst/>
            <a:cxnLst/>
            <a:rect l="l" t="t" r="r" b="b"/>
            <a:pathLst>
              <a:path w="3580129" h="605154">
                <a:moveTo>
                  <a:pt x="3497581" y="523988"/>
                </a:moveTo>
                <a:lnTo>
                  <a:pt x="3464727" y="497923"/>
                </a:lnTo>
                <a:lnTo>
                  <a:pt x="6096" y="0"/>
                </a:lnTo>
                <a:lnTo>
                  <a:pt x="0" y="41910"/>
                </a:lnTo>
                <a:lnTo>
                  <a:pt x="3459593" y="539226"/>
                </a:lnTo>
                <a:lnTo>
                  <a:pt x="3497581" y="523988"/>
                </a:lnTo>
                <a:close/>
              </a:path>
              <a:path w="3580129" h="605154">
                <a:moveTo>
                  <a:pt x="3541776" y="551029"/>
                </a:moveTo>
                <a:lnTo>
                  <a:pt x="3541776" y="509015"/>
                </a:lnTo>
                <a:lnTo>
                  <a:pt x="3535680" y="550163"/>
                </a:lnTo>
                <a:lnTo>
                  <a:pt x="3459593" y="539226"/>
                </a:lnTo>
                <a:lnTo>
                  <a:pt x="3396234" y="564641"/>
                </a:lnTo>
                <a:lnTo>
                  <a:pt x="3388971" y="569356"/>
                </a:lnTo>
                <a:lnTo>
                  <a:pt x="3384423" y="576071"/>
                </a:lnTo>
                <a:lnTo>
                  <a:pt x="3382732" y="583930"/>
                </a:lnTo>
                <a:lnTo>
                  <a:pt x="3384042" y="592073"/>
                </a:lnTo>
                <a:lnTo>
                  <a:pt x="3388756" y="599003"/>
                </a:lnTo>
                <a:lnTo>
                  <a:pt x="3395472" y="603503"/>
                </a:lnTo>
                <a:lnTo>
                  <a:pt x="3403330" y="605147"/>
                </a:lnTo>
                <a:lnTo>
                  <a:pt x="3411474" y="603503"/>
                </a:lnTo>
                <a:lnTo>
                  <a:pt x="3541776" y="551029"/>
                </a:lnTo>
                <a:close/>
              </a:path>
              <a:path w="3580129" h="605154">
                <a:moveTo>
                  <a:pt x="3579876" y="535685"/>
                </a:moveTo>
                <a:lnTo>
                  <a:pt x="3437382" y="422909"/>
                </a:lnTo>
                <a:lnTo>
                  <a:pt x="3429964" y="418885"/>
                </a:lnTo>
                <a:lnTo>
                  <a:pt x="3422046" y="418147"/>
                </a:lnTo>
                <a:lnTo>
                  <a:pt x="3414557" y="420552"/>
                </a:lnTo>
                <a:lnTo>
                  <a:pt x="3408426" y="425957"/>
                </a:lnTo>
                <a:lnTo>
                  <a:pt x="3404401" y="433387"/>
                </a:lnTo>
                <a:lnTo>
                  <a:pt x="3403663" y="441388"/>
                </a:lnTo>
                <a:lnTo>
                  <a:pt x="3406068" y="449103"/>
                </a:lnTo>
                <a:lnTo>
                  <a:pt x="3411474" y="455675"/>
                </a:lnTo>
                <a:lnTo>
                  <a:pt x="3464727" y="497923"/>
                </a:lnTo>
                <a:lnTo>
                  <a:pt x="3541776" y="509015"/>
                </a:lnTo>
                <a:lnTo>
                  <a:pt x="3541776" y="551029"/>
                </a:lnTo>
                <a:lnTo>
                  <a:pt x="3579876" y="535685"/>
                </a:lnTo>
                <a:close/>
              </a:path>
              <a:path w="3580129" h="605154">
                <a:moveTo>
                  <a:pt x="3531108" y="549506"/>
                </a:moveTo>
                <a:lnTo>
                  <a:pt x="3531108" y="510539"/>
                </a:lnTo>
                <a:lnTo>
                  <a:pt x="3525774" y="546353"/>
                </a:lnTo>
                <a:lnTo>
                  <a:pt x="3497581" y="523988"/>
                </a:lnTo>
                <a:lnTo>
                  <a:pt x="3459593" y="539226"/>
                </a:lnTo>
                <a:lnTo>
                  <a:pt x="3531108" y="549506"/>
                </a:lnTo>
                <a:close/>
              </a:path>
              <a:path w="3580129" h="605154">
                <a:moveTo>
                  <a:pt x="3541776" y="509015"/>
                </a:moveTo>
                <a:lnTo>
                  <a:pt x="3464727" y="497923"/>
                </a:lnTo>
                <a:lnTo>
                  <a:pt x="3497581" y="523988"/>
                </a:lnTo>
                <a:lnTo>
                  <a:pt x="3531108" y="510539"/>
                </a:lnTo>
                <a:lnTo>
                  <a:pt x="3531108" y="549506"/>
                </a:lnTo>
                <a:lnTo>
                  <a:pt x="3535680" y="550163"/>
                </a:lnTo>
                <a:lnTo>
                  <a:pt x="3541776" y="509015"/>
                </a:lnTo>
                <a:close/>
              </a:path>
              <a:path w="3580129" h="605154">
                <a:moveTo>
                  <a:pt x="3531108" y="510539"/>
                </a:moveTo>
                <a:lnTo>
                  <a:pt x="3497581" y="523988"/>
                </a:lnTo>
                <a:lnTo>
                  <a:pt x="3525774" y="546353"/>
                </a:lnTo>
                <a:lnTo>
                  <a:pt x="3531108" y="51053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pc="-10" dirty="0"/>
              <a:t>O(n) </a:t>
            </a:r>
            <a:r>
              <a:rPr spc="-25" dirty="0"/>
              <a:t>versus </a:t>
            </a:r>
            <a:r>
              <a:rPr spc="-10" dirty="0"/>
              <a:t>O(log </a:t>
            </a:r>
            <a:r>
              <a:rPr spc="-5" dirty="0"/>
              <a:t>n): A</a:t>
            </a:r>
            <a:r>
              <a:rPr dirty="0"/>
              <a:t> </a:t>
            </a:r>
            <a:r>
              <a:rPr spc="-25"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797" y="1805907"/>
            <a:ext cx="4905375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614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n = 8  </a:t>
            </a: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16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4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32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log</a:t>
            </a:r>
            <a:r>
              <a:rPr sz="3075" spc="7" baseline="-20325" dirty="0">
                <a:latin typeface="Calibri"/>
                <a:cs typeface="Calibri"/>
              </a:rPr>
              <a:t>2 </a:t>
            </a:r>
            <a:r>
              <a:rPr sz="3050" spc="10" dirty="0">
                <a:latin typeface="Calibri"/>
                <a:cs typeface="Calibri"/>
              </a:rPr>
              <a:t>n =</a:t>
            </a:r>
            <a:r>
              <a:rPr sz="3050" spc="1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5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050" spc="-50" dirty="0">
                <a:solidFill>
                  <a:srgbClr val="FF0000"/>
                </a:solidFill>
                <a:latin typeface="Calibri"/>
                <a:cs typeface="Calibri"/>
              </a:rPr>
              <a:t>Try </a:t>
            </a:r>
            <a:r>
              <a:rPr sz="3050" spc="-5" dirty="0">
                <a:solidFill>
                  <a:srgbClr val="FF0000"/>
                </a:solidFill>
                <a:latin typeface="Calibri"/>
                <a:cs typeface="Calibri"/>
              </a:rPr>
              <a:t>larger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n, </a:t>
            </a:r>
            <a:r>
              <a:rPr sz="3050" spc="15" dirty="0">
                <a:solidFill>
                  <a:srgbClr val="FF0000"/>
                </a:solidFill>
                <a:latin typeface="Calibri"/>
                <a:cs typeface="Calibri"/>
              </a:rPr>
              <a:t>e.g.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n =</a:t>
            </a:r>
            <a:r>
              <a:rPr sz="305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00"/>
                </a:solidFill>
                <a:latin typeface="Calibri"/>
                <a:cs typeface="Calibri"/>
              </a:rPr>
              <a:t>1000000…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780794"/>
            <a:ext cx="2313940" cy="251460"/>
          </a:xfrm>
          <a:custGeom>
            <a:avLst/>
            <a:gdLst/>
            <a:ahLst/>
            <a:cxnLst/>
            <a:rect l="l" t="t" r="r" b="b"/>
            <a:pathLst>
              <a:path w="231394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231394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2313940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2313940" h="251460">
                <a:moveTo>
                  <a:pt x="2070451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2061971" y="167639"/>
                </a:lnTo>
                <a:lnTo>
                  <a:pt x="2061971" y="125729"/>
                </a:lnTo>
                <a:lnTo>
                  <a:pt x="2070451" y="83819"/>
                </a:lnTo>
                <a:close/>
              </a:path>
              <a:path w="231394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2313940" h="251460">
                <a:moveTo>
                  <a:pt x="2187702" y="167639"/>
                </a:moveTo>
                <a:lnTo>
                  <a:pt x="2187702" y="83819"/>
                </a:lnTo>
                <a:lnTo>
                  <a:pt x="2070451" y="83819"/>
                </a:lnTo>
                <a:lnTo>
                  <a:pt x="2061971" y="125729"/>
                </a:lnTo>
                <a:lnTo>
                  <a:pt x="2070451" y="167639"/>
                </a:lnTo>
                <a:lnTo>
                  <a:pt x="2187702" y="167639"/>
                </a:lnTo>
                <a:close/>
              </a:path>
              <a:path w="2313940" h="251460">
                <a:moveTo>
                  <a:pt x="2070451" y="167639"/>
                </a:moveTo>
                <a:lnTo>
                  <a:pt x="2061971" y="125729"/>
                </a:lnTo>
                <a:lnTo>
                  <a:pt x="2061971" y="167639"/>
                </a:lnTo>
                <a:lnTo>
                  <a:pt x="2070451" y="167639"/>
                </a:lnTo>
                <a:close/>
              </a:path>
              <a:path w="2313940" h="251460">
                <a:moveTo>
                  <a:pt x="2313432" y="125729"/>
                </a:moveTo>
                <a:lnTo>
                  <a:pt x="2303537" y="76831"/>
                </a:lnTo>
                <a:lnTo>
                  <a:pt x="2276570" y="36861"/>
                </a:lnTo>
                <a:lnTo>
                  <a:pt x="2236600" y="9894"/>
                </a:lnTo>
                <a:lnTo>
                  <a:pt x="2187702" y="0"/>
                </a:lnTo>
                <a:lnTo>
                  <a:pt x="2138803" y="9894"/>
                </a:lnTo>
                <a:lnTo>
                  <a:pt x="2098833" y="36861"/>
                </a:lnTo>
                <a:lnTo>
                  <a:pt x="2071866" y="76831"/>
                </a:lnTo>
                <a:lnTo>
                  <a:pt x="2070451" y="83819"/>
                </a:lnTo>
                <a:lnTo>
                  <a:pt x="2187702" y="83819"/>
                </a:lnTo>
                <a:lnTo>
                  <a:pt x="2187702" y="251459"/>
                </a:lnTo>
                <a:lnTo>
                  <a:pt x="2236600" y="241565"/>
                </a:lnTo>
                <a:lnTo>
                  <a:pt x="2276570" y="214598"/>
                </a:lnTo>
                <a:lnTo>
                  <a:pt x="2303537" y="174628"/>
                </a:lnTo>
                <a:lnTo>
                  <a:pt x="2313432" y="125729"/>
                </a:lnTo>
                <a:close/>
              </a:path>
              <a:path w="2313940" h="251460">
                <a:moveTo>
                  <a:pt x="2187702" y="251459"/>
                </a:moveTo>
                <a:lnTo>
                  <a:pt x="2187702" y="167639"/>
                </a:lnTo>
                <a:lnTo>
                  <a:pt x="2070451" y="167639"/>
                </a:lnTo>
                <a:lnTo>
                  <a:pt x="2071866" y="174628"/>
                </a:lnTo>
                <a:lnTo>
                  <a:pt x="2098833" y="214598"/>
                </a:lnTo>
                <a:lnTo>
                  <a:pt x="2138803" y="241565"/>
                </a:lnTo>
                <a:lnTo>
                  <a:pt x="2187702" y="25145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68" y="3444240"/>
            <a:ext cx="4375785" cy="251460"/>
          </a:xfrm>
          <a:custGeom>
            <a:avLst/>
            <a:gdLst/>
            <a:ahLst/>
            <a:cxnLst/>
            <a:rect l="l" t="t" r="r" b="b"/>
            <a:pathLst>
              <a:path w="437578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437578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4375785" h="251460">
                <a:moveTo>
                  <a:pt x="242980" y="167640"/>
                </a:moveTo>
                <a:lnTo>
                  <a:pt x="125729" y="167639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4375785" h="251460">
                <a:moveTo>
                  <a:pt x="4132423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60" y="167639"/>
                </a:lnTo>
                <a:lnTo>
                  <a:pt x="4123943" y="167639"/>
                </a:lnTo>
                <a:lnTo>
                  <a:pt x="4123943" y="125730"/>
                </a:lnTo>
                <a:lnTo>
                  <a:pt x="4132423" y="83819"/>
                </a:lnTo>
                <a:close/>
              </a:path>
              <a:path w="4375785" h="251460">
                <a:moveTo>
                  <a:pt x="251460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39"/>
                </a:lnTo>
                <a:close/>
              </a:path>
              <a:path w="4375785" h="251460">
                <a:moveTo>
                  <a:pt x="4249674" y="167639"/>
                </a:moveTo>
                <a:lnTo>
                  <a:pt x="4249674" y="83819"/>
                </a:lnTo>
                <a:lnTo>
                  <a:pt x="4132423" y="83819"/>
                </a:lnTo>
                <a:lnTo>
                  <a:pt x="4123943" y="125730"/>
                </a:lnTo>
                <a:lnTo>
                  <a:pt x="4132423" y="167639"/>
                </a:lnTo>
                <a:lnTo>
                  <a:pt x="4249674" y="167639"/>
                </a:lnTo>
                <a:close/>
              </a:path>
              <a:path w="4375785" h="251460">
                <a:moveTo>
                  <a:pt x="4132423" y="167639"/>
                </a:moveTo>
                <a:lnTo>
                  <a:pt x="4123943" y="125730"/>
                </a:lnTo>
                <a:lnTo>
                  <a:pt x="4123943" y="167639"/>
                </a:lnTo>
                <a:lnTo>
                  <a:pt x="4132423" y="167639"/>
                </a:lnTo>
                <a:close/>
              </a:path>
              <a:path w="4375785" h="251460">
                <a:moveTo>
                  <a:pt x="4375404" y="125730"/>
                </a:moveTo>
                <a:lnTo>
                  <a:pt x="4365509" y="76831"/>
                </a:lnTo>
                <a:lnTo>
                  <a:pt x="4338542" y="36861"/>
                </a:lnTo>
                <a:lnTo>
                  <a:pt x="4298572" y="9894"/>
                </a:lnTo>
                <a:lnTo>
                  <a:pt x="4249673" y="0"/>
                </a:lnTo>
                <a:lnTo>
                  <a:pt x="4200775" y="9894"/>
                </a:lnTo>
                <a:lnTo>
                  <a:pt x="4160805" y="36861"/>
                </a:lnTo>
                <a:lnTo>
                  <a:pt x="4133838" y="76831"/>
                </a:lnTo>
                <a:lnTo>
                  <a:pt x="4132423" y="83819"/>
                </a:lnTo>
                <a:lnTo>
                  <a:pt x="4249674" y="83819"/>
                </a:lnTo>
                <a:lnTo>
                  <a:pt x="4249673" y="251460"/>
                </a:lnTo>
                <a:lnTo>
                  <a:pt x="4298572" y="241565"/>
                </a:lnTo>
                <a:lnTo>
                  <a:pt x="4338542" y="214598"/>
                </a:lnTo>
                <a:lnTo>
                  <a:pt x="4365509" y="174628"/>
                </a:lnTo>
                <a:lnTo>
                  <a:pt x="4375404" y="125730"/>
                </a:lnTo>
                <a:close/>
              </a:path>
              <a:path w="4375785" h="251460">
                <a:moveTo>
                  <a:pt x="4249673" y="251460"/>
                </a:moveTo>
                <a:lnTo>
                  <a:pt x="4249674" y="167639"/>
                </a:lnTo>
                <a:lnTo>
                  <a:pt x="4132423" y="167639"/>
                </a:lnTo>
                <a:lnTo>
                  <a:pt x="4133838" y="174628"/>
                </a:lnTo>
                <a:lnTo>
                  <a:pt x="4160805" y="214598"/>
                </a:lnTo>
                <a:lnTo>
                  <a:pt x="4200775" y="241565"/>
                </a:lnTo>
                <a:lnTo>
                  <a:pt x="4249673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868" y="5107685"/>
            <a:ext cx="8489950" cy="251460"/>
          </a:xfrm>
          <a:custGeom>
            <a:avLst/>
            <a:gdLst/>
            <a:ahLst/>
            <a:cxnLst/>
            <a:rect l="l" t="t" r="r" b="b"/>
            <a:pathLst>
              <a:path w="8489950" h="251460">
                <a:moveTo>
                  <a:pt x="243035" y="83820"/>
                </a:moveTo>
                <a:lnTo>
                  <a:pt x="241565" y="76509"/>
                </a:lnTo>
                <a:lnTo>
                  <a:pt x="214598" y="36576"/>
                </a:lnTo>
                <a:lnTo>
                  <a:pt x="174628" y="9786"/>
                </a:lnTo>
                <a:lnTo>
                  <a:pt x="125729" y="0"/>
                </a:lnTo>
                <a:lnTo>
                  <a:pt x="76831" y="9786"/>
                </a:lnTo>
                <a:lnTo>
                  <a:pt x="36861" y="36576"/>
                </a:lnTo>
                <a:lnTo>
                  <a:pt x="9894" y="76509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20"/>
                </a:lnTo>
                <a:lnTo>
                  <a:pt x="243035" y="83820"/>
                </a:lnTo>
                <a:close/>
              </a:path>
              <a:path w="8489950" h="251460">
                <a:moveTo>
                  <a:pt x="251459" y="125730"/>
                </a:moveTo>
                <a:lnTo>
                  <a:pt x="243035" y="83820"/>
                </a:lnTo>
                <a:lnTo>
                  <a:pt x="125729" y="83820"/>
                </a:lnTo>
                <a:lnTo>
                  <a:pt x="125729" y="167640"/>
                </a:lnTo>
                <a:lnTo>
                  <a:pt x="242980" y="167640"/>
                </a:lnTo>
                <a:lnTo>
                  <a:pt x="251459" y="125730"/>
                </a:lnTo>
                <a:close/>
              </a:path>
              <a:path w="8489950" h="251460">
                <a:moveTo>
                  <a:pt x="242980" y="167640"/>
                </a:moveTo>
                <a:lnTo>
                  <a:pt x="125729" y="167640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8489950" h="251460">
                <a:moveTo>
                  <a:pt x="251460" y="167640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w="8489950" h="251460">
                <a:moveTo>
                  <a:pt x="8246406" y="83819"/>
                </a:moveTo>
                <a:lnTo>
                  <a:pt x="243035" y="83820"/>
                </a:lnTo>
                <a:lnTo>
                  <a:pt x="251459" y="125730"/>
                </a:lnTo>
                <a:lnTo>
                  <a:pt x="251460" y="167640"/>
                </a:lnTo>
                <a:lnTo>
                  <a:pt x="8237982" y="167639"/>
                </a:lnTo>
                <a:lnTo>
                  <a:pt x="8237982" y="125729"/>
                </a:lnTo>
                <a:lnTo>
                  <a:pt x="8246406" y="83819"/>
                </a:lnTo>
                <a:close/>
              </a:path>
              <a:path w="8489950" h="251460">
                <a:moveTo>
                  <a:pt x="8363711" y="167639"/>
                </a:moveTo>
                <a:lnTo>
                  <a:pt x="8363711" y="83819"/>
                </a:lnTo>
                <a:lnTo>
                  <a:pt x="8246406" y="83819"/>
                </a:lnTo>
                <a:lnTo>
                  <a:pt x="8237982" y="125729"/>
                </a:lnTo>
                <a:lnTo>
                  <a:pt x="8246461" y="167639"/>
                </a:lnTo>
                <a:lnTo>
                  <a:pt x="8363711" y="167639"/>
                </a:lnTo>
                <a:close/>
              </a:path>
              <a:path w="8489950" h="251460">
                <a:moveTo>
                  <a:pt x="8246461" y="167639"/>
                </a:moveTo>
                <a:lnTo>
                  <a:pt x="8237982" y="125729"/>
                </a:lnTo>
                <a:lnTo>
                  <a:pt x="8237982" y="167639"/>
                </a:lnTo>
                <a:lnTo>
                  <a:pt x="8246461" y="167639"/>
                </a:lnTo>
                <a:close/>
              </a:path>
              <a:path w="8489950" h="251460">
                <a:moveTo>
                  <a:pt x="8489441" y="125729"/>
                </a:moveTo>
                <a:lnTo>
                  <a:pt x="8479547" y="76509"/>
                </a:lnTo>
                <a:lnTo>
                  <a:pt x="8452580" y="36575"/>
                </a:lnTo>
                <a:lnTo>
                  <a:pt x="8412610" y="9786"/>
                </a:lnTo>
                <a:lnTo>
                  <a:pt x="8363711" y="0"/>
                </a:lnTo>
                <a:lnTo>
                  <a:pt x="8314813" y="9786"/>
                </a:lnTo>
                <a:lnTo>
                  <a:pt x="8274843" y="36575"/>
                </a:lnTo>
                <a:lnTo>
                  <a:pt x="8247876" y="76509"/>
                </a:lnTo>
                <a:lnTo>
                  <a:pt x="8246406" y="83819"/>
                </a:lnTo>
                <a:lnTo>
                  <a:pt x="8363711" y="83819"/>
                </a:lnTo>
                <a:lnTo>
                  <a:pt x="8363711" y="251460"/>
                </a:lnTo>
                <a:lnTo>
                  <a:pt x="8412610" y="241565"/>
                </a:lnTo>
                <a:lnTo>
                  <a:pt x="8452580" y="214598"/>
                </a:lnTo>
                <a:lnTo>
                  <a:pt x="8479547" y="174628"/>
                </a:lnTo>
                <a:lnTo>
                  <a:pt x="8489441" y="125729"/>
                </a:lnTo>
                <a:close/>
              </a:path>
              <a:path w="8489950" h="251460">
                <a:moveTo>
                  <a:pt x="8363711" y="251460"/>
                </a:moveTo>
                <a:lnTo>
                  <a:pt x="8363711" y="167639"/>
                </a:lnTo>
                <a:lnTo>
                  <a:pt x="8246461" y="167639"/>
                </a:lnTo>
                <a:lnTo>
                  <a:pt x="8247876" y="174628"/>
                </a:lnTo>
                <a:lnTo>
                  <a:pt x="8274843" y="214598"/>
                </a:lnTo>
                <a:lnTo>
                  <a:pt x="8314813" y="241565"/>
                </a:lnTo>
                <a:lnTo>
                  <a:pt x="8363711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" y="2334767"/>
            <a:ext cx="1156970" cy="251460"/>
          </a:xfrm>
          <a:custGeom>
            <a:avLst/>
            <a:gdLst/>
            <a:ahLst/>
            <a:cxnLst/>
            <a:rect l="l" t="t" r="r" b="b"/>
            <a:pathLst>
              <a:path w="115697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950"/>
                </a:lnTo>
                <a:lnTo>
                  <a:pt x="36861" y="214883"/>
                </a:lnTo>
                <a:lnTo>
                  <a:pt x="76831" y="241673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15697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3035" y="167639"/>
                </a:lnTo>
                <a:lnTo>
                  <a:pt x="251459" y="125729"/>
                </a:lnTo>
                <a:close/>
              </a:path>
              <a:path w="1156970" h="251460">
                <a:moveTo>
                  <a:pt x="243035" y="167639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673"/>
                </a:lnTo>
                <a:lnTo>
                  <a:pt x="214598" y="214883"/>
                </a:lnTo>
                <a:lnTo>
                  <a:pt x="241565" y="174950"/>
                </a:lnTo>
                <a:lnTo>
                  <a:pt x="243035" y="167639"/>
                </a:lnTo>
                <a:close/>
              </a:path>
              <a:path w="1156970" h="251460">
                <a:moveTo>
                  <a:pt x="913735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60" y="167639"/>
                </a:lnTo>
                <a:lnTo>
                  <a:pt x="905256" y="167639"/>
                </a:lnTo>
                <a:lnTo>
                  <a:pt x="905256" y="125729"/>
                </a:lnTo>
                <a:lnTo>
                  <a:pt x="913735" y="83819"/>
                </a:lnTo>
                <a:close/>
              </a:path>
              <a:path w="1156970" h="251460">
                <a:moveTo>
                  <a:pt x="251460" y="167639"/>
                </a:moveTo>
                <a:lnTo>
                  <a:pt x="251459" y="125729"/>
                </a:lnTo>
                <a:lnTo>
                  <a:pt x="243035" y="167639"/>
                </a:lnTo>
                <a:lnTo>
                  <a:pt x="251460" y="167639"/>
                </a:lnTo>
                <a:close/>
              </a:path>
              <a:path w="1156970" h="251460">
                <a:moveTo>
                  <a:pt x="1030986" y="167639"/>
                </a:moveTo>
                <a:lnTo>
                  <a:pt x="1030986" y="83819"/>
                </a:lnTo>
                <a:lnTo>
                  <a:pt x="913735" y="83819"/>
                </a:lnTo>
                <a:lnTo>
                  <a:pt x="905256" y="125729"/>
                </a:lnTo>
                <a:lnTo>
                  <a:pt x="913680" y="167639"/>
                </a:lnTo>
                <a:lnTo>
                  <a:pt x="1030986" y="167639"/>
                </a:lnTo>
                <a:close/>
              </a:path>
              <a:path w="1156970" h="251460">
                <a:moveTo>
                  <a:pt x="913680" y="167639"/>
                </a:moveTo>
                <a:lnTo>
                  <a:pt x="905256" y="125729"/>
                </a:lnTo>
                <a:lnTo>
                  <a:pt x="905256" y="167639"/>
                </a:lnTo>
                <a:lnTo>
                  <a:pt x="913680" y="167639"/>
                </a:lnTo>
                <a:close/>
              </a:path>
              <a:path w="1156970" h="251460">
                <a:moveTo>
                  <a:pt x="1030985" y="251459"/>
                </a:moveTo>
                <a:lnTo>
                  <a:pt x="1030986" y="167639"/>
                </a:lnTo>
                <a:lnTo>
                  <a:pt x="913680" y="167639"/>
                </a:lnTo>
                <a:lnTo>
                  <a:pt x="915150" y="174950"/>
                </a:lnTo>
                <a:lnTo>
                  <a:pt x="942117" y="214883"/>
                </a:lnTo>
                <a:lnTo>
                  <a:pt x="982087" y="241673"/>
                </a:lnTo>
                <a:lnTo>
                  <a:pt x="1030985" y="251459"/>
                </a:lnTo>
                <a:close/>
              </a:path>
              <a:path w="1156970" h="251460">
                <a:moveTo>
                  <a:pt x="1156716" y="125729"/>
                </a:moveTo>
                <a:lnTo>
                  <a:pt x="1146821" y="76831"/>
                </a:lnTo>
                <a:lnTo>
                  <a:pt x="1119854" y="36861"/>
                </a:lnTo>
                <a:lnTo>
                  <a:pt x="1079884" y="9894"/>
                </a:lnTo>
                <a:lnTo>
                  <a:pt x="1030985" y="0"/>
                </a:lnTo>
                <a:lnTo>
                  <a:pt x="982087" y="9894"/>
                </a:lnTo>
                <a:lnTo>
                  <a:pt x="942117" y="36861"/>
                </a:lnTo>
                <a:lnTo>
                  <a:pt x="915150" y="76831"/>
                </a:lnTo>
                <a:lnTo>
                  <a:pt x="913735" y="83819"/>
                </a:lnTo>
                <a:lnTo>
                  <a:pt x="1030986" y="83819"/>
                </a:lnTo>
                <a:lnTo>
                  <a:pt x="1030985" y="251459"/>
                </a:lnTo>
                <a:lnTo>
                  <a:pt x="1079884" y="241673"/>
                </a:lnTo>
                <a:lnTo>
                  <a:pt x="1119854" y="214883"/>
                </a:lnTo>
                <a:lnTo>
                  <a:pt x="1146821" y="174950"/>
                </a:lnTo>
                <a:lnTo>
                  <a:pt x="1156716" y="12572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868" y="3998214"/>
            <a:ext cx="1458595" cy="251460"/>
          </a:xfrm>
          <a:custGeom>
            <a:avLst/>
            <a:gdLst/>
            <a:ahLst/>
            <a:cxnLst/>
            <a:rect l="l" t="t" r="r" b="b"/>
            <a:pathLst>
              <a:path w="1458595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458595" h="251460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w="1458595" h="251460">
                <a:moveTo>
                  <a:pt x="242980" y="167640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w="1458595" h="251460">
                <a:moveTo>
                  <a:pt x="1215487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59" y="167639"/>
                </a:lnTo>
                <a:lnTo>
                  <a:pt x="1207008" y="167639"/>
                </a:lnTo>
                <a:lnTo>
                  <a:pt x="1207008" y="125730"/>
                </a:lnTo>
                <a:lnTo>
                  <a:pt x="1215487" y="83819"/>
                </a:lnTo>
                <a:close/>
              </a:path>
              <a:path w="1458595" h="251460">
                <a:moveTo>
                  <a:pt x="251459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w="1458595" h="251460">
                <a:moveTo>
                  <a:pt x="1332738" y="167639"/>
                </a:moveTo>
                <a:lnTo>
                  <a:pt x="1332738" y="83819"/>
                </a:lnTo>
                <a:lnTo>
                  <a:pt x="1215487" y="83819"/>
                </a:lnTo>
                <a:lnTo>
                  <a:pt x="1207008" y="125730"/>
                </a:lnTo>
                <a:lnTo>
                  <a:pt x="1215487" y="167639"/>
                </a:lnTo>
                <a:lnTo>
                  <a:pt x="1332738" y="167639"/>
                </a:lnTo>
                <a:close/>
              </a:path>
              <a:path w="1458595" h="251460">
                <a:moveTo>
                  <a:pt x="1215487" y="167639"/>
                </a:moveTo>
                <a:lnTo>
                  <a:pt x="1207008" y="125730"/>
                </a:lnTo>
                <a:lnTo>
                  <a:pt x="1207008" y="167639"/>
                </a:lnTo>
                <a:lnTo>
                  <a:pt x="1215487" y="167639"/>
                </a:lnTo>
                <a:close/>
              </a:path>
              <a:path w="1458595" h="251460">
                <a:moveTo>
                  <a:pt x="1458468" y="125730"/>
                </a:moveTo>
                <a:lnTo>
                  <a:pt x="1448573" y="76831"/>
                </a:lnTo>
                <a:lnTo>
                  <a:pt x="1421606" y="36861"/>
                </a:lnTo>
                <a:lnTo>
                  <a:pt x="1381636" y="9894"/>
                </a:lnTo>
                <a:lnTo>
                  <a:pt x="1332738" y="0"/>
                </a:lnTo>
                <a:lnTo>
                  <a:pt x="1283839" y="9894"/>
                </a:lnTo>
                <a:lnTo>
                  <a:pt x="1243869" y="36861"/>
                </a:lnTo>
                <a:lnTo>
                  <a:pt x="1216902" y="76831"/>
                </a:lnTo>
                <a:lnTo>
                  <a:pt x="1215487" y="83819"/>
                </a:lnTo>
                <a:lnTo>
                  <a:pt x="1332738" y="83819"/>
                </a:lnTo>
                <a:lnTo>
                  <a:pt x="1332738" y="251460"/>
                </a:lnTo>
                <a:lnTo>
                  <a:pt x="1381636" y="241565"/>
                </a:lnTo>
                <a:lnTo>
                  <a:pt x="1421606" y="214598"/>
                </a:lnTo>
                <a:lnTo>
                  <a:pt x="1448573" y="174628"/>
                </a:lnTo>
                <a:lnTo>
                  <a:pt x="1458468" y="125730"/>
                </a:lnTo>
                <a:close/>
              </a:path>
              <a:path w="1458595" h="251460">
                <a:moveTo>
                  <a:pt x="1332738" y="251460"/>
                </a:moveTo>
                <a:lnTo>
                  <a:pt x="1332738" y="167639"/>
                </a:lnTo>
                <a:lnTo>
                  <a:pt x="1215487" y="167639"/>
                </a:lnTo>
                <a:lnTo>
                  <a:pt x="1216902" y="174628"/>
                </a:lnTo>
                <a:lnTo>
                  <a:pt x="1243869" y="214598"/>
                </a:lnTo>
                <a:lnTo>
                  <a:pt x="1283839" y="241565"/>
                </a:lnTo>
                <a:lnTo>
                  <a:pt x="1332738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868" y="5661659"/>
            <a:ext cx="1760220" cy="251460"/>
          </a:xfrm>
          <a:custGeom>
            <a:avLst/>
            <a:gdLst/>
            <a:ahLst/>
            <a:cxnLst/>
            <a:rect l="l" t="t" r="r" b="b"/>
            <a:pathLst>
              <a:path w="1760220" h="25146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w="1760220" h="25146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w="1760220" h="251460">
                <a:moveTo>
                  <a:pt x="242980" y="167639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39"/>
                </a:lnTo>
                <a:close/>
              </a:path>
              <a:path w="1760220" h="251460">
                <a:moveTo>
                  <a:pt x="1517239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1508759" y="167639"/>
                </a:lnTo>
                <a:lnTo>
                  <a:pt x="1508759" y="125729"/>
                </a:lnTo>
                <a:lnTo>
                  <a:pt x="1517239" y="83819"/>
                </a:lnTo>
                <a:close/>
              </a:path>
              <a:path w="1760220" h="251460">
                <a:moveTo>
                  <a:pt x="251459" y="167639"/>
                </a:moveTo>
                <a:lnTo>
                  <a:pt x="251459" y="125729"/>
                </a:lnTo>
                <a:lnTo>
                  <a:pt x="242980" y="167639"/>
                </a:lnTo>
                <a:lnTo>
                  <a:pt x="251459" y="167639"/>
                </a:lnTo>
                <a:close/>
              </a:path>
              <a:path w="1760220" h="251460">
                <a:moveTo>
                  <a:pt x="1634489" y="167639"/>
                </a:moveTo>
                <a:lnTo>
                  <a:pt x="1634489" y="83819"/>
                </a:lnTo>
                <a:lnTo>
                  <a:pt x="1517239" y="83819"/>
                </a:lnTo>
                <a:lnTo>
                  <a:pt x="1508759" y="125729"/>
                </a:lnTo>
                <a:lnTo>
                  <a:pt x="1517239" y="167639"/>
                </a:lnTo>
                <a:lnTo>
                  <a:pt x="1634489" y="167639"/>
                </a:lnTo>
                <a:close/>
              </a:path>
              <a:path w="1760220" h="251460">
                <a:moveTo>
                  <a:pt x="1517239" y="167639"/>
                </a:moveTo>
                <a:lnTo>
                  <a:pt x="1508759" y="125729"/>
                </a:lnTo>
                <a:lnTo>
                  <a:pt x="1508759" y="167639"/>
                </a:lnTo>
                <a:lnTo>
                  <a:pt x="1517239" y="167639"/>
                </a:lnTo>
                <a:close/>
              </a:path>
              <a:path w="1760220" h="251460">
                <a:moveTo>
                  <a:pt x="1760220" y="125729"/>
                </a:moveTo>
                <a:lnTo>
                  <a:pt x="1750325" y="76831"/>
                </a:lnTo>
                <a:lnTo>
                  <a:pt x="1723358" y="36861"/>
                </a:lnTo>
                <a:lnTo>
                  <a:pt x="1683388" y="9894"/>
                </a:lnTo>
                <a:lnTo>
                  <a:pt x="1634489" y="0"/>
                </a:lnTo>
                <a:lnTo>
                  <a:pt x="1585591" y="9894"/>
                </a:lnTo>
                <a:lnTo>
                  <a:pt x="1545621" y="36861"/>
                </a:lnTo>
                <a:lnTo>
                  <a:pt x="1518654" y="76831"/>
                </a:lnTo>
                <a:lnTo>
                  <a:pt x="1517239" y="83819"/>
                </a:lnTo>
                <a:lnTo>
                  <a:pt x="1634489" y="83819"/>
                </a:lnTo>
                <a:lnTo>
                  <a:pt x="1634489" y="251460"/>
                </a:lnTo>
                <a:lnTo>
                  <a:pt x="1683388" y="241565"/>
                </a:lnTo>
                <a:lnTo>
                  <a:pt x="1723358" y="214598"/>
                </a:lnTo>
                <a:lnTo>
                  <a:pt x="1750325" y="174628"/>
                </a:lnTo>
                <a:lnTo>
                  <a:pt x="1760220" y="125729"/>
                </a:lnTo>
                <a:close/>
              </a:path>
              <a:path w="1760220" h="251460">
                <a:moveTo>
                  <a:pt x="1634489" y="251460"/>
                </a:moveTo>
                <a:lnTo>
                  <a:pt x="1634489" y="167639"/>
                </a:lnTo>
                <a:lnTo>
                  <a:pt x="1517239" y="167639"/>
                </a:lnTo>
                <a:lnTo>
                  <a:pt x="1518654" y="174628"/>
                </a:lnTo>
                <a:lnTo>
                  <a:pt x="1545621" y="214598"/>
                </a:lnTo>
                <a:lnTo>
                  <a:pt x="1585591" y="241565"/>
                </a:lnTo>
                <a:lnTo>
                  <a:pt x="1634489" y="25146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7588250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898989"/>
                </a:solidFill>
                <a:latin typeface="Calibri"/>
                <a:cs typeface="Calibri"/>
              </a:rPr>
              <a:t>Versatile,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Non‐Linear </a:t>
            </a:r>
            <a:r>
              <a:rPr sz="2200" spc="-15" dirty="0">
                <a:solidFill>
                  <a:srgbClr val="898989"/>
                </a:solidFill>
                <a:latin typeface="Calibri"/>
                <a:cs typeface="Calibri"/>
              </a:rPr>
              <a:t>Data</a:t>
            </a:r>
            <a:r>
              <a:rPr sz="2200" spc="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Structure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5250" b="1" spc="-5" dirty="0">
                <a:latin typeface="Calibri"/>
                <a:cs typeface="Calibri"/>
              </a:rPr>
              <a:t>BINARY SEARCH </a:t>
            </a:r>
            <a:r>
              <a:rPr sz="5250" b="1" spc="10" dirty="0">
                <a:latin typeface="Calibri"/>
                <a:cs typeface="Calibri"/>
              </a:rPr>
              <a:t>TREE</a:t>
            </a:r>
            <a:r>
              <a:rPr sz="5250" b="1" spc="-40" dirty="0">
                <a:latin typeface="Calibri"/>
                <a:cs typeface="Calibri"/>
              </a:rPr>
              <a:t> </a:t>
            </a:r>
            <a:r>
              <a:rPr sz="5250" b="1" dirty="0">
                <a:latin typeface="Calibri"/>
                <a:cs typeface="Calibri"/>
              </a:rPr>
              <a:t>(BST)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542925">
              <a:lnSpc>
                <a:spcPct val="100000"/>
              </a:lnSpc>
            </a:pPr>
            <a:r>
              <a:rPr b="0" dirty="0">
                <a:latin typeface="Calibri"/>
                <a:cs typeface="Calibri"/>
              </a:rPr>
              <a:t>Binary </a:t>
            </a:r>
            <a:r>
              <a:rPr b="0" spc="-20" dirty="0">
                <a:latin typeface="Calibri"/>
                <a:cs typeface="Calibri"/>
              </a:rPr>
              <a:t>Search </a:t>
            </a:r>
            <a:r>
              <a:rPr b="0" spc="-100" dirty="0">
                <a:latin typeface="Calibri"/>
                <a:cs typeface="Calibri"/>
              </a:rPr>
              <a:t>Tree </a:t>
            </a:r>
            <a:r>
              <a:rPr b="0" spc="-15" dirty="0">
                <a:latin typeface="Calibri"/>
                <a:cs typeface="Calibri"/>
              </a:rPr>
              <a:t>(BST)</a:t>
            </a:r>
            <a:r>
              <a:rPr b="0" spc="85" dirty="0">
                <a:latin typeface="Calibri"/>
                <a:cs typeface="Calibri"/>
              </a:rPr>
              <a:t> </a:t>
            </a:r>
            <a:r>
              <a:rPr b="0" spc="-70" dirty="0">
                <a:latin typeface="Calibri"/>
                <a:cs typeface="Calibri"/>
              </a:rPr>
              <a:t>Vertex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ct val="100000"/>
              </a:lnSpc>
            </a:pPr>
            <a:r>
              <a:rPr sz="3050" spc="-5" dirty="0"/>
              <a:t>For </a:t>
            </a:r>
            <a:r>
              <a:rPr sz="3050" spc="5" dirty="0"/>
              <a:t>every </a:t>
            </a:r>
            <a:r>
              <a:rPr sz="3050" spc="-10" dirty="0"/>
              <a:t>vertex </a:t>
            </a:r>
            <a:r>
              <a:rPr sz="3050" spc="5" dirty="0"/>
              <a:t>x, </a:t>
            </a:r>
            <a:r>
              <a:rPr sz="3050" dirty="0"/>
              <a:t>we</a:t>
            </a:r>
            <a:r>
              <a:rPr sz="3050" spc="-30" dirty="0"/>
              <a:t> </a:t>
            </a:r>
            <a:r>
              <a:rPr sz="3050" spc="5" dirty="0"/>
              <a:t>define:</a:t>
            </a:r>
            <a:endParaRPr sz="3050" dirty="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5" dirty="0"/>
              <a:t>x.left </a:t>
            </a:r>
            <a:r>
              <a:rPr sz="2650" spc="-5" dirty="0"/>
              <a:t>= </a:t>
            </a:r>
            <a:r>
              <a:rPr sz="2650" spc="-10" dirty="0"/>
              <a:t>the </a:t>
            </a:r>
            <a:r>
              <a:rPr sz="2650" spc="-15" dirty="0"/>
              <a:t>left </a:t>
            </a:r>
            <a:r>
              <a:rPr sz="2650" spc="-5" dirty="0"/>
              <a:t>child </a:t>
            </a:r>
            <a:r>
              <a:rPr sz="2650" spc="-10" dirty="0"/>
              <a:t>of</a:t>
            </a:r>
            <a:r>
              <a:rPr sz="2650" spc="-35" dirty="0"/>
              <a:t> </a:t>
            </a:r>
            <a:r>
              <a:rPr sz="2650" spc="-5" dirty="0"/>
              <a:t>x</a:t>
            </a:r>
            <a:endParaRPr sz="2650" dirty="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5" dirty="0"/>
              <a:t>x.right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right </a:t>
            </a:r>
            <a:r>
              <a:rPr sz="2600" spc="15" dirty="0"/>
              <a:t>child </a:t>
            </a:r>
            <a:r>
              <a:rPr sz="2600" spc="10" dirty="0"/>
              <a:t>of</a:t>
            </a:r>
            <a:r>
              <a:rPr sz="2600" spc="-90" dirty="0"/>
              <a:t> </a:t>
            </a:r>
            <a:r>
              <a:rPr sz="2600" spc="15" dirty="0"/>
              <a:t>x</a:t>
            </a:r>
            <a:endParaRPr sz="2600" dirty="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5" dirty="0"/>
              <a:t>x.parent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dirty="0"/>
              <a:t>parent </a:t>
            </a:r>
            <a:r>
              <a:rPr sz="2600" spc="10" dirty="0"/>
              <a:t>of</a:t>
            </a:r>
            <a:r>
              <a:rPr sz="2600" spc="-25" dirty="0"/>
              <a:t> </a:t>
            </a:r>
            <a:r>
              <a:rPr sz="2600" spc="15" dirty="0"/>
              <a:t>x</a:t>
            </a:r>
            <a:endParaRPr sz="2600" dirty="0"/>
          </a:p>
          <a:p>
            <a:pPr marL="456565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x.key </a:t>
            </a:r>
            <a:r>
              <a:rPr sz="2600" spc="10" dirty="0"/>
              <a:t>(or </a:t>
            </a:r>
            <a:r>
              <a:rPr sz="2600" spc="-5" dirty="0"/>
              <a:t>x.value, </a:t>
            </a:r>
            <a:r>
              <a:rPr sz="2600" spc="5" dirty="0"/>
              <a:t>x.data) </a:t>
            </a:r>
            <a:r>
              <a:rPr sz="2600" spc="20" dirty="0"/>
              <a:t>= </a:t>
            </a:r>
            <a:r>
              <a:rPr sz="2600" spc="10" dirty="0"/>
              <a:t>the </a:t>
            </a:r>
            <a:r>
              <a:rPr sz="2600" spc="5" dirty="0"/>
              <a:t>value </a:t>
            </a:r>
            <a:r>
              <a:rPr sz="2600" dirty="0"/>
              <a:t>stored at</a:t>
            </a:r>
            <a:r>
              <a:rPr sz="2600" spc="-70" dirty="0"/>
              <a:t> </a:t>
            </a:r>
            <a:r>
              <a:rPr sz="2600" spc="15" dirty="0"/>
              <a:t>x</a:t>
            </a:r>
            <a:endParaRPr sz="2600" dirty="0"/>
          </a:p>
        </p:txBody>
      </p:sp>
      <p:sp>
        <p:nvSpPr>
          <p:cNvPr id="4" name="object 4"/>
          <p:cNvSpPr txBox="1"/>
          <p:nvPr/>
        </p:nvSpPr>
        <p:spPr>
          <a:xfrm>
            <a:off x="590804" y="4800345"/>
            <a:ext cx="21824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BST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Property: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5348732"/>
            <a:ext cx="4361180" cy="172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650" spc="-20" dirty="0">
                <a:latin typeface="Calibri"/>
                <a:cs typeface="Calibri"/>
              </a:rPr>
              <a:t>x.left.key </a:t>
            </a:r>
            <a:r>
              <a:rPr sz="2650" spc="-5" dirty="0">
                <a:latin typeface="Calibri"/>
                <a:cs typeface="Calibri"/>
              </a:rPr>
              <a:t>&lt; </a:t>
            </a:r>
            <a:r>
              <a:rPr sz="2650" spc="-30" dirty="0">
                <a:latin typeface="Calibri"/>
                <a:cs typeface="Calibri"/>
              </a:rPr>
              <a:t>x.key </a:t>
            </a:r>
            <a:r>
              <a:rPr sz="2650" spc="-10" dirty="0">
                <a:latin typeface="Calibri"/>
                <a:cs typeface="Calibri"/>
              </a:rPr>
              <a:t>≤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x.right.key</a:t>
            </a:r>
            <a:endParaRPr sz="2650" dirty="0">
              <a:latin typeface="Calibri"/>
              <a:cs typeface="Calibri"/>
            </a:endParaRPr>
          </a:p>
          <a:p>
            <a:pPr marL="389890" marR="511809" indent="-377190">
              <a:lnSpc>
                <a:spcPct val="101499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00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simplicity,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assume  </a:t>
            </a:r>
            <a:r>
              <a:rPr sz="2600" spc="5" dirty="0">
                <a:latin typeface="Calibri"/>
                <a:cs typeface="Calibri"/>
              </a:rPr>
              <a:t>that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keys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unique</a:t>
            </a:r>
            <a:endParaRPr sz="2600" dirty="0">
              <a:latin typeface="Calibri"/>
              <a:cs typeface="Calibri"/>
            </a:endParaRPr>
          </a:p>
          <a:p>
            <a:pPr marL="389890">
              <a:lnSpc>
                <a:spcPts val="3180"/>
              </a:lnSpc>
            </a:pPr>
            <a:r>
              <a:rPr sz="2650" spc="-10" dirty="0">
                <a:latin typeface="Calibri"/>
                <a:cs typeface="Calibri"/>
              </a:rPr>
              <a:t>so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can </a:t>
            </a:r>
            <a:r>
              <a:rPr sz="2650" spc="-10" dirty="0">
                <a:latin typeface="Calibri"/>
                <a:cs typeface="Calibri"/>
              </a:rPr>
              <a:t>change ≥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&gt;</a:t>
            </a:r>
            <a:endParaRPr sz="265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0614" y="4698491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20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46135" y="4684776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3" y="486917"/>
                </a:moveTo>
                <a:lnTo>
                  <a:pt x="950213" y="462533"/>
                </a:lnTo>
                <a:lnTo>
                  <a:pt x="949451" y="450341"/>
                </a:lnTo>
                <a:lnTo>
                  <a:pt x="944423" y="401551"/>
                </a:lnTo>
                <a:lnTo>
                  <a:pt x="934631" y="354397"/>
                </a:lnTo>
                <a:lnTo>
                  <a:pt x="920326" y="309119"/>
                </a:lnTo>
                <a:lnTo>
                  <a:pt x="901757" y="265959"/>
                </a:lnTo>
                <a:lnTo>
                  <a:pt x="879175" y="225159"/>
                </a:lnTo>
                <a:lnTo>
                  <a:pt x="852831" y="186960"/>
                </a:lnTo>
                <a:lnTo>
                  <a:pt x="822973" y="151602"/>
                </a:lnTo>
                <a:lnTo>
                  <a:pt x="789853" y="119327"/>
                </a:lnTo>
                <a:lnTo>
                  <a:pt x="753721" y="90377"/>
                </a:lnTo>
                <a:lnTo>
                  <a:pt x="714826" y="64992"/>
                </a:lnTo>
                <a:lnTo>
                  <a:pt x="673420" y="43415"/>
                </a:lnTo>
                <a:lnTo>
                  <a:pt x="629752" y="25886"/>
                </a:lnTo>
                <a:lnTo>
                  <a:pt x="584072" y="12646"/>
                </a:lnTo>
                <a:lnTo>
                  <a:pt x="536631" y="3937"/>
                </a:lnTo>
                <a:lnTo>
                  <a:pt x="487679" y="0"/>
                </a:lnTo>
                <a:lnTo>
                  <a:pt x="462533" y="0"/>
                </a:lnTo>
                <a:lnTo>
                  <a:pt x="414506" y="3763"/>
                </a:lnTo>
                <a:lnTo>
                  <a:pt x="367889" y="12163"/>
                </a:lnTo>
                <a:lnTo>
                  <a:pt x="322928" y="24970"/>
                </a:lnTo>
                <a:lnTo>
                  <a:pt x="279866" y="41954"/>
                </a:lnTo>
                <a:lnTo>
                  <a:pt x="238949" y="62887"/>
                </a:lnTo>
                <a:lnTo>
                  <a:pt x="200420" y="87539"/>
                </a:lnTo>
                <a:lnTo>
                  <a:pt x="164525" y="115680"/>
                </a:lnTo>
                <a:lnTo>
                  <a:pt x="131508" y="147081"/>
                </a:lnTo>
                <a:lnTo>
                  <a:pt x="101614" y="181513"/>
                </a:lnTo>
                <a:lnTo>
                  <a:pt x="75088" y="218747"/>
                </a:lnTo>
                <a:lnTo>
                  <a:pt x="52173" y="258553"/>
                </a:lnTo>
                <a:lnTo>
                  <a:pt x="33114" y="300702"/>
                </a:lnTo>
                <a:lnTo>
                  <a:pt x="18157" y="344964"/>
                </a:lnTo>
                <a:lnTo>
                  <a:pt x="7545" y="391110"/>
                </a:lnTo>
                <a:lnTo>
                  <a:pt x="1523" y="438911"/>
                </a:lnTo>
                <a:lnTo>
                  <a:pt x="0" y="462533"/>
                </a:lnTo>
                <a:lnTo>
                  <a:pt x="0" y="469391"/>
                </a:lnTo>
                <a:lnTo>
                  <a:pt x="3047" y="464057"/>
                </a:lnTo>
                <a:lnTo>
                  <a:pt x="13715" y="459485"/>
                </a:lnTo>
                <a:lnTo>
                  <a:pt x="19811" y="461009"/>
                </a:lnTo>
                <a:lnTo>
                  <a:pt x="23621" y="464819"/>
                </a:lnTo>
                <a:lnTo>
                  <a:pt x="24383" y="464819"/>
                </a:lnTo>
                <a:lnTo>
                  <a:pt x="24383" y="476273"/>
                </a:lnTo>
                <a:lnTo>
                  <a:pt x="28193" y="474725"/>
                </a:lnTo>
                <a:lnTo>
                  <a:pt x="28193" y="463295"/>
                </a:lnTo>
                <a:lnTo>
                  <a:pt x="29717" y="440435"/>
                </a:lnTo>
                <a:lnTo>
                  <a:pt x="36116" y="391398"/>
                </a:lnTo>
                <a:lnTo>
                  <a:pt x="47647" y="344265"/>
                </a:lnTo>
                <a:lnTo>
                  <a:pt x="64005" y="299311"/>
                </a:lnTo>
                <a:lnTo>
                  <a:pt x="84887" y="256812"/>
                </a:lnTo>
                <a:lnTo>
                  <a:pt x="109987" y="217044"/>
                </a:lnTo>
                <a:lnTo>
                  <a:pt x="139002" y="180281"/>
                </a:lnTo>
                <a:lnTo>
                  <a:pt x="171626" y="146799"/>
                </a:lnTo>
                <a:lnTo>
                  <a:pt x="207555" y="116873"/>
                </a:lnTo>
                <a:lnTo>
                  <a:pt x="246485" y="90780"/>
                </a:lnTo>
                <a:lnTo>
                  <a:pt x="288111" y="68794"/>
                </a:lnTo>
                <a:lnTo>
                  <a:pt x="332129" y="51191"/>
                </a:lnTo>
                <a:lnTo>
                  <a:pt x="378234" y="38245"/>
                </a:lnTo>
                <a:lnTo>
                  <a:pt x="426122" y="30234"/>
                </a:lnTo>
                <a:lnTo>
                  <a:pt x="475487" y="27431"/>
                </a:lnTo>
                <a:lnTo>
                  <a:pt x="486155" y="28143"/>
                </a:lnTo>
                <a:lnTo>
                  <a:pt x="498347" y="28193"/>
                </a:lnTo>
                <a:lnTo>
                  <a:pt x="546213" y="33217"/>
                </a:lnTo>
                <a:lnTo>
                  <a:pt x="592580" y="43279"/>
                </a:lnTo>
                <a:lnTo>
                  <a:pt x="637145" y="58091"/>
                </a:lnTo>
                <a:lnTo>
                  <a:pt x="679604" y="77362"/>
                </a:lnTo>
                <a:lnTo>
                  <a:pt x="719650" y="100806"/>
                </a:lnTo>
                <a:lnTo>
                  <a:pt x="756980" y="128132"/>
                </a:lnTo>
                <a:lnTo>
                  <a:pt x="791289" y="159053"/>
                </a:lnTo>
                <a:lnTo>
                  <a:pt x="822272" y="193278"/>
                </a:lnTo>
                <a:lnTo>
                  <a:pt x="849624" y="230520"/>
                </a:lnTo>
                <a:lnTo>
                  <a:pt x="873040" y="270490"/>
                </a:lnTo>
                <a:lnTo>
                  <a:pt x="892217" y="312898"/>
                </a:lnTo>
                <a:lnTo>
                  <a:pt x="906848" y="357455"/>
                </a:lnTo>
                <a:lnTo>
                  <a:pt x="916630" y="403874"/>
                </a:lnTo>
                <a:lnTo>
                  <a:pt x="921257" y="451865"/>
                </a:lnTo>
                <a:lnTo>
                  <a:pt x="922019" y="463295"/>
                </a:lnTo>
                <a:lnTo>
                  <a:pt x="922019" y="635948"/>
                </a:lnTo>
                <a:lnTo>
                  <a:pt x="935147" y="593577"/>
                </a:lnTo>
                <a:lnTo>
                  <a:pt x="944604" y="547131"/>
                </a:lnTo>
                <a:lnTo>
                  <a:pt x="949451" y="499109"/>
                </a:lnTo>
                <a:lnTo>
                  <a:pt x="950213" y="486917"/>
                </a:lnTo>
                <a:close/>
              </a:path>
              <a:path w="950595" h="950595">
                <a:moveTo>
                  <a:pt x="24383" y="464819"/>
                </a:moveTo>
                <a:lnTo>
                  <a:pt x="23621" y="464819"/>
                </a:lnTo>
                <a:lnTo>
                  <a:pt x="19811" y="461009"/>
                </a:lnTo>
                <a:lnTo>
                  <a:pt x="13715" y="459485"/>
                </a:lnTo>
                <a:lnTo>
                  <a:pt x="3047" y="464057"/>
                </a:lnTo>
                <a:lnTo>
                  <a:pt x="0" y="469391"/>
                </a:lnTo>
                <a:lnTo>
                  <a:pt x="0" y="474725"/>
                </a:lnTo>
                <a:lnTo>
                  <a:pt x="24383" y="464819"/>
                </a:lnTo>
                <a:close/>
              </a:path>
              <a:path w="950595" h="950595">
                <a:moveTo>
                  <a:pt x="24383" y="476273"/>
                </a:moveTo>
                <a:lnTo>
                  <a:pt x="24383" y="464819"/>
                </a:lnTo>
                <a:lnTo>
                  <a:pt x="0" y="474725"/>
                </a:lnTo>
                <a:lnTo>
                  <a:pt x="0" y="486917"/>
                </a:lnTo>
                <a:lnTo>
                  <a:pt x="1523" y="511301"/>
                </a:lnTo>
                <a:lnTo>
                  <a:pt x="3809" y="529051"/>
                </a:lnTo>
                <a:lnTo>
                  <a:pt x="3809" y="484631"/>
                </a:lnTo>
                <a:lnTo>
                  <a:pt x="24383" y="476273"/>
                </a:lnTo>
                <a:close/>
              </a:path>
              <a:path w="950595" h="950595">
                <a:moveTo>
                  <a:pt x="28193" y="480821"/>
                </a:moveTo>
                <a:lnTo>
                  <a:pt x="28193" y="474725"/>
                </a:lnTo>
                <a:lnTo>
                  <a:pt x="3809" y="484631"/>
                </a:lnTo>
                <a:lnTo>
                  <a:pt x="4571" y="484631"/>
                </a:lnTo>
                <a:lnTo>
                  <a:pt x="8381" y="489203"/>
                </a:lnTo>
                <a:lnTo>
                  <a:pt x="14477" y="489965"/>
                </a:lnTo>
                <a:lnTo>
                  <a:pt x="19811" y="487679"/>
                </a:lnTo>
                <a:lnTo>
                  <a:pt x="24383" y="486155"/>
                </a:lnTo>
                <a:lnTo>
                  <a:pt x="28193" y="480821"/>
                </a:lnTo>
                <a:close/>
              </a:path>
              <a:path w="950595" h="950595">
                <a:moveTo>
                  <a:pt x="922019" y="635948"/>
                </a:moveTo>
                <a:lnTo>
                  <a:pt x="922019" y="486917"/>
                </a:lnTo>
                <a:lnTo>
                  <a:pt x="921257" y="498347"/>
                </a:lnTo>
                <a:lnTo>
                  <a:pt x="916524" y="547120"/>
                </a:lnTo>
                <a:lnTo>
                  <a:pt x="906410" y="594284"/>
                </a:lnTo>
                <a:lnTo>
                  <a:pt x="891247" y="639531"/>
                </a:lnTo>
                <a:lnTo>
                  <a:pt x="871368" y="682550"/>
                </a:lnTo>
                <a:lnTo>
                  <a:pt x="847103" y="723032"/>
                </a:lnTo>
                <a:lnTo>
                  <a:pt x="818785" y="760666"/>
                </a:lnTo>
                <a:lnTo>
                  <a:pt x="786745" y="795142"/>
                </a:lnTo>
                <a:lnTo>
                  <a:pt x="751317" y="826150"/>
                </a:lnTo>
                <a:lnTo>
                  <a:pt x="712831" y="853381"/>
                </a:lnTo>
                <a:lnTo>
                  <a:pt x="671619" y="876524"/>
                </a:lnTo>
                <a:lnTo>
                  <a:pt x="628014" y="895269"/>
                </a:lnTo>
                <a:lnTo>
                  <a:pt x="582347" y="909307"/>
                </a:lnTo>
                <a:lnTo>
                  <a:pt x="534950" y="918327"/>
                </a:lnTo>
                <a:lnTo>
                  <a:pt x="487679" y="921904"/>
                </a:lnTo>
                <a:lnTo>
                  <a:pt x="462533" y="921958"/>
                </a:lnTo>
                <a:lnTo>
                  <a:pt x="414897" y="918099"/>
                </a:lnTo>
                <a:lnTo>
                  <a:pt x="368059" y="909169"/>
                </a:lnTo>
                <a:lnTo>
                  <a:pt x="323061" y="895497"/>
                </a:lnTo>
                <a:lnTo>
                  <a:pt x="280179" y="877351"/>
                </a:lnTo>
                <a:lnTo>
                  <a:pt x="239692" y="855002"/>
                </a:lnTo>
                <a:lnTo>
                  <a:pt x="201878" y="828717"/>
                </a:lnTo>
                <a:lnTo>
                  <a:pt x="167016" y="798766"/>
                </a:lnTo>
                <a:lnTo>
                  <a:pt x="135382" y="765417"/>
                </a:lnTo>
                <a:lnTo>
                  <a:pt x="107255" y="728938"/>
                </a:lnTo>
                <a:lnTo>
                  <a:pt x="82913" y="689600"/>
                </a:lnTo>
                <a:lnTo>
                  <a:pt x="62634" y="647669"/>
                </a:lnTo>
                <a:lnTo>
                  <a:pt x="46696" y="603416"/>
                </a:lnTo>
                <a:lnTo>
                  <a:pt x="35377" y="557108"/>
                </a:lnTo>
                <a:lnTo>
                  <a:pt x="28955" y="509015"/>
                </a:lnTo>
                <a:lnTo>
                  <a:pt x="28193" y="480821"/>
                </a:lnTo>
                <a:lnTo>
                  <a:pt x="24383" y="486155"/>
                </a:lnTo>
                <a:lnTo>
                  <a:pt x="19811" y="487679"/>
                </a:lnTo>
                <a:lnTo>
                  <a:pt x="14477" y="489965"/>
                </a:lnTo>
                <a:lnTo>
                  <a:pt x="8381" y="489203"/>
                </a:lnTo>
                <a:lnTo>
                  <a:pt x="4571" y="484631"/>
                </a:lnTo>
                <a:lnTo>
                  <a:pt x="3809" y="484631"/>
                </a:lnTo>
                <a:lnTo>
                  <a:pt x="3809" y="529051"/>
                </a:lnTo>
                <a:lnTo>
                  <a:pt x="18817" y="607133"/>
                </a:lnTo>
                <a:lnTo>
                  <a:pt x="34291" y="652141"/>
                </a:lnTo>
                <a:lnTo>
                  <a:pt x="53975" y="694900"/>
                </a:lnTo>
                <a:lnTo>
                  <a:pt x="77616" y="735177"/>
                </a:lnTo>
                <a:lnTo>
                  <a:pt x="104958" y="772739"/>
                </a:lnTo>
                <a:lnTo>
                  <a:pt x="135746" y="807354"/>
                </a:lnTo>
                <a:lnTo>
                  <a:pt x="169724" y="838788"/>
                </a:lnTo>
                <a:lnTo>
                  <a:pt x="206638" y="866809"/>
                </a:lnTo>
                <a:lnTo>
                  <a:pt x="246233" y="891184"/>
                </a:lnTo>
                <a:lnTo>
                  <a:pt x="288253" y="911679"/>
                </a:lnTo>
                <a:lnTo>
                  <a:pt x="332444" y="928063"/>
                </a:lnTo>
                <a:lnTo>
                  <a:pt x="378550" y="940102"/>
                </a:lnTo>
                <a:lnTo>
                  <a:pt x="426316" y="947563"/>
                </a:lnTo>
                <a:lnTo>
                  <a:pt x="475487" y="950213"/>
                </a:lnTo>
                <a:lnTo>
                  <a:pt x="486155" y="949547"/>
                </a:lnTo>
                <a:lnTo>
                  <a:pt x="499871" y="949451"/>
                </a:lnTo>
                <a:lnTo>
                  <a:pt x="547825" y="944401"/>
                </a:lnTo>
                <a:lnTo>
                  <a:pt x="594229" y="934786"/>
                </a:lnTo>
                <a:lnTo>
                  <a:pt x="638851" y="920838"/>
                </a:lnTo>
                <a:lnTo>
                  <a:pt x="681453" y="902786"/>
                </a:lnTo>
                <a:lnTo>
                  <a:pt x="721800" y="880860"/>
                </a:lnTo>
                <a:lnTo>
                  <a:pt x="759657" y="855290"/>
                </a:lnTo>
                <a:lnTo>
                  <a:pt x="794788" y="826306"/>
                </a:lnTo>
                <a:lnTo>
                  <a:pt x="826958" y="794138"/>
                </a:lnTo>
                <a:lnTo>
                  <a:pt x="855932" y="759015"/>
                </a:lnTo>
                <a:lnTo>
                  <a:pt x="881473" y="721168"/>
                </a:lnTo>
                <a:lnTo>
                  <a:pt x="903346" y="680826"/>
                </a:lnTo>
                <a:lnTo>
                  <a:pt x="921316" y="638219"/>
                </a:lnTo>
                <a:lnTo>
                  <a:pt x="922019" y="635948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0888" y="4955540"/>
            <a:ext cx="6007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24138" y="5464302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097" y="5466588"/>
            <a:ext cx="478155" cy="593090"/>
          </a:xfrm>
          <a:custGeom>
            <a:avLst/>
            <a:gdLst/>
            <a:ahLst/>
            <a:cxnLst/>
            <a:rect l="l" t="t" r="r" b="b"/>
            <a:pathLst>
              <a:path w="478154" h="593089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836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22414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7173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4993" y="6039611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99754" y="6025896"/>
            <a:ext cx="1119505" cy="1202055"/>
          </a:xfrm>
          <a:custGeom>
            <a:avLst/>
            <a:gdLst/>
            <a:ahLst/>
            <a:cxnLst/>
            <a:rect l="l" t="t" r="r" b="b"/>
            <a:pathLst>
              <a:path w="1119504" h="120205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205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205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w="1119504" h="120205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205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205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205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458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7165" y="6481826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78930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An </a:t>
            </a:r>
            <a:r>
              <a:rPr b="0" spc="-20" dirty="0">
                <a:latin typeface="Calibri"/>
                <a:cs typeface="Calibri"/>
              </a:rPr>
              <a:t>Example, </a:t>
            </a:r>
            <a:r>
              <a:rPr b="0" spc="-45" dirty="0">
                <a:latin typeface="Calibri"/>
                <a:cs typeface="Calibri"/>
              </a:rPr>
              <a:t>Keys </a:t>
            </a:r>
            <a:r>
              <a:rPr b="0" spc="-5" dirty="0">
                <a:latin typeface="Calibri"/>
                <a:cs typeface="Calibri"/>
              </a:rPr>
              <a:t>=</a:t>
            </a:r>
            <a:r>
              <a:rPr b="0" spc="10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Ages</a:t>
            </a:r>
          </a:p>
        </p:txBody>
      </p:sp>
      <p:sp>
        <p:nvSpPr>
          <p:cNvPr id="3" name="object 3"/>
          <p:cNvSpPr/>
          <p:nvPr/>
        </p:nvSpPr>
        <p:spPr>
          <a:xfrm>
            <a:off x="2084832" y="2446782"/>
            <a:ext cx="5735573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4079" y="4680965"/>
            <a:ext cx="1612900" cy="2388235"/>
          </a:xfrm>
          <a:custGeom>
            <a:avLst/>
            <a:gdLst/>
            <a:ahLst/>
            <a:cxnLst/>
            <a:rect l="l" t="t" r="r" b="b"/>
            <a:pathLst>
              <a:path w="1612900" h="2388234">
                <a:moveTo>
                  <a:pt x="1050036" y="230885"/>
                </a:moveTo>
                <a:lnTo>
                  <a:pt x="950976" y="179831"/>
                </a:lnTo>
                <a:lnTo>
                  <a:pt x="938022" y="204215"/>
                </a:lnTo>
                <a:lnTo>
                  <a:pt x="1037082" y="256031"/>
                </a:lnTo>
                <a:lnTo>
                  <a:pt x="1050036" y="230885"/>
                </a:lnTo>
                <a:close/>
              </a:path>
              <a:path w="1612900" h="2388234">
                <a:moveTo>
                  <a:pt x="876300" y="140969"/>
                </a:moveTo>
                <a:lnTo>
                  <a:pt x="777240" y="89915"/>
                </a:lnTo>
                <a:lnTo>
                  <a:pt x="764285" y="115061"/>
                </a:lnTo>
                <a:lnTo>
                  <a:pt x="863345" y="166115"/>
                </a:lnTo>
                <a:lnTo>
                  <a:pt x="876300" y="140969"/>
                </a:lnTo>
                <a:close/>
              </a:path>
              <a:path w="1612900" h="2388234">
                <a:moveTo>
                  <a:pt x="702563" y="51053"/>
                </a:moveTo>
                <a:lnTo>
                  <a:pt x="603504" y="0"/>
                </a:lnTo>
                <a:lnTo>
                  <a:pt x="590550" y="25145"/>
                </a:lnTo>
                <a:lnTo>
                  <a:pt x="689610" y="76199"/>
                </a:lnTo>
                <a:lnTo>
                  <a:pt x="702563" y="51053"/>
                </a:lnTo>
                <a:close/>
              </a:path>
              <a:path w="1612900" h="2388234">
                <a:moveTo>
                  <a:pt x="536447" y="40385"/>
                </a:moveTo>
                <a:lnTo>
                  <a:pt x="518922" y="18287"/>
                </a:lnTo>
                <a:lnTo>
                  <a:pt x="430530" y="86867"/>
                </a:lnTo>
                <a:lnTo>
                  <a:pt x="448055" y="108965"/>
                </a:lnTo>
                <a:lnTo>
                  <a:pt x="536447" y="40385"/>
                </a:lnTo>
                <a:close/>
              </a:path>
              <a:path w="1612900" h="2388234">
                <a:moveTo>
                  <a:pt x="381761" y="160019"/>
                </a:moveTo>
                <a:lnTo>
                  <a:pt x="364236" y="137921"/>
                </a:lnTo>
                <a:lnTo>
                  <a:pt x="275844" y="206501"/>
                </a:lnTo>
                <a:lnTo>
                  <a:pt x="293369" y="228599"/>
                </a:lnTo>
                <a:lnTo>
                  <a:pt x="381761" y="160019"/>
                </a:lnTo>
                <a:close/>
              </a:path>
              <a:path w="1612900" h="2388234">
                <a:moveTo>
                  <a:pt x="252983" y="287273"/>
                </a:moveTo>
                <a:lnTo>
                  <a:pt x="226313" y="279653"/>
                </a:lnTo>
                <a:lnTo>
                  <a:pt x="195072" y="387095"/>
                </a:lnTo>
                <a:lnTo>
                  <a:pt x="222503" y="394715"/>
                </a:lnTo>
                <a:lnTo>
                  <a:pt x="252983" y="287273"/>
                </a:lnTo>
                <a:close/>
              </a:path>
              <a:path w="1612900" h="2388234">
                <a:moveTo>
                  <a:pt x="198881" y="475487"/>
                </a:moveTo>
                <a:lnTo>
                  <a:pt x="172212" y="467867"/>
                </a:lnTo>
                <a:lnTo>
                  <a:pt x="140969" y="575309"/>
                </a:lnTo>
                <a:lnTo>
                  <a:pt x="167640" y="582929"/>
                </a:lnTo>
                <a:lnTo>
                  <a:pt x="198881" y="475487"/>
                </a:lnTo>
                <a:close/>
              </a:path>
              <a:path w="1612900" h="2388234">
                <a:moveTo>
                  <a:pt x="144779" y="662939"/>
                </a:moveTo>
                <a:lnTo>
                  <a:pt x="117347" y="655319"/>
                </a:lnTo>
                <a:lnTo>
                  <a:pt x="86106" y="762761"/>
                </a:lnTo>
                <a:lnTo>
                  <a:pt x="113537" y="770381"/>
                </a:lnTo>
                <a:lnTo>
                  <a:pt x="144779" y="662939"/>
                </a:lnTo>
                <a:close/>
              </a:path>
              <a:path w="1612900" h="2388234">
                <a:moveTo>
                  <a:pt x="89915" y="851153"/>
                </a:moveTo>
                <a:lnTo>
                  <a:pt x="63245" y="843533"/>
                </a:lnTo>
                <a:lnTo>
                  <a:pt x="32003" y="950975"/>
                </a:lnTo>
                <a:lnTo>
                  <a:pt x="58673" y="958595"/>
                </a:lnTo>
                <a:lnTo>
                  <a:pt x="89915" y="851153"/>
                </a:lnTo>
                <a:close/>
              </a:path>
              <a:path w="1612900" h="2388234">
                <a:moveTo>
                  <a:pt x="35813" y="1038605"/>
                </a:moveTo>
                <a:lnTo>
                  <a:pt x="8381" y="1030985"/>
                </a:lnTo>
                <a:lnTo>
                  <a:pt x="762" y="1059179"/>
                </a:lnTo>
                <a:lnTo>
                  <a:pt x="0" y="1060703"/>
                </a:lnTo>
                <a:lnTo>
                  <a:pt x="0" y="1063751"/>
                </a:lnTo>
                <a:lnTo>
                  <a:pt x="5334" y="1146047"/>
                </a:lnTo>
                <a:lnTo>
                  <a:pt x="27431" y="1144820"/>
                </a:lnTo>
                <a:lnTo>
                  <a:pt x="27431" y="1066799"/>
                </a:lnTo>
                <a:lnTo>
                  <a:pt x="28193" y="1062227"/>
                </a:lnTo>
                <a:lnTo>
                  <a:pt x="28288" y="1063920"/>
                </a:lnTo>
                <a:lnTo>
                  <a:pt x="35813" y="1038605"/>
                </a:lnTo>
                <a:close/>
              </a:path>
              <a:path w="1612900" h="2388234">
                <a:moveTo>
                  <a:pt x="28288" y="1063920"/>
                </a:moveTo>
                <a:lnTo>
                  <a:pt x="28193" y="1062227"/>
                </a:lnTo>
                <a:lnTo>
                  <a:pt x="27431" y="1066799"/>
                </a:lnTo>
                <a:lnTo>
                  <a:pt x="28288" y="1063920"/>
                </a:lnTo>
                <a:close/>
              </a:path>
              <a:path w="1612900" h="2388234">
                <a:moveTo>
                  <a:pt x="32765" y="1144523"/>
                </a:moveTo>
                <a:lnTo>
                  <a:pt x="28288" y="1063920"/>
                </a:lnTo>
                <a:lnTo>
                  <a:pt x="27431" y="1066799"/>
                </a:lnTo>
                <a:lnTo>
                  <a:pt x="27431" y="1144820"/>
                </a:lnTo>
                <a:lnTo>
                  <a:pt x="32765" y="1144523"/>
                </a:lnTo>
                <a:close/>
              </a:path>
              <a:path w="1612900" h="2388234">
                <a:moveTo>
                  <a:pt x="44957" y="1339595"/>
                </a:moveTo>
                <a:lnTo>
                  <a:pt x="38100" y="1228343"/>
                </a:lnTo>
                <a:lnTo>
                  <a:pt x="9906" y="1229867"/>
                </a:lnTo>
                <a:lnTo>
                  <a:pt x="16763" y="1341881"/>
                </a:lnTo>
                <a:lnTo>
                  <a:pt x="44957" y="1339595"/>
                </a:lnTo>
                <a:close/>
              </a:path>
              <a:path w="1612900" h="2388234">
                <a:moveTo>
                  <a:pt x="56387" y="1535429"/>
                </a:moveTo>
                <a:lnTo>
                  <a:pt x="49529" y="1423415"/>
                </a:lnTo>
                <a:lnTo>
                  <a:pt x="22097" y="1424939"/>
                </a:lnTo>
                <a:lnTo>
                  <a:pt x="28956" y="1536953"/>
                </a:lnTo>
                <a:lnTo>
                  <a:pt x="56387" y="1535429"/>
                </a:lnTo>
                <a:close/>
              </a:path>
              <a:path w="1612900" h="2388234">
                <a:moveTo>
                  <a:pt x="68580" y="1730501"/>
                </a:moveTo>
                <a:lnTo>
                  <a:pt x="61721" y="1618487"/>
                </a:lnTo>
                <a:lnTo>
                  <a:pt x="33528" y="1620773"/>
                </a:lnTo>
                <a:lnTo>
                  <a:pt x="40386" y="1732025"/>
                </a:lnTo>
                <a:lnTo>
                  <a:pt x="68580" y="1730501"/>
                </a:lnTo>
                <a:close/>
              </a:path>
              <a:path w="1612900" h="2388234">
                <a:moveTo>
                  <a:pt x="80010" y="1925573"/>
                </a:moveTo>
                <a:lnTo>
                  <a:pt x="73152" y="1814321"/>
                </a:lnTo>
                <a:lnTo>
                  <a:pt x="45720" y="1815845"/>
                </a:lnTo>
                <a:lnTo>
                  <a:pt x="51816" y="1927097"/>
                </a:lnTo>
                <a:lnTo>
                  <a:pt x="80010" y="1925573"/>
                </a:lnTo>
                <a:close/>
              </a:path>
              <a:path w="1612900" h="2388234">
                <a:moveTo>
                  <a:pt x="92202" y="2120645"/>
                </a:moveTo>
                <a:lnTo>
                  <a:pt x="85344" y="2009393"/>
                </a:lnTo>
                <a:lnTo>
                  <a:pt x="57150" y="2010917"/>
                </a:lnTo>
                <a:lnTo>
                  <a:pt x="64008" y="2122169"/>
                </a:lnTo>
                <a:lnTo>
                  <a:pt x="92202" y="2120645"/>
                </a:lnTo>
                <a:close/>
              </a:path>
              <a:path w="1612900" h="2388234">
                <a:moveTo>
                  <a:pt x="103632" y="2315717"/>
                </a:moveTo>
                <a:lnTo>
                  <a:pt x="96774" y="2204465"/>
                </a:lnTo>
                <a:lnTo>
                  <a:pt x="69342" y="2205989"/>
                </a:lnTo>
                <a:lnTo>
                  <a:pt x="75438" y="2318004"/>
                </a:lnTo>
                <a:lnTo>
                  <a:pt x="103632" y="2315717"/>
                </a:lnTo>
                <a:close/>
              </a:path>
              <a:path w="1612900" h="2388234">
                <a:moveTo>
                  <a:pt x="231648" y="2388107"/>
                </a:moveTo>
                <a:lnTo>
                  <a:pt x="231648" y="2359913"/>
                </a:lnTo>
                <a:lnTo>
                  <a:pt x="119634" y="2359913"/>
                </a:lnTo>
                <a:lnTo>
                  <a:pt x="119634" y="2388107"/>
                </a:lnTo>
                <a:lnTo>
                  <a:pt x="231648" y="2388107"/>
                </a:lnTo>
                <a:close/>
              </a:path>
              <a:path w="1612900" h="2388234">
                <a:moveTo>
                  <a:pt x="427482" y="2388107"/>
                </a:moveTo>
                <a:lnTo>
                  <a:pt x="427482" y="2359913"/>
                </a:lnTo>
                <a:lnTo>
                  <a:pt x="315468" y="2359913"/>
                </a:lnTo>
                <a:lnTo>
                  <a:pt x="315468" y="2388107"/>
                </a:lnTo>
                <a:lnTo>
                  <a:pt x="427482" y="2388107"/>
                </a:lnTo>
                <a:close/>
              </a:path>
              <a:path w="1612900" h="2388234">
                <a:moveTo>
                  <a:pt x="622554" y="2388107"/>
                </a:moveTo>
                <a:lnTo>
                  <a:pt x="622554" y="2359913"/>
                </a:lnTo>
                <a:lnTo>
                  <a:pt x="511302" y="2359913"/>
                </a:lnTo>
                <a:lnTo>
                  <a:pt x="511302" y="2388107"/>
                </a:lnTo>
                <a:lnTo>
                  <a:pt x="622554" y="2388107"/>
                </a:lnTo>
                <a:close/>
              </a:path>
              <a:path w="1612900" h="2388234">
                <a:moveTo>
                  <a:pt x="818388" y="2388107"/>
                </a:moveTo>
                <a:lnTo>
                  <a:pt x="818388" y="2359913"/>
                </a:lnTo>
                <a:lnTo>
                  <a:pt x="706374" y="2359913"/>
                </a:lnTo>
                <a:lnTo>
                  <a:pt x="706374" y="2388107"/>
                </a:lnTo>
                <a:lnTo>
                  <a:pt x="818388" y="2388107"/>
                </a:lnTo>
                <a:close/>
              </a:path>
              <a:path w="1612900" h="2388234">
                <a:moveTo>
                  <a:pt x="1014222" y="2388107"/>
                </a:moveTo>
                <a:lnTo>
                  <a:pt x="1014222" y="2359913"/>
                </a:lnTo>
                <a:lnTo>
                  <a:pt x="902208" y="2359913"/>
                </a:lnTo>
                <a:lnTo>
                  <a:pt x="902208" y="2388107"/>
                </a:lnTo>
                <a:lnTo>
                  <a:pt x="1014222" y="2388107"/>
                </a:lnTo>
                <a:close/>
              </a:path>
              <a:path w="1612900" h="2388234">
                <a:moveTo>
                  <a:pt x="1209294" y="2388107"/>
                </a:moveTo>
                <a:lnTo>
                  <a:pt x="1209294" y="2359913"/>
                </a:lnTo>
                <a:lnTo>
                  <a:pt x="1098042" y="2359913"/>
                </a:lnTo>
                <a:lnTo>
                  <a:pt x="1098042" y="2388107"/>
                </a:lnTo>
                <a:lnTo>
                  <a:pt x="1209294" y="2388107"/>
                </a:lnTo>
                <a:close/>
              </a:path>
              <a:path w="1612900" h="2388234">
                <a:moveTo>
                  <a:pt x="1405128" y="2388107"/>
                </a:moveTo>
                <a:lnTo>
                  <a:pt x="1405128" y="2359913"/>
                </a:lnTo>
                <a:lnTo>
                  <a:pt x="1293114" y="2359913"/>
                </a:lnTo>
                <a:lnTo>
                  <a:pt x="1293114" y="2388107"/>
                </a:lnTo>
                <a:lnTo>
                  <a:pt x="1405128" y="2388107"/>
                </a:lnTo>
                <a:close/>
              </a:path>
              <a:path w="1612900" h="2388234">
                <a:moveTo>
                  <a:pt x="1597914" y="2359913"/>
                </a:moveTo>
                <a:lnTo>
                  <a:pt x="1488948" y="2359913"/>
                </a:lnTo>
                <a:lnTo>
                  <a:pt x="1488948" y="2388107"/>
                </a:lnTo>
                <a:lnTo>
                  <a:pt x="1584198" y="2388107"/>
                </a:lnTo>
                <a:lnTo>
                  <a:pt x="1584198" y="2371343"/>
                </a:lnTo>
                <a:lnTo>
                  <a:pt x="1586484" y="2371343"/>
                </a:lnTo>
                <a:lnTo>
                  <a:pt x="1597914" y="2359913"/>
                </a:lnTo>
                <a:close/>
              </a:path>
              <a:path w="1612900" h="2388234">
                <a:moveTo>
                  <a:pt x="1586484" y="2371343"/>
                </a:moveTo>
                <a:lnTo>
                  <a:pt x="1584198" y="2371343"/>
                </a:lnTo>
                <a:lnTo>
                  <a:pt x="1584198" y="2373629"/>
                </a:lnTo>
                <a:lnTo>
                  <a:pt x="1586484" y="2371343"/>
                </a:lnTo>
                <a:close/>
              </a:path>
              <a:path w="1612900" h="2388234">
                <a:moveTo>
                  <a:pt x="1612392" y="2382011"/>
                </a:moveTo>
                <a:lnTo>
                  <a:pt x="1612392" y="2371343"/>
                </a:lnTo>
                <a:lnTo>
                  <a:pt x="1586484" y="2371343"/>
                </a:lnTo>
                <a:lnTo>
                  <a:pt x="1584198" y="2373629"/>
                </a:lnTo>
                <a:lnTo>
                  <a:pt x="1584198" y="2388107"/>
                </a:lnTo>
                <a:lnTo>
                  <a:pt x="1605534" y="2388107"/>
                </a:lnTo>
                <a:lnTo>
                  <a:pt x="1612392" y="2382011"/>
                </a:lnTo>
                <a:close/>
              </a:path>
              <a:path w="1612900" h="2388234">
                <a:moveTo>
                  <a:pt x="1612392" y="2287523"/>
                </a:moveTo>
                <a:lnTo>
                  <a:pt x="1612392" y="2176272"/>
                </a:lnTo>
                <a:lnTo>
                  <a:pt x="1584198" y="2176272"/>
                </a:lnTo>
                <a:lnTo>
                  <a:pt x="1584198" y="2287523"/>
                </a:lnTo>
                <a:lnTo>
                  <a:pt x="1612392" y="2287523"/>
                </a:lnTo>
                <a:close/>
              </a:path>
              <a:path w="1612900" h="2388234">
                <a:moveTo>
                  <a:pt x="1612392" y="2092451"/>
                </a:moveTo>
                <a:lnTo>
                  <a:pt x="1612392" y="1980437"/>
                </a:lnTo>
                <a:lnTo>
                  <a:pt x="1584198" y="1980437"/>
                </a:lnTo>
                <a:lnTo>
                  <a:pt x="1584198" y="2092451"/>
                </a:lnTo>
                <a:lnTo>
                  <a:pt x="1612392" y="2092451"/>
                </a:lnTo>
                <a:close/>
              </a:path>
              <a:path w="1612900" h="2388234">
                <a:moveTo>
                  <a:pt x="1612392" y="1896617"/>
                </a:moveTo>
                <a:lnTo>
                  <a:pt x="1612392" y="1784603"/>
                </a:lnTo>
                <a:lnTo>
                  <a:pt x="1584198" y="1784603"/>
                </a:lnTo>
                <a:lnTo>
                  <a:pt x="1584198" y="1896617"/>
                </a:lnTo>
                <a:lnTo>
                  <a:pt x="1612392" y="1896617"/>
                </a:lnTo>
                <a:close/>
              </a:path>
              <a:path w="1612900" h="2388234">
                <a:moveTo>
                  <a:pt x="1612392" y="1700783"/>
                </a:moveTo>
                <a:lnTo>
                  <a:pt x="1612392" y="1634489"/>
                </a:lnTo>
                <a:lnTo>
                  <a:pt x="1610868" y="1631441"/>
                </a:lnTo>
                <a:lnTo>
                  <a:pt x="1593342" y="1587245"/>
                </a:lnTo>
                <a:lnTo>
                  <a:pt x="1567434" y="1597913"/>
                </a:lnTo>
                <a:lnTo>
                  <a:pt x="1584198" y="1639459"/>
                </a:lnTo>
                <a:lnTo>
                  <a:pt x="1584198" y="1636775"/>
                </a:lnTo>
                <a:lnTo>
                  <a:pt x="1584960" y="1641347"/>
                </a:lnTo>
                <a:lnTo>
                  <a:pt x="1584960" y="1700783"/>
                </a:lnTo>
                <a:lnTo>
                  <a:pt x="1612392" y="1700783"/>
                </a:lnTo>
                <a:close/>
              </a:path>
              <a:path w="1612900" h="2388234">
                <a:moveTo>
                  <a:pt x="1584960" y="1641347"/>
                </a:moveTo>
                <a:lnTo>
                  <a:pt x="1584198" y="1636775"/>
                </a:lnTo>
                <a:lnTo>
                  <a:pt x="1584198" y="1639459"/>
                </a:lnTo>
                <a:lnTo>
                  <a:pt x="1584960" y="1641347"/>
                </a:lnTo>
                <a:close/>
              </a:path>
              <a:path w="1612900" h="2388234">
                <a:moveTo>
                  <a:pt x="1584960" y="1700783"/>
                </a:moveTo>
                <a:lnTo>
                  <a:pt x="1584960" y="1641347"/>
                </a:lnTo>
                <a:lnTo>
                  <a:pt x="1584198" y="1639459"/>
                </a:lnTo>
                <a:lnTo>
                  <a:pt x="1584198" y="1700783"/>
                </a:lnTo>
                <a:lnTo>
                  <a:pt x="1584960" y="1700783"/>
                </a:lnTo>
                <a:close/>
              </a:path>
              <a:path w="1612900" h="2388234">
                <a:moveTo>
                  <a:pt x="1562862" y="1509521"/>
                </a:moveTo>
                <a:lnTo>
                  <a:pt x="1520952" y="1405889"/>
                </a:lnTo>
                <a:lnTo>
                  <a:pt x="1495044" y="1415795"/>
                </a:lnTo>
                <a:lnTo>
                  <a:pt x="1536954" y="1519427"/>
                </a:lnTo>
                <a:lnTo>
                  <a:pt x="1562862" y="1509521"/>
                </a:lnTo>
                <a:close/>
              </a:path>
              <a:path w="1612900" h="2388234">
                <a:moveTo>
                  <a:pt x="1490472" y="1327403"/>
                </a:moveTo>
                <a:lnTo>
                  <a:pt x="1449324" y="1223771"/>
                </a:lnTo>
                <a:lnTo>
                  <a:pt x="1422654" y="1234439"/>
                </a:lnTo>
                <a:lnTo>
                  <a:pt x="1464564" y="1338071"/>
                </a:lnTo>
                <a:lnTo>
                  <a:pt x="1490472" y="1327403"/>
                </a:lnTo>
                <a:close/>
              </a:path>
              <a:path w="1612900" h="2388234">
                <a:moveTo>
                  <a:pt x="1418082" y="1146047"/>
                </a:moveTo>
                <a:lnTo>
                  <a:pt x="1376934" y="1042415"/>
                </a:lnTo>
                <a:lnTo>
                  <a:pt x="1351026" y="1052321"/>
                </a:lnTo>
                <a:lnTo>
                  <a:pt x="1392174" y="1156715"/>
                </a:lnTo>
                <a:lnTo>
                  <a:pt x="1418082" y="1146047"/>
                </a:lnTo>
                <a:close/>
              </a:path>
              <a:path w="1612900" h="2388234">
                <a:moveTo>
                  <a:pt x="1345692" y="964691"/>
                </a:moveTo>
                <a:lnTo>
                  <a:pt x="1304544" y="860297"/>
                </a:lnTo>
                <a:lnTo>
                  <a:pt x="1278636" y="870965"/>
                </a:lnTo>
                <a:lnTo>
                  <a:pt x="1319784" y="974597"/>
                </a:lnTo>
                <a:lnTo>
                  <a:pt x="1345692" y="964691"/>
                </a:lnTo>
                <a:close/>
              </a:path>
              <a:path w="1612900" h="2388234">
                <a:moveTo>
                  <a:pt x="1273302" y="782573"/>
                </a:moveTo>
                <a:lnTo>
                  <a:pt x="1232154" y="678941"/>
                </a:lnTo>
                <a:lnTo>
                  <a:pt x="1206246" y="688847"/>
                </a:lnTo>
                <a:lnTo>
                  <a:pt x="1247394" y="793241"/>
                </a:lnTo>
                <a:lnTo>
                  <a:pt x="1273302" y="782573"/>
                </a:lnTo>
                <a:close/>
              </a:path>
              <a:path w="1612900" h="2388234">
                <a:moveTo>
                  <a:pt x="1200912" y="601217"/>
                </a:moveTo>
                <a:lnTo>
                  <a:pt x="1159764" y="496823"/>
                </a:lnTo>
                <a:lnTo>
                  <a:pt x="1133856" y="507491"/>
                </a:lnTo>
                <a:lnTo>
                  <a:pt x="1175004" y="611123"/>
                </a:lnTo>
                <a:lnTo>
                  <a:pt x="1200912" y="601217"/>
                </a:lnTo>
                <a:close/>
              </a:path>
              <a:path w="1612900" h="2388234">
                <a:moveTo>
                  <a:pt x="1128522" y="419099"/>
                </a:moveTo>
                <a:lnTo>
                  <a:pt x="1087373" y="315467"/>
                </a:lnTo>
                <a:lnTo>
                  <a:pt x="1061466" y="325373"/>
                </a:lnTo>
                <a:lnTo>
                  <a:pt x="1102614" y="429767"/>
                </a:lnTo>
                <a:lnTo>
                  <a:pt x="1128522" y="419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804" y="1898650"/>
            <a:ext cx="365061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-10" dirty="0">
                <a:latin typeface="Calibri"/>
                <a:cs typeface="Calibri"/>
              </a:rPr>
              <a:t>Recursive</a:t>
            </a:r>
            <a:r>
              <a:rPr sz="3500" b="1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definition</a:t>
            </a:r>
            <a:endParaRPr sz="3500">
              <a:latin typeface="Calibri"/>
              <a:cs typeface="Calibri"/>
            </a:endParaRPr>
          </a:p>
          <a:p>
            <a:pPr marL="535305" algn="ctr">
              <a:lnSpc>
                <a:spcPct val="100000"/>
              </a:lnSpc>
              <a:spcBef>
                <a:spcPts val="1770"/>
              </a:spcBef>
            </a:pPr>
            <a:r>
              <a:rPr sz="1950" b="1" dirty="0">
                <a:latin typeface="Calibri"/>
                <a:cs typeface="Calibri"/>
              </a:rPr>
              <a:t>Root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28772" y="2803398"/>
            <a:ext cx="1188085" cy="109855"/>
          </a:xfrm>
          <a:custGeom>
            <a:avLst/>
            <a:gdLst/>
            <a:ahLst/>
            <a:cxnLst/>
            <a:rect l="l" t="t" r="r" b="b"/>
            <a:pathLst>
              <a:path w="1188085" h="109855">
                <a:moveTo>
                  <a:pt x="1167145" y="54864"/>
                </a:moveTo>
                <a:lnTo>
                  <a:pt x="1159227" y="50256"/>
                </a:lnTo>
                <a:lnTo>
                  <a:pt x="0" y="48006"/>
                </a:lnTo>
                <a:lnTo>
                  <a:pt x="0" y="58674"/>
                </a:lnTo>
                <a:lnTo>
                  <a:pt x="1158020" y="60173"/>
                </a:lnTo>
                <a:lnTo>
                  <a:pt x="1167145" y="54864"/>
                </a:lnTo>
                <a:close/>
              </a:path>
              <a:path w="1188085" h="109855">
                <a:moveTo>
                  <a:pt x="1177290" y="61087"/>
                </a:moveTo>
                <a:lnTo>
                  <a:pt x="1177290" y="60198"/>
                </a:lnTo>
                <a:lnTo>
                  <a:pt x="1158020" y="60173"/>
                </a:lnTo>
                <a:lnTo>
                  <a:pt x="1091184" y="99060"/>
                </a:lnTo>
                <a:lnTo>
                  <a:pt x="1088136" y="100584"/>
                </a:lnTo>
                <a:lnTo>
                  <a:pt x="1087374" y="104394"/>
                </a:lnTo>
                <a:lnTo>
                  <a:pt x="1090422" y="108966"/>
                </a:lnTo>
                <a:lnTo>
                  <a:pt x="1093470" y="109728"/>
                </a:lnTo>
                <a:lnTo>
                  <a:pt x="1096518" y="108204"/>
                </a:lnTo>
                <a:lnTo>
                  <a:pt x="1177290" y="61087"/>
                </a:lnTo>
                <a:close/>
              </a:path>
              <a:path w="1188085" h="109855">
                <a:moveTo>
                  <a:pt x="1187958" y="54864"/>
                </a:moveTo>
                <a:lnTo>
                  <a:pt x="1096518" y="1524"/>
                </a:lnTo>
                <a:lnTo>
                  <a:pt x="1094232" y="0"/>
                </a:lnTo>
                <a:lnTo>
                  <a:pt x="1090422" y="762"/>
                </a:lnTo>
                <a:lnTo>
                  <a:pt x="1088898" y="3810"/>
                </a:lnTo>
                <a:lnTo>
                  <a:pt x="1088136" y="6096"/>
                </a:lnTo>
                <a:lnTo>
                  <a:pt x="1088898" y="9144"/>
                </a:lnTo>
                <a:lnTo>
                  <a:pt x="1091184" y="10668"/>
                </a:lnTo>
                <a:lnTo>
                  <a:pt x="1159227" y="50256"/>
                </a:lnTo>
                <a:lnTo>
                  <a:pt x="1177290" y="50292"/>
                </a:lnTo>
                <a:lnTo>
                  <a:pt x="1177290" y="61087"/>
                </a:lnTo>
                <a:lnTo>
                  <a:pt x="1187958" y="54864"/>
                </a:lnTo>
                <a:close/>
              </a:path>
              <a:path w="1188085" h="109855">
                <a:moveTo>
                  <a:pt x="1175004" y="60195"/>
                </a:moveTo>
                <a:lnTo>
                  <a:pt x="1175004" y="59436"/>
                </a:lnTo>
                <a:lnTo>
                  <a:pt x="1167145" y="54864"/>
                </a:lnTo>
                <a:lnTo>
                  <a:pt x="1158020" y="60173"/>
                </a:lnTo>
                <a:lnTo>
                  <a:pt x="1175004" y="60195"/>
                </a:lnTo>
                <a:close/>
              </a:path>
              <a:path w="1188085" h="109855">
                <a:moveTo>
                  <a:pt x="1177290" y="60198"/>
                </a:moveTo>
                <a:lnTo>
                  <a:pt x="1177290" y="50292"/>
                </a:lnTo>
                <a:lnTo>
                  <a:pt x="1159227" y="50256"/>
                </a:lnTo>
                <a:lnTo>
                  <a:pt x="1167145" y="54864"/>
                </a:lnTo>
                <a:lnTo>
                  <a:pt x="1175004" y="50292"/>
                </a:lnTo>
                <a:lnTo>
                  <a:pt x="1175004" y="60195"/>
                </a:lnTo>
                <a:lnTo>
                  <a:pt x="1177290" y="60198"/>
                </a:lnTo>
                <a:close/>
              </a:path>
              <a:path w="1188085" h="109855">
                <a:moveTo>
                  <a:pt x="1175004" y="59436"/>
                </a:moveTo>
                <a:lnTo>
                  <a:pt x="1175004" y="50292"/>
                </a:lnTo>
                <a:lnTo>
                  <a:pt x="1167145" y="54864"/>
                </a:lnTo>
                <a:lnTo>
                  <a:pt x="1175004" y="5943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3100" y="7240523"/>
            <a:ext cx="72263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dirty="0">
                <a:latin typeface="Calibri"/>
                <a:cs typeface="Calibri"/>
              </a:rPr>
              <a:t>Leaves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7779" y="6873240"/>
            <a:ext cx="1199515" cy="399415"/>
          </a:xfrm>
          <a:custGeom>
            <a:avLst/>
            <a:gdLst/>
            <a:ahLst/>
            <a:cxnLst/>
            <a:rect l="l" t="t" r="r" b="b"/>
            <a:pathLst>
              <a:path w="1199514" h="399415">
                <a:moveTo>
                  <a:pt x="1179121" y="31461"/>
                </a:moveTo>
                <a:lnTo>
                  <a:pt x="1168289" y="28928"/>
                </a:lnTo>
                <a:lnTo>
                  <a:pt x="0" y="389381"/>
                </a:lnTo>
                <a:lnTo>
                  <a:pt x="3048" y="399287"/>
                </a:lnTo>
                <a:lnTo>
                  <a:pt x="1172681" y="38419"/>
                </a:lnTo>
                <a:lnTo>
                  <a:pt x="1179121" y="31461"/>
                </a:lnTo>
                <a:close/>
              </a:path>
              <a:path w="1199514" h="399415">
                <a:moveTo>
                  <a:pt x="1199388" y="25145"/>
                </a:moveTo>
                <a:lnTo>
                  <a:pt x="1095756" y="761"/>
                </a:lnTo>
                <a:lnTo>
                  <a:pt x="1092708" y="0"/>
                </a:lnTo>
                <a:lnTo>
                  <a:pt x="1090422" y="2285"/>
                </a:lnTo>
                <a:lnTo>
                  <a:pt x="1089660" y="4571"/>
                </a:lnTo>
                <a:lnTo>
                  <a:pt x="1088898" y="7619"/>
                </a:lnTo>
                <a:lnTo>
                  <a:pt x="1090422" y="10667"/>
                </a:lnTo>
                <a:lnTo>
                  <a:pt x="1093470" y="11429"/>
                </a:lnTo>
                <a:lnTo>
                  <a:pt x="1168289" y="28928"/>
                </a:lnTo>
                <a:lnTo>
                  <a:pt x="1187958" y="22859"/>
                </a:lnTo>
                <a:lnTo>
                  <a:pt x="1191006" y="32765"/>
                </a:lnTo>
                <a:lnTo>
                  <a:pt x="1191006" y="34145"/>
                </a:lnTo>
                <a:lnTo>
                  <a:pt x="1199388" y="25145"/>
                </a:lnTo>
                <a:close/>
              </a:path>
              <a:path w="1199514" h="399415">
                <a:moveTo>
                  <a:pt x="1191006" y="34145"/>
                </a:moveTo>
                <a:lnTo>
                  <a:pt x="1191006" y="32765"/>
                </a:lnTo>
                <a:lnTo>
                  <a:pt x="1172681" y="38419"/>
                </a:lnTo>
                <a:lnTo>
                  <a:pt x="1119378" y="96011"/>
                </a:lnTo>
                <a:lnTo>
                  <a:pt x="1117854" y="98297"/>
                </a:lnTo>
                <a:lnTo>
                  <a:pt x="1117854" y="101345"/>
                </a:lnTo>
                <a:lnTo>
                  <a:pt x="1120140" y="103631"/>
                </a:lnTo>
                <a:lnTo>
                  <a:pt x="1122426" y="105155"/>
                </a:lnTo>
                <a:lnTo>
                  <a:pt x="1125474" y="105155"/>
                </a:lnTo>
                <a:lnTo>
                  <a:pt x="1126998" y="102869"/>
                </a:lnTo>
                <a:lnTo>
                  <a:pt x="1191006" y="34145"/>
                </a:lnTo>
                <a:close/>
              </a:path>
              <a:path w="1199514" h="399415">
                <a:moveTo>
                  <a:pt x="1191006" y="32765"/>
                </a:moveTo>
                <a:lnTo>
                  <a:pt x="1187958" y="22859"/>
                </a:lnTo>
                <a:lnTo>
                  <a:pt x="1168289" y="28928"/>
                </a:lnTo>
                <a:lnTo>
                  <a:pt x="1179121" y="31461"/>
                </a:lnTo>
                <a:lnTo>
                  <a:pt x="1185672" y="24383"/>
                </a:lnTo>
                <a:lnTo>
                  <a:pt x="1187958" y="33527"/>
                </a:lnTo>
                <a:lnTo>
                  <a:pt x="1187958" y="33706"/>
                </a:lnTo>
                <a:lnTo>
                  <a:pt x="1191006" y="32765"/>
                </a:lnTo>
                <a:close/>
              </a:path>
              <a:path w="1199514" h="399415">
                <a:moveTo>
                  <a:pt x="1187958" y="33706"/>
                </a:moveTo>
                <a:lnTo>
                  <a:pt x="1187958" y="33527"/>
                </a:lnTo>
                <a:lnTo>
                  <a:pt x="1179121" y="31461"/>
                </a:lnTo>
                <a:lnTo>
                  <a:pt x="1172681" y="38419"/>
                </a:lnTo>
                <a:lnTo>
                  <a:pt x="1187958" y="33706"/>
                </a:lnTo>
                <a:close/>
              </a:path>
              <a:path w="1199514" h="399415">
                <a:moveTo>
                  <a:pt x="1187958" y="33527"/>
                </a:moveTo>
                <a:lnTo>
                  <a:pt x="1185672" y="24383"/>
                </a:lnTo>
                <a:lnTo>
                  <a:pt x="1179121" y="31461"/>
                </a:lnTo>
                <a:lnTo>
                  <a:pt x="1187958" y="3352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03497" y="6878573"/>
            <a:ext cx="1031875" cy="417195"/>
          </a:xfrm>
          <a:custGeom>
            <a:avLst/>
            <a:gdLst/>
            <a:ahLst/>
            <a:cxnLst/>
            <a:rect l="l" t="t" r="r" b="b"/>
            <a:pathLst>
              <a:path w="1031875" h="417195">
                <a:moveTo>
                  <a:pt x="111251" y="7619"/>
                </a:moveTo>
                <a:lnTo>
                  <a:pt x="111251" y="5333"/>
                </a:lnTo>
                <a:lnTo>
                  <a:pt x="110490" y="2285"/>
                </a:lnTo>
                <a:lnTo>
                  <a:pt x="107441" y="0"/>
                </a:lnTo>
                <a:lnTo>
                  <a:pt x="105156" y="761"/>
                </a:lnTo>
                <a:lnTo>
                  <a:pt x="0" y="18287"/>
                </a:lnTo>
                <a:lnTo>
                  <a:pt x="8381" y="28574"/>
                </a:lnTo>
                <a:lnTo>
                  <a:pt x="8381" y="26669"/>
                </a:lnTo>
                <a:lnTo>
                  <a:pt x="12191" y="16763"/>
                </a:lnTo>
                <a:lnTo>
                  <a:pt x="30017" y="23598"/>
                </a:lnTo>
                <a:lnTo>
                  <a:pt x="106679" y="11429"/>
                </a:lnTo>
                <a:lnTo>
                  <a:pt x="109728" y="10667"/>
                </a:lnTo>
                <a:lnTo>
                  <a:pt x="111251" y="7619"/>
                </a:lnTo>
                <a:close/>
              </a:path>
              <a:path w="1031875" h="417195">
                <a:moveTo>
                  <a:pt x="30017" y="23598"/>
                </a:moveTo>
                <a:lnTo>
                  <a:pt x="12191" y="16763"/>
                </a:lnTo>
                <a:lnTo>
                  <a:pt x="8381" y="26669"/>
                </a:lnTo>
                <a:lnTo>
                  <a:pt x="10668" y="27544"/>
                </a:lnTo>
                <a:lnTo>
                  <a:pt x="10668" y="26669"/>
                </a:lnTo>
                <a:lnTo>
                  <a:pt x="13715" y="18287"/>
                </a:lnTo>
                <a:lnTo>
                  <a:pt x="19372" y="25288"/>
                </a:lnTo>
                <a:lnTo>
                  <a:pt x="30017" y="23598"/>
                </a:lnTo>
                <a:close/>
              </a:path>
              <a:path w="1031875" h="417195">
                <a:moveTo>
                  <a:pt x="76962" y="96011"/>
                </a:moveTo>
                <a:lnTo>
                  <a:pt x="74675" y="93725"/>
                </a:lnTo>
                <a:lnTo>
                  <a:pt x="25909" y="33376"/>
                </a:lnTo>
                <a:lnTo>
                  <a:pt x="8381" y="26669"/>
                </a:lnTo>
                <a:lnTo>
                  <a:pt x="8381" y="28574"/>
                </a:lnTo>
                <a:lnTo>
                  <a:pt x="67056" y="100583"/>
                </a:lnTo>
                <a:lnTo>
                  <a:pt x="68579" y="102869"/>
                </a:lnTo>
                <a:lnTo>
                  <a:pt x="71628" y="102869"/>
                </a:lnTo>
                <a:lnTo>
                  <a:pt x="76200" y="99821"/>
                </a:lnTo>
                <a:lnTo>
                  <a:pt x="76962" y="96011"/>
                </a:lnTo>
                <a:close/>
              </a:path>
              <a:path w="1031875" h="417195">
                <a:moveTo>
                  <a:pt x="19372" y="25288"/>
                </a:moveTo>
                <a:lnTo>
                  <a:pt x="13715" y="18287"/>
                </a:lnTo>
                <a:lnTo>
                  <a:pt x="10668" y="26669"/>
                </a:lnTo>
                <a:lnTo>
                  <a:pt x="19372" y="25288"/>
                </a:lnTo>
                <a:close/>
              </a:path>
              <a:path w="1031875" h="417195">
                <a:moveTo>
                  <a:pt x="25909" y="33376"/>
                </a:moveTo>
                <a:lnTo>
                  <a:pt x="19372" y="25288"/>
                </a:lnTo>
                <a:lnTo>
                  <a:pt x="10668" y="26669"/>
                </a:lnTo>
                <a:lnTo>
                  <a:pt x="10668" y="27544"/>
                </a:lnTo>
                <a:lnTo>
                  <a:pt x="25909" y="33376"/>
                </a:lnTo>
                <a:close/>
              </a:path>
              <a:path w="1031875" h="417195">
                <a:moveTo>
                  <a:pt x="1031747" y="407669"/>
                </a:moveTo>
                <a:lnTo>
                  <a:pt x="30017" y="23598"/>
                </a:lnTo>
                <a:lnTo>
                  <a:pt x="19372" y="25288"/>
                </a:lnTo>
                <a:lnTo>
                  <a:pt x="25909" y="33376"/>
                </a:lnTo>
                <a:lnTo>
                  <a:pt x="1027938" y="416813"/>
                </a:lnTo>
                <a:lnTo>
                  <a:pt x="1031747" y="40766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53793" y="4790808"/>
            <a:ext cx="1713230" cy="153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141605" indent="635" algn="ctr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All </a:t>
            </a:r>
            <a:r>
              <a:rPr sz="1950" spc="5" dirty="0">
                <a:latin typeface="Calibri"/>
                <a:cs typeface="Calibri"/>
              </a:rPr>
              <a:t>other  vertices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other  </a:t>
            </a:r>
            <a:r>
              <a:rPr sz="1950" spc="10" dirty="0">
                <a:latin typeface="Calibri"/>
                <a:cs typeface="Calibri"/>
              </a:rPr>
              <a:t>than </a:t>
            </a:r>
            <a:r>
              <a:rPr sz="1950" spc="5" dirty="0">
                <a:latin typeface="Calibri"/>
                <a:cs typeface="Calibri"/>
              </a:rPr>
              <a:t>15, 5,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7,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and 50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b="1" dirty="0">
                <a:latin typeface="Calibri"/>
                <a:cs typeface="Calibri"/>
              </a:rPr>
              <a:t>Internal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b="1" dirty="0">
                <a:latin typeface="Calibri"/>
                <a:cs typeface="Calibri"/>
              </a:rPr>
              <a:t>vertices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60614" y="1431036"/>
            <a:ext cx="922019" cy="922019"/>
          </a:xfrm>
          <a:custGeom>
            <a:avLst/>
            <a:gdLst/>
            <a:ahLst/>
            <a:cxnLst/>
            <a:rect l="l" t="t" r="r" b="b"/>
            <a:pathLst>
              <a:path w="922020" h="922019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6135" y="141655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4">
                <a:moveTo>
                  <a:pt x="950213" y="487679"/>
                </a:moveTo>
                <a:lnTo>
                  <a:pt x="950213" y="463295"/>
                </a:lnTo>
                <a:lnTo>
                  <a:pt x="949451" y="451103"/>
                </a:lnTo>
                <a:lnTo>
                  <a:pt x="944535" y="402382"/>
                </a:lnTo>
                <a:lnTo>
                  <a:pt x="934807" y="355252"/>
                </a:lnTo>
                <a:lnTo>
                  <a:pt x="920526" y="309963"/>
                </a:lnTo>
                <a:lnTo>
                  <a:pt x="901949" y="266763"/>
                </a:lnTo>
                <a:lnTo>
                  <a:pt x="879333" y="225901"/>
                </a:lnTo>
                <a:lnTo>
                  <a:pt x="852937" y="187628"/>
                </a:lnTo>
                <a:lnTo>
                  <a:pt x="823016" y="152192"/>
                </a:lnTo>
                <a:lnTo>
                  <a:pt x="789829" y="119843"/>
                </a:lnTo>
                <a:lnTo>
                  <a:pt x="753633" y="90830"/>
                </a:lnTo>
                <a:lnTo>
                  <a:pt x="714685" y="65402"/>
                </a:lnTo>
                <a:lnTo>
                  <a:pt x="673243" y="43808"/>
                </a:lnTo>
                <a:lnTo>
                  <a:pt x="629564" y="26298"/>
                </a:lnTo>
                <a:lnTo>
                  <a:pt x="583905" y="13120"/>
                </a:lnTo>
                <a:lnTo>
                  <a:pt x="536525" y="4525"/>
                </a:lnTo>
                <a:lnTo>
                  <a:pt x="487679" y="761"/>
                </a:lnTo>
                <a:lnTo>
                  <a:pt x="474725" y="0"/>
                </a:lnTo>
                <a:lnTo>
                  <a:pt x="462533" y="761"/>
                </a:lnTo>
                <a:lnTo>
                  <a:pt x="414723" y="4244"/>
                </a:lnTo>
                <a:lnTo>
                  <a:pt x="368297" y="12449"/>
                </a:lnTo>
                <a:lnTo>
                  <a:pt x="323430" y="25145"/>
                </a:lnTo>
                <a:lnTo>
                  <a:pt x="280404" y="42087"/>
                </a:lnTo>
                <a:lnTo>
                  <a:pt x="239473" y="63028"/>
                </a:lnTo>
                <a:lnTo>
                  <a:pt x="200894" y="87727"/>
                </a:lnTo>
                <a:lnTo>
                  <a:pt x="164920" y="115940"/>
                </a:lnTo>
                <a:lnTo>
                  <a:pt x="131806" y="147422"/>
                </a:lnTo>
                <a:lnTo>
                  <a:pt x="101808" y="181932"/>
                </a:lnTo>
                <a:lnTo>
                  <a:pt x="75181" y="219224"/>
                </a:lnTo>
                <a:lnTo>
                  <a:pt x="52179" y="259056"/>
                </a:lnTo>
                <a:lnTo>
                  <a:pt x="33057" y="301185"/>
                </a:lnTo>
                <a:lnTo>
                  <a:pt x="18071" y="345366"/>
                </a:lnTo>
                <a:lnTo>
                  <a:pt x="7474" y="391356"/>
                </a:lnTo>
                <a:lnTo>
                  <a:pt x="1523" y="438911"/>
                </a:lnTo>
                <a:lnTo>
                  <a:pt x="0" y="463295"/>
                </a:lnTo>
                <a:lnTo>
                  <a:pt x="0" y="470153"/>
                </a:lnTo>
                <a:lnTo>
                  <a:pt x="3047" y="464819"/>
                </a:lnTo>
                <a:lnTo>
                  <a:pt x="13715" y="460247"/>
                </a:lnTo>
                <a:lnTo>
                  <a:pt x="19811" y="461771"/>
                </a:lnTo>
                <a:lnTo>
                  <a:pt x="23621" y="465581"/>
                </a:lnTo>
                <a:lnTo>
                  <a:pt x="24383" y="465581"/>
                </a:lnTo>
                <a:lnTo>
                  <a:pt x="24383" y="476392"/>
                </a:lnTo>
                <a:lnTo>
                  <a:pt x="28193" y="474725"/>
                </a:lnTo>
                <a:lnTo>
                  <a:pt x="28193" y="464057"/>
                </a:lnTo>
                <a:lnTo>
                  <a:pt x="29717" y="441197"/>
                </a:lnTo>
                <a:lnTo>
                  <a:pt x="36089" y="392077"/>
                </a:lnTo>
                <a:lnTo>
                  <a:pt x="47595" y="344889"/>
                </a:lnTo>
                <a:lnTo>
                  <a:pt x="63930" y="299904"/>
                </a:lnTo>
                <a:lnTo>
                  <a:pt x="84791" y="257394"/>
                </a:lnTo>
                <a:lnTo>
                  <a:pt x="109875" y="217631"/>
                </a:lnTo>
                <a:lnTo>
                  <a:pt x="138876" y="180887"/>
                </a:lnTo>
                <a:lnTo>
                  <a:pt x="171492" y="147432"/>
                </a:lnTo>
                <a:lnTo>
                  <a:pt x="207419" y="117539"/>
                </a:lnTo>
                <a:lnTo>
                  <a:pt x="246352" y="91480"/>
                </a:lnTo>
                <a:lnTo>
                  <a:pt x="287989" y="69526"/>
                </a:lnTo>
                <a:lnTo>
                  <a:pt x="332024" y="51948"/>
                </a:lnTo>
                <a:lnTo>
                  <a:pt x="378155" y="39019"/>
                </a:lnTo>
                <a:lnTo>
                  <a:pt x="426078" y="31011"/>
                </a:lnTo>
                <a:lnTo>
                  <a:pt x="475487" y="28193"/>
                </a:lnTo>
                <a:lnTo>
                  <a:pt x="486155" y="28905"/>
                </a:lnTo>
                <a:lnTo>
                  <a:pt x="498347" y="28955"/>
                </a:lnTo>
                <a:lnTo>
                  <a:pt x="546041" y="33740"/>
                </a:lnTo>
                <a:lnTo>
                  <a:pt x="592314" y="43666"/>
                </a:lnTo>
                <a:lnTo>
                  <a:pt x="636850" y="58428"/>
                </a:lnTo>
                <a:lnTo>
                  <a:pt x="679331" y="77721"/>
                </a:lnTo>
                <a:lnTo>
                  <a:pt x="719440" y="101239"/>
                </a:lnTo>
                <a:lnTo>
                  <a:pt x="756859" y="128677"/>
                </a:lnTo>
                <a:lnTo>
                  <a:pt x="791270" y="159729"/>
                </a:lnTo>
                <a:lnTo>
                  <a:pt x="822356" y="194090"/>
                </a:lnTo>
                <a:lnTo>
                  <a:pt x="849799" y="231453"/>
                </a:lnTo>
                <a:lnTo>
                  <a:pt x="873281" y="271515"/>
                </a:lnTo>
                <a:lnTo>
                  <a:pt x="892486" y="313968"/>
                </a:lnTo>
                <a:lnTo>
                  <a:pt x="907096" y="358509"/>
                </a:lnTo>
                <a:lnTo>
                  <a:pt x="916792" y="404830"/>
                </a:lnTo>
                <a:lnTo>
                  <a:pt x="921257" y="452627"/>
                </a:lnTo>
                <a:lnTo>
                  <a:pt x="922019" y="464057"/>
                </a:lnTo>
                <a:lnTo>
                  <a:pt x="922019" y="636432"/>
                </a:lnTo>
                <a:lnTo>
                  <a:pt x="935051" y="594413"/>
                </a:lnTo>
                <a:lnTo>
                  <a:pt x="944543" y="547945"/>
                </a:lnTo>
                <a:lnTo>
                  <a:pt x="949451" y="499871"/>
                </a:lnTo>
                <a:lnTo>
                  <a:pt x="950213" y="487679"/>
                </a:lnTo>
                <a:close/>
              </a:path>
              <a:path w="950595" h="950594">
                <a:moveTo>
                  <a:pt x="24383" y="465581"/>
                </a:moveTo>
                <a:lnTo>
                  <a:pt x="23621" y="465581"/>
                </a:lnTo>
                <a:lnTo>
                  <a:pt x="19811" y="461771"/>
                </a:lnTo>
                <a:lnTo>
                  <a:pt x="13715" y="460247"/>
                </a:lnTo>
                <a:lnTo>
                  <a:pt x="3047" y="464819"/>
                </a:lnTo>
                <a:lnTo>
                  <a:pt x="0" y="470153"/>
                </a:lnTo>
                <a:lnTo>
                  <a:pt x="0" y="475487"/>
                </a:lnTo>
                <a:lnTo>
                  <a:pt x="24383" y="465581"/>
                </a:lnTo>
                <a:close/>
              </a:path>
              <a:path w="950595" h="950594">
                <a:moveTo>
                  <a:pt x="24383" y="476392"/>
                </a:moveTo>
                <a:lnTo>
                  <a:pt x="24383" y="465581"/>
                </a:lnTo>
                <a:lnTo>
                  <a:pt x="0" y="475487"/>
                </a:lnTo>
                <a:lnTo>
                  <a:pt x="0" y="487679"/>
                </a:lnTo>
                <a:lnTo>
                  <a:pt x="1523" y="512063"/>
                </a:lnTo>
                <a:lnTo>
                  <a:pt x="3809" y="530221"/>
                </a:lnTo>
                <a:lnTo>
                  <a:pt x="3809" y="485393"/>
                </a:lnTo>
                <a:lnTo>
                  <a:pt x="24383" y="476392"/>
                </a:lnTo>
                <a:close/>
              </a:path>
              <a:path w="950595" h="950594">
                <a:moveTo>
                  <a:pt x="28193" y="481583"/>
                </a:moveTo>
                <a:lnTo>
                  <a:pt x="28193" y="474725"/>
                </a:lnTo>
                <a:lnTo>
                  <a:pt x="3809" y="485393"/>
                </a:lnTo>
                <a:lnTo>
                  <a:pt x="4571" y="485393"/>
                </a:lnTo>
                <a:lnTo>
                  <a:pt x="8381" y="489203"/>
                </a:lnTo>
                <a:lnTo>
                  <a:pt x="14477" y="490727"/>
                </a:lnTo>
                <a:lnTo>
                  <a:pt x="19811" y="488441"/>
                </a:lnTo>
                <a:lnTo>
                  <a:pt x="24383" y="486155"/>
                </a:lnTo>
                <a:lnTo>
                  <a:pt x="28193" y="481583"/>
                </a:lnTo>
                <a:close/>
              </a:path>
              <a:path w="950595" h="950594">
                <a:moveTo>
                  <a:pt x="922019" y="636432"/>
                </a:moveTo>
                <a:lnTo>
                  <a:pt x="922019" y="487679"/>
                </a:lnTo>
                <a:lnTo>
                  <a:pt x="921257" y="498347"/>
                </a:lnTo>
                <a:lnTo>
                  <a:pt x="916485" y="547356"/>
                </a:lnTo>
                <a:lnTo>
                  <a:pt x="906374" y="594671"/>
                </a:lnTo>
                <a:lnTo>
                  <a:pt x="891247" y="639998"/>
                </a:lnTo>
                <a:lnTo>
                  <a:pt x="871426" y="683041"/>
                </a:lnTo>
                <a:lnTo>
                  <a:pt x="847236" y="723505"/>
                </a:lnTo>
                <a:lnTo>
                  <a:pt x="818998" y="761092"/>
                </a:lnTo>
                <a:lnTo>
                  <a:pt x="787036" y="795508"/>
                </a:lnTo>
                <a:lnTo>
                  <a:pt x="751673" y="826458"/>
                </a:lnTo>
                <a:lnTo>
                  <a:pt x="713231" y="853644"/>
                </a:lnTo>
                <a:lnTo>
                  <a:pt x="672035" y="876772"/>
                </a:lnTo>
                <a:lnTo>
                  <a:pt x="628406" y="895545"/>
                </a:lnTo>
                <a:lnTo>
                  <a:pt x="582668" y="909668"/>
                </a:lnTo>
                <a:lnTo>
                  <a:pt x="535143" y="918846"/>
                </a:lnTo>
                <a:lnTo>
                  <a:pt x="487679" y="922659"/>
                </a:lnTo>
                <a:lnTo>
                  <a:pt x="462533" y="922716"/>
                </a:lnTo>
                <a:lnTo>
                  <a:pt x="414723" y="918617"/>
                </a:lnTo>
                <a:lnTo>
                  <a:pt x="367789" y="909550"/>
                </a:lnTo>
                <a:lnTo>
                  <a:pt x="322759" y="895832"/>
                </a:lnTo>
                <a:lnTo>
                  <a:pt x="279899" y="877714"/>
                </a:lnTo>
                <a:lnTo>
                  <a:pt x="239473" y="855447"/>
                </a:lnTo>
                <a:lnTo>
                  <a:pt x="201748" y="829282"/>
                </a:lnTo>
                <a:lnTo>
                  <a:pt x="166987" y="799471"/>
                </a:lnTo>
                <a:lnTo>
                  <a:pt x="135456" y="766264"/>
                </a:lnTo>
                <a:lnTo>
                  <a:pt x="107421" y="729913"/>
                </a:lnTo>
                <a:lnTo>
                  <a:pt x="83146" y="690668"/>
                </a:lnTo>
                <a:lnTo>
                  <a:pt x="62897" y="648781"/>
                </a:lnTo>
                <a:lnTo>
                  <a:pt x="46939" y="604503"/>
                </a:lnTo>
                <a:lnTo>
                  <a:pt x="35537" y="558085"/>
                </a:lnTo>
                <a:lnTo>
                  <a:pt x="28955" y="509777"/>
                </a:lnTo>
                <a:lnTo>
                  <a:pt x="28193" y="481583"/>
                </a:lnTo>
                <a:lnTo>
                  <a:pt x="24383" y="486155"/>
                </a:lnTo>
                <a:lnTo>
                  <a:pt x="19811" y="488441"/>
                </a:lnTo>
                <a:lnTo>
                  <a:pt x="14477" y="490727"/>
                </a:lnTo>
                <a:lnTo>
                  <a:pt x="8381" y="489203"/>
                </a:lnTo>
                <a:lnTo>
                  <a:pt x="4571" y="485393"/>
                </a:lnTo>
                <a:lnTo>
                  <a:pt x="3809" y="485393"/>
                </a:lnTo>
                <a:lnTo>
                  <a:pt x="3809" y="530221"/>
                </a:lnTo>
                <a:lnTo>
                  <a:pt x="18563" y="607460"/>
                </a:lnTo>
                <a:lnTo>
                  <a:pt x="34040" y="652415"/>
                </a:lnTo>
                <a:lnTo>
                  <a:pt x="53792" y="695203"/>
                </a:lnTo>
                <a:lnTo>
                  <a:pt x="77549" y="735569"/>
                </a:lnTo>
                <a:lnTo>
                  <a:pt x="105037" y="773261"/>
                </a:lnTo>
                <a:lnTo>
                  <a:pt x="135985" y="808023"/>
                </a:lnTo>
                <a:lnTo>
                  <a:pt x="170120" y="839602"/>
                </a:lnTo>
                <a:lnTo>
                  <a:pt x="207172" y="867745"/>
                </a:lnTo>
                <a:lnTo>
                  <a:pt x="246868" y="892197"/>
                </a:lnTo>
                <a:lnTo>
                  <a:pt x="288935" y="912705"/>
                </a:lnTo>
                <a:lnTo>
                  <a:pt x="333103" y="929014"/>
                </a:lnTo>
                <a:lnTo>
                  <a:pt x="379099" y="940871"/>
                </a:lnTo>
                <a:lnTo>
                  <a:pt x="426651" y="948022"/>
                </a:lnTo>
                <a:lnTo>
                  <a:pt x="474725" y="950179"/>
                </a:lnTo>
                <a:lnTo>
                  <a:pt x="499871" y="950213"/>
                </a:lnTo>
                <a:lnTo>
                  <a:pt x="547888" y="945054"/>
                </a:lnTo>
                <a:lnTo>
                  <a:pt x="594330" y="935369"/>
                </a:lnTo>
                <a:lnTo>
                  <a:pt x="638965" y="921384"/>
                </a:lnTo>
                <a:lnTo>
                  <a:pt x="681562" y="903323"/>
                </a:lnTo>
                <a:lnTo>
                  <a:pt x="721890" y="881411"/>
                </a:lnTo>
                <a:lnTo>
                  <a:pt x="759717" y="855871"/>
                </a:lnTo>
                <a:lnTo>
                  <a:pt x="794812" y="826930"/>
                </a:lnTo>
                <a:lnTo>
                  <a:pt x="826944" y="794811"/>
                </a:lnTo>
                <a:lnTo>
                  <a:pt x="855880" y="759738"/>
                </a:lnTo>
                <a:lnTo>
                  <a:pt x="881391" y="721938"/>
                </a:lnTo>
                <a:lnTo>
                  <a:pt x="903244" y="681634"/>
                </a:lnTo>
                <a:lnTo>
                  <a:pt x="921208" y="639050"/>
                </a:lnTo>
                <a:lnTo>
                  <a:pt x="922019" y="63643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20888" y="1707896"/>
            <a:ext cx="60071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24138" y="2196845"/>
            <a:ext cx="558800" cy="596900"/>
          </a:xfrm>
          <a:custGeom>
            <a:avLst/>
            <a:gdLst/>
            <a:ahLst/>
            <a:cxnLst/>
            <a:rect l="l" t="t" r="r" b="b"/>
            <a:pathLst>
              <a:path w="558800" h="5969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2097" y="2199132"/>
            <a:ext cx="478155" cy="592455"/>
          </a:xfrm>
          <a:custGeom>
            <a:avLst/>
            <a:gdLst/>
            <a:ahLst/>
            <a:cxnLst/>
            <a:rect l="l" t="t" r="r" b="b"/>
            <a:pathLst>
              <a:path w="478154" h="592455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074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2414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7173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14993" y="2772155"/>
            <a:ext cx="1089660" cy="1173480"/>
          </a:xfrm>
          <a:custGeom>
            <a:avLst/>
            <a:gdLst/>
            <a:ahLst/>
            <a:cxnLst/>
            <a:rect l="l" t="t" r="r" b="b"/>
            <a:pathLst>
              <a:path w="1089659" h="117347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99754" y="2758439"/>
            <a:ext cx="1119505" cy="1201420"/>
          </a:xfrm>
          <a:custGeom>
            <a:avLst/>
            <a:gdLst/>
            <a:ahLst/>
            <a:cxnLst/>
            <a:rect l="l" t="t" r="r" b="b"/>
            <a:pathLst>
              <a:path w="1119504" h="1201420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w="1119504" h="1201420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w="1119504" h="1201420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w="1119504" h="1201420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w="1119504" h="1201420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w="1119504" h="1201420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w="1119504" h="1201420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2458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17165" y="3214370"/>
            <a:ext cx="60071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≥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x.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20946" y="5787390"/>
            <a:ext cx="355600" cy="1416685"/>
          </a:xfrm>
          <a:custGeom>
            <a:avLst/>
            <a:gdLst/>
            <a:ahLst/>
            <a:cxnLst/>
            <a:rect l="l" t="t" r="r" b="b"/>
            <a:pathLst>
              <a:path w="355600" h="1416684">
                <a:moveTo>
                  <a:pt x="107442" y="83058"/>
                </a:moveTo>
                <a:lnTo>
                  <a:pt x="107442" y="80010"/>
                </a:lnTo>
                <a:lnTo>
                  <a:pt x="105156" y="77724"/>
                </a:lnTo>
                <a:lnTo>
                  <a:pt x="33528" y="0"/>
                </a:lnTo>
                <a:lnTo>
                  <a:pt x="1524" y="101346"/>
                </a:lnTo>
                <a:lnTo>
                  <a:pt x="0" y="103632"/>
                </a:lnTo>
                <a:lnTo>
                  <a:pt x="1524" y="106680"/>
                </a:lnTo>
                <a:lnTo>
                  <a:pt x="4572" y="107442"/>
                </a:lnTo>
                <a:lnTo>
                  <a:pt x="7620" y="108966"/>
                </a:lnTo>
                <a:lnTo>
                  <a:pt x="10668" y="107442"/>
                </a:lnTo>
                <a:lnTo>
                  <a:pt x="11430" y="104394"/>
                </a:lnTo>
                <a:lnTo>
                  <a:pt x="30480" y="43734"/>
                </a:lnTo>
                <a:lnTo>
                  <a:pt x="30480" y="11430"/>
                </a:lnTo>
                <a:lnTo>
                  <a:pt x="40386" y="9144"/>
                </a:lnTo>
                <a:lnTo>
                  <a:pt x="44459" y="27329"/>
                </a:lnTo>
                <a:lnTo>
                  <a:pt x="97536" y="85344"/>
                </a:lnTo>
                <a:lnTo>
                  <a:pt x="99822" y="86868"/>
                </a:lnTo>
                <a:lnTo>
                  <a:pt x="102870" y="86868"/>
                </a:lnTo>
                <a:lnTo>
                  <a:pt x="105156" y="85344"/>
                </a:lnTo>
                <a:lnTo>
                  <a:pt x="107442" y="83058"/>
                </a:lnTo>
                <a:close/>
              </a:path>
              <a:path w="355600" h="1416684">
                <a:moveTo>
                  <a:pt x="44459" y="27329"/>
                </a:moveTo>
                <a:lnTo>
                  <a:pt x="40386" y="9144"/>
                </a:lnTo>
                <a:lnTo>
                  <a:pt x="30480" y="11430"/>
                </a:lnTo>
                <a:lnTo>
                  <a:pt x="32004" y="18234"/>
                </a:lnTo>
                <a:lnTo>
                  <a:pt x="32004" y="13716"/>
                </a:lnTo>
                <a:lnTo>
                  <a:pt x="40386" y="12192"/>
                </a:lnTo>
                <a:lnTo>
                  <a:pt x="40386" y="22877"/>
                </a:lnTo>
                <a:lnTo>
                  <a:pt x="44459" y="27329"/>
                </a:lnTo>
                <a:close/>
              </a:path>
              <a:path w="355600" h="1416684">
                <a:moveTo>
                  <a:pt x="34703" y="30286"/>
                </a:moveTo>
                <a:lnTo>
                  <a:pt x="30480" y="11430"/>
                </a:lnTo>
                <a:lnTo>
                  <a:pt x="30480" y="43734"/>
                </a:lnTo>
                <a:lnTo>
                  <a:pt x="34703" y="30286"/>
                </a:lnTo>
                <a:close/>
              </a:path>
              <a:path w="355600" h="1416684">
                <a:moveTo>
                  <a:pt x="40386" y="12192"/>
                </a:moveTo>
                <a:lnTo>
                  <a:pt x="32004" y="13716"/>
                </a:lnTo>
                <a:lnTo>
                  <a:pt x="37887" y="20147"/>
                </a:lnTo>
                <a:lnTo>
                  <a:pt x="40386" y="12192"/>
                </a:lnTo>
                <a:close/>
              </a:path>
              <a:path w="355600" h="1416684">
                <a:moveTo>
                  <a:pt x="37887" y="20147"/>
                </a:moveTo>
                <a:lnTo>
                  <a:pt x="32004" y="13716"/>
                </a:lnTo>
                <a:lnTo>
                  <a:pt x="32004" y="18234"/>
                </a:lnTo>
                <a:lnTo>
                  <a:pt x="34703" y="30286"/>
                </a:lnTo>
                <a:lnTo>
                  <a:pt x="37887" y="20147"/>
                </a:lnTo>
                <a:close/>
              </a:path>
              <a:path w="355600" h="1416684">
                <a:moveTo>
                  <a:pt x="355092" y="1414272"/>
                </a:moveTo>
                <a:lnTo>
                  <a:pt x="44459" y="27329"/>
                </a:lnTo>
                <a:lnTo>
                  <a:pt x="37887" y="20147"/>
                </a:lnTo>
                <a:lnTo>
                  <a:pt x="34703" y="30286"/>
                </a:lnTo>
                <a:lnTo>
                  <a:pt x="345186" y="1416558"/>
                </a:lnTo>
                <a:lnTo>
                  <a:pt x="355092" y="1414272"/>
                </a:lnTo>
                <a:close/>
              </a:path>
              <a:path w="355600" h="1416684">
                <a:moveTo>
                  <a:pt x="40386" y="22877"/>
                </a:moveTo>
                <a:lnTo>
                  <a:pt x="40386" y="12192"/>
                </a:lnTo>
                <a:lnTo>
                  <a:pt x="37887" y="20147"/>
                </a:lnTo>
                <a:lnTo>
                  <a:pt x="40386" y="2287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5" dirty="0">
                <a:latin typeface="Calibri"/>
                <a:cs typeface="Calibri"/>
              </a:rPr>
              <a:t>Search/Min/Max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686" y="1899336"/>
            <a:ext cx="8103234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-75" dirty="0">
                <a:latin typeface="Calibri"/>
                <a:cs typeface="Calibri"/>
              </a:rPr>
              <a:t>BST, </a:t>
            </a:r>
            <a:r>
              <a:rPr sz="3050" spc="10" dirty="0">
                <a:latin typeface="Calibri"/>
                <a:cs typeface="Calibri"/>
              </a:rPr>
              <a:t>including find min and find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max</a:t>
            </a:r>
            <a:endParaRPr sz="30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search(5)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Succ/Predec‐essor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7375" y="1899336"/>
            <a:ext cx="734504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Succ/Pred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5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60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pred(15)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733800"/>
            <a:ext cx="10058018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2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295" y="1899336"/>
            <a:ext cx="840232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 marR="10033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</a:t>
            </a:r>
            <a:r>
              <a:rPr sz="3050" spc="5" dirty="0">
                <a:latin typeface="Calibri"/>
                <a:cs typeface="Calibri"/>
              </a:rPr>
              <a:t>inorder </a:t>
            </a:r>
            <a:r>
              <a:rPr sz="3050" spc="-15" dirty="0">
                <a:latin typeface="Calibri"/>
                <a:cs typeface="Calibri"/>
              </a:rPr>
              <a:t>traversal </a:t>
            </a:r>
            <a:r>
              <a:rPr sz="3050" dirty="0">
                <a:latin typeface="Calibri"/>
                <a:cs typeface="Calibri"/>
              </a:rPr>
              <a:t>operation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i="1" spc="10" dirty="0">
                <a:latin typeface="Calibri"/>
                <a:cs typeface="Calibri"/>
              </a:rPr>
              <a:t>partial </a:t>
            </a:r>
            <a:r>
              <a:rPr sz="3050" spc="5" dirty="0">
                <a:latin typeface="Calibri"/>
                <a:cs typeface="Calibri"/>
              </a:rPr>
              <a:t>inorder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15" dirty="0">
                <a:latin typeface="Calibri"/>
                <a:cs typeface="Calibri"/>
              </a:rPr>
              <a:t>traversal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46932"/>
            <a:ext cx="10058018" cy="401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91376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772843"/>
            <a:ext cx="8970645" cy="322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14730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These 2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added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VisuAlgo BST  </a:t>
            </a:r>
            <a:r>
              <a:rPr sz="3050" dirty="0">
                <a:latin typeface="Calibri"/>
                <a:cs typeface="Calibri"/>
              </a:rPr>
              <a:t>visualization </a:t>
            </a:r>
            <a:r>
              <a:rPr sz="3050" i="1" spc="5" dirty="0">
                <a:latin typeface="Calibri"/>
                <a:cs typeface="Calibri"/>
              </a:rPr>
              <a:t>soon</a:t>
            </a:r>
            <a:r>
              <a:rPr sz="3050" spc="5" dirty="0">
                <a:latin typeface="Calibri"/>
                <a:cs typeface="Calibri"/>
              </a:rPr>
              <a:t>;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-55" dirty="0">
                <a:latin typeface="Calibri"/>
                <a:cs typeface="Calibri"/>
              </a:rPr>
              <a:t>now, </a:t>
            </a:r>
            <a:r>
              <a:rPr sz="3050" dirty="0">
                <a:latin typeface="Calibri"/>
                <a:cs typeface="Calibri"/>
              </a:rPr>
              <a:t>here </a:t>
            </a:r>
            <a:r>
              <a:rPr sz="3050" spc="-5" dirty="0">
                <a:latin typeface="Calibri"/>
                <a:cs typeface="Calibri"/>
              </a:rPr>
              <a:t>are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concepts: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Select(k) </a:t>
            </a:r>
            <a:r>
              <a:rPr sz="2650" spc="-5" dirty="0">
                <a:latin typeface="Calibri"/>
                <a:cs typeface="Calibri"/>
              </a:rPr>
              <a:t>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value </a:t>
            </a:r>
            <a:r>
              <a:rPr sz="2650" spc="-5" dirty="0">
                <a:latin typeface="Calibri"/>
                <a:cs typeface="Calibri"/>
              </a:rPr>
              <a:t>v </a:t>
            </a:r>
            <a:r>
              <a:rPr sz="2650" spc="-10" dirty="0">
                <a:latin typeface="Calibri"/>
                <a:cs typeface="Calibri"/>
              </a:rPr>
              <a:t>of k‐th </a:t>
            </a:r>
            <a:r>
              <a:rPr sz="2650" spc="-15" dirty="0">
                <a:latin typeface="Calibri"/>
                <a:cs typeface="Calibri"/>
              </a:rPr>
              <a:t>smallest*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element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Select(1) = 4, Select(3) = 6, Select(8) = 71, </a:t>
            </a:r>
            <a:r>
              <a:rPr sz="2200" spc="-15" dirty="0">
                <a:latin typeface="Calibri"/>
                <a:cs typeface="Calibri"/>
              </a:rPr>
              <a:t>etc </a:t>
            </a:r>
            <a:r>
              <a:rPr sz="2200" spc="-5" dirty="0">
                <a:latin typeface="Calibri"/>
                <a:cs typeface="Calibri"/>
              </a:rPr>
              <a:t>(1‐based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index)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5" dirty="0">
                <a:latin typeface="Calibri"/>
                <a:cs typeface="Calibri"/>
              </a:rPr>
              <a:t>Rank(v) – </a:t>
            </a:r>
            <a:r>
              <a:rPr sz="2650" spc="-20" dirty="0">
                <a:latin typeface="Calibri"/>
                <a:cs typeface="Calibri"/>
              </a:rPr>
              <a:t>Return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ranking* </a:t>
            </a:r>
            <a:r>
              <a:rPr sz="2650" spc="-5" dirty="0">
                <a:latin typeface="Calibri"/>
                <a:cs typeface="Calibri"/>
              </a:rPr>
              <a:t>k </a:t>
            </a:r>
            <a:r>
              <a:rPr sz="2650" spc="-10" dirty="0">
                <a:latin typeface="Calibri"/>
                <a:cs typeface="Calibri"/>
              </a:rPr>
              <a:t>of element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v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Examples: </a:t>
            </a:r>
            <a:r>
              <a:rPr sz="2200" dirty="0">
                <a:latin typeface="Calibri"/>
                <a:cs typeface="Calibri"/>
              </a:rPr>
              <a:t>Rank(4) = 1, Rank(6) = 3, Rank(71) = 8,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5" dirty="0">
                <a:latin typeface="Calibri"/>
                <a:cs typeface="Calibri"/>
              </a:rPr>
              <a:t>Details </a:t>
            </a:r>
            <a:r>
              <a:rPr sz="2600" spc="10" dirty="0">
                <a:latin typeface="Calibri"/>
                <a:cs typeface="Calibri"/>
              </a:rPr>
              <a:t>will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discussed 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075" y="5147309"/>
            <a:ext cx="8151114" cy="25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158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775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93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1145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129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2697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8873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5062" y="7289292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79705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341" y="1899336"/>
            <a:ext cx="788987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</a:t>
            </a:r>
            <a:r>
              <a:rPr sz="3050" spc="5" dirty="0">
                <a:latin typeface="Calibri"/>
                <a:cs typeface="Calibri"/>
              </a:rPr>
              <a:t>insert </a:t>
            </a:r>
            <a:r>
              <a:rPr sz="3050" dirty="0">
                <a:latin typeface="Calibri"/>
                <a:cs typeface="Calibri"/>
              </a:rPr>
              <a:t>operations  </a:t>
            </a:r>
            <a:r>
              <a:rPr sz="3050" spc="10" dirty="0">
                <a:latin typeface="Calibri"/>
                <a:cs typeface="Calibri"/>
              </a:rPr>
              <a:t>on the sample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BST</a:t>
            </a:r>
            <a:endParaRPr sz="305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b="1" spc="10" dirty="0">
                <a:latin typeface="Calibri"/>
                <a:cs typeface="Calibri"/>
              </a:rPr>
              <a:t>insert(20)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503" y="1899336"/>
            <a:ext cx="856932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705" marR="298450" algn="ctr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(3 </a:t>
            </a:r>
            <a:r>
              <a:rPr sz="3050" spc="5" dirty="0">
                <a:latin typeface="Calibri"/>
                <a:cs typeface="Calibri"/>
              </a:rPr>
              <a:t>cases, </a:t>
            </a: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</a:t>
            </a:r>
            <a:r>
              <a:rPr sz="3050" b="1" spc="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leaf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remove(5)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deletion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799" y="1899336"/>
            <a:ext cx="8813800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6559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10" dirty="0">
                <a:latin typeface="Calibri"/>
                <a:cs typeface="Calibri"/>
              </a:rPr>
              <a:t>(this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b="1" dirty="0">
                <a:latin typeface="Calibri"/>
                <a:cs typeface="Calibri"/>
              </a:rPr>
              <a:t>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</a:t>
            </a:r>
            <a:r>
              <a:rPr sz="3050" b="1" spc="10" dirty="0">
                <a:latin typeface="Calibri"/>
                <a:cs typeface="Calibri"/>
              </a:rPr>
              <a:t>one</a:t>
            </a:r>
            <a:r>
              <a:rPr sz="3050" b="1" spc="10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child</a:t>
            </a:r>
            <a:r>
              <a:rPr sz="3050" spc="5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spc="5" dirty="0">
                <a:latin typeface="Calibri"/>
                <a:cs typeface="Calibri"/>
              </a:rPr>
              <a:t>remove(23)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65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5" dirty="0">
                <a:latin typeface="Calibri"/>
                <a:cs typeface="Calibri"/>
              </a:rPr>
              <a:t>Delete/Remove Operation</a:t>
            </a:r>
            <a:r>
              <a:rPr b="0" spc="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286" y="1899336"/>
            <a:ext cx="8566785" cy="150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735">
              <a:lnSpc>
                <a:spcPct val="101000"/>
              </a:lnSpc>
            </a:pPr>
            <a:r>
              <a:rPr sz="3050" spc="10" dirty="0">
                <a:latin typeface="Calibri"/>
                <a:cs typeface="Calibri"/>
              </a:rPr>
              <a:t>Ask </a:t>
            </a:r>
            <a:r>
              <a:rPr sz="3050" spc="5" dirty="0">
                <a:latin typeface="Calibri"/>
                <a:cs typeface="Calibri"/>
              </a:rPr>
              <a:t>VisuAlgo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dirty="0">
                <a:latin typeface="Calibri"/>
                <a:cs typeface="Calibri"/>
              </a:rPr>
              <a:t>perform various delete operations  </a:t>
            </a:r>
            <a:r>
              <a:rPr sz="3050" spc="10" dirty="0">
                <a:latin typeface="Calibri"/>
                <a:cs typeface="Calibri"/>
              </a:rPr>
              <a:t>on the sample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dirty="0">
                <a:latin typeface="Calibri"/>
                <a:cs typeface="Calibri"/>
              </a:rPr>
              <a:t>(delete </a:t>
            </a:r>
            <a:r>
              <a:rPr sz="3050" b="1" spc="-10" dirty="0">
                <a:latin typeface="Calibri"/>
                <a:cs typeface="Calibri"/>
              </a:rPr>
              <a:t>vertex </a:t>
            </a:r>
            <a:r>
              <a:rPr sz="3050" b="1" spc="5" dirty="0">
                <a:latin typeface="Calibri"/>
                <a:cs typeface="Calibri"/>
              </a:rPr>
              <a:t>with two</a:t>
            </a:r>
            <a:r>
              <a:rPr sz="3050" b="1" spc="8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children</a:t>
            </a:r>
            <a:r>
              <a:rPr sz="305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050" spc="5" dirty="0">
                <a:latin typeface="Calibri"/>
                <a:cs typeface="Calibri"/>
              </a:rPr>
              <a:t>In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screen </a:t>
            </a:r>
            <a:r>
              <a:rPr sz="3050" spc="10" dirty="0">
                <a:latin typeface="Calibri"/>
                <a:cs typeface="Calibri"/>
              </a:rPr>
              <a:t>shot </a:t>
            </a:r>
            <a:r>
              <a:rPr sz="3050" spc="-35" dirty="0">
                <a:latin typeface="Calibri"/>
                <a:cs typeface="Calibri"/>
              </a:rPr>
              <a:t>below,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10" dirty="0">
                <a:latin typeface="Calibri"/>
                <a:cs typeface="Calibri"/>
              </a:rPr>
              <a:t>show </a:t>
            </a:r>
            <a:r>
              <a:rPr sz="3050" b="1" dirty="0">
                <a:latin typeface="Calibri"/>
                <a:cs typeface="Calibri"/>
              </a:rPr>
              <a:t>remove(6) </a:t>
            </a:r>
            <a:r>
              <a:rPr sz="1550" spc="-20" dirty="0">
                <a:latin typeface="Calibri"/>
                <a:cs typeface="Calibri"/>
              </a:rPr>
              <a:t>before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-15" dirty="0">
                <a:latin typeface="Calibri"/>
                <a:cs typeface="Calibri"/>
              </a:rPr>
              <a:t>relayout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4727" y="5228082"/>
            <a:ext cx="4288155" cy="1026160"/>
          </a:xfrm>
          <a:custGeom>
            <a:avLst/>
            <a:gdLst/>
            <a:ahLst/>
            <a:cxnLst/>
            <a:rect l="l" t="t" r="r" b="b"/>
            <a:pathLst>
              <a:path w="4288155" h="1026160">
                <a:moveTo>
                  <a:pt x="4287774" y="1023366"/>
                </a:moveTo>
                <a:lnTo>
                  <a:pt x="4287774" y="2285"/>
                </a:lnTo>
                <a:lnTo>
                  <a:pt x="4284726" y="0"/>
                </a:lnTo>
                <a:lnTo>
                  <a:pt x="2285" y="0"/>
                </a:lnTo>
                <a:lnTo>
                  <a:pt x="0" y="2286"/>
                </a:lnTo>
                <a:lnTo>
                  <a:pt x="0" y="1023366"/>
                </a:lnTo>
                <a:lnTo>
                  <a:pt x="2286" y="1025652"/>
                </a:lnTo>
                <a:lnTo>
                  <a:pt x="4572" y="1025652"/>
                </a:lnTo>
                <a:lnTo>
                  <a:pt x="4572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4277106" y="9905"/>
                </a:lnTo>
                <a:lnTo>
                  <a:pt x="4277106" y="5333"/>
                </a:lnTo>
                <a:lnTo>
                  <a:pt x="4282440" y="9905"/>
                </a:lnTo>
                <a:lnTo>
                  <a:pt x="4282440" y="1025652"/>
                </a:lnTo>
                <a:lnTo>
                  <a:pt x="4284726" y="1025652"/>
                </a:lnTo>
                <a:lnTo>
                  <a:pt x="4287774" y="1023366"/>
                </a:lnTo>
                <a:close/>
              </a:path>
              <a:path w="4288155" h="1026160">
                <a:moveTo>
                  <a:pt x="9905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288155" h="1026160">
                <a:moveTo>
                  <a:pt x="9905" y="101574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015746"/>
                </a:lnTo>
                <a:lnTo>
                  <a:pt x="9905" y="1015746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572" y="1015746"/>
                </a:lnTo>
                <a:lnTo>
                  <a:pt x="9906" y="1020318"/>
                </a:lnTo>
                <a:lnTo>
                  <a:pt x="9906" y="1025652"/>
                </a:lnTo>
                <a:lnTo>
                  <a:pt x="4277106" y="1025652"/>
                </a:lnTo>
                <a:lnTo>
                  <a:pt x="4277106" y="1020318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9906" y="1025652"/>
                </a:moveTo>
                <a:lnTo>
                  <a:pt x="9906" y="1020318"/>
                </a:lnTo>
                <a:lnTo>
                  <a:pt x="4572" y="1015746"/>
                </a:lnTo>
                <a:lnTo>
                  <a:pt x="4572" y="1025652"/>
                </a:lnTo>
                <a:lnTo>
                  <a:pt x="9906" y="1025652"/>
                </a:lnTo>
                <a:close/>
              </a:path>
              <a:path w="4288155" h="1026160">
                <a:moveTo>
                  <a:pt x="4282440" y="9905"/>
                </a:moveTo>
                <a:lnTo>
                  <a:pt x="4277106" y="5333"/>
                </a:lnTo>
                <a:lnTo>
                  <a:pt x="4277106" y="9905"/>
                </a:lnTo>
                <a:lnTo>
                  <a:pt x="4282440" y="9905"/>
                </a:lnTo>
                <a:close/>
              </a:path>
              <a:path w="4288155" h="1026160">
                <a:moveTo>
                  <a:pt x="4282440" y="1015746"/>
                </a:moveTo>
                <a:lnTo>
                  <a:pt x="4282440" y="9905"/>
                </a:lnTo>
                <a:lnTo>
                  <a:pt x="4277106" y="9905"/>
                </a:lnTo>
                <a:lnTo>
                  <a:pt x="4277106" y="1015746"/>
                </a:lnTo>
                <a:lnTo>
                  <a:pt x="4282440" y="1015746"/>
                </a:lnTo>
                <a:close/>
              </a:path>
              <a:path w="4288155" h="1026160">
                <a:moveTo>
                  <a:pt x="4282440" y="1025652"/>
                </a:moveTo>
                <a:lnTo>
                  <a:pt x="4282440" y="1015746"/>
                </a:lnTo>
                <a:lnTo>
                  <a:pt x="4277106" y="1020318"/>
                </a:lnTo>
                <a:lnTo>
                  <a:pt x="4277106" y="1025652"/>
                </a:lnTo>
                <a:lnTo>
                  <a:pt x="4282440" y="10256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7920" y="5266296"/>
            <a:ext cx="397129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950" spc="-25" dirty="0">
                <a:latin typeface="Calibri"/>
                <a:cs typeface="Calibri"/>
              </a:rPr>
              <a:t>Later, </a:t>
            </a:r>
            <a:r>
              <a:rPr sz="1950" spc="5" dirty="0">
                <a:latin typeface="Calibri"/>
                <a:cs typeface="Calibri"/>
              </a:rPr>
              <a:t>we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analyze </a:t>
            </a:r>
            <a:r>
              <a:rPr sz="1950" spc="10" dirty="0">
                <a:latin typeface="Calibri"/>
                <a:cs typeface="Calibri"/>
              </a:rPr>
              <a:t>on </a:t>
            </a:r>
            <a:r>
              <a:rPr sz="1950" dirty="0">
                <a:latin typeface="Calibri"/>
                <a:cs typeface="Calibri"/>
              </a:rPr>
              <a:t>why </a:t>
            </a:r>
            <a:r>
              <a:rPr sz="1950" spc="5" dirty="0">
                <a:latin typeface="Calibri"/>
                <a:cs typeface="Calibri"/>
              </a:rPr>
              <a:t>replacing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deleted </a:t>
            </a:r>
            <a:r>
              <a:rPr sz="1950" spc="5" dirty="0">
                <a:latin typeface="Calibri"/>
                <a:cs typeface="Calibri"/>
              </a:rPr>
              <a:t>item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-10" dirty="0">
                <a:latin typeface="Calibri"/>
                <a:cs typeface="Calibri"/>
              </a:rPr>
              <a:t>it’s </a:t>
            </a:r>
            <a:r>
              <a:rPr sz="1950" spc="10" dirty="0">
                <a:latin typeface="Calibri"/>
                <a:cs typeface="Calibri"/>
              </a:rPr>
              <a:t>successor  (and </a:t>
            </a:r>
            <a:r>
              <a:rPr sz="1950" dirty="0">
                <a:latin typeface="Calibri"/>
                <a:cs typeface="Calibri"/>
              </a:rPr>
              <a:t>delete </a:t>
            </a:r>
            <a:r>
              <a:rPr sz="1950" spc="10" dirty="0">
                <a:latin typeface="Calibri"/>
                <a:cs typeface="Calibri"/>
              </a:rPr>
              <a:t>the old successor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works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582" y="4968773"/>
            <a:ext cx="4742180" cy="165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00"/>
              </a:lnSpc>
            </a:pPr>
            <a:r>
              <a:rPr sz="5250" b="1" spc="-55" dirty="0">
                <a:latin typeface="Calibri"/>
                <a:cs typeface="Calibri"/>
              </a:rPr>
              <a:t>ANALYSIS </a:t>
            </a:r>
            <a:r>
              <a:rPr sz="5250" b="1" spc="10" dirty="0">
                <a:latin typeface="Calibri"/>
                <a:cs typeface="Calibri"/>
              </a:rPr>
              <a:t>OF </a:t>
            </a:r>
            <a:r>
              <a:rPr sz="5250" b="1" spc="-5" dirty="0">
                <a:latin typeface="Calibri"/>
                <a:cs typeface="Calibri"/>
              </a:rPr>
              <a:t>BST  </a:t>
            </a:r>
            <a:r>
              <a:rPr sz="5250" b="1" spc="-30" dirty="0">
                <a:latin typeface="Calibri"/>
                <a:cs typeface="Calibri"/>
              </a:rPr>
              <a:t>OPERATIONS</a:t>
            </a:r>
            <a:endParaRPr sz="5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93802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Search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search(51)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search </a:t>
            </a:r>
            <a:r>
              <a:rPr sz="3050" spc="10" dirty="0">
                <a:latin typeface="Calibri"/>
                <a:cs typeface="Calibri"/>
              </a:rPr>
              <a:t>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1812798"/>
            <a:ext cx="5790437" cy="524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7783" y="7186930"/>
            <a:ext cx="24212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00B050"/>
                </a:solidFill>
                <a:latin typeface="Calibri"/>
                <a:cs typeface="Calibri"/>
              </a:rPr>
              <a:t>51 </a:t>
            </a:r>
            <a:r>
              <a:rPr sz="2600" spc="10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2600" spc="15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found</a:t>
            </a:r>
            <a:r>
              <a:rPr sz="2600" spc="-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30" dirty="0">
                <a:solidFill>
                  <a:srgbClr val="00B050"/>
                </a:solidFill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96147" y="4555350"/>
            <a:ext cx="10706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95" marR="5080" indent="-201930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h =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Height  </a:t>
            </a:r>
            <a:r>
              <a:rPr sz="1950" spc="10" dirty="0">
                <a:latin typeface="Calibri"/>
                <a:cs typeface="Calibri"/>
              </a:rPr>
              <a:t>of</a:t>
            </a:r>
            <a:r>
              <a:rPr sz="1950" spc="-9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BST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0496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Find </a:t>
            </a:r>
            <a:r>
              <a:rPr b="0" spc="-15" dirty="0">
                <a:latin typeface="Calibri"/>
                <a:cs typeface="Calibri"/>
              </a:rPr>
              <a:t>Min/Max</a:t>
            </a:r>
            <a:r>
              <a:rPr b="0" spc="8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2362200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34082"/>
            <a:ext cx="3039745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latin typeface="Courier New"/>
                <a:cs typeface="Courier New"/>
              </a:rPr>
              <a:t>findMin/findMax</a:t>
            </a: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050" spc="10" dirty="0">
                <a:latin typeface="Calibri"/>
                <a:cs typeface="Calibri"/>
              </a:rPr>
              <a:t>also runs in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990" y="2209038"/>
            <a:ext cx="4805934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2440" y="2364232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4858" y="34538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3559" y="34538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305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2659" y="596849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0478" y="479501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9578" y="5968491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75226" y="2439161"/>
            <a:ext cx="2319655" cy="2477770"/>
          </a:xfrm>
          <a:custGeom>
            <a:avLst/>
            <a:gdLst/>
            <a:ahLst/>
            <a:cxnLst/>
            <a:rect l="l" t="t" r="r" b="b"/>
            <a:pathLst>
              <a:path w="2319654" h="2477770">
                <a:moveTo>
                  <a:pt x="121860" y="2213431"/>
                </a:moveTo>
                <a:lnTo>
                  <a:pt x="117633" y="2202275"/>
                </a:lnTo>
                <a:lnTo>
                  <a:pt x="109263" y="2193547"/>
                </a:lnTo>
                <a:lnTo>
                  <a:pt x="97535" y="2188464"/>
                </a:lnTo>
                <a:lnTo>
                  <a:pt x="85165" y="2188083"/>
                </a:lnTo>
                <a:lnTo>
                  <a:pt x="74009" y="2192274"/>
                </a:lnTo>
                <a:lnTo>
                  <a:pt x="65281" y="2200465"/>
                </a:lnTo>
                <a:lnTo>
                  <a:pt x="60197" y="2212086"/>
                </a:lnTo>
                <a:lnTo>
                  <a:pt x="0" y="2477262"/>
                </a:lnTo>
                <a:lnTo>
                  <a:pt x="19811" y="2471353"/>
                </a:lnTo>
                <a:lnTo>
                  <a:pt x="19811" y="2410206"/>
                </a:lnTo>
                <a:lnTo>
                  <a:pt x="98523" y="2326039"/>
                </a:lnTo>
                <a:lnTo>
                  <a:pt x="121157" y="2225802"/>
                </a:lnTo>
                <a:lnTo>
                  <a:pt x="121860" y="2213431"/>
                </a:lnTo>
                <a:close/>
              </a:path>
              <a:path w="2319654" h="2477770">
                <a:moveTo>
                  <a:pt x="98523" y="2326039"/>
                </a:moveTo>
                <a:lnTo>
                  <a:pt x="19811" y="2410206"/>
                </a:lnTo>
                <a:lnTo>
                  <a:pt x="33527" y="2423007"/>
                </a:lnTo>
                <a:lnTo>
                  <a:pt x="33527" y="2401824"/>
                </a:lnTo>
                <a:lnTo>
                  <a:pt x="84881" y="2386455"/>
                </a:lnTo>
                <a:lnTo>
                  <a:pt x="98523" y="2326039"/>
                </a:lnTo>
                <a:close/>
              </a:path>
              <a:path w="2319654" h="2477770">
                <a:moveTo>
                  <a:pt x="282892" y="2372427"/>
                </a:moveTo>
                <a:lnTo>
                  <a:pt x="281939" y="2359914"/>
                </a:lnTo>
                <a:lnTo>
                  <a:pt x="275855" y="2348876"/>
                </a:lnTo>
                <a:lnTo>
                  <a:pt x="266414" y="2341340"/>
                </a:lnTo>
                <a:lnTo>
                  <a:pt x="254829" y="2337946"/>
                </a:lnTo>
                <a:lnTo>
                  <a:pt x="242315" y="2339340"/>
                </a:lnTo>
                <a:lnTo>
                  <a:pt x="144305" y="2368671"/>
                </a:lnTo>
                <a:lnTo>
                  <a:pt x="65531" y="2452878"/>
                </a:lnTo>
                <a:lnTo>
                  <a:pt x="19811" y="2410206"/>
                </a:lnTo>
                <a:lnTo>
                  <a:pt x="19811" y="2471353"/>
                </a:lnTo>
                <a:lnTo>
                  <a:pt x="260603" y="2399538"/>
                </a:lnTo>
                <a:lnTo>
                  <a:pt x="271652" y="2393453"/>
                </a:lnTo>
                <a:lnTo>
                  <a:pt x="279272" y="2384012"/>
                </a:lnTo>
                <a:lnTo>
                  <a:pt x="282892" y="2372427"/>
                </a:lnTo>
                <a:close/>
              </a:path>
              <a:path w="2319654" h="2477770">
                <a:moveTo>
                  <a:pt x="84881" y="2386455"/>
                </a:moveTo>
                <a:lnTo>
                  <a:pt x="33527" y="2401824"/>
                </a:lnTo>
                <a:lnTo>
                  <a:pt x="73151" y="2438400"/>
                </a:lnTo>
                <a:lnTo>
                  <a:pt x="84881" y="2386455"/>
                </a:lnTo>
                <a:close/>
              </a:path>
              <a:path w="2319654" h="2477770">
                <a:moveTo>
                  <a:pt x="144305" y="2368671"/>
                </a:moveTo>
                <a:lnTo>
                  <a:pt x="84881" y="2386455"/>
                </a:lnTo>
                <a:lnTo>
                  <a:pt x="73151" y="2438400"/>
                </a:lnTo>
                <a:lnTo>
                  <a:pt x="33527" y="2401824"/>
                </a:lnTo>
                <a:lnTo>
                  <a:pt x="33527" y="2423007"/>
                </a:lnTo>
                <a:lnTo>
                  <a:pt x="65531" y="2452878"/>
                </a:lnTo>
                <a:lnTo>
                  <a:pt x="144305" y="2368671"/>
                </a:lnTo>
                <a:close/>
              </a:path>
              <a:path w="2319654" h="2477770">
                <a:moveTo>
                  <a:pt x="2319528" y="43434"/>
                </a:moveTo>
                <a:lnTo>
                  <a:pt x="2273808" y="0"/>
                </a:lnTo>
                <a:lnTo>
                  <a:pt x="98523" y="2326039"/>
                </a:lnTo>
                <a:lnTo>
                  <a:pt x="84881" y="2386455"/>
                </a:lnTo>
                <a:lnTo>
                  <a:pt x="144305" y="2368671"/>
                </a:lnTo>
                <a:lnTo>
                  <a:pt x="2319528" y="434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03769" y="2439161"/>
            <a:ext cx="2399665" cy="2556510"/>
          </a:xfrm>
          <a:custGeom>
            <a:avLst/>
            <a:gdLst/>
            <a:ahLst/>
            <a:cxnLst/>
            <a:rect l="l" t="t" r="r" b="b"/>
            <a:pathLst>
              <a:path w="2399665" h="2556510">
                <a:moveTo>
                  <a:pt x="2313694" y="2465643"/>
                </a:moveTo>
                <a:lnTo>
                  <a:pt x="2299536" y="2403924"/>
                </a:lnTo>
                <a:lnTo>
                  <a:pt x="45720" y="0"/>
                </a:lnTo>
                <a:lnTo>
                  <a:pt x="0" y="43434"/>
                </a:lnTo>
                <a:lnTo>
                  <a:pt x="2254229" y="2447847"/>
                </a:lnTo>
                <a:lnTo>
                  <a:pt x="2313694" y="2465643"/>
                </a:lnTo>
                <a:close/>
              </a:path>
              <a:path w="2399665" h="2556510">
                <a:moveTo>
                  <a:pt x="2379726" y="2550618"/>
                </a:moveTo>
                <a:lnTo>
                  <a:pt x="2379726" y="2489454"/>
                </a:lnTo>
                <a:lnTo>
                  <a:pt x="2333244" y="2532126"/>
                </a:lnTo>
                <a:lnTo>
                  <a:pt x="2254229" y="2447847"/>
                </a:lnTo>
                <a:lnTo>
                  <a:pt x="2156460" y="2418588"/>
                </a:lnTo>
                <a:lnTo>
                  <a:pt x="2143946" y="2417314"/>
                </a:lnTo>
                <a:lnTo>
                  <a:pt x="2132361" y="2420969"/>
                </a:lnTo>
                <a:lnTo>
                  <a:pt x="2122920" y="2428767"/>
                </a:lnTo>
                <a:lnTo>
                  <a:pt x="2116836" y="2439924"/>
                </a:lnTo>
                <a:lnTo>
                  <a:pt x="2115883" y="2451996"/>
                </a:lnTo>
                <a:lnTo>
                  <a:pt x="2119503" y="2463355"/>
                </a:lnTo>
                <a:lnTo>
                  <a:pt x="2127122" y="2472713"/>
                </a:lnTo>
                <a:lnTo>
                  <a:pt x="2138172" y="2478786"/>
                </a:lnTo>
                <a:lnTo>
                  <a:pt x="2379726" y="2550618"/>
                </a:lnTo>
                <a:close/>
              </a:path>
              <a:path w="2399665" h="2556510">
                <a:moveTo>
                  <a:pt x="2365248" y="2502745"/>
                </a:moveTo>
                <a:lnTo>
                  <a:pt x="2365248" y="2481072"/>
                </a:lnTo>
                <a:lnTo>
                  <a:pt x="2325624" y="2517648"/>
                </a:lnTo>
                <a:lnTo>
                  <a:pt x="2313694" y="2465643"/>
                </a:lnTo>
                <a:lnTo>
                  <a:pt x="2254229" y="2447847"/>
                </a:lnTo>
                <a:lnTo>
                  <a:pt x="2333244" y="2532126"/>
                </a:lnTo>
                <a:lnTo>
                  <a:pt x="2365248" y="2502745"/>
                </a:lnTo>
                <a:close/>
              </a:path>
              <a:path w="2399665" h="2556510">
                <a:moveTo>
                  <a:pt x="2399538" y="2556510"/>
                </a:moveTo>
                <a:lnTo>
                  <a:pt x="2338578" y="2291334"/>
                </a:lnTo>
                <a:lnTo>
                  <a:pt x="2333482" y="2279713"/>
                </a:lnTo>
                <a:lnTo>
                  <a:pt x="2324671" y="2271522"/>
                </a:lnTo>
                <a:lnTo>
                  <a:pt x="2313289" y="2267331"/>
                </a:lnTo>
                <a:lnTo>
                  <a:pt x="2300478" y="2267712"/>
                </a:lnTo>
                <a:lnTo>
                  <a:pt x="2289178" y="2272795"/>
                </a:lnTo>
                <a:lnTo>
                  <a:pt x="2280951" y="2281523"/>
                </a:lnTo>
                <a:lnTo>
                  <a:pt x="2276582" y="2292679"/>
                </a:lnTo>
                <a:lnTo>
                  <a:pt x="2276856" y="2305050"/>
                </a:lnTo>
                <a:lnTo>
                  <a:pt x="2299536" y="2403924"/>
                </a:lnTo>
                <a:lnTo>
                  <a:pt x="2379726" y="2489454"/>
                </a:lnTo>
                <a:lnTo>
                  <a:pt x="2379726" y="2550618"/>
                </a:lnTo>
                <a:lnTo>
                  <a:pt x="2399538" y="2556510"/>
                </a:lnTo>
                <a:close/>
              </a:path>
              <a:path w="2399665" h="2556510">
                <a:moveTo>
                  <a:pt x="2379726" y="2489454"/>
                </a:moveTo>
                <a:lnTo>
                  <a:pt x="2299536" y="2403924"/>
                </a:lnTo>
                <a:lnTo>
                  <a:pt x="2313694" y="2465643"/>
                </a:lnTo>
                <a:lnTo>
                  <a:pt x="2365248" y="2481072"/>
                </a:lnTo>
                <a:lnTo>
                  <a:pt x="2365248" y="2502745"/>
                </a:lnTo>
                <a:lnTo>
                  <a:pt x="2379726" y="2489454"/>
                </a:lnTo>
                <a:close/>
              </a:path>
              <a:path w="2399665" h="2556510">
                <a:moveTo>
                  <a:pt x="2365248" y="2481072"/>
                </a:moveTo>
                <a:lnTo>
                  <a:pt x="2313694" y="2465643"/>
                </a:lnTo>
                <a:lnTo>
                  <a:pt x="2325624" y="2517648"/>
                </a:lnTo>
                <a:lnTo>
                  <a:pt x="2365248" y="24810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6809" y="4639817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950214" y="486918"/>
                </a:moveTo>
                <a:lnTo>
                  <a:pt x="950214" y="462534"/>
                </a:lnTo>
                <a:lnTo>
                  <a:pt x="949452" y="450342"/>
                </a:lnTo>
                <a:lnTo>
                  <a:pt x="944376" y="401519"/>
                </a:lnTo>
                <a:lnTo>
                  <a:pt x="934553" y="354346"/>
                </a:lnTo>
                <a:lnTo>
                  <a:pt x="920230" y="309063"/>
                </a:lnTo>
                <a:lnTo>
                  <a:pt x="901655" y="265908"/>
                </a:lnTo>
                <a:lnTo>
                  <a:pt x="879077" y="225120"/>
                </a:lnTo>
                <a:lnTo>
                  <a:pt x="852743" y="186938"/>
                </a:lnTo>
                <a:lnTo>
                  <a:pt x="822902" y="151601"/>
                </a:lnTo>
                <a:lnTo>
                  <a:pt x="789801" y="119347"/>
                </a:lnTo>
                <a:lnTo>
                  <a:pt x="753689" y="90417"/>
                </a:lnTo>
                <a:lnTo>
                  <a:pt x="714815" y="65049"/>
                </a:lnTo>
                <a:lnTo>
                  <a:pt x="673425" y="43481"/>
                </a:lnTo>
                <a:lnTo>
                  <a:pt x="629769" y="25954"/>
                </a:lnTo>
                <a:lnTo>
                  <a:pt x="584094" y="12705"/>
                </a:lnTo>
                <a:lnTo>
                  <a:pt x="536648" y="3974"/>
                </a:lnTo>
                <a:lnTo>
                  <a:pt x="487680" y="0"/>
                </a:lnTo>
                <a:lnTo>
                  <a:pt x="462534" y="0"/>
                </a:lnTo>
                <a:lnTo>
                  <a:pt x="414619" y="3719"/>
                </a:lnTo>
                <a:lnTo>
                  <a:pt x="368063" y="12098"/>
                </a:lnTo>
                <a:lnTo>
                  <a:pt x="323051" y="24934"/>
                </a:lnTo>
                <a:lnTo>
                  <a:pt x="280100" y="41886"/>
                </a:lnTo>
                <a:lnTo>
                  <a:pt x="239169" y="62836"/>
                </a:lnTo>
                <a:lnTo>
                  <a:pt x="200608" y="87513"/>
                </a:lnTo>
                <a:lnTo>
                  <a:pt x="164669" y="115684"/>
                </a:lnTo>
                <a:lnTo>
                  <a:pt x="131601" y="147115"/>
                </a:lnTo>
                <a:lnTo>
                  <a:pt x="101655" y="181576"/>
                </a:lnTo>
                <a:lnTo>
                  <a:pt x="75079" y="218832"/>
                </a:lnTo>
                <a:lnTo>
                  <a:pt x="52125" y="258651"/>
                </a:lnTo>
                <a:lnTo>
                  <a:pt x="33042" y="300802"/>
                </a:lnTo>
                <a:lnTo>
                  <a:pt x="18081" y="345050"/>
                </a:lnTo>
                <a:lnTo>
                  <a:pt x="7491" y="391164"/>
                </a:lnTo>
                <a:lnTo>
                  <a:pt x="1524" y="438912"/>
                </a:lnTo>
                <a:lnTo>
                  <a:pt x="0" y="463296"/>
                </a:lnTo>
                <a:lnTo>
                  <a:pt x="0" y="469392"/>
                </a:lnTo>
                <a:lnTo>
                  <a:pt x="3048" y="464058"/>
                </a:lnTo>
                <a:lnTo>
                  <a:pt x="13716" y="459486"/>
                </a:lnTo>
                <a:lnTo>
                  <a:pt x="19812" y="461010"/>
                </a:lnTo>
                <a:lnTo>
                  <a:pt x="23622" y="464820"/>
                </a:lnTo>
                <a:lnTo>
                  <a:pt x="23622" y="476323"/>
                </a:lnTo>
                <a:lnTo>
                  <a:pt x="27432" y="474726"/>
                </a:lnTo>
                <a:lnTo>
                  <a:pt x="27868" y="481277"/>
                </a:lnTo>
                <a:lnTo>
                  <a:pt x="28194" y="480822"/>
                </a:lnTo>
                <a:lnTo>
                  <a:pt x="28194" y="463296"/>
                </a:lnTo>
                <a:lnTo>
                  <a:pt x="29718" y="440436"/>
                </a:lnTo>
                <a:lnTo>
                  <a:pt x="35970" y="391596"/>
                </a:lnTo>
                <a:lnTo>
                  <a:pt x="47438" y="344563"/>
                </a:lnTo>
                <a:lnTo>
                  <a:pt x="63803" y="299631"/>
                </a:lnTo>
                <a:lnTo>
                  <a:pt x="84744" y="257093"/>
                </a:lnTo>
                <a:lnTo>
                  <a:pt x="109941" y="217245"/>
                </a:lnTo>
                <a:lnTo>
                  <a:pt x="139075" y="180381"/>
                </a:lnTo>
                <a:lnTo>
                  <a:pt x="171826" y="146794"/>
                </a:lnTo>
                <a:lnTo>
                  <a:pt x="207874" y="116780"/>
                </a:lnTo>
                <a:lnTo>
                  <a:pt x="246899" y="90632"/>
                </a:lnTo>
                <a:lnTo>
                  <a:pt x="288581" y="68645"/>
                </a:lnTo>
                <a:lnTo>
                  <a:pt x="332601" y="51113"/>
                </a:lnTo>
                <a:lnTo>
                  <a:pt x="378638" y="38331"/>
                </a:lnTo>
                <a:lnTo>
                  <a:pt x="426374" y="30593"/>
                </a:lnTo>
                <a:lnTo>
                  <a:pt x="474726" y="28231"/>
                </a:lnTo>
                <a:lnTo>
                  <a:pt x="487680" y="28244"/>
                </a:lnTo>
                <a:lnTo>
                  <a:pt x="546342" y="33759"/>
                </a:lnTo>
                <a:lnTo>
                  <a:pt x="592785" y="43670"/>
                </a:lnTo>
                <a:lnTo>
                  <a:pt x="637378" y="58392"/>
                </a:lnTo>
                <a:lnTo>
                  <a:pt x="679827" y="77626"/>
                </a:lnTo>
                <a:lnTo>
                  <a:pt x="719835" y="101074"/>
                </a:lnTo>
                <a:lnTo>
                  <a:pt x="757107" y="128440"/>
                </a:lnTo>
                <a:lnTo>
                  <a:pt x="791346" y="159424"/>
                </a:lnTo>
                <a:lnTo>
                  <a:pt x="822257" y="193730"/>
                </a:lnTo>
                <a:lnTo>
                  <a:pt x="849544" y="231058"/>
                </a:lnTo>
                <a:lnTo>
                  <a:pt x="872910" y="271113"/>
                </a:lnTo>
                <a:lnTo>
                  <a:pt x="892061" y="313595"/>
                </a:lnTo>
                <a:lnTo>
                  <a:pt x="906700" y="358206"/>
                </a:lnTo>
                <a:lnTo>
                  <a:pt x="916531" y="404650"/>
                </a:lnTo>
                <a:lnTo>
                  <a:pt x="921258" y="452628"/>
                </a:lnTo>
                <a:lnTo>
                  <a:pt x="922020" y="464058"/>
                </a:lnTo>
                <a:lnTo>
                  <a:pt x="922020" y="635965"/>
                </a:lnTo>
                <a:lnTo>
                  <a:pt x="935226" y="593367"/>
                </a:lnTo>
                <a:lnTo>
                  <a:pt x="944660" y="546994"/>
                </a:lnTo>
                <a:lnTo>
                  <a:pt x="949452" y="499110"/>
                </a:lnTo>
                <a:lnTo>
                  <a:pt x="950214" y="486918"/>
                </a:lnTo>
                <a:close/>
              </a:path>
              <a:path w="950595" h="950595">
                <a:moveTo>
                  <a:pt x="23622" y="465582"/>
                </a:moveTo>
                <a:lnTo>
                  <a:pt x="23622" y="464820"/>
                </a:lnTo>
                <a:lnTo>
                  <a:pt x="19812" y="461010"/>
                </a:lnTo>
                <a:lnTo>
                  <a:pt x="13716" y="459486"/>
                </a:lnTo>
                <a:lnTo>
                  <a:pt x="3048" y="464058"/>
                </a:lnTo>
                <a:lnTo>
                  <a:pt x="0" y="469392"/>
                </a:lnTo>
                <a:lnTo>
                  <a:pt x="0" y="474726"/>
                </a:lnTo>
                <a:lnTo>
                  <a:pt x="23622" y="465582"/>
                </a:lnTo>
                <a:close/>
              </a:path>
              <a:path w="950595" h="950595">
                <a:moveTo>
                  <a:pt x="23622" y="476323"/>
                </a:moveTo>
                <a:lnTo>
                  <a:pt x="23622" y="465582"/>
                </a:lnTo>
                <a:lnTo>
                  <a:pt x="0" y="474726"/>
                </a:lnTo>
                <a:lnTo>
                  <a:pt x="0" y="487680"/>
                </a:lnTo>
                <a:lnTo>
                  <a:pt x="1524" y="512064"/>
                </a:lnTo>
                <a:lnTo>
                  <a:pt x="3810" y="529680"/>
                </a:lnTo>
                <a:lnTo>
                  <a:pt x="3810" y="484632"/>
                </a:lnTo>
                <a:lnTo>
                  <a:pt x="23622" y="476323"/>
                </a:lnTo>
                <a:close/>
              </a:path>
              <a:path w="950595" h="950595">
                <a:moveTo>
                  <a:pt x="27868" y="481277"/>
                </a:moveTo>
                <a:lnTo>
                  <a:pt x="27432" y="474726"/>
                </a:lnTo>
                <a:lnTo>
                  <a:pt x="3810" y="484632"/>
                </a:lnTo>
                <a:lnTo>
                  <a:pt x="8382" y="489204"/>
                </a:lnTo>
                <a:lnTo>
                  <a:pt x="14478" y="489966"/>
                </a:lnTo>
                <a:lnTo>
                  <a:pt x="19050" y="488442"/>
                </a:lnTo>
                <a:lnTo>
                  <a:pt x="24384" y="486156"/>
                </a:lnTo>
                <a:lnTo>
                  <a:pt x="27868" y="481277"/>
                </a:lnTo>
                <a:close/>
              </a:path>
              <a:path w="950595" h="950595">
                <a:moveTo>
                  <a:pt x="922020" y="635965"/>
                </a:moveTo>
                <a:lnTo>
                  <a:pt x="922020" y="486918"/>
                </a:lnTo>
                <a:lnTo>
                  <a:pt x="921258" y="498348"/>
                </a:lnTo>
                <a:lnTo>
                  <a:pt x="916207" y="547420"/>
                </a:lnTo>
                <a:lnTo>
                  <a:pt x="905928" y="594778"/>
                </a:lnTo>
                <a:lnTo>
                  <a:pt x="890728" y="640125"/>
                </a:lnTo>
                <a:lnTo>
                  <a:pt x="870912" y="683168"/>
                </a:lnTo>
                <a:lnTo>
                  <a:pt x="846786" y="723612"/>
                </a:lnTo>
                <a:lnTo>
                  <a:pt x="818655" y="761162"/>
                </a:lnTo>
                <a:lnTo>
                  <a:pt x="786826" y="795523"/>
                </a:lnTo>
                <a:lnTo>
                  <a:pt x="751605" y="826401"/>
                </a:lnTo>
                <a:lnTo>
                  <a:pt x="713296" y="853501"/>
                </a:lnTo>
                <a:lnTo>
                  <a:pt x="672207" y="876528"/>
                </a:lnTo>
                <a:lnTo>
                  <a:pt x="628642" y="895189"/>
                </a:lnTo>
                <a:lnTo>
                  <a:pt x="582908" y="909187"/>
                </a:lnTo>
                <a:lnTo>
                  <a:pt x="535311" y="918229"/>
                </a:lnTo>
                <a:lnTo>
                  <a:pt x="487680" y="921902"/>
                </a:lnTo>
                <a:lnTo>
                  <a:pt x="462534" y="921959"/>
                </a:lnTo>
                <a:lnTo>
                  <a:pt x="414904" y="918207"/>
                </a:lnTo>
                <a:lnTo>
                  <a:pt x="368063" y="909355"/>
                </a:lnTo>
                <a:lnTo>
                  <a:pt x="323051" y="895737"/>
                </a:lnTo>
                <a:lnTo>
                  <a:pt x="280100" y="877595"/>
                </a:lnTo>
                <a:lnTo>
                  <a:pt x="239642" y="855286"/>
                </a:lnTo>
                <a:lnTo>
                  <a:pt x="201805" y="828997"/>
                </a:lnTo>
                <a:lnTo>
                  <a:pt x="166920" y="799028"/>
                </a:lnTo>
                <a:lnTo>
                  <a:pt x="135268" y="765650"/>
                </a:lnTo>
                <a:lnTo>
                  <a:pt x="107130" y="729135"/>
                </a:lnTo>
                <a:lnTo>
                  <a:pt x="82785" y="689755"/>
                </a:lnTo>
                <a:lnTo>
                  <a:pt x="62515" y="647781"/>
                </a:lnTo>
                <a:lnTo>
                  <a:pt x="46600" y="603486"/>
                </a:lnTo>
                <a:lnTo>
                  <a:pt x="35320" y="557140"/>
                </a:lnTo>
                <a:lnTo>
                  <a:pt x="28956" y="509016"/>
                </a:lnTo>
                <a:lnTo>
                  <a:pt x="28194" y="497586"/>
                </a:lnTo>
                <a:lnTo>
                  <a:pt x="28194" y="486156"/>
                </a:lnTo>
                <a:lnTo>
                  <a:pt x="27868" y="481277"/>
                </a:lnTo>
                <a:lnTo>
                  <a:pt x="24384" y="486156"/>
                </a:lnTo>
                <a:lnTo>
                  <a:pt x="19050" y="488442"/>
                </a:lnTo>
                <a:lnTo>
                  <a:pt x="14478" y="489966"/>
                </a:lnTo>
                <a:lnTo>
                  <a:pt x="8382" y="489204"/>
                </a:lnTo>
                <a:lnTo>
                  <a:pt x="3810" y="484632"/>
                </a:lnTo>
                <a:lnTo>
                  <a:pt x="3810" y="529680"/>
                </a:lnTo>
                <a:lnTo>
                  <a:pt x="18857" y="607543"/>
                </a:lnTo>
                <a:lnTo>
                  <a:pt x="34343" y="652439"/>
                </a:lnTo>
                <a:lnTo>
                  <a:pt x="54034" y="695119"/>
                </a:lnTo>
                <a:lnTo>
                  <a:pt x="77673" y="735346"/>
                </a:lnTo>
                <a:lnTo>
                  <a:pt x="105002" y="772882"/>
                </a:lnTo>
                <a:lnTo>
                  <a:pt x="135767" y="807487"/>
                </a:lnTo>
                <a:lnTo>
                  <a:pt x="169709" y="838924"/>
                </a:lnTo>
                <a:lnTo>
                  <a:pt x="206572" y="866953"/>
                </a:lnTo>
                <a:lnTo>
                  <a:pt x="246100" y="891336"/>
                </a:lnTo>
                <a:lnTo>
                  <a:pt x="288036" y="911835"/>
                </a:lnTo>
                <a:lnTo>
                  <a:pt x="332123" y="928211"/>
                </a:lnTo>
                <a:lnTo>
                  <a:pt x="378105" y="940225"/>
                </a:lnTo>
                <a:lnTo>
                  <a:pt x="425724" y="947638"/>
                </a:lnTo>
                <a:lnTo>
                  <a:pt x="474726" y="950214"/>
                </a:lnTo>
                <a:lnTo>
                  <a:pt x="487680" y="950169"/>
                </a:lnTo>
                <a:lnTo>
                  <a:pt x="547710" y="944576"/>
                </a:lnTo>
                <a:lnTo>
                  <a:pt x="594040" y="935067"/>
                </a:lnTo>
                <a:lnTo>
                  <a:pt x="638623" y="921165"/>
                </a:lnTo>
                <a:lnTo>
                  <a:pt x="681215" y="903110"/>
                </a:lnTo>
                <a:lnTo>
                  <a:pt x="721577" y="881142"/>
                </a:lnTo>
                <a:lnTo>
                  <a:pt x="759467" y="855502"/>
                </a:lnTo>
                <a:lnTo>
                  <a:pt x="794643" y="826430"/>
                </a:lnTo>
                <a:lnTo>
                  <a:pt x="826866" y="794166"/>
                </a:lnTo>
                <a:lnTo>
                  <a:pt x="855893" y="758949"/>
                </a:lnTo>
                <a:lnTo>
                  <a:pt x="881484" y="721021"/>
                </a:lnTo>
                <a:lnTo>
                  <a:pt x="903397" y="680621"/>
                </a:lnTo>
                <a:lnTo>
                  <a:pt x="921392" y="637990"/>
                </a:lnTo>
                <a:lnTo>
                  <a:pt x="922020" y="6359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1759" y="4795011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886" y="635254"/>
            <a:ext cx="9086850" cy="78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Successor/Predecessor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637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successor(71)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362200" cy="2285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3050" b="1" spc="5" dirty="0">
                <a:latin typeface="Calibri"/>
                <a:cs typeface="Calibri"/>
              </a:rPr>
              <a:t>O(h) </a:t>
            </a:r>
            <a:r>
              <a:rPr sz="3050" dirty="0">
                <a:latin typeface="Calibri"/>
                <a:cs typeface="Calibri"/>
              </a:rPr>
              <a:t>again,  </a:t>
            </a:r>
            <a:r>
              <a:rPr sz="3050" spc="5" dirty="0">
                <a:latin typeface="Calibri"/>
                <a:cs typeface="Calibri"/>
              </a:rPr>
              <a:t>similarly </a:t>
            </a:r>
            <a:r>
              <a:rPr sz="3050" spc="-15" dirty="0">
                <a:latin typeface="Calibri"/>
                <a:cs typeface="Calibri"/>
              </a:rPr>
              <a:t>for  </a:t>
            </a:r>
            <a:r>
              <a:rPr sz="3050" spc="5" dirty="0">
                <a:latin typeface="Calibri"/>
                <a:cs typeface="Calibri"/>
              </a:rPr>
              <a:t>predecessor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244" y="2446782"/>
            <a:ext cx="5264658" cy="455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2247" y="5904738"/>
            <a:ext cx="140081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No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r>
              <a:rPr sz="1950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child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7905" y="2018652"/>
            <a:ext cx="3144520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 algn="r">
              <a:lnSpc>
                <a:spcPct val="101499"/>
              </a:lnSpc>
            </a:pP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Keep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going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up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until we</a:t>
            </a:r>
            <a:r>
              <a:rPr sz="1950" spc="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make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 ‘right </a:t>
            </a:r>
            <a:r>
              <a:rPr sz="1950" spc="-25" dirty="0">
                <a:solidFill>
                  <a:srgbClr val="00B050"/>
                </a:solidFill>
                <a:latin typeface="Calibri"/>
                <a:cs typeface="Calibri"/>
              </a:rPr>
              <a:t>turn’,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but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r>
              <a:rPr sz="1950" spc="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we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do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find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such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vertex,</a:t>
            </a:r>
            <a:r>
              <a:rPr sz="195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so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there  is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no successor </a:t>
            </a:r>
            <a:r>
              <a:rPr sz="1950" spc="-5" dirty="0">
                <a:solidFill>
                  <a:srgbClr val="00B050"/>
                </a:solidFill>
                <a:latin typeface="Calibri"/>
                <a:cs typeface="Calibri"/>
              </a:rPr>
              <a:t>for</a:t>
            </a:r>
            <a:r>
              <a:rPr sz="1950" spc="-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71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" y="1431036"/>
            <a:ext cx="5918835" cy="406400"/>
          </a:xfrm>
          <a:custGeom>
            <a:avLst/>
            <a:gdLst/>
            <a:ahLst/>
            <a:cxnLst/>
            <a:rect l="l" t="t" r="r" b="b"/>
            <a:pathLst>
              <a:path w="5918835" h="406400">
                <a:moveTo>
                  <a:pt x="0" y="0"/>
                </a:moveTo>
                <a:lnTo>
                  <a:pt x="0" y="406146"/>
                </a:lnTo>
                <a:lnTo>
                  <a:pt x="5918454" y="406146"/>
                </a:lnTo>
                <a:lnTo>
                  <a:pt x="5918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88" y="1425702"/>
            <a:ext cx="5929630" cy="417195"/>
          </a:xfrm>
          <a:custGeom>
            <a:avLst/>
            <a:gdLst/>
            <a:ahLst/>
            <a:cxnLst/>
            <a:rect l="l" t="t" r="r" b="b"/>
            <a:pathLst>
              <a:path w="5929630" h="417194">
                <a:moveTo>
                  <a:pt x="5929122" y="414527"/>
                </a:moveTo>
                <a:lnTo>
                  <a:pt x="5929122" y="2285"/>
                </a:lnTo>
                <a:lnTo>
                  <a:pt x="59268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918454" y="10667"/>
                </a:lnTo>
                <a:lnTo>
                  <a:pt x="5918454" y="5333"/>
                </a:lnTo>
                <a:lnTo>
                  <a:pt x="5923788" y="10667"/>
                </a:lnTo>
                <a:lnTo>
                  <a:pt x="5923788" y="416813"/>
                </a:lnTo>
                <a:lnTo>
                  <a:pt x="5926836" y="416813"/>
                </a:lnTo>
                <a:lnTo>
                  <a:pt x="5929122" y="414527"/>
                </a:lnTo>
                <a:close/>
              </a:path>
              <a:path w="5929630" h="417194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w="5929630" h="417194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5918454" y="416813"/>
                </a:lnTo>
                <a:lnTo>
                  <a:pt x="5918454" y="411479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7" y="416814"/>
                </a:lnTo>
                <a:close/>
              </a:path>
              <a:path w="5929630" h="417194">
                <a:moveTo>
                  <a:pt x="5923788" y="10667"/>
                </a:moveTo>
                <a:lnTo>
                  <a:pt x="5918454" y="5333"/>
                </a:lnTo>
                <a:lnTo>
                  <a:pt x="5918454" y="10667"/>
                </a:lnTo>
                <a:lnTo>
                  <a:pt x="5923788" y="10667"/>
                </a:lnTo>
                <a:close/>
              </a:path>
              <a:path w="5929630" h="417194">
                <a:moveTo>
                  <a:pt x="5923788" y="406145"/>
                </a:moveTo>
                <a:lnTo>
                  <a:pt x="5923788" y="10667"/>
                </a:lnTo>
                <a:lnTo>
                  <a:pt x="5918454" y="10667"/>
                </a:lnTo>
                <a:lnTo>
                  <a:pt x="5918454" y="406145"/>
                </a:lnTo>
                <a:lnTo>
                  <a:pt x="5923788" y="406145"/>
                </a:lnTo>
                <a:close/>
              </a:path>
              <a:path w="5929630" h="417194">
                <a:moveTo>
                  <a:pt x="5923788" y="416813"/>
                </a:moveTo>
                <a:lnTo>
                  <a:pt x="5923788" y="406145"/>
                </a:lnTo>
                <a:lnTo>
                  <a:pt x="5918454" y="411479"/>
                </a:lnTo>
                <a:lnTo>
                  <a:pt x="5918454" y="416813"/>
                </a:lnTo>
                <a:lnTo>
                  <a:pt x="5923788" y="4168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8844" y="1469135"/>
            <a:ext cx="573532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Assumption, </a:t>
            </a:r>
            <a:r>
              <a:rPr sz="1950" spc="5" dirty="0">
                <a:latin typeface="Calibri"/>
                <a:cs typeface="Calibri"/>
              </a:rPr>
              <a:t>we already </a:t>
            </a:r>
            <a:r>
              <a:rPr sz="1950" spc="10" dirty="0">
                <a:latin typeface="Calibri"/>
                <a:cs typeface="Calibri"/>
              </a:rPr>
              <a:t>done an </a:t>
            </a:r>
            <a:r>
              <a:rPr sz="1950" spc="5" dirty="0">
                <a:latin typeface="Calibri"/>
                <a:cs typeface="Calibri"/>
              </a:rPr>
              <a:t>O(h) search(71)</a:t>
            </a:r>
            <a:r>
              <a:rPr sz="1950" spc="8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before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67373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20" dirty="0">
                <a:latin typeface="Calibri"/>
                <a:cs typeface="Calibri"/>
              </a:rPr>
              <a:t>Inorder </a:t>
            </a:r>
            <a:r>
              <a:rPr b="0" spc="-75" dirty="0">
                <a:latin typeface="Calibri"/>
                <a:cs typeface="Calibri"/>
              </a:rPr>
              <a:t>Traversal</a:t>
            </a:r>
            <a:r>
              <a:rPr b="0" spc="1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578850" cy="4682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Using a </a:t>
            </a:r>
            <a:r>
              <a:rPr sz="3050" i="1" spc="5" dirty="0">
                <a:latin typeface="Calibri"/>
                <a:cs typeface="Calibri"/>
              </a:rPr>
              <a:t>new </a:t>
            </a:r>
            <a:r>
              <a:rPr sz="3050" spc="5" dirty="0">
                <a:latin typeface="Calibri"/>
                <a:cs typeface="Calibri"/>
              </a:rPr>
              <a:t>analysis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technique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Ask </a:t>
            </a:r>
            <a:r>
              <a:rPr sz="2600" spc="10" dirty="0">
                <a:latin typeface="Calibri"/>
                <a:cs typeface="Calibri"/>
              </a:rPr>
              <a:t>this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question: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1499"/>
              </a:lnSpc>
              <a:spcBef>
                <a:spcPts val="63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spc="5" dirty="0">
                <a:latin typeface="Calibri"/>
                <a:cs typeface="Calibri"/>
              </a:rPr>
              <a:t>many </a:t>
            </a:r>
            <a:r>
              <a:rPr sz="2600" spc="10" dirty="0">
                <a:latin typeface="Calibri"/>
                <a:cs typeface="Calibri"/>
              </a:rPr>
              <a:t>times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i="1" spc="10" dirty="0">
                <a:latin typeface="Calibri"/>
                <a:cs typeface="Calibri"/>
              </a:rPr>
              <a:t>touched </a:t>
            </a:r>
            <a:r>
              <a:rPr sz="2600" spc="10" dirty="0">
                <a:latin typeface="Calibri"/>
                <a:cs typeface="Calibri"/>
              </a:rPr>
              <a:t>during </a:t>
            </a:r>
            <a:r>
              <a:rPr sz="2600" spc="5" dirty="0">
                <a:latin typeface="Calibri"/>
                <a:cs typeface="Calibri"/>
              </a:rPr>
              <a:t>inorder </a:t>
            </a:r>
            <a:r>
              <a:rPr sz="2600" spc="-10" dirty="0">
                <a:latin typeface="Calibri"/>
                <a:cs typeface="Calibri"/>
              </a:rPr>
              <a:t>traversal  </a:t>
            </a:r>
            <a:r>
              <a:rPr sz="2600" spc="5" dirty="0">
                <a:latin typeface="Calibri"/>
                <a:cs typeface="Calibri"/>
              </a:rPr>
              <a:t>from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start </a:t>
            </a:r>
            <a:r>
              <a:rPr sz="2600" spc="5" dirty="0">
                <a:latin typeface="Calibri"/>
                <a:cs typeface="Calibri"/>
              </a:rPr>
              <a:t>until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end?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0" dirty="0">
                <a:latin typeface="Calibri"/>
                <a:cs typeface="Calibri"/>
              </a:rPr>
              <a:t>Answer:</a:t>
            </a:r>
            <a:endParaRPr sz="2600">
              <a:latin typeface="Calibri"/>
              <a:cs typeface="Calibri"/>
            </a:endParaRPr>
          </a:p>
          <a:p>
            <a:pPr marL="389890" marR="778510" indent="-377190">
              <a:lnSpc>
                <a:spcPct val="101200"/>
              </a:lnSpc>
              <a:spcBef>
                <a:spcPts val="59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Three </a:t>
            </a:r>
            <a:r>
              <a:rPr sz="2650" spc="-10" dirty="0">
                <a:latin typeface="Calibri"/>
                <a:cs typeface="Calibri"/>
              </a:rPr>
              <a:t>times: </a:t>
            </a:r>
            <a:r>
              <a:rPr sz="2650" spc="-20" dirty="0">
                <a:latin typeface="Calibri"/>
                <a:cs typeface="Calibri"/>
              </a:rPr>
              <a:t>from parent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spc="-15" dirty="0">
                <a:latin typeface="Calibri"/>
                <a:cs typeface="Calibri"/>
              </a:rPr>
              <a:t>left </a:t>
            </a:r>
            <a:r>
              <a:rPr sz="2650" spc="-5" dirty="0">
                <a:latin typeface="Calibri"/>
                <a:cs typeface="Calibri"/>
              </a:rPr>
              <a:t>+ </a:t>
            </a:r>
            <a:r>
              <a:rPr sz="2650" spc="-10" dirty="0">
                <a:latin typeface="Calibri"/>
                <a:cs typeface="Calibri"/>
              </a:rPr>
              <a:t>right children  </a:t>
            </a:r>
            <a:r>
              <a:rPr sz="2600" spc="10" dirty="0">
                <a:latin typeface="Calibri"/>
                <a:cs typeface="Calibri"/>
              </a:rPr>
              <a:t>(even </a:t>
            </a:r>
            <a:r>
              <a:rPr sz="2600" spc="5" dirty="0">
                <a:latin typeface="Calibri"/>
                <a:cs typeface="Calibri"/>
              </a:rPr>
              <a:t>if </a:t>
            </a:r>
            <a:r>
              <a:rPr sz="2600" spc="15" dirty="0">
                <a:latin typeface="Calibri"/>
                <a:cs typeface="Calibri"/>
              </a:rPr>
              <a:t>one or both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them </a:t>
            </a:r>
            <a:r>
              <a:rPr sz="2600" spc="-5" dirty="0">
                <a:latin typeface="Calibri"/>
                <a:cs typeface="Calibri"/>
              </a:rPr>
              <a:t>is/are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empty/NULL)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89255" algn="l"/>
              </a:tabLst>
            </a:pPr>
            <a:r>
              <a:rPr sz="2600" spc="10" dirty="0">
                <a:latin typeface="Arial"/>
                <a:cs typeface="Arial"/>
              </a:rPr>
              <a:t>•	</a:t>
            </a:r>
            <a:r>
              <a:rPr sz="2600" spc="10" dirty="0">
                <a:latin typeface="Calibri"/>
                <a:cs typeface="Calibri"/>
              </a:rPr>
              <a:t>O(3n) </a:t>
            </a:r>
            <a:r>
              <a:rPr sz="2600" spc="20" dirty="0">
                <a:latin typeface="Calibri"/>
                <a:cs typeface="Calibri"/>
              </a:rPr>
              <a:t>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O(n)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8968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Select/Rank</a:t>
            </a:r>
            <a:r>
              <a:rPr b="0" spc="7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844915" cy="162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45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not </a:t>
            </a:r>
            <a:r>
              <a:rPr sz="3050" dirty="0">
                <a:latin typeface="Calibri"/>
                <a:cs typeface="Calibri"/>
              </a:rPr>
              <a:t>explored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operations </a:t>
            </a:r>
            <a:r>
              <a:rPr sz="3050" spc="10" dirty="0">
                <a:latin typeface="Calibri"/>
                <a:cs typeface="Calibri"/>
              </a:rPr>
              <a:t>in </a:t>
            </a:r>
            <a:r>
              <a:rPr sz="3050" dirty="0">
                <a:latin typeface="Calibri"/>
                <a:cs typeface="Calibri"/>
              </a:rPr>
              <a:t>detail</a:t>
            </a:r>
            <a:r>
              <a:rPr sz="3050" spc="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yet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will </a:t>
            </a:r>
            <a:r>
              <a:rPr sz="3050" spc="10" dirty="0">
                <a:latin typeface="Calibri"/>
                <a:cs typeface="Calibri"/>
              </a:rPr>
              <a:t>be discussed in </a:t>
            </a:r>
            <a:r>
              <a:rPr sz="3050" dirty="0">
                <a:latin typeface="Calibri"/>
                <a:cs typeface="Calibri"/>
              </a:rPr>
              <a:t>more details </a:t>
            </a:r>
            <a:r>
              <a:rPr sz="3050" spc="10" dirty="0">
                <a:latin typeface="Calibri"/>
                <a:cs typeface="Calibri"/>
              </a:rPr>
              <a:t>in the </a:t>
            </a:r>
            <a:r>
              <a:rPr sz="3050" dirty="0">
                <a:latin typeface="Calibri"/>
                <a:cs typeface="Calibri"/>
              </a:rPr>
              <a:t>next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lecture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656714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5" dirty="0">
                <a:latin typeface="Calibri"/>
                <a:cs typeface="Calibri"/>
              </a:rPr>
              <a:t>Insertion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0267"/>
            <a:ext cx="20345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latin typeface="Courier New"/>
                <a:cs typeface="Courier New"/>
              </a:rPr>
              <a:t>insert(50)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301969"/>
            <a:ext cx="2745740" cy="172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spc="10" dirty="0">
                <a:latin typeface="Calibri"/>
                <a:cs typeface="Calibri"/>
              </a:rPr>
              <a:t>Quick </a:t>
            </a:r>
            <a:r>
              <a:rPr sz="3050" spc="5" dirty="0">
                <a:latin typeface="Calibri"/>
                <a:cs typeface="Calibri"/>
              </a:rPr>
              <a:t>analysis:  </a:t>
            </a:r>
            <a:r>
              <a:rPr sz="2600" spc="15" dirty="0">
                <a:latin typeface="Courier New"/>
                <a:cs typeface="Courier New"/>
              </a:rPr>
              <a:t>insert</a:t>
            </a:r>
            <a:r>
              <a:rPr sz="2600" spc="-940" dirty="0">
                <a:latin typeface="Courier New"/>
                <a:cs typeface="Courier New"/>
              </a:rPr>
              <a:t> </a:t>
            </a:r>
            <a:r>
              <a:rPr sz="3050" spc="10" dirty="0">
                <a:latin typeface="Calibri"/>
                <a:cs typeface="Calibri"/>
              </a:rPr>
              <a:t>also runs  in</a:t>
            </a:r>
            <a:r>
              <a:rPr sz="3050" spc="-80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O(h)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7623" y="1812798"/>
            <a:ext cx="4470654" cy="518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5579" y="1855978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15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1281" y="2806953"/>
            <a:ext cx="260096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23 &lt; 50,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right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2209" y="3915664"/>
            <a:ext cx="1291590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71 &gt;</a:t>
            </a:r>
            <a:r>
              <a:rPr sz="3050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50,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go</a:t>
            </a:r>
            <a:r>
              <a:rPr sz="3050" spc="-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left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7596" y="5032755"/>
            <a:ext cx="3235325" cy="221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350">
              <a:latin typeface="Times New Roman"/>
              <a:cs typeface="Times New Roman"/>
            </a:endParaRPr>
          </a:p>
          <a:p>
            <a:pPr marR="424180" algn="r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Insert 50</a:t>
            </a:r>
            <a:r>
              <a:rPr sz="3050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here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8571" y="2376677"/>
            <a:ext cx="559435" cy="4683760"/>
          </a:xfrm>
          <a:custGeom>
            <a:avLst/>
            <a:gdLst/>
            <a:ahLst/>
            <a:cxnLst/>
            <a:rect l="l" t="t" r="r" b="b"/>
            <a:pathLst>
              <a:path w="559434" h="4683759">
                <a:moveTo>
                  <a:pt x="283463" y="2310690"/>
                </a:moveTo>
                <a:lnTo>
                  <a:pt x="283464" y="2298192"/>
                </a:lnTo>
                <a:lnTo>
                  <a:pt x="281940" y="2295906"/>
                </a:lnTo>
                <a:lnTo>
                  <a:pt x="281940" y="47243"/>
                </a:lnTo>
                <a:lnTo>
                  <a:pt x="281178" y="46481"/>
                </a:lnTo>
                <a:lnTo>
                  <a:pt x="280416" y="44195"/>
                </a:lnTo>
                <a:lnTo>
                  <a:pt x="280416" y="43433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8130" y="40385"/>
                </a:lnTo>
                <a:lnTo>
                  <a:pt x="277368" y="40385"/>
                </a:lnTo>
                <a:lnTo>
                  <a:pt x="239396" y="22421"/>
                </a:lnTo>
                <a:lnTo>
                  <a:pt x="205740" y="15239"/>
                </a:lnTo>
                <a:lnTo>
                  <a:pt x="196596" y="12953"/>
                </a:lnTo>
                <a:lnTo>
                  <a:pt x="154174" y="7505"/>
                </a:lnTo>
                <a:lnTo>
                  <a:pt x="88327" y="1914"/>
                </a:ln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55626" y="11429"/>
                </a:lnTo>
                <a:lnTo>
                  <a:pt x="87862" y="12539"/>
                </a:lnTo>
                <a:lnTo>
                  <a:pt x="153164" y="17902"/>
                </a:lnTo>
                <a:lnTo>
                  <a:pt x="195072" y="23621"/>
                </a:lnTo>
                <a:lnTo>
                  <a:pt x="235981" y="32270"/>
                </a:lnTo>
                <a:lnTo>
                  <a:pt x="270510" y="48005"/>
                </a:lnTo>
                <a:lnTo>
                  <a:pt x="270510" y="48387"/>
                </a:lnTo>
                <a:lnTo>
                  <a:pt x="271272" y="49529"/>
                </a:lnTo>
                <a:lnTo>
                  <a:pt x="271272" y="48767"/>
                </a:lnTo>
                <a:lnTo>
                  <a:pt x="272034" y="51053"/>
                </a:lnTo>
                <a:lnTo>
                  <a:pt x="272034" y="2298954"/>
                </a:lnTo>
                <a:lnTo>
                  <a:pt x="272796" y="2299716"/>
                </a:lnTo>
                <a:lnTo>
                  <a:pt x="273558" y="2302002"/>
                </a:lnTo>
                <a:lnTo>
                  <a:pt x="273558" y="2302764"/>
                </a:lnTo>
                <a:lnTo>
                  <a:pt x="274320" y="2302764"/>
                </a:lnTo>
                <a:lnTo>
                  <a:pt x="274320" y="2303526"/>
                </a:lnTo>
                <a:lnTo>
                  <a:pt x="275844" y="2305812"/>
                </a:lnTo>
                <a:lnTo>
                  <a:pt x="276606" y="2305812"/>
                </a:lnTo>
                <a:lnTo>
                  <a:pt x="276606" y="2306574"/>
                </a:lnTo>
                <a:lnTo>
                  <a:pt x="278892" y="2308860"/>
                </a:lnTo>
                <a:lnTo>
                  <a:pt x="283463" y="2310690"/>
                </a:lnTo>
                <a:close/>
              </a:path>
              <a:path w="559434" h="4683759">
                <a:moveTo>
                  <a:pt x="270510" y="4645916"/>
                </a:moveTo>
                <a:lnTo>
                  <a:pt x="270510" y="4635246"/>
                </a:lnTo>
                <a:lnTo>
                  <a:pt x="268224" y="4637532"/>
                </a:lnTo>
                <a:lnTo>
                  <a:pt x="228235" y="4652800"/>
                </a:lnTo>
                <a:lnTo>
                  <a:pt x="177638" y="4662591"/>
                </a:lnTo>
                <a:lnTo>
                  <a:pt x="123031" y="4668254"/>
                </a:lnTo>
                <a:lnTo>
                  <a:pt x="71017" y="4671135"/>
                </a:lnTo>
                <a:lnTo>
                  <a:pt x="28194" y="4672584"/>
                </a:lnTo>
                <a:lnTo>
                  <a:pt x="0" y="4673346"/>
                </a:lnTo>
                <a:lnTo>
                  <a:pt x="0" y="4683252"/>
                </a:lnTo>
                <a:lnTo>
                  <a:pt x="28194" y="4683252"/>
                </a:lnTo>
                <a:lnTo>
                  <a:pt x="68059" y="4681996"/>
                </a:lnTo>
                <a:lnTo>
                  <a:pt x="125454" y="4678451"/>
                </a:lnTo>
                <a:lnTo>
                  <a:pt x="187910" y="4671419"/>
                </a:lnTo>
                <a:lnTo>
                  <a:pt x="242958" y="4659703"/>
                </a:lnTo>
                <a:lnTo>
                  <a:pt x="270510" y="4645916"/>
                </a:lnTo>
                <a:close/>
              </a:path>
              <a:path w="559434" h="4683759">
                <a:moveTo>
                  <a:pt x="270510" y="48387"/>
                </a:moveTo>
                <a:lnTo>
                  <a:pt x="270510" y="48005"/>
                </a:lnTo>
                <a:lnTo>
                  <a:pt x="269748" y="47243"/>
                </a:lnTo>
                <a:lnTo>
                  <a:pt x="270510" y="48387"/>
                </a:lnTo>
                <a:close/>
              </a:path>
              <a:path w="559434" h="4683759">
                <a:moveTo>
                  <a:pt x="525780" y="2346960"/>
                </a:moveTo>
                <a:lnTo>
                  <a:pt x="481138" y="2344873"/>
                </a:lnTo>
                <a:lnTo>
                  <a:pt x="427719" y="2341710"/>
                </a:lnTo>
                <a:lnTo>
                  <a:pt x="426706" y="2341603"/>
                </a:lnTo>
                <a:lnTo>
                  <a:pt x="400101" y="2344097"/>
                </a:lnTo>
                <a:lnTo>
                  <a:pt x="357378" y="2350008"/>
                </a:lnTo>
                <a:lnTo>
                  <a:pt x="315006" y="2358956"/>
                </a:lnTo>
                <a:lnTo>
                  <a:pt x="279654" y="2374392"/>
                </a:lnTo>
                <a:lnTo>
                  <a:pt x="276606" y="2376678"/>
                </a:lnTo>
                <a:lnTo>
                  <a:pt x="276606" y="2377440"/>
                </a:lnTo>
                <a:lnTo>
                  <a:pt x="275844" y="2377440"/>
                </a:lnTo>
                <a:lnTo>
                  <a:pt x="274320" y="2379726"/>
                </a:lnTo>
                <a:lnTo>
                  <a:pt x="274320" y="2380488"/>
                </a:lnTo>
                <a:lnTo>
                  <a:pt x="273558" y="2380488"/>
                </a:lnTo>
                <a:lnTo>
                  <a:pt x="272796" y="2383536"/>
                </a:lnTo>
                <a:lnTo>
                  <a:pt x="272034" y="2384298"/>
                </a:lnTo>
                <a:lnTo>
                  <a:pt x="272034" y="4632198"/>
                </a:lnTo>
                <a:lnTo>
                  <a:pt x="271272" y="4634484"/>
                </a:lnTo>
                <a:lnTo>
                  <a:pt x="271272" y="4633722"/>
                </a:lnTo>
                <a:lnTo>
                  <a:pt x="269748" y="4636008"/>
                </a:lnTo>
                <a:lnTo>
                  <a:pt x="270510" y="4635246"/>
                </a:lnTo>
                <a:lnTo>
                  <a:pt x="270510" y="4645916"/>
                </a:lnTo>
                <a:lnTo>
                  <a:pt x="278130" y="4642104"/>
                </a:lnTo>
                <a:lnTo>
                  <a:pt x="279654" y="4639818"/>
                </a:lnTo>
                <a:lnTo>
                  <a:pt x="280416" y="4639818"/>
                </a:lnTo>
                <a:lnTo>
                  <a:pt x="280416" y="4639056"/>
                </a:lnTo>
                <a:lnTo>
                  <a:pt x="281178" y="4636770"/>
                </a:lnTo>
                <a:lnTo>
                  <a:pt x="281940" y="4636008"/>
                </a:lnTo>
                <a:lnTo>
                  <a:pt x="281940" y="2387346"/>
                </a:lnTo>
                <a:lnTo>
                  <a:pt x="282702" y="2385822"/>
                </a:lnTo>
                <a:lnTo>
                  <a:pt x="282702" y="2386203"/>
                </a:lnTo>
                <a:lnTo>
                  <a:pt x="283464" y="2385060"/>
                </a:lnTo>
                <a:lnTo>
                  <a:pt x="284226" y="2383536"/>
                </a:lnTo>
                <a:lnTo>
                  <a:pt x="284226" y="2384298"/>
                </a:lnTo>
                <a:lnTo>
                  <a:pt x="285750" y="2382774"/>
                </a:lnTo>
                <a:lnTo>
                  <a:pt x="334480" y="2364984"/>
                </a:lnTo>
                <a:lnTo>
                  <a:pt x="401017" y="2354615"/>
                </a:lnTo>
                <a:lnTo>
                  <a:pt x="465866" y="2349586"/>
                </a:lnTo>
                <a:lnTo>
                  <a:pt x="498348" y="2347722"/>
                </a:lnTo>
                <a:lnTo>
                  <a:pt x="525780" y="2346960"/>
                </a:lnTo>
                <a:close/>
              </a:path>
              <a:path w="559434" h="4683759">
                <a:moveTo>
                  <a:pt x="272034" y="51815"/>
                </a:moveTo>
                <a:lnTo>
                  <a:pt x="272034" y="51053"/>
                </a:lnTo>
                <a:lnTo>
                  <a:pt x="271272" y="49529"/>
                </a:lnTo>
                <a:lnTo>
                  <a:pt x="272034" y="51815"/>
                </a:lnTo>
                <a:close/>
              </a:path>
              <a:path w="559434" h="4683759">
                <a:moveTo>
                  <a:pt x="272034" y="4632198"/>
                </a:moveTo>
                <a:lnTo>
                  <a:pt x="272034" y="4631436"/>
                </a:lnTo>
                <a:lnTo>
                  <a:pt x="271272" y="4633722"/>
                </a:lnTo>
                <a:lnTo>
                  <a:pt x="272034" y="4632198"/>
                </a:lnTo>
                <a:close/>
              </a:path>
              <a:path w="559434" h="4683759">
                <a:moveTo>
                  <a:pt x="282702" y="2295144"/>
                </a:moveTo>
                <a:lnTo>
                  <a:pt x="282702" y="50291"/>
                </a:lnTo>
                <a:lnTo>
                  <a:pt x="281940" y="50291"/>
                </a:lnTo>
                <a:lnTo>
                  <a:pt x="281940" y="2294382"/>
                </a:lnTo>
                <a:lnTo>
                  <a:pt x="282702" y="2295144"/>
                </a:lnTo>
                <a:close/>
              </a:path>
              <a:path w="559434" h="4683759">
                <a:moveTo>
                  <a:pt x="282702" y="2296668"/>
                </a:moveTo>
                <a:lnTo>
                  <a:pt x="281940" y="2294382"/>
                </a:lnTo>
                <a:lnTo>
                  <a:pt x="281940" y="2295906"/>
                </a:lnTo>
                <a:lnTo>
                  <a:pt x="282702" y="2296668"/>
                </a:lnTo>
                <a:close/>
              </a:path>
              <a:path w="559434" h="4683759">
                <a:moveTo>
                  <a:pt x="282702" y="2385822"/>
                </a:moveTo>
                <a:lnTo>
                  <a:pt x="281940" y="2387346"/>
                </a:lnTo>
                <a:lnTo>
                  <a:pt x="282549" y="2386431"/>
                </a:lnTo>
                <a:lnTo>
                  <a:pt x="282702" y="2385822"/>
                </a:lnTo>
                <a:close/>
              </a:path>
              <a:path w="559434" h="4683759">
                <a:moveTo>
                  <a:pt x="282549" y="2386431"/>
                </a:moveTo>
                <a:lnTo>
                  <a:pt x="281940" y="2387346"/>
                </a:lnTo>
                <a:lnTo>
                  <a:pt x="281940" y="2388870"/>
                </a:lnTo>
                <a:lnTo>
                  <a:pt x="282549" y="2386431"/>
                </a:lnTo>
                <a:close/>
              </a:path>
              <a:path w="559434" h="4683759">
                <a:moveTo>
                  <a:pt x="282702" y="4632960"/>
                </a:moveTo>
                <a:lnTo>
                  <a:pt x="281940" y="2388870"/>
                </a:lnTo>
                <a:lnTo>
                  <a:pt x="281940" y="4632960"/>
                </a:lnTo>
                <a:lnTo>
                  <a:pt x="282702" y="4632960"/>
                </a:lnTo>
                <a:close/>
              </a:path>
              <a:path w="559434" h="4683759">
                <a:moveTo>
                  <a:pt x="282702" y="2386203"/>
                </a:moveTo>
                <a:lnTo>
                  <a:pt x="282702" y="2385822"/>
                </a:lnTo>
                <a:lnTo>
                  <a:pt x="282549" y="2386431"/>
                </a:lnTo>
                <a:lnTo>
                  <a:pt x="282702" y="2386203"/>
                </a:lnTo>
                <a:close/>
              </a:path>
              <a:path w="559434" h="4683759">
                <a:moveTo>
                  <a:pt x="525780" y="2336292"/>
                </a:moveTo>
                <a:lnTo>
                  <a:pt x="463098" y="2333545"/>
                </a:lnTo>
                <a:lnTo>
                  <a:pt x="393858" y="2327746"/>
                </a:lnTo>
                <a:lnTo>
                  <a:pt x="349758" y="2321052"/>
                </a:lnTo>
                <a:lnTo>
                  <a:pt x="297206" y="2307038"/>
                </a:lnTo>
                <a:lnTo>
                  <a:pt x="282702" y="2296668"/>
                </a:lnTo>
                <a:lnTo>
                  <a:pt x="283464" y="2298192"/>
                </a:lnTo>
                <a:lnTo>
                  <a:pt x="283463" y="2310690"/>
                </a:lnTo>
                <a:lnTo>
                  <a:pt x="320186" y="2325393"/>
                </a:lnTo>
                <a:lnTo>
                  <a:pt x="371932" y="2335780"/>
                </a:lnTo>
                <a:lnTo>
                  <a:pt x="426706" y="2341603"/>
                </a:lnTo>
                <a:lnTo>
                  <a:pt x="432658" y="2341044"/>
                </a:lnTo>
                <a:lnTo>
                  <a:pt x="465866" y="2338823"/>
                </a:lnTo>
                <a:lnTo>
                  <a:pt x="498348" y="2337054"/>
                </a:lnTo>
                <a:lnTo>
                  <a:pt x="525780" y="2336292"/>
                </a:lnTo>
                <a:close/>
              </a:path>
              <a:path w="559434" h="4683759">
                <a:moveTo>
                  <a:pt x="559308" y="2344674"/>
                </a:moveTo>
                <a:lnTo>
                  <a:pt x="559308" y="2338578"/>
                </a:lnTo>
                <a:lnTo>
                  <a:pt x="557022" y="2336292"/>
                </a:lnTo>
                <a:lnTo>
                  <a:pt x="525780" y="2336292"/>
                </a:lnTo>
                <a:lnTo>
                  <a:pt x="498348" y="2337054"/>
                </a:lnTo>
                <a:lnTo>
                  <a:pt x="465294" y="2338854"/>
                </a:lnTo>
                <a:lnTo>
                  <a:pt x="432658" y="2341044"/>
                </a:lnTo>
                <a:lnTo>
                  <a:pt x="426706" y="2341603"/>
                </a:lnTo>
                <a:lnTo>
                  <a:pt x="427719" y="2341710"/>
                </a:lnTo>
                <a:lnTo>
                  <a:pt x="481138" y="2344873"/>
                </a:lnTo>
                <a:lnTo>
                  <a:pt x="525780" y="2346960"/>
                </a:lnTo>
                <a:lnTo>
                  <a:pt x="557022" y="2346960"/>
                </a:lnTo>
                <a:lnTo>
                  <a:pt x="559308" y="234467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1097" y="4547616"/>
            <a:ext cx="15811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266" y="408658"/>
            <a:ext cx="8944610" cy="120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265" marR="5080" indent="-1092200">
              <a:lnSpc>
                <a:spcPct val="100299"/>
              </a:lnSpc>
            </a:pPr>
            <a:r>
              <a:rPr sz="3950" b="0" spc="-20" dirty="0">
                <a:latin typeface="Calibri"/>
                <a:cs typeface="Calibri"/>
              </a:rPr>
              <a:t>Why </a:t>
            </a:r>
            <a:r>
              <a:rPr sz="3950" b="0" dirty="0">
                <a:latin typeface="Calibri"/>
                <a:cs typeface="Calibri"/>
              </a:rPr>
              <a:t>successor of x </a:t>
            </a:r>
            <a:r>
              <a:rPr sz="3950" b="0" spc="-15" dirty="0">
                <a:latin typeface="Calibri"/>
                <a:cs typeface="Calibri"/>
              </a:rPr>
              <a:t>can </a:t>
            </a:r>
            <a:r>
              <a:rPr sz="3950" b="0" spc="5" dirty="0">
                <a:latin typeface="Calibri"/>
                <a:cs typeface="Calibri"/>
              </a:rPr>
              <a:t>be </a:t>
            </a:r>
            <a:r>
              <a:rPr sz="3950" b="0" dirty="0">
                <a:latin typeface="Calibri"/>
                <a:cs typeface="Calibri"/>
              </a:rPr>
              <a:t>used </a:t>
            </a:r>
            <a:r>
              <a:rPr sz="3950" b="0" spc="-30" dirty="0">
                <a:latin typeface="Calibri"/>
                <a:cs typeface="Calibri"/>
              </a:rPr>
              <a:t>for </a:t>
            </a:r>
            <a:r>
              <a:rPr sz="3950" b="0" spc="-5" dirty="0">
                <a:latin typeface="Calibri"/>
                <a:cs typeface="Calibri"/>
              </a:rPr>
              <a:t>deletion  </a:t>
            </a:r>
            <a:r>
              <a:rPr sz="3950" b="0" dirty="0">
                <a:latin typeface="Calibri"/>
                <a:cs typeface="Calibri"/>
              </a:rPr>
              <a:t>of a </a:t>
            </a:r>
            <a:r>
              <a:rPr sz="3950" b="0" spc="-5" dirty="0">
                <a:latin typeface="Calibri"/>
                <a:cs typeface="Calibri"/>
              </a:rPr>
              <a:t>BST </a:t>
            </a:r>
            <a:r>
              <a:rPr sz="3950" b="0" spc="-25" dirty="0">
                <a:latin typeface="Calibri"/>
                <a:cs typeface="Calibri"/>
              </a:rPr>
              <a:t>vertex </a:t>
            </a:r>
            <a:r>
              <a:rPr sz="3950" b="0" dirty="0">
                <a:latin typeface="Calibri"/>
                <a:cs typeface="Calibri"/>
              </a:rPr>
              <a:t>x with </a:t>
            </a:r>
            <a:r>
              <a:rPr sz="3950" b="0" spc="5" dirty="0">
                <a:latin typeface="Calibri"/>
                <a:cs typeface="Calibri"/>
              </a:rPr>
              <a:t>2</a:t>
            </a:r>
            <a:r>
              <a:rPr sz="3950" b="0" spc="-65" dirty="0">
                <a:latin typeface="Calibri"/>
                <a:cs typeface="Calibri"/>
              </a:rPr>
              <a:t> </a:t>
            </a:r>
            <a:r>
              <a:rPr sz="3950" b="0" spc="-5" dirty="0">
                <a:latin typeface="Calibri"/>
                <a:cs typeface="Calibri"/>
              </a:rPr>
              <a:t>children?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770" y="1903984"/>
            <a:ext cx="8830310" cy="436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Claim: Successor of </a:t>
            </a:r>
            <a:r>
              <a:rPr sz="3050" b="1" spc="10" dirty="0">
                <a:latin typeface="Calibri"/>
                <a:cs typeface="Calibri"/>
              </a:rPr>
              <a:t>x </a:t>
            </a:r>
            <a:r>
              <a:rPr sz="3050" spc="10" dirty="0">
                <a:latin typeface="Calibri"/>
                <a:cs typeface="Calibri"/>
              </a:rPr>
              <a:t>has </a:t>
            </a:r>
            <a:r>
              <a:rPr sz="3050" spc="-5" dirty="0">
                <a:latin typeface="Calibri"/>
                <a:cs typeface="Calibri"/>
              </a:rPr>
              <a:t>at </a:t>
            </a:r>
            <a:r>
              <a:rPr sz="3050" dirty="0">
                <a:latin typeface="Calibri"/>
                <a:cs typeface="Calibri"/>
              </a:rPr>
              <a:t>most </a:t>
            </a:r>
            <a:r>
              <a:rPr sz="3050" spc="10" dirty="0">
                <a:latin typeface="Calibri"/>
                <a:cs typeface="Calibri"/>
              </a:rPr>
              <a:t>1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child!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5" dirty="0">
                <a:latin typeface="Calibri"/>
                <a:cs typeface="Calibri"/>
              </a:rPr>
              <a:t>Easier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5" dirty="0">
                <a:latin typeface="Calibri"/>
                <a:cs typeface="Calibri"/>
              </a:rPr>
              <a:t>delete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not </a:t>
            </a:r>
            <a:r>
              <a:rPr sz="2650" spc="-15" dirty="0">
                <a:latin typeface="Calibri"/>
                <a:cs typeface="Calibri"/>
              </a:rPr>
              <a:t>violate BST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property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Proof: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5" dirty="0">
                <a:latin typeface="Calibri"/>
                <a:cs typeface="Calibri"/>
              </a:rPr>
              <a:t>Vertex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10" dirty="0">
                <a:latin typeface="Calibri"/>
                <a:cs typeface="Calibri"/>
              </a:rPr>
              <a:t>has </a:t>
            </a:r>
            <a:r>
              <a:rPr sz="2650" spc="-20" dirty="0">
                <a:latin typeface="Calibri"/>
                <a:cs typeface="Calibri"/>
              </a:rPr>
              <a:t>two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children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5" dirty="0">
                <a:latin typeface="Calibri"/>
                <a:cs typeface="Calibri"/>
              </a:rPr>
              <a:t>Therefore, vertex </a:t>
            </a:r>
            <a:r>
              <a:rPr sz="2600" b="1" spc="15" dirty="0">
                <a:latin typeface="Calibri"/>
                <a:cs typeface="Calibri"/>
              </a:rPr>
              <a:t>x </a:t>
            </a:r>
            <a:r>
              <a:rPr sz="2600" spc="5" dirty="0">
                <a:latin typeface="Calibri"/>
                <a:cs typeface="Calibri"/>
              </a:rPr>
              <a:t>must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b="1" spc="1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b="1" spc="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6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Calibri"/>
                <a:cs typeface="Calibri"/>
              </a:rPr>
              <a:t>child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Successor of </a:t>
            </a:r>
            <a:r>
              <a:rPr sz="2650" b="1" spc="-5" dirty="0">
                <a:latin typeface="Calibri"/>
                <a:cs typeface="Calibri"/>
              </a:rPr>
              <a:t>x </a:t>
            </a:r>
            <a:r>
              <a:rPr sz="2650" spc="-20" dirty="0">
                <a:latin typeface="Calibri"/>
                <a:cs typeface="Calibri"/>
              </a:rPr>
              <a:t>must </a:t>
            </a:r>
            <a:r>
              <a:rPr sz="2650" spc="-10" dirty="0">
                <a:latin typeface="Calibri"/>
                <a:cs typeface="Calibri"/>
              </a:rPr>
              <a:t>then be the minimum of the right </a:t>
            </a:r>
            <a:r>
              <a:rPr sz="2650" spc="-15" dirty="0">
                <a:latin typeface="Calibri"/>
                <a:cs typeface="Calibri"/>
              </a:rPr>
              <a:t>subtree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5" dirty="0">
                <a:latin typeface="Calibri"/>
                <a:cs typeface="Calibri"/>
              </a:rPr>
              <a:t>minimum element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BST </a:t>
            </a:r>
            <a:r>
              <a:rPr sz="2600" spc="15" dirty="0">
                <a:latin typeface="Calibri"/>
                <a:cs typeface="Calibri"/>
              </a:rPr>
              <a:t>has no </a:t>
            </a:r>
            <a:r>
              <a:rPr sz="2600" spc="5" dirty="0">
                <a:latin typeface="Calibri"/>
                <a:cs typeface="Calibri"/>
              </a:rPr>
              <a:t>left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child!!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89890" algn="l"/>
              </a:tabLst>
            </a:pPr>
            <a:r>
              <a:rPr sz="2600" i="1" spc="-5" dirty="0">
                <a:latin typeface="Calibri"/>
                <a:cs typeface="Calibri"/>
              </a:rPr>
              <a:t>So, </a:t>
            </a:r>
            <a:r>
              <a:rPr sz="2600" i="1" spc="5" dirty="0">
                <a:latin typeface="Calibri"/>
                <a:cs typeface="Calibri"/>
              </a:rPr>
              <a:t>successor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b="1" i="1" spc="15" dirty="0">
                <a:latin typeface="Calibri"/>
                <a:cs typeface="Calibri"/>
              </a:rPr>
              <a:t>x </a:t>
            </a:r>
            <a:r>
              <a:rPr sz="2600" i="1" spc="15" dirty="0">
                <a:latin typeface="Calibri"/>
                <a:cs typeface="Calibri"/>
              </a:rPr>
              <a:t>has </a:t>
            </a:r>
            <a:r>
              <a:rPr sz="2600" i="1" spc="10" dirty="0">
                <a:latin typeface="Calibri"/>
                <a:cs typeface="Calibri"/>
              </a:rPr>
              <a:t>at most </a:t>
            </a:r>
            <a:r>
              <a:rPr sz="2600" i="1" spc="20" dirty="0">
                <a:latin typeface="Calibri"/>
                <a:cs typeface="Calibri"/>
              </a:rPr>
              <a:t>1 </a:t>
            </a:r>
            <a:r>
              <a:rPr sz="2600" i="1" spc="10" dirty="0">
                <a:latin typeface="Calibri"/>
                <a:cs typeface="Calibri"/>
              </a:rPr>
              <a:t>child!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</a:t>
            </a:r>
            <a:endParaRPr sz="26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86255">
              <a:lnSpc>
                <a:spcPct val="100000"/>
              </a:lnSpc>
            </a:pPr>
            <a:r>
              <a:rPr b="0" spc="-95" dirty="0">
                <a:latin typeface="Calibri"/>
                <a:cs typeface="Calibri"/>
              </a:rPr>
              <a:t>BST: </a:t>
            </a:r>
            <a:r>
              <a:rPr b="0" spc="-10" dirty="0">
                <a:latin typeface="Calibri"/>
                <a:cs typeface="Calibri"/>
              </a:rPr>
              <a:t>Deletion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r>
              <a:rPr sz="3050" dirty="0"/>
              <a:t>Delete </a:t>
            </a:r>
            <a:r>
              <a:rPr sz="3050" spc="10" dirty="0"/>
              <a:t>a </a:t>
            </a:r>
            <a:r>
              <a:rPr sz="3050" spc="5" dirty="0"/>
              <a:t>BST </a:t>
            </a:r>
            <a:r>
              <a:rPr sz="3050" spc="-10" dirty="0"/>
              <a:t>vertex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/>
              <a:t>, find </a:t>
            </a:r>
            <a:r>
              <a:rPr sz="3050" b="1" spc="10" dirty="0">
                <a:latin typeface="Calibri"/>
                <a:cs typeface="Calibri"/>
              </a:rPr>
              <a:t>v </a:t>
            </a:r>
            <a:r>
              <a:rPr sz="3050" spc="10" dirty="0"/>
              <a:t>in 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), then </a:t>
            </a:r>
            <a:r>
              <a:rPr sz="3050" dirty="0"/>
              <a:t>three</a:t>
            </a:r>
            <a:r>
              <a:rPr sz="3050" spc="-20" dirty="0"/>
              <a:t> </a:t>
            </a:r>
            <a:r>
              <a:rPr sz="3050" spc="5" dirty="0"/>
              <a:t>cases:</a:t>
            </a:r>
            <a:endParaRPr sz="305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no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Just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corresponding BST </a:t>
            </a:r>
            <a:r>
              <a:rPr sz="2200" spc="-15" dirty="0">
                <a:latin typeface="Calibri"/>
                <a:cs typeface="Calibri"/>
              </a:rPr>
              <a:t>vertex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1 child </a:t>
            </a:r>
            <a:r>
              <a:rPr sz="2650" spc="-10" dirty="0"/>
              <a:t>(either </a:t>
            </a:r>
            <a:r>
              <a:rPr sz="2650" spc="-15" dirty="0"/>
              <a:t>left </a:t>
            </a:r>
            <a:r>
              <a:rPr sz="2650" spc="-10" dirty="0"/>
              <a:t>or</a:t>
            </a:r>
            <a:r>
              <a:rPr sz="2650" spc="30" dirty="0"/>
              <a:t> </a:t>
            </a:r>
            <a:r>
              <a:rPr sz="2650" spc="-15" dirty="0"/>
              <a:t>right):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Connect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.left (or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.right)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.parent </a:t>
            </a:r>
            <a:r>
              <a:rPr sz="2200" dirty="0">
                <a:latin typeface="Calibri"/>
                <a:cs typeface="Calibri"/>
              </a:rPr>
              <a:t>and vice </a:t>
            </a:r>
            <a:r>
              <a:rPr sz="2200" spc="-15" dirty="0">
                <a:latin typeface="Calibri"/>
                <a:cs typeface="Calibri"/>
              </a:rPr>
              <a:t>versa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5" dirty="0">
                <a:latin typeface="Calibri"/>
                <a:cs typeface="Calibri"/>
              </a:rPr>
              <a:t>remove </a:t>
            </a:r>
            <a:r>
              <a:rPr sz="2200" dirty="0">
                <a:latin typeface="Calibri"/>
                <a:cs typeface="Calibri"/>
              </a:rPr>
              <a:t>v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457200" indent="-37719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57200" algn="l"/>
              </a:tabLst>
            </a:pPr>
            <a:r>
              <a:rPr sz="2650" spc="-45" dirty="0"/>
              <a:t>Vertex </a:t>
            </a:r>
            <a:r>
              <a:rPr sz="2650" b="1" spc="-5" dirty="0">
                <a:latin typeface="Calibri"/>
                <a:cs typeface="Calibri"/>
              </a:rPr>
              <a:t>v </a:t>
            </a:r>
            <a:r>
              <a:rPr sz="2650" spc="-10" dirty="0"/>
              <a:t>has </a:t>
            </a:r>
            <a:r>
              <a:rPr sz="2650" spc="-5" dirty="0"/>
              <a:t>2</a:t>
            </a:r>
            <a:r>
              <a:rPr sz="2650" spc="-25" dirty="0"/>
              <a:t> </a:t>
            </a:r>
            <a:r>
              <a:rPr sz="2650" spc="-15" dirty="0"/>
              <a:t>children:</a:t>
            </a:r>
            <a:endParaRPr sz="265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= successor(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spc="-10" dirty="0">
                <a:latin typeface="Calibri"/>
                <a:cs typeface="Calibri"/>
              </a:rPr>
              <a:t>Replace </a:t>
            </a:r>
            <a:r>
              <a:rPr sz="2200" b="1" spc="-20" dirty="0">
                <a:latin typeface="Calibri"/>
                <a:cs typeface="Calibri"/>
              </a:rPr>
              <a:t>v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b="1" spc="-20" dirty="0">
                <a:latin typeface="Calibri"/>
                <a:cs typeface="Calibri"/>
              </a:rPr>
              <a:t>x</a:t>
            </a:r>
            <a:r>
              <a:rPr sz="2200" spc="-20" dirty="0">
                <a:latin typeface="Calibri"/>
                <a:cs typeface="Calibri"/>
              </a:rPr>
              <a:t>.key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O(1)</a:t>
            </a:r>
            <a:endParaRPr sz="2200">
              <a:latin typeface="Calibri"/>
              <a:cs typeface="Calibri"/>
            </a:endParaRPr>
          </a:p>
          <a:p>
            <a:pPr marL="897255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97890" algn="l"/>
              </a:tabLst>
            </a:pP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10" dirty="0">
                <a:latin typeface="Calibri"/>
                <a:cs typeface="Calibri"/>
              </a:rPr>
              <a:t>delete </a:t>
            </a:r>
            <a:r>
              <a:rPr sz="2200" b="1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.right </a:t>
            </a:r>
            <a:r>
              <a:rPr sz="2200" dirty="0">
                <a:latin typeface="Calibri"/>
                <a:cs typeface="Calibri"/>
              </a:rPr>
              <a:t>(otherwise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duplicate) 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0010">
              <a:lnSpc>
                <a:spcPct val="100000"/>
              </a:lnSpc>
              <a:spcBef>
                <a:spcPts val="695"/>
              </a:spcBef>
            </a:pPr>
            <a:r>
              <a:rPr sz="3050" spc="10" dirty="0"/>
              <a:t>Running time:</a:t>
            </a:r>
            <a:r>
              <a:rPr sz="3050" spc="-65" dirty="0"/>
              <a:t> </a:t>
            </a:r>
            <a:r>
              <a:rPr sz="3050" spc="10" dirty="0"/>
              <a:t>O(</a:t>
            </a:r>
            <a:r>
              <a:rPr sz="3050" b="1" spc="10" dirty="0">
                <a:latin typeface="Calibri"/>
                <a:cs typeface="Calibri"/>
              </a:rPr>
              <a:t>h</a:t>
            </a:r>
            <a:r>
              <a:rPr sz="3050" spc="10" dirty="0"/>
              <a:t>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5E09-7326-1640-B2D8-9451D478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547A-F253-AD43-8FF3-54E982AF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CD42-FE4D-FE41-ACE6-BDA943A7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6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9670">
              <a:lnSpc>
                <a:spcPct val="100000"/>
              </a:lnSpc>
            </a:pPr>
            <a:r>
              <a:rPr spc="-100" dirty="0"/>
              <a:t>Now, </a:t>
            </a:r>
            <a:r>
              <a:rPr spc="-25" dirty="0"/>
              <a:t>after we </a:t>
            </a:r>
            <a:r>
              <a:rPr spc="-5" dirty="0"/>
              <a:t>learn</a:t>
            </a:r>
            <a:r>
              <a:rPr spc="60" dirty="0"/>
              <a:t> </a:t>
            </a:r>
            <a:r>
              <a:rPr spc="-20" dirty="0"/>
              <a:t>BST…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985" y="1290700"/>
          <a:ext cx="10058399" cy="5599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292735" indent="-31432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16585" marR="512445" indent="-97155">
                        <a:lnSpc>
                          <a:spcPct val="101000"/>
                        </a:lnSpc>
                        <a:spcBef>
                          <a:spcPts val="135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Sorted  </a:t>
                      </a:r>
                      <a:r>
                        <a:rPr sz="3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BST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1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1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Search(age)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1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2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Insert(age)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3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FindOldest()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4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ListSortedAges()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5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NextOlder(age)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6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-5" dirty="0">
                          <a:latin typeface="Calibri"/>
                          <a:cs typeface="Calibri"/>
                        </a:rPr>
                        <a:t>Remove(age)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7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GetMedian()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O(1)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9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dirty="0">
                          <a:latin typeface="Calibri"/>
                          <a:cs typeface="Calibri"/>
                        </a:rPr>
                        <a:t>8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5" dirty="0">
                          <a:latin typeface="Calibri"/>
                          <a:cs typeface="Calibri"/>
                        </a:rPr>
                        <a:t>Rank(age)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O(n log</a:t>
                      </a:r>
                      <a:r>
                        <a:rPr sz="3050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70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spc="1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30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050" spc="10" dirty="0">
                          <a:latin typeface="Calibri"/>
                          <a:cs typeface="Calibri"/>
                        </a:rPr>
                        <a:t>n)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70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05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3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8564" y="7134390"/>
            <a:ext cx="742124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It is all </a:t>
            </a:r>
            <a:r>
              <a:rPr sz="3050" spc="10" dirty="0">
                <a:latin typeface="Calibri"/>
                <a:cs typeface="Calibri"/>
              </a:rPr>
              <a:t>now depends on </a:t>
            </a:r>
            <a:r>
              <a:rPr sz="3050" b="1" spc="5" dirty="0">
                <a:latin typeface="Calibri"/>
                <a:cs typeface="Calibri"/>
              </a:rPr>
              <a:t>‘h’</a:t>
            </a:r>
            <a:r>
              <a:rPr sz="3050" spc="5" dirty="0">
                <a:latin typeface="Calibri"/>
                <a:cs typeface="Calibri"/>
              </a:rPr>
              <a:t>… </a:t>
            </a:r>
            <a:r>
              <a:rPr sz="3050" spc="25" dirty="0">
                <a:latin typeface="Wingdings"/>
                <a:cs typeface="Wingdings"/>
              </a:rPr>
              <a:t>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Calibri"/>
                <a:cs typeface="Calibri"/>
              </a:rPr>
              <a:t>next lecture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20" dirty="0">
                <a:latin typeface="Wingdings"/>
                <a:cs typeface="Wingdings"/>
              </a:rPr>
              <a:t></a:t>
            </a:r>
            <a:endParaRPr sz="30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5453" y="366522"/>
            <a:ext cx="7800594" cy="694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1545" y="6511797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994" y="2234691"/>
            <a:ext cx="3325495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500">
              <a:latin typeface="Calibri"/>
              <a:cs typeface="Calibri"/>
            </a:endParaRPr>
          </a:p>
          <a:p>
            <a:pPr marL="991235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500">
              <a:latin typeface="Calibri"/>
              <a:cs typeface="Calibri"/>
            </a:endParaRPr>
          </a:p>
          <a:p>
            <a:pPr marL="1828164">
              <a:lnSpc>
                <a:spcPct val="100000"/>
              </a:lnSpc>
              <a:spcBef>
                <a:spcPts val="2260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3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655"/>
              </a:spcBef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0278" y="5640070"/>
            <a:ext cx="480059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3941" y="5217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2726" y="13629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8205">
              <a:lnSpc>
                <a:spcPct val="100000"/>
              </a:lnSpc>
            </a:pPr>
            <a:r>
              <a:rPr spc="-70" dirty="0"/>
              <a:t>Worst </a:t>
            </a:r>
            <a:r>
              <a:rPr spc="-15" dirty="0"/>
              <a:t>case height </a:t>
            </a:r>
            <a:r>
              <a:rPr spc="-5" dirty="0"/>
              <a:t>of a</a:t>
            </a:r>
            <a:r>
              <a:rPr spc="20" dirty="0"/>
              <a:t> </a:t>
            </a:r>
            <a:r>
              <a:rPr spc="-25" dirty="0"/>
              <a:t>BST</a:t>
            </a:r>
          </a:p>
          <a:p>
            <a:pPr marL="6054090">
              <a:lnSpc>
                <a:spcPct val="100000"/>
              </a:lnSpc>
              <a:spcBef>
                <a:spcPts val="60"/>
              </a:spcBef>
            </a:pPr>
            <a:r>
              <a:rPr sz="4400" b="0" spc="-5" dirty="0">
                <a:solidFill>
                  <a:srgbClr val="FF0000"/>
                </a:solidFill>
                <a:latin typeface="Calibri"/>
                <a:cs typeface="Calibri"/>
              </a:rPr>
              <a:t>h = O(n)…</a:t>
            </a:r>
            <a:r>
              <a:rPr sz="4400" b="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0" spc="-5" dirty="0">
                <a:solidFill>
                  <a:srgbClr val="FF0000"/>
                </a:solidFill>
                <a:latin typeface="Wingdings"/>
                <a:cs typeface="Wingdings"/>
              </a:rPr>
              <a:t>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456" y="5988050"/>
            <a:ext cx="3555365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70"/>
              </a:lnSpc>
            </a:pPr>
            <a:r>
              <a:rPr sz="2650" spc="-10" dirty="0">
                <a:latin typeface="Calibri"/>
                <a:cs typeface="Calibri"/>
              </a:rPr>
              <a:t>Can </a:t>
            </a:r>
            <a:r>
              <a:rPr sz="2650" spc="-2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spot one </a:t>
            </a:r>
            <a:r>
              <a:rPr sz="2650" spc="-20" dirty="0">
                <a:latin typeface="Calibri"/>
                <a:cs typeface="Calibri"/>
              </a:rPr>
              <a:t>more  </a:t>
            </a:r>
            <a:r>
              <a:rPr sz="2650" spc="-30" dirty="0">
                <a:latin typeface="Calibri"/>
                <a:cs typeface="Calibri"/>
              </a:rPr>
              <a:t>worst </a:t>
            </a:r>
            <a:r>
              <a:rPr sz="2650" spc="-15" dirty="0">
                <a:latin typeface="Calibri"/>
                <a:cs typeface="Calibri"/>
              </a:rPr>
              <a:t>case </a:t>
            </a:r>
            <a:r>
              <a:rPr sz="2650" spc="-10" dirty="0">
                <a:latin typeface="Calibri"/>
                <a:cs typeface="Calibri"/>
              </a:rPr>
              <a:t>scenario using  the same </a:t>
            </a:r>
            <a:r>
              <a:rPr sz="2650" spc="-15" dirty="0">
                <a:latin typeface="Calibri"/>
                <a:cs typeface="Calibri"/>
              </a:rPr>
              <a:t>set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numbers?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766570">
              <a:lnSpc>
                <a:spcPct val="100000"/>
              </a:lnSpc>
            </a:pPr>
            <a:r>
              <a:rPr spc="-45" dirty="0"/>
              <a:t>Java</a:t>
            </a:r>
            <a:r>
              <a:rPr spc="-5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98650"/>
            <a:ext cx="8032115" cy="32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See </a:t>
            </a:r>
            <a:r>
              <a:rPr sz="3500" spc="-5" dirty="0">
                <a:latin typeface="Calibri"/>
                <a:cs typeface="Calibri"/>
              </a:rPr>
              <a:t>BSTDemo.java (you can </a:t>
            </a:r>
            <a:r>
              <a:rPr sz="3500" spc="5" dirty="0">
                <a:latin typeface="Calibri"/>
                <a:cs typeface="Calibri"/>
              </a:rPr>
              <a:t>use this </a:t>
            </a:r>
            <a:r>
              <a:rPr sz="3500" spc="-20" dirty="0">
                <a:latin typeface="Calibri"/>
                <a:cs typeface="Calibri"/>
              </a:rPr>
              <a:t>for</a:t>
            </a:r>
            <a:r>
              <a:rPr sz="3500" spc="4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PS2)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Concepts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covered:</a:t>
            </a:r>
            <a:endParaRPr sz="3500">
              <a:latin typeface="Calibri"/>
              <a:cs typeface="Calibri"/>
            </a:endParaRPr>
          </a:p>
          <a:p>
            <a:pPr marL="578485" marR="873760" indent="-565785">
              <a:lnSpc>
                <a:spcPct val="101000"/>
              </a:lnSpc>
              <a:spcBef>
                <a:spcPts val="765"/>
              </a:spcBef>
              <a:buAutoNum type="arabicPeriod"/>
              <a:tabLst>
                <a:tab pos="579120" algn="l"/>
              </a:tabLst>
            </a:pP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Object </a:t>
            </a:r>
            <a:r>
              <a:rPr sz="3050" dirty="0">
                <a:latin typeface="Calibri"/>
                <a:cs typeface="Calibri"/>
              </a:rPr>
              <a:t>Oriented Programming </a:t>
            </a:r>
            <a:r>
              <a:rPr sz="3050" spc="10" dirty="0">
                <a:latin typeface="Calibri"/>
                <a:cs typeface="Calibri"/>
              </a:rPr>
              <a:t>(OOP)  </a:t>
            </a:r>
            <a:r>
              <a:rPr sz="3050" dirty="0">
                <a:latin typeface="Calibri"/>
                <a:cs typeface="Calibri"/>
              </a:rPr>
              <a:t>implementation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5" dirty="0">
                <a:latin typeface="Calibri"/>
                <a:cs typeface="Calibri"/>
              </a:rPr>
              <a:t>BST </a:t>
            </a:r>
            <a:r>
              <a:rPr sz="3050" spc="-5" dirty="0">
                <a:latin typeface="Calibri"/>
                <a:cs typeface="Calibri"/>
              </a:rPr>
              <a:t>data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</a:t>
            </a:r>
            <a:endParaRPr sz="30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79120" algn="l"/>
              </a:tabLst>
            </a:pP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dirty="0">
                <a:latin typeface="Calibri"/>
                <a:cs typeface="Calibri"/>
              </a:rPr>
              <a:t>Error </a:t>
            </a:r>
            <a:r>
              <a:rPr sz="3050" spc="10" dirty="0">
                <a:latin typeface="Calibri"/>
                <a:cs typeface="Calibri"/>
              </a:rPr>
              <a:t>Handling: </a:t>
            </a:r>
            <a:r>
              <a:rPr sz="3050" dirty="0">
                <a:latin typeface="Calibri"/>
                <a:cs typeface="Calibri"/>
              </a:rPr>
              <a:t>Throw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-5" dirty="0">
                <a:latin typeface="Calibri"/>
                <a:cs typeface="Calibri"/>
              </a:rPr>
              <a:t>Catch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Exception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438150">
              <a:lnSpc>
                <a:spcPct val="100000"/>
              </a:lnSpc>
            </a:pPr>
            <a:r>
              <a:rPr spc="-5" dirty="0"/>
              <a:t>The </a:t>
            </a:r>
            <a:r>
              <a:rPr spc="-20" dirty="0"/>
              <a:t>Baby </a:t>
            </a:r>
            <a:r>
              <a:rPr spc="-5" dirty="0"/>
              <a:t>Names </a:t>
            </a:r>
            <a:r>
              <a:rPr spc="-15" dirty="0"/>
              <a:t>Problem</a:t>
            </a:r>
            <a:r>
              <a:rPr spc="-75" dirty="0"/>
              <a:t> </a:t>
            </a:r>
            <a:r>
              <a:rPr spc="-5" dirty="0"/>
              <a:t>(PS2)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655" y="1899038"/>
            <a:ext cx="7631430" cy="453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900"/>
              </a:lnSpc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list </a:t>
            </a:r>
            <a:r>
              <a:rPr sz="3050" spc="10" dirty="0">
                <a:latin typeface="Calibri"/>
                <a:cs typeface="Calibri"/>
              </a:rPr>
              <a:t>of male and </a:t>
            </a:r>
            <a:r>
              <a:rPr sz="3050" spc="-5" dirty="0">
                <a:latin typeface="Calibri"/>
                <a:cs typeface="Calibri"/>
              </a:rPr>
              <a:t>female </a:t>
            </a:r>
            <a:r>
              <a:rPr sz="3050" spc="10" dirty="0">
                <a:latin typeface="Calibri"/>
                <a:cs typeface="Calibri"/>
              </a:rPr>
              <a:t>baby names  </a:t>
            </a:r>
            <a:r>
              <a:rPr sz="3050" spc="5" dirty="0">
                <a:latin typeface="Calibri"/>
                <a:cs typeface="Calibri"/>
              </a:rPr>
              <a:t>suggestions </a:t>
            </a:r>
            <a:r>
              <a:rPr sz="3050" i="1" spc="10" dirty="0">
                <a:latin typeface="Calibri"/>
                <a:cs typeface="Calibri"/>
              </a:rPr>
              <a:t>(from </a:t>
            </a:r>
            <a:r>
              <a:rPr sz="3050" i="1" spc="5" dirty="0">
                <a:latin typeface="Calibri"/>
                <a:cs typeface="Calibri"/>
              </a:rPr>
              <a:t>your parents, </a:t>
            </a:r>
            <a:r>
              <a:rPr sz="3050" i="1" spc="10" dirty="0">
                <a:latin typeface="Calibri"/>
                <a:cs typeface="Calibri"/>
              </a:rPr>
              <a:t>in‐laws, friends,  </a:t>
            </a:r>
            <a:r>
              <a:rPr sz="3050" i="1" spc="-10" dirty="0">
                <a:latin typeface="Calibri"/>
                <a:cs typeface="Calibri"/>
              </a:rPr>
              <a:t>yourself, </a:t>
            </a:r>
            <a:r>
              <a:rPr sz="3050" i="1" dirty="0">
                <a:latin typeface="Calibri"/>
                <a:cs typeface="Calibri"/>
              </a:rPr>
              <a:t>Internet, </a:t>
            </a:r>
            <a:r>
              <a:rPr sz="3050" b="1" i="1" spc="-5" dirty="0">
                <a:latin typeface="Calibri"/>
                <a:cs typeface="Calibri"/>
              </a:rPr>
              <a:t>etc</a:t>
            </a:r>
            <a:r>
              <a:rPr sz="3050" i="1" spc="-5" dirty="0">
                <a:latin typeface="Calibri"/>
                <a:cs typeface="Calibri"/>
              </a:rPr>
              <a:t>), </a:t>
            </a:r>
            <a:r>
              <a:rPr sz="3050" i="1" spc="5" dirty="0">
                <a:latin typeface="Calibri"/>
                <a:cs typeface="Calibri"/>
              </a:rPr>
              <a:t>your </a:t>
            </a:r>
            <a:r>
              <a:rPr sz="3050" i="1" dirty="0">
                <a:latin typeface="Calibri"/>
                <a:cs typeface="Calibri"/>
              </a:rPr>
              <a:t>task </a:t>
            </a:r>
            <a:r>
              <a:rPr sz="3050" i="1" spc="5" dirty="0">
                <a:latin typeface="Calibri"/>
                <a:cs typeface="Calibri"/>
              </a:rPr>
              <a:t>is </a:t>
            </a:r>
            <a:r>
              <a:rPr sz="3050" i="1" spc="-10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answer  </a:t>
            </a:r>
            <a:r>
              <a:rPr sz="3050" spc="15" dirty="0">
                <a:latin typeface="Calibri"/>
                <a:cs typeface="Calibri"/>
              </a:rPr>
              <a:t>some </a:t>
            </a:r>
            <a:r>
              <a:rPr sz="3050" spc="5" dirty="0">
                <a:latin typeface="Calibri"/>
                <a:cs typeface="Calibri"/>
              </a:rPr>
              <a:t>queries </a:t>
            </a:r>
            <a:r>
              <a:rPr sz="3050" spc="10" dirty="0">
                <a:latin typeface="Calibri"/>
                <a:cs typeface="Calibri"/>
              </a:rPr>
              <a:t>(see the </a:t>
            </a:r>
            <a:r>
              <a:rPr sz="3050" dirty="0">
                <a:latin typeface="Calibri"/>
                <a:cs typeface="Calibri"/>
              </a:rPr>
              <a:t>next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slide)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 marR="1718945">
              <a:lnSpc>
                <a:spcPts val="3329"/>
              </a:lnSpc>
            </a:pPr>
            <a:r>
              <a:rPr sz="3050" i="1" spc="10" dirty="0">
                <a:latin typeface="Calibri"/>
                <a:cs typeface="Calibri"/>
              </a:rPr>
              <a:t>This problem </a:t>
            </a:r>
            <a:r>
              <a:rPr sz="3050" i="1" spc="5" dirty="0">
                <a:latin typeface="Calibri"/>
                <a:cs typeface="Calibri"/>
              </a:rPr>
              <a:t>is </a:t>
            </a:r>
            <a:r>
              <a:rPr sz="3050" i="1" spc="10" dirty="0">
                <a:latin typeface="Calibri"/>
                <a:cs typeface="Calibri"/>
              </a:rPr>
              <a:t>always </a:t>
            </a:r>
            <a:r>
              <a:rPr sz="3050" dirty="0">
                <a:latin typeface="Calibri"/>
                <a:cs typeface="Calibri"/>
              </a:rPr>
              <a:t>encountered  </a:t>
            </a:r>
            <a:r>
              <a:rPr sz="3050" spc="5" dirty="0">
                <a:latin typeface="Calibri"/>
                <a:cs typeface="Calibri"/>
              </a:rPr>
              <a:t>by every </a:t>
            </a:r>
            <a:r>
              <a:rPr sz="3050" dirty="0">
                <a:latin typeface="Calibri"/>
                <a:cs typeface="Calibri"/>
              </a:rPr>
              <a:t>parents </a:t>
            </a:r>
            <a:r>
              <a:rPr sz="3050" spc="10" dirty="0">
                <a:latin typeface="Calibri"/>
                <a:cs typeface="Calibri"/>
              </a:rPr>
              <a:t>with new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baby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1718945">
              <a:lnSpc>
                <a:spcPts val="3320"/>
              </a:lnSpc>
            </a:pPr>
            <a:r>
              <a:rPr sz="3050" spc="10" dirty="0">
                <a:latin typeface="Calibri"/>
                <a:cs typeface="Calibri"/>
              </a:rPr>
              <a:t>(Including the </a:t>
            </a:r>
            <a:r>
              <a:rPr sz="3050" spc="5" dirty="0">
                <a:latin typeface="Calibri"/>
                <a:cs typeface="Calibri"/>
              </a:rPr>
              <a:t>search </a:t>
            </a:r>
            <a:r>
              <a:rPr sz="3050" spc="-15" dirty="0">
                <a:latin typeface="Calibri"/>
                <a:cs typeface="Calibri"/>
              </a:rPr>
              <a:t>for </a:t>
            </a:r>
            <a:r>
              <a:rPr sz="3050" spc="10" dirty="0">
                <a:latin typeface="Calibri"/>
                <a:cs typeface="Calibri"/>
              </a:rPr>
              <a:t>baby Joshua  name, born on 16 July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2014)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5442" y="3838194"/>
            <a:ext cx="2702814" cy="357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911475">
              <a:lnSpc>
                <a:spcPct val="100000"/>
              </a:lnSpc>
            </a:pPr>
            <a:r>
              <a:rPr spc="-10" dirty="0"/>
              <a:t>PS2</a:t>
            </a:r>
            <a:r>
              <a:rPr spc="-95" dirty="0"/>
              <a:t> </a:t>
            </a:r>
            <a:r>
              <a:rPr spc="-10" dirty="0"/>
              <a:t>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64" y="1873250"/>
            <a:ext cx="8688705" cy="506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15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(Note: </a:t>
            </a:r>
            <a:r>
              <a:rPr sz="2200" spc="-20" dirty="0">
                <a:latin typeface="Calibri"/>
                <a:cs typeface="Calibri"/>
              </a:rPr>
              <a:t>Unlike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lecture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integer </a:t>
            </a:r>
            <a:r>
              <a:rPr sz="2200" spc="-20" dirty="0">
                <a:latin typeface="Calibri"/>
                <a:cs typeface="Calibri"/>
              </a:rPr>
              <a:t>keys,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keys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PS1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u="heavy" spc="-5" dirty="0">
                <a:latin typeface="Calibri"/>
                <a:cs typeface="Calibri"/>
              </a:rPr>
              <a:t>strings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3050" b="1" spc="-10" dirty="0">
                <a:latin typeface="Calibri"/>
                <a:cs typeface="Calibri"/>
              </a:rPr>
              <a:t>Easy: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letter?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b="1" spc="10" dirty="0">
                <a:latin typeface="Calibri"/>
                <a:cs typeface="Calibri"/>
              </a:rPr>
              <a:t>Medium: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5" dirty="0">
                <a:latin typeface="Calibri"/>
                <a:cs typeface="Calibri"/>
              </a:rPr>
              <a:t>start </a:t>
            </a:r>
            <a:r>
              <a:rPr sz="3050" spc="10" dirty="0">
                <a:latin typeface="Calibri"/>
                <a:cs typeface="Calibri"/>
              </a:rPr>
              <a:t>with 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prefix?</a:t>
            </a:r>
            <a:endParaRPr sz="3050">
              <a:latin typeface="Calibri"/>
              <a:cs typeface="Calibri"/>
            </a:endParaRPr>
          </a:p>
          <a:p>
            <a:pPr marL="515620" marR="523240">
              <a:lnSpc>
                <a:spcPts val="2850"/>
              </a:lnSpc>
              <a:spcBef>
                <a:spcPts val="710"/>
              </a:spcBef>
            </a:pPr>
            <a:r>
              <a:rPr sz="2600" i="1" spc="10" dirty="0">
                <a:latin typeface="Calibri"/>
                <a:cs typeface="Calibri"/>
              </a:rPr>
              <a:t>Definition: </a:t>
            </a:r>
            <a:r>
              <a:rPr sz="2600" i="1" spc="20" dirty="0">
                <a:latin typeface="Calibri"/>
                <a:cs typeface="Calibri"/>
              </a:rPr>
              <a:t>A </a:t>
            </a:r>
            <a:r>
              <a:rPr sz="2600" i="1" spc="10" dirty="0">
                <a:latin typeface="Calibri"/>
                <a:cs typeface="Calibri"/>
              </a:rPr>
              <a:t>prefix </a:t>
            </a:r>
            <a:r>
              <a:rPr sz="2600" i="1" spc="15" dirty="0">
                <a:latin typeface="Calibri"/>
                <a:cs typeface="Calibri"/>
              </a:rPr>
              <a:t>of </a:t>
            </a:r>
            <a:r>
              <a:rPr sz="2600" i="1" spc="20" dirty="0">
                <a:latin typeface="Calibri"/>
                <a:cs typeface="Calibri"/>
              </a:rPr>
              <a:t>a </a:t>
            </a:r>
            <a:r>
              <a:rPr sz="2600" i="1" spc="5" dirty="0">
                <a:latin typeface="Calibri"/>
                <a:cs typeface="Calibri"/>
              </a:rPr>
              <a:t>string </a:t>
            </a:r>
            <a:r>
              <a:rPr sz="2600" i="1" spc="15" dirty="0">
                <a:latin typeface="Calibri"/>
                <a:cs typeface="Calibri"/>
              </a:rPr>
              <a:t>T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0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00" i="1" spc="-5" dirty="0">
                <a:latin typeface="Calibri"/>
                <a:cs typeface="Calibri"/>
              </a:rPr>
              <a:t>…T</a:t>
            </a:r>
            <a:r>
              <a:rPr sz="2625" i="1" spc="-7" baseline="-20634" dirty="0">
                <a:latin typeface="Calibri"/>
                <a:cs typeface="Calibri"/>
              </a:rPr>
              <a:t>n‐1 </a:t>
            </a:r>
            <a:r>
              <a:rPr sz="2600" i="1" spc="10" dirty="0">
                <a:latin typeface="Calibri"/>
                <a:cs typeface="Calibri"/>
              </a:rPr>
              <a:t>with length </a:t>
            </a:r>
            <a:r>
              <a:rPr sz="2600" i="1" spc="20" dirty="0">
                <a:latin typeface="Calibri"/>
                <a:cs typeface="Calibri"/>
              </a:rPr>
              <a:t>n  </a:t>
            </a:r>
            <a:r>
              <a:rPr sz="2650" i="1" spc="-10" dirty="0">
                <a:latin typeface="Calibri"/>
                <a:cs typeface="Calibri"/>
              </a:rPr>
              <a:t>is </a:t>
            </a:r>
            <a:r>
              <a:rPr sz="2650" i="1" spc="-15" dirty="0">
                <a:latin typeface="Calibri"/>
                <a:cs typeface="Calibri"/>
              </a:rPr>
              <a:t>string </a:t>
            </a:r>
            <a:r>
              <a:rPr sz="2650" i="1" spc="-10" dirty="0">
                <a:latin typeface="Calibri"/>
                <a:cs typeface="Calibri"/>
              </a:rPr>
              <a:t>P </a:t>
            </a:r>
            <a:r>
              <a:rPr sz="2650" i="1" spc="-5" dirty="0">
                <a:latin typeface="Calibri"/>
                <a:cs typeface="Calibri"/>
              </a:rPr>
              <a:t>= </a:t>
            </a:r>
            <a:r>
              <a:rPr sz="2650" i="1" spc="-10" dirty="0">
                <a:latin typeface="Calibri"/>
                <a:cs typeface="Calibri"/>
              </a:rPr>
              <a:t>T</a:t>
            </a:r>
            <a:r>
              <a:rPr sz="2625" i="1" spc="-15" baseline="-20634" dirty="0">
                <a:latin typeface="Calibri"/>
                <a:cs typeface="Calibri"/>
              </a:rPr>
              <a:t>0</a:t>
            </a:r>
            <a:r>
              <a:rPr sz="2600" i="1" spc="-10" dirty="0">
                <a:latin typeface="Calibri"/>
                <a:cs typeface="Calibri"/>
              </a:rPr>
              <a:t>T</a:t>
            </a:r>
            <a:r>
              <a:rPr sz="2625" i="1" spc="-15" baseline="-20634" dirty="0">
                <a:latin typeface="Calibri"/>
                <a:cs typeface="Calibri"/>
              </a:rPr>
              <a:t>1</a:t>
            </a:r>
            <a:r>
              <a:rPr sz="2600" i="1" spc="-10" dirty="0">
                <a:latin typeface="Calibri"/>
                <a:cs typeface="Calibri"/>
              </a:rPr>
              <a:t>…T</a:t>
            </a:r>
            <a:r>
              <a:rPr sz="2625" i="1" spc="-15" baseline="-20634" dirty="0">
                <a:latin typeface="Calibri"/>
                <a:cs typeface="Calibri"/>
              </a:rPr>
              <a:t>m  </a:t>
            </a:r>
            <a:r>
              <a:rPr sz="2600" i="1" spc="20" dirty="0">
                <a:latin typeface="Calibri"/>
                <a:cs typeface="Calibri"/>
              </a:rPr>
              <a:t>where </a:t>
            </a:r>
            <a:r>
              <a:rPr sz="2600" i="1" spc="30" dirty="0">
                <a:latin typeface="Calibri"/>
                <a:cs typeface="Calibri"/>
              </a:rPr>
              <a:t>m </a:t>
            </a:r>
            <a:r>
              <a:rPr sz="2600" i="1" spc="20" dirty="0">
                <a:latin typeface="Calibri"/>
                <a:cs typeface="Calibri"/>
              </a:rPr>
              <a:t>&lt;</a:t>
            </a:r>
            <a:r>
              <a:rPr sz="2600" i="1" spc="-24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3050" b="1" dirty="0">
                <a:latin typeface="Calibri"/>
                <a:cs typeface="Calibri"/>
              </a:rPr>
              <a:t>Hard: </a:t>
            </a:r>
            <a:r>
              <a:rPr sz="3050" spc="10" dirty="0">
                <a:latin typeface="Calibri"/>
                <a:cs typeface="Calibri"/>
              </a:rPr>
              <a:t>Can </a:t>
            </a:r>
            <a:r>
              <a:rPr sz="3050" dirty="0">
                <a:latin typeface="Calibri"/>
                <a:cs typeface="Calibri"/>
              </a:rPr>
              <a:t>you </a:t>
            </a:r>
            <a:r>
              <a:rPr sz="3050" spc="10" dirty="0">
                <a:latin typeface="Calibri"/>
                <a:cs typeface="Calibri"/>
              </a:rPr>
              <a:t>do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without </a:t>
            </a:r>
            <a:r>
              <a:rPr sz="3050" spc="-15" dirty="0">
                <a:latin typeface="Calibri"/>
                <a:cs typeface="Calibri"/>
              </a:rPr>
              <a:t>Java </a:t>
            </a:r>
            <a:r>
              <a:rPr sz="3050" spc="10" dirty="0">
                <a:latin typeface="Calibri"/>
                <a:cs typeface="Calibri"/>
              </a:rPr>
              <a:t>API </a:t>
            </a:r>
            <a:r>
              <a:rPr sz="3050" dirty="0">
                <a:latin typeface="Calibri"/>
                <a:cs typeface="Calibri"/>
              </a:rPr>
              <a:t>library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050" b="1" spc="10" dirty="0">
                <a:solidFill>
                  <a:srgbClr val="FF0000"/>
                </a:solidFill>
                <a:latin typeface="Calibri"/>
                <a:cs typeface="Calibri"/>
              </a:rPr>
              <a:t>CS2010R</a:t>
            </a:r>
            <a:r>
              <a:rPr sz="3050" b="1" spc="10" dirty="0">
                <a:latin typeface="Calibri"/>
                <a:cs typeface="Calibri"/>
              </a:rPr>
              <a:t>: </a:t>
            </a:r>
            <a:r>
              <a:rPr sz="3050" spc="10" dirty="0">
                <a:latin typeface="Calibri"/>
                <a:cs typeface="Calibri"/>
              </a:rPr>
              <a:t>How </a:t>
            </a:r>
            <a:r>
              <a:rPr sz="3050" dirty="0">
                <a:latin typeface="Calibri"/>
                <a:cs typeface="Calibri"/>
              </a:rPr>
              <a:t>many </a:t>
            </a:r>
            <a:r>
              <a:rPr sz="3050" spc="10" dirty="0">
                <a:latin typeface="Calibri"/>
                <a:cs typeface="Calibri"/>
              </a:rPr>
              <a:t>names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spc="5" dirty="0">
                <a:latin typeface="Calibri"/>
                <a:cs typeface="Calibri"/>
              </a:rPr>
              <a:t>certain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substring?</a:t>
            </a:r>
            <a:endParaRPr sz="3050">
              <a:latin typeface="Calibri"/>
              <a:cs typeface="Calibri"/>
            </a:endParaRPr>
          </a:p>
          <a:p>
            <a:pPr marL="515620" marR="70485">
              <a:lnSpc>
                <a:spcPts val="2850"/>
              </a:lnSpc>
              <a:spcBef>
                <a:spcPts val="710"/>
              </a:spcBef>
            </a:pPr>
            <a:r>
              <a:rPr sz="2600" i="1" spc="10" dirty="0">
                <a:latin typeface="Calibri"/>
                <a:cs typeface="Calibri"/>
              </a:rPr>
              <a:t>Definition: </a:t>
            </a: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substring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string </a:t>
            </a:r>
            <a:r>
              <a:rPr sz="2600" i="1" spc="15" dirty="0">
                <a:latin typeface="Calibri"/>
                <a:cs typeface="Calibri"/>
              </a:rPr>
              <a:t>T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0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25" i="1" spc="-7" baseline="-20634" dirty="0">
                <a:latin typeface="Calibri"/>
                <a:cs typeface="Calibri"/>
              </a:rPr>
              <a:t>1</a:t>
            </a:r>
            <a:r>
              <a:rPr sz="2600" i="1" spc="-5" dirty="0">
                <a:latin typeface="Calibri"/>
                <a:cs typeface="Calibri"/>
              </a:rPr>
              <a:t>…T</a:t>
            </a:r>
            <a:r>
              <a:rPr sz="2625" i="1" spc="-7" baseline="-20634" dirty="0">
                <a:latin typeface="Calibri"/>
                <a:cs typeface="Calibri"/>
              </a:rPr>
              <a:t>n‐1 </a:t>
            </a:r>
            <a:r>
              <a:rPr sz="2600" spc="10" dirty="0">
                <a:latin typeface="Calibri"/>
                <a:cs typeface="Calibri"/>
              </a:rPr>
              <a:t>with </a:t>
            </a:r>
            <a:r>
              <a:rPr sz="2600" spc="5" dirty="0">
                <a:latin typeface="Calibri"/>
                <a:cs typeface="Calibri"/>
              </a:rPr>
              <a:t>length </a:t>
            </a:r>
            <a:r>
              <a:rPr sz="2600" i="1" spc="20" dirty="0">
                <a:latin typeface="Calibri"/>
                <a:cs typeface="Calibri"/>
              </a:rPr>
              <a:t>n  </a:t>
            </a:r>
            <a:r>
              <a:rPr sz="2650" i="1" spc="-10" dirty="0">
                <a:latin typeface="Calibri"/>
                <a:cs typeface="Calibri"/>
              </a:rPr>
              <a:t>is </a:t>
            </a:r>
            <a:r>
              <a:rPr sz="2650" i="1" spc="-15" dirty="0">
                <a:latin typeface="Calibri"/>
                <a:cs typeface="Calibri"/>
              </a:rPr>
              <a:t>string </a:t>
            </a:r>
            <a:r>
              <a:rPr sz="2650" i="1" spc="-5" dirty="0">
                <a:latin typeface="Calibri"/>
                <a:cs typeface="Calibri"/>
              </a:rPr>
              <a:t>S = </a:t>
            </a:r>
            <a:r>
              <a:rPr sz="265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i</a:t>
            </a:r>
            <a:r>
              <a:rPr sz="260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i+1</a:t>
            </a:r>
            <a:r>
              <a:rPr sz="2600" i="1" dirty="0">
                <a:latin typeface="Calibri"/>
                <a:cs typeface="Calibri"/>
              </a:rPr>
              <a:t>…T</a:t>
            </a:r>
            <a:r>
              <a:rPr sz="2625" i="1" baseline="-20634" dirty="0">
                <a:latin typeface="Calibri"/>
                <a:cs typeface="Calibri"/>
              </a:rPr>
              <a:t>j‐1</a:t>
            </a:r>
            <a:r>
              <a:rPr sz="2600" i="1" dirty="0">
                <a:latin typeface="Calibri"/>
                <a:cs typeface="Calibri"/>
              </a:rPr>
              <a:t>T</a:t>
            </a:r>
            <a:r>
              <a:rPr sz="2625" i="1" baseline="-20634" dirty="0">
                <a:latin typeface="Calibri"/>
                <a:cs typeface="Calibri"/>
              </a:rPr>
              <a:t>j  </a:t>
            </a:r>
            <a:r>
              <a:rPr sz="2600" i="1" spc="20" dirty="0">
                <a:latin typeface="Calibri"/>
                <a:cs typeface="Calibri"/>
              </a:rPr>
              <a:t>where 0 </a:t>
            </a:r>
            <a:r>
              <a:rPr sz="2600" i="1" spc="15" dirty="0">
                <a:latin typeface="Calibri"/>
                <a:cs typeface="Calibri"/>
              </a:rPr>
              <a:t>≤ </a:t>
            </a:r>
            <a:r>
              <a:rPr sz="2600" i="1" spc="5" dirty="0">
                <a:latin typeface="Calibri"/>
                <a:cs typeface="Calibri"/>
              </a:rPr>
              <a:t>i </a:t>
            </a:r>
            <a:r>
              <a:rPr sz="2600" i="1" spc="15" dirty="0">
                <a:latin typeface="Calibri"/>
                <a:cs typeface="Calibri"/>
              </a:rPr>
              <a:t>≤ </a:t>
            </a:r>
            <a:r>
              <a:rPr sz="2600" i="1" spc="5" dirty="0">
                <a:latin typeface="Calibri"/>
                <a:cs typeface="Calibri"/>
              </a:rPr>
              <a:t>j </a:t>
            </a:r>
            <a:r>
              <a:rPr sz="2600" i="1" spc="20" dirty="0">
                <a:latin typeface="Calibri"/>
                <a:cs typeface="Calibri"/>
              </a:rPr>
              <a:t>&lt;</a:t>
            </a:r>
            <a:r>
              <a:rPr sz="2600" i="1" spc="-195" dirty="0">
                <a:latin typeface="Calibri"/>
                <a:cs typeface="Calibri"/>
              </a:rPr>
              <a:t> </a:t>
            </a:r>
            <a:r>
              <a:rPr sz="2600" i="1" spc="10" dirty="0">
                <a:latin typeface="Calibri"/>
                <a:cs typeface="Calibri"/>
              </a:rPr>
              <a:t>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3800">
              <a:latin typeface="Times New Roman"/>
              <a:cs typeface="Times New Roman"/>
            </a:endParaRPr>
          </a:p>
          <a:p>
            <a:pPr marL="575310">
              <a:lnSpc>
                <a:spcPct val="100000"/>
              </a:lnSpc>
            </a:pPr>
            <a:r>
              <a:rPr sz="3050" b="1" u="heavy" spc="-70" dirty="0">
                <a:latin typeface="Calibri"/>
                <a:cs typeface="Calibri"/>
              </a:rPr>
              <a:t>You </a:t>
            </a:r>
            <a:r>
              <a:rPr sz="3050" b="1" u="heavy" spc="10" dirty="0">
                <a:latin typeface="Calibri"/>
                <a:cs typeface="Calibri"/>
              </a:rPr>
              <a:t>need </a:t>
            </a:r>
            <a:r>
              <a:rPr sz="3050" b="1" u="heavy" dirty="0">
                <a:latin typeface="Calibri"/>
                <a:cs typeface="Calibri"/>
              </a:rPr>
              <a:t>efficient </a:t>
            </a:r>
            <a:r>
              <a:rPr sz="3050" b="1" u="heavy" spc="5" dirty="0">
                <a:latin typeface="Calibri"/>
                <a:cs typeface="Calibri"/>
              </a:rPr>
              <a:t>DS(es) </a:t>
            </a:r>
            <a:r>
              <a:rPr sz="3050" b="1" u="heavy" spc="-5" dirty="0">
                <a:latin typeface="Calibri"/>
                <a:cs typeface="Calibri"/>
              </a:rPr>
              <a:t>to </a:t>
            </a:r>
            <a:r>
              <a:rPr sz="3050" b="1" u="heavy" spc="5" dirty="0">
                <a:latin typeface="Calibri"/>
                <a:cs typeface="Calibri"/>
              </a:rPr>
              <a:t>answer </a:t>
            </a:r>
            <a:r>
              <a:rPr sz="3050" b="1" u="heavy" spc="10" dirty="0">
                <a:latin typeface="Calibri"/>
                <a:cs typeface="Calibri"/>
              </a:rPr>
              <a:t>those</a:t>
            </a:r>
            <a:r>
              <a:rPr sz="3050" b="1" u="heavy" spc="145" dirty="0">
                <a:latin typeface="Calibri"/>
                <a:cs typeface="Calibri"/>
              </a:rPr>
              <a:t> </a:t>
            </a:r>
            <a:r>
              <a:rPr sz="3050" b="1" u="heavy" spc="5" dirty="0">
                <a:latin typeface="Calibri"/>
                <a:cs typeface="Calibri"/>
              </a:rPr>
              <a:t>queries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852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5" dirty="0"/>
              <a:t>End of </a:t>
            </a:r>
            <a:r>
              <a:rPr spc="-15" dirty="0"/>
              <a:t>Lecture </a:t>
            </a:r>
            <a:r>
              <a:rPr spc="-10" dirty="0"/>
              <a:t>Quiz</a:t>
            </a:r>
            <a:r>
              <a:rPr spc="-75" dirty="0"/>
              <a:t> </a:t>
            </a:r>
            <a:r>
              <a:rPr b="0"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marR="5080" algn="ctr">
              <a:lnSpc>
                <a:spcPct val="100600"/>
              </a:lnSpc>
            </a:pPr>
            <a:r>
              <a:rPr u="heavy" dirty="0"/>
              <a:t>After Lecture </a:t>
            </a:r>
            <a:r>
              <a:rPr u="heavy" spc="5" dirty="0"/>
              <a:t>03</a:t>
            </a:r>
            <a:r>
              <a:rPr spc="5" dirty="0"/>
              <a:t>, I will </a:t>
            </a:r>
            <a:r>
              <a:rPr dirty="0"/>
              <a:t>set </a:t>
            </a:r>
            <a:r>
              <a:rPr spc="10" dirty="0"/>
              <a:t>a </a:t>
            </a:r>
            <a:r>
              <a:rPr u="heavy" spc="-5" dirty="0"/>
              <a:t>random </a:t>
            </a:r>
            <a:r>
              <a:rPr spc="-15" dirty="0"/>
              <a:t>test </a:t>
            </a:r>
            <a:r>
              <a:rPr spc="10" dirty="0"/>
              <a:t>mode </a:t>
            </a:r>
            <a:r>
              <a:rPr spc="15" dirty="0"/>
              <a:t>@  </a:t>
            </a:r>
            <a:r>
              <a:rPr dirty="0"/>
              <a:t>VisuAlgo </a:t>
            </a:r>
            <a:r>
              <a:rPr spc="-10" dirty="0"/>
              <a:t>to </a:t>
            </a:r>
            <a:r>
              <a:rPr spc="10" dirty="0"/>
              <a:t>see </a:t>
            </a:r>
            <a:r>
              <a:rPr spc="5" dirty="0"/>
              <a:t>if </a:t>
            </a:r>
            <a:r>
              <a:rPr spc="-5" dirty="0"/>
              <a:t>you </a:t>
            </a:r>
            <a:r>
              <a:rPr spc="-10" dirty="0"/>
              <a:t>understand</a:t>
            </a:r>
            <a:r>
              <a:rPr spc="15" dirty="0"/>
              <a:t> </a:t>
            </a:r>
            <a:r>
              <a:rPr dirty="0"/>
              <a:t>BST</a:t>
            </a:r>
          </a:p>
          <a:p>
            <a:pPr marL="68580" algn="ctr">
              <a:lnSpc>
                <a:spcPct val="100000"/>
              </a:lnSpc>
              <a:spcBef>
                <a:spcPts val="2770"/>
              </a:spcBef>
            </a:pPr>
            <a:r>
              <a:rPr spc="10" dirty="0"/>
              <a:t>Go</a:t>
            </a:r>
            <a:r>
              <a:rPr spc="-85" dirty="0"/>
              <a:t> </a:t>
            </a:r>
            <a:r>
              <a:rPr spc="-5" dirty="0"/>
              <a:t>to:</a:t>
            </a:r>
          </a:p>
          <a:p>
            <a:pPr marL="68580" algn="ctr">
              <a:lnSpc>
                <a:spcPct val="100000"/>
              </a:lnSpc>
              <a:spcBef>
                <a:spcPts val="730"/>
              </a:spcBef>
            </a:pPr>
            <a:r>
              <a:rPr sz="2600" u="heavy" spc="5" dirty="0">
                <a:solidFill>
                  <a:srgbClr val="0000FF"/>
                </a:solidFill>
                <a:hlinkClick r:id="rId2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/test.html</a:t>
            </a:r>
            <a:endParaRPr sz="26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1"/>
              </a:spcBef>
            </a:pPr>
            <a:endParaRPr sz="2200">
              <a:latin typeface="Times New Roman"/>
              <a:cs typeface="Times New Roman"/>
            </a:endParaRPr>
          </a:p>
          <a:p>
            <a:pPr marL="788035" marR="711835" algn="ctr">
              <a:lnSpc>
                <a:spcPct val="100600"/>
              </a:lnSpc>
            </a:pPr>
            <a:r>
              <a:rPr spc="10" dirty="0"/>
              <a:t>Use </a:t>
            </a:r>
            <a:r>
              <a:rPr spc="-5" dirty="0"/>
              <a:t>your </a:t>
            </a:r>
            <a:r>
              <a:rPr spc="10" dirty="0"/>
              <a:t>CS2010 </a:t>
            </a:r>
            <a:r>
              <a:rPr spc="-5" dirty="0"/>
              <a:t>account </a:t>
            </a:r>
            <a:r>
              <a:rPr spc="-10" dirty="0"/>
              <a:t>to </a:t>
            </a:r>
            <a:r>
              <a:rPr spc="15" dirty="0"/>
              <a:t>try </a:t>
            </a:r>
            <a:r>
              <a:rPr spc="5" dirty="0"/>
              <a:t>the </a:t>
            </a:r>
            <a:r>
              <a:rPr spc="10" dirty="0"/>
              <a:t>5 </a:t>
            </a:r>
            <a:r>
              <a:rPr dirty="0"/>
              <a:t>BST  questions </a:t>
            </a:r>
            <a:r>
              <a:rPr spc="5" dirty="0"/>
              <a:t>(medium </a:t>
            </a:r>
            <a:r>
              <a:rPr spc="-25" dirty="0"/>
              <a:t>difficulty, </a:t>
            </a:r>
            <a:r>
              <a:rPr spc="10" dirty="0"/>
              <a:t>5</a:t>
            </a:r>
            <a:r>
              <a:rPr spc="70" dirty="0"/>
              <a:t> </a:t>
            </a:r>
            <a:r>
              <a:rPr spc="5" dirty="0"/>
              <a:t>minutes)</a:t>
            </a:r>
          </a:p>
          <a:p>
            <a:pPr marL="68580" algn="ctr">
              <a:lnSpc>
                <a:spcPct val="100000"/>
              </a:lnSpc>
              <a:spcBef>
                <a:spcPts val="2640"/>
              </a:spcBef>
            </a:pPr>
            <a:r>
              <a:rPr spc="5" dirty="0"/>
              <a:t>Meanwhile, </a:t>
            </a:r>
            <a:r>
              <a:rPr spc="-10" dirty="0"/>
              <a:t>train </a:t>
            </a:r>
            <a:r>
              <a:rPr spc="-15" dirty="0"/>
              <a:t>first </a:t>
            </a:r>
            <a:r>
              <a:rPr spc="15" dirty="0">
                <a:latin typeface="Wingdings"/>
                <a:cs typeface="Wingdings"/>
              </a:rPr>
              <a:t></a:t>
            </a:r>
          </a:p>
          <a:p>
            <a:pPr marL="67945" algn="ctr">
              <a:lnSpc>
                <a:spcPct val="100000"/>
              </a:lnSpc>
              <a:spcBef>
                <a:spcPts val="705"/>
              </a:spcBef>
            </a:pPr>
            <a:r>
              <a:rPr sz="2600" u="heavy" spc="5" dirty="0">
                <a:solidFill>
                  <a:srgbClr val="0000FF"/>
                </a:solidFill>
                <a:hlinkClick r:id="rId3"/>
              </a:rPr>
              <a:t>http://visualgo.net</a:t>
            </a:r>
            <a:r>
              <a:rPr sz="2600" b="1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/training.html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73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2908" y="1550690"/>
            <a:ext cx="7136130" cy="339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432434" algn="ctr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20200"/>
              </a:lnSpc>
              <a:spcBef>
                <a:spcPts val="1735"/>
              </a:spcBef>
            </a:pP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Lecture 03 – Census</a:t>
            </a:r>
            <a:r>
              <a:rPr sz="4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Problem  </a:t>
            </a: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3486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3050" dirty="0"/>
              <a:t>Motivation: </a:t>
            </a:r>
            <a:r>
              <a:rPr sz="3050" spc="10" dirty="0"/>
              <a:t>Census</a:t>
            </a:r>
            <a:r>
              <a:rPr sz="3050" spc="5" dirty="0"/>
              <a:t> </a:t>
            </a:r>
            <a:r>
              <a:rPr sz="3050" dirty="0"/>
              <a:t>Problem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20" dirty="0"/>
              <a:t>Abstract Data </a:t>
            </a:r>
            <a:r>
              <a:rPr sz="2650" spc="-40" dirty="0"/>
              <a:t>Type </a:t>
            </a:r>
            <a:r>
              <a:rPr sz="2650" spc="-15" dirty="0"/>
              <a:t>(ADT)</a:t>
            </a:r>
            <a:r>
              <a:rPr sz="2650" spc="-20" dirty="0"/>
              <a:t> </a:t>
            </a:r>
            <a:r>
              <a:rPr sz="2650" spc="-50" dirty="0"/>
              <a:t>Table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Solving </a:t>
            </a:r>
            <a:r>
              <a:rPr sz="2600" spc="15" dirty="0"/>
              <a:t>Census </a:t>
            </a:r>
            <a:r>
              <a:rPr sz="2600" spc="10" dirty="0"/>
              <a:t>Problem with </a:t>
            </a:r>
            <a:r>
              <a:rPr sz="2600" spc="15" dirty="0"/>
              <a:t>CS1020</a:t>
            </a:r>
            <a:r>
              <a:rPr sz="2600" spc="-75" dirty="0"/>
              <a:t> </a:t>
            </a:r>
            <a:r>
              <a:rPr sz="2600" spc="5" dirty="0"/>
              <a:t>Knowledge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5" dirty="0"/>
              <a:t>The </a:t>
            </a:r>
            <a:r>
              <a:rPr sz="2600" spc="10" dirty="0"/>
              <a:t>“performance</a:t>
            </a:r>
            <a:r>
              <a:rPr sz="2600" spc="-35" dirty="0"/>
              <a:t> </a:t>
            </a:r>
            <a:r>
              <a:rPr sz="2600" spc="10" dirty="0"/>
              <a:t>issue”</a:t>
            </a:r>
            <a:endParaRPr sz="2600"/>
          </a:p>
          <a:p>
            <a:pPr marL="142240">
              <a:lnSpc>
                <a:spcPct val="100000"/>
              </a:lnSpc>
              <a:spcBef>
                <a:spcPts val="2490"/>
              </a:spcBef>
            </a:pPr>
            <a:r>
              <a:rPr sz="3050" spc="15" dirty="0"/>
              <a:t>Binary </a:t>
            </a:r>
            <a:r>
              <a:rPr sz="3050" dirty="0"/>
              <a:t>Search </a:t>
            </a:r>
            <a:r>
              <a:rPr sz="3050" spc="-50" dirty="0"/>
              <a:t>Tree</a:t>
            </a:r>
            <a:r>
              <a:rPr sz="3050" spc="-75" dirty="0"/>
              <a:t> </a:t>
            </a:r>
            <a:r>
              <a:rPr sz="3050" spc="5" dirty="0"/>
              <a:t>(BST)</a:t>
            </a:r>
            <a:endParaRPr sz="3050"/>
          </a:p>
          <a:p>
            <a:pPr marL="456565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457834" algn="l"/>
              </a:tabLst>
            </a:pPr>
            <a:r>
              <a:rPr sz="2600" spc="10" dirty="0"/>
              <a:t>Heavy usage of </a:t>
            </a:r>
            <a:r>
              <a:rPr sz="2600" u="heavy" spc="10" dirty="0">
                <a:solidFill>
                  <a:srgbClr val="0000FF"/>
                </a:solidFill>
              </a:rPr>
              <a:t>VisuAlgo </a:t>
            </a:r>
            <a:r>
              <a:rPr sz="2600" u="heavy" spc="15" dirty="0">
                <a:solidFill>
                  <a:srgbClr val="0000FF"/>
                </a:solidFill>
              </a:rPr>
              <a:t>Binary </a:t>
            </a:r>
            <a:r>
              <a:rPr sz="2600" u="heavy" spc="5" dirty="0">
                <a:solidFill>
                  <a:srgbClr val="0000FF"/>
                </a:solidFill>
              </a:rPr>
              <a:t>Search </a:t>
            </a:r>
            <a:r>
              <a:rPr sz="2600" u="heavy" spc="-35" dirty="0">
                <a:solidFill>
                  <a:srgbClr val="0000FF"/>
                </a:solidFill>
              </a:rPr>
              <a:t>Tree</a:t>
            </a:r>
            <a:r>
              <a:rPr sz="2600" u="heavy" spc="-25" dirty="0">
                <a:solidFill>
                  <a:srgbClr val="0000FF"/>
                </a:solidFill>
              </a:rPr>
              <a:t> </a:t>
            </a:r>
            <a:r>
              <a:rPr sz="2600" u="heavy" spc="5" dirty="0">
                <a:solidFill>
                  <a:srgbClr val="0000FF"/>
                </a:solidFill>
              </a:rPr>
              <a:t>Visualization</a:t>
            </a:r>
            <a:endParaRPr sz="2600"/>
          </a:p>
          <a:p>
            <a:pPr marL="456565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57834" algn="l"/>
              </a:tabLst>
            </a:pPr>
            <a:r>
              <a:rPr sz="2650" spc="-10" dirty="0"/>
              <a:t>Simple analysis of </a:t>
            </a:r>
            <a:r>
              <a:rPr sz="2650" spc="-15" dirty="0"/>
              <a:t>BST</a:t>
            </a:r>
            <a:r>
              <a:rPr sz="2650" spc="-40" dirty="0"/>
              <a:t> </a:t>
            </a:r>
            <a:r>
              <a:rPr sz="2650" spc="-20" dirty="0"/>
              <a:t>operations</a:t>
            </a:r>
            <a:endParaRPr sz="2650"/>
          </a:p>
          <a:p>
            <a:pPr marL="456565" indent="-37719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57200" algn="l"/>
              </a:tabLst>
            </a:pPr>
            <a:r>
              <a:rPr sz="2600" spc="-5" dirty="0"/>
              <a:t>Java</a:t>
            </a:r>
            <a:r>
              <a:rPr sz="2600" spc="-50" dirty="0"/>
              <a:t> </a:t>
            </a:r>
            <a:r>
              <a:rPr sz="2600" spc="5" dirty="0"/>
              <a:t>Implementation</a:t>
            </a:r>
            <a:endParaRPr sz="2600"/>
          </a:p>
          <a:p>
            <a:pPr marL="142240">
              <a:lnSpc>
                <a:spcPct val="100000"/>
              </a:lnSpc>
              <a:spcBef>
                <a:spcPts val="2410"/>
              </a:spcBef>
            </a:pPr>
            <a:r>
              <a:rPr sz="3050" spc="10" dirty="0"/>
              <a:t>PS2</a:t>
            </a:r>
            <a:r>
              <a:rPr sz="3050" spc="-50" dirty="0"/>
              <a:t> </a:t>
            </a:r>
            <a:r>
              <a:rPr sz="3050" dirty="0"/>
              <a:t>Preview</a:t>
            </a:r>
            <a:endParaRPr sz="3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42" rIns="0" bIns="0" rtlCol="0">
            <a:spAutoFit/>
          </a:bodyPr>
          <a:lstStyle/>
          <a:p>
            <a:pPr marL="1813560">
              <a:lnSpc>
                <a:spcPct val="100000"/>
              </a:lnSpc>
            </a:pPr>
            <a:r>
              <a:rPr spc="-10" dirty="0"/>
              <a:t>Census </a:t>
            </a:r>
            <a:r>
              <a:rPr spc="-5" dirty="0"/>
              <a:t>is</a:t>
            </a:r>
            <a:r>
              <a:rPr spc="-90" dirty="0"/>
              <a:t> </a:t>
            </a:r>
            <a:r>
              <a:rPr spc="-15" dirty="0"/>
              <a:t>Important!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1677" y="7280402"/>
            <a:ext cx="399732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Source: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http://www.singstat.gov.sg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" y="2017776"/>
            <a:ext cx="10008869" cy="474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pc="-5" dirty="0"/>
              <a:t>Sun </a:t>
            </a:r>
            <a:r>
              <a:rPr spc="-114" dirty="0"/>
              <a:t>Tzu’s </a:t>
            </a:r>
            <a:r>
              <a:rPr spc="-5" dirty="0"/>
              <a:t>Art of</a:t>
            </a:r>
            <a:r>
              <a:rPr spc="20" dirty="0"/>
              <a:t> </a:t>
            </a:r>
            <a:r>
              <a:rPr spc="-70" dirty="0"/>
              <a:t>War</a:t>
            </a:r>
          </a:p>
          <a:p>
            <a:pPr marL="2540" algn="ctr">
              <a:lnSpc>
                <a:spcPct val="100000"/>
              </a:lnSpc>
              <a:spcBef>
                <a:spcPts val="65"/>
              </a:spcBef>
            </a:pPr>
            <a:r>
              <a:rPr sz="3950" spc="-10" dirty="0"/>
              <a:t>Chapter </a:t>
            </a:r>
            <a:r>
              <a:rPr sz="3950" spc="5" dirty="0"/>
              <a:t>1 </a:t>
            </a:r>
            <a:r>
              <a:rPr sz="3950" spc="40" dirty="0"/>
              <a:t>“The</a:t>
            </a:r>
            <a:r>
              <a:rPr sz="3950" spc="-70" dirty="0"/>
              <a:t> </a:t>
            </a:r>
            <a:r>
              <a:rPr sz="3950" dirty="0"/>
              <a:t>Calculations”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1783079" y="2545079"/>
            <a:ext cx="6576059" cy="101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4905" y="3504946"/>
            <a:ext cx="8428355" cy="230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algn="ctr">
              <a:lnSpc>
                <a:spcPct val="100000"/>
              </a:lnSpc>
              <a:tabLst>
                <a:tab pos="1001394" algn="l"/>
                <a:tab pos="1744980" algn="l"/>
                <a:tab pos="2766695" algn="l"/>
                <a:tab pos="3407410" algn="l"/>
                <a:tab pos="5126990" algn="l"/>
                <a:tab pos="5902325" algn="l"/>
              </a:tabLst>
            </a:pPr>
            <a:r>
              <a:rPr sz="3500" spc="5" dirty="0">
                <a:latin typeface="Calibri"/>
                <a:cs typeface="Calibri"/>
              </a:rPr>
              <a:t>zhī	bǐ	zhī	</a:t>
            </a:r>
            <a:r>
              <a:rPr sz="3500" dirty="0">
                <a:latin typeface="Calibri"/>
                <a:cs typeface="Calibri"/>
              </a:rPr>
              <a:t>jǐ	</a:t>
            </a:r>
            <a:r>
              <a:rPr sz="3500" spc="5" dirty="0">
                <a:latin typeface="Calibri"/>
                <a:cs typeface="Calibri"/>
              </a:rPr>
              <a:t>bǎi  </a:t>
            </a:r>
            <a:r>
              <a:rPr sz="3500" spc="5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zhàn	bù	dài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45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600"/>
              </a:lnSpc>
            </a:pPr>
            <a:r>
              <a:rPr sz="3500" dirty="0">
                <a:latin typeface="Calibri"/>
                <a:cs typeface="Calibri"/>
              </a:rPr>
              <a:t>(If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know </a:t>
            </a:r>
            <a:r>
              <a:rPr sz="3500" spc="-5" dirty="0">
                <a:latin typeface="Calibri"/>
                <a:cs typeface="Calibri"/>
              </a:rPr>
              <a:t>your </a:t>
            </a:r>
            <a:r>
              <a:rPr sz="3500" spc="10" dirty="0">
                <a:latin typeface="Calibri"/>
                <a:cs typeface="Calibri"/>
              </a:rPr>
              <a:t>enemies </a:t>
            </a:r>
            <a:r>
              <a:rPr sz="3500" spc="5" dirty="0">
                <a:latin typeface="Calibri"/>
                <a:cs typeface="Calibri"/>
              </a:rPr>
              <a:t>and know </a:t>
            </a:r>
            <a:r>
              <a:rPr sz="3500" spc="-30" dirty="0">
                <a:latin typeface="Calibri"/>
                <a:cs typeface="Calibri"/>
              </a:rPr>
              <a:t>yourself, 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will not be imperiled in </a:t>
            </a:r>
            <a:r>
              <a:rPr sz="3500" spc="10" dirty="0">
                <a:latin typeface="Calibri"/>
                <a:cs typeface="Calibri"/>
              </a:rPr>
              <a:t>a </a:t>
            </a:r>
            <a:r>
              <a:rPr sz="3500" dirty="0">
                <a:latin typeface="Calibri"/>
                <a:cs typeface="Calibri"/>
              </a:rPr>
              <a:t>hundred</a:t>
            </a:r>
            <a:r>
              <a:rPr sz="3500" spc="6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battles)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395" y="234695"/>
            <a:ext cx="1347216" cy="2070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2651</Words>
  <Application>Microsoft Macintosh PowerPoint</Application>
  <PresentationFormat>Custom</PresentationFormat>
  <Paragraphs>550</Paragraphs>
  <Slides>45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PowerPoint Presentation</vt:lpstr>
      <vt:lpstr>Recording of modifications</vt:lpstr>
      <vt:lpstr>PowerPoint Presentation</vt:lpstr>
      <vt:lpstr>Outline</vt:lpstr>
      <vt:lpstr>Census is Important!</vt:lpstr>
      <vt:lpstr>Sun Tzu’s Art of War Chapter 1 “The Calculations”</vt:lpstr>
      <vt:lpstr>Your Age (2013 data)</vt:lpstr>
      <vt:lpstr>Your Major (2013 data)</vt:lpstr>
      <vt:lpstr>Your Nationality (2013 data)</vt:lpstr>
      <vt:lpstr>Your CAP (2013 data)</vt:lpstr>
      <vt:lpstr>What Happen After Census?</vt:lpstr>
      <vt:lpstr>Abstract Data Type (ADT) Table</vt:lpstr>
      <vt:lpstr>CS1020: Unsorted Array</vt:lpstr>
      <vt:lpstr>CS1020: Sorted Array</vt:lpstr>
      <vt:lpstr>With Just CS1020 Knowledge</vt:lpstr>
      <vt:lpstr>O(n) versus O(log n): A Perspective</vt:lpstr>
      <vt:lpstr>PowerPoint Presentation</vt:lpstr>
      <vt:lpstr>Binary Search Tree (BST) Vertex</vt:lpstr>
      <vt:lpstr>BST: An Example, Keys = Ages</vt:lpstr>
      <vt:lpstr>BST: Search/Min/Max Operations</vt:lpstr>
      <vt:lpstr>BST: Succ/Predec‐essor Operations</vt:lpstr>
      <vt:lpstr>BST: Inorder Traversal Operation</vt:lpstr>
      <vt:lpstr>BST: Select/Rank Operations</vt:lpstr>
      <vt:lpstr>BST: Insert Operation</vt:lpstr>
      <vt:lpstr>BST: Delete/Remove Operation (1)</vt:lpstr>
      <vt:lpstr>BST: Delete/Remove Operation (2)</vt:lpstr>
      <vt:lpstr>BST: Delete/Remove Operation (3)</vt:lpstr>
      <vt:lpstr>PowerPoint Presentation</vt:lpstr>
      <vt:lpstr>BST: Search Analysis</vt:lpstr>
      <vt:lpstr>BST: Find Min/Max Analysis</vt:lpstr>
      <vt:lpstr>BST: Successor/Predecessor Analysis</vt:lpstr>
      <vt:lpstr>BST: Inorder Traversal Analysis</vt:lpstr>
      <vt:lpstr>BST: Select/Rank Analysis</vt:lpstr>
      <vt:lpstr>BST: Insertion Analysis</vt:lpstr>
      <vt:lpstr>Why successor of x can be used for deletion  of a BST vertex x with 2 children?</vt:lpstr>
      <vt:lpstr>BST: Deletion Analysis</vt:lpstr>
      <vt:lpstr>Now, after we learn BST…</vt:lpstr>
      <vt:lpstr>Worst case height of a BST h = O(n)… </vt:lpstr>
      <vt:lpstr>Java Implementation</vt:lpstr>
      <vt:lpstr>The Baby Names Problem (PS2)</vt:lpstr>
      <vt:lpstr>PS2 Queries</vt:lpstr>
      <vt:lpstr>End of Lecture Quiz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- 03-Census-Problem-40</dc:title>
  <dc:creator>DCSSH</dc:creator>
  <cp:lastModifiedBy>Microsoft Office User</cp:lastModifiedBy>
  <cp:revision>8</cp:revision>
  <dcterms:created xsi:type="dcterms:W3CDTF">2015-11-28T08:59:10Z</dcterms:created>
  <dcterms:modified xsi:type="dcterms:W3CDTF">2020-10-05T03:52:07Z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