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425" r:id="rId2"/>
    <p:sldId id="450" r:id="rId3"/>
    <p:sldId id="477" r:id="rId4"/>
    <p:sldId id="478" r:id="rId5"/>
    <p:sldId id="479" r:id="rId6"/>
    <p:sldId id="480" r:id="rId7"/>
    <p:sldId id="481" r:id="rId8"/>
    <p:sldId id="482" r:id="rId9"/>
    <p:sldId id="483" r:id="rId10"/>
    <p:sldId id="484" r:id="rId11"/>
    <p:sldId id="485" r:id="rId12"/>
    <p:sldId id="486" r:id="rId13"/>
    <p:sldId id="487" r:id="rId14"/>
    <p:sldId id="488" r:id="rId15"/>
    <p:sldId id="502" r:id="rId16"/>
    <p:sldId id="503" r:id="rId17"/>
    <p:sldId id="489" r:id="rId18"/>
    <p:sldId id="490" r:id="rId19"/>
    <p:sldId id="491" r:id="rId20"/>
    <p:sldId id="492" r:id="rId21"/>
    <p:sldId id="493" r:id="rId22"/>
    <p:sldId id="494" r:id="rId23"/>
    <p:sldId id="495" r:id="rId24"/>
    <p:sldId id="496" r:id="rId25"/>
    <p:sldId id="497" r:id="rId26"/>
    <p:sldId id="498" r:id="rId27"/>
    <p:sldId id="499" r:id="rId28"/>
    <p:sldId id="501" r:id="rId29"/>
    <p:sldId id="500" r:id="rId30"/>
    <p:sldId id="504" r:id="rId31"/>
    <p:sldId id="448" r:id="rId3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477"/>
            <p14:sldId id="478"/>
            <p14:sldId id="479"/>
            <p14:sldId id="480"/>
            <p14:sldId id="481"/>
            <p14:sldId id="482"/>
            <p14:sldId id="483"/>
            <p14:sldId id="484"/>
            <p14:sldId id="485"/>
            <p14:sldId id="486"/>
            <p14:sldId id="487"/>
            <p14:sldId id="488"/>
            <p14:sldId id="502"/>
            <p14:sldId id="503"/>
            <p14:sldId id="489"/>
            <p14:sldId id="490"/>
            <p14:sldId id="491"/>
            <p14:sldId id="492"/>
            <p14:sldId id="493"/>
            <p14:sldId id="494"/>
            <p14:sldId id="495"/>
            <p14:sldId id="496"/>
            <p14:sldId id="497"/>
            <p14:sldId id="498"/>
            <p14:sldId id="499"/>
            <p14:sldId id="501"/>
            <p14:sldId id="500"/>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7179" autoAdjust="0"/>
  </p:normalViewPr>
  <p:slideViewPr>
    <p:cSldViewPr snapToGrid="0">
      <p:cViewPr varScale="1">
        <p:scale>
          <a:sx n="119" d="100"/>
          <a:sy n="119" d="100"/>
        </p:scale>
        <p:origin x="1040" y="19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4/16/22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31</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4/16/22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4/16/22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4/16/22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4/16/22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4/16/22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4/16/22</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5: </a:t>
            </a:r>
            <a:r>
              <a:rPr lang="en-US" sz="2800" dirty="0" err="1">
                <a:solidFill>
                  <a:schemeClr val="accent2">
                    <a:lumMod val="75000"/>
                  </a:schemeClr>
                </a:solidFill>
                <a:latin typeface="Lato Light"/>
              </a:rPr>
              <a:t>Hàm</a:t>
            </a:r>
            <a:endParaRPr lang="en-US" sz="2800" dirty="0">
              <a:solidFill>
                <a:schemeClr val="accent2">
                  <a:lumMod val="75000"/>
                </a:schemeClr>
              </a:solidFill>
              <a:latin typeface="Lato Light"/>
            </a:endParaRPr>
          </a:p>
        </p:txBody>
      </p:sp>
      <p:sp>
        <p:nvSpPr>
          <p:cNvPr id="6" name="Text Placeholder 5"/>
          <p:cNvSpPr>
            <a:spLocks noGrp="1"/>
          </p:cNvSpPr>
          <p:nvPr>
            <p:ph type="body" sz="quarter" idx="14"/>
          </p:nvPr>
        </p:nvSpPr>
        <p:spPr>
          <a:xfrm>
            <a:off x="4285492" y="2810557"/>
            <a:ext cx="4210438" cy="365093"/>
          </a:xfrm>
        </p:spPr>
        <p:txBody>
          <a:bodyPr>
            <a:normAutofit fontScale="92500" lnSpcReduction="20000"/>
          </a:bodyPr>
          <a:lstStyle/>
          <a:p>
            <a:pPr marL="0" indent="0" algn="ctr">
              <a:buNone/>
            </a:pPr>
            <a:endParaRPr lang="en-US" sz="2400" dirty="0">
              <a:solidFill>
                <a:srgbClr val="0070C0"/>
              </a:solidFill>
            </a:endParaRPr>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Ngoài ra chúng ta có thể sử dụng từ khoá EXISTS kết hợp với cấu trúc IF để kiểm tra điều tồn tại các dòng dữ liệu trong bảng một cách hiệu quả hơn.</a:t>
            </a:r>
          </a:p>
          <a:p>
            <a:pPr algn="just">
              <a:buFont typeface="Wingdings" pitchFamily="2" charset="2"/>
              <a:buChar char="v"/>
            </a:pPr>
            <a:r>
              <a:rPr lang="en-US" b="1"/>
              <a:t>Cú pháp:</a:t>
            </a:r>
            <a:endParaRPr lang="en-US"/>
          </a:p>
          <a:p>
            <a:pPr marL="342900" lvl="1" indent="0" algn="just">
              <a:buNone/>
            </a:pPr>
            <a:r>
              <a:rPr lang="vi-VN"/>
              <a:t>IF EXISTS (Câu lệnh SELECT)</a:t>
            </a:r>
            <a:endParaRPr lang="en-US"/>
          </a:p>
          <a:p>
            <a:pPr marL="342900" lvl="1" indent="0" algn="just">
              <a:buNone/>
            </a:pPr>
            <a:r>
              <a:rPr lang="vi-VN"/>
              <a:t>	&lt;Câu lệnh 1&gt;|&lt;Khối lệnh 1&gt;</a:t>
            </a:r>
            <a:endParaRPr lang="en-US"/>
          </a:p>
          <a:p>
            <a:pPr marL="342900" lvl="1" indent="0" algn="just">
              <a:buNone/>
            </a:pPr>
            <a:r>
              <a:rPr lang="vi-VN"/>
              <a:t>[ELSE</a:t>
            </a:r>
            <a:endParaRPr lang="en-US"/>
          </a:p>
          <a:p>
            <a:pPr marL="342900" lvl="1" indent="0" algn="just">
              <a:buNone/>
            </a:pPr>
            <a:r>
              <a:rPr lang="vi-VN"/>
              <a:t>	&lt;Câu lệnh 2&gt;|&lt;Khối lệnh 2&gt;]</a:t>
            </a:r>
            <a:endParaRPr lang="en-US"/>
          </a:p>
        </p:txBody>
      </p:sp>
    </p:spTree>
    <p:extLst>
      <p:ext uri="{BB962C8B-B14F-4D97-AF65-F5344CB8AC3E}">
        <p14:creationId xmlns:p14="http://schemas.microsoft.com/office/powerpoint/2010/main" val="31721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Kiểm tra xem nhân viên nào có lương giờ lớn hơn 20, nếu có thì in ra thông tin nhân viên đó. Nếu không thì xuất ra câu thông báo ‘Không có nhân viên có lương giờ &gt; 20’.</a:t>
            </a:r>
          </a:p>
          <a:p>
            <a:pPr marL="342900" lvl="1" indent="0">
              <a:buNone/>
            </a:pPr>
            <a:endParaRPr lang="en-US"/>
          </a:p>
          <a:p>
            <a:pPr marL="342900" lvl="1" indent="0">
              <a:buNone/>
            </a:pPr>
            <a:r>
              <a:rPr lang="en-US"/>
              <a:t>IF(Exists(SELECT * FROM Nhanvien WHERE luonggio &gt; 20))</a:t>
            </a:r>
          </a:p>
          <a:p>
            <a:pPr marL="342900" lvl="1" indent="0">
              <a:buNone/>
            </a:pPr>
            <a:r>
              <a:rPr lang="en-US"/>
              <a:t>BEGIN</a:t>
            </a:r>
          </a:p>
          <a:p>
            <a:pPr marL="685800" lvl="2" indent="0">
              <a:buNone/>
            </a:pPr>
            <a:r>
              <a:rPr lang="en-US"/>
              <a:t>PRINT 'Danh sach cac nhan vien co luong gio &gt; 20 la:'</a:t>
            </a:r>
          </a:p>
          <a:p>
            <a:pPr marL="685800" lvl="2" indent="0">
              <a:buNone/>
            </a:pPr>
            <a:r>
              <a:rPr lang="en-US"/>
              <a:t>SELECT * FROM Nhanvien</a:t>
            </a:r>
          </a:p>
          <a:p>
            <a:pPr marL="685800" lvl="2" indent="0">
              <a:buNone/>
            </a:pPr>
            <a:r>
              <a:rPr lang="en-US"/>
              <a:t>WHERE luonggio &gt; 20</a:t>
            </a:r>
          </a:p>
          <a:p>
            <a:pPr marL="342900" lvl="1" indent="0">
              <a:buNone/>
            </a:pPr>
            <a:r>
              <a:rPr lang="en-US"/>
              <a:t>END</a:t>
            </a:r>
          </a:p>
          <a:p>
            <a:pPr marL="342900" lvl="1" indent="0">
              <a:buNone/>
            </a:pPr>
            <a:r>
              <a:rPr lang="en-US"/>
              <a:t>ELSE</a:t>
            </a:r>
          </a:p>
          <a:p>
            <a:pPr marL="342900" lvl="1" indent="0">
              <a:buNone/>
            </a:pPr>
            <a:r>
              <a:rPr lang="en-US"/>
              <a:t>	PRINT 'Khong co luong gio &gt; 20'</a:t>
            </a:r>
          </a:p>
          <a:p>
            <a:pPr marL="342900" lvl="1" indent="0">
              <a:buNone/>
            </a:pP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91" y="4235702"/>
            <a:ext cx="5486400" cy="43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17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Cú pháp:</a:t>
            </a:r>
          </a:p>
          <a:p>
            <a:pPr marL="342900" lvl="1" indent="0">
              <a:buNone/>
            </a:pPr>
            <a:r>
              <a:rPr lang="vi-VN"/>
              <a:t>WHILE &lt;Biểu thức luận lý&gt;</a:t>
            </a:r>
            <a:endParaRPr lang="en-US"/>
          </a:p>
          <a:p>
            <a:pPr marL="342900" lvl="1" indent="0">
              <a:buNone/>
            </a:pPr>
            <a:r>
              <a:rPr lang="vi-VN"/>
              <a:t>BEGIN </a:t>
            </a:r>
            <a:endParaRPr lang="en-US"/>
          </a:p>
          <a:p>
            <a:pPr marL="342900" lvl="1" indent="0">
              <a:buNone/>
            </a:pPr>
            <a:r>
              <a:rPr lang="vi-VN"/>
              <a:t>	&lt;Các lệnh lặp&gt;</a:t>
            </a:r>
            <a:endParaRPr lang="en-US"/>
          </a:p>
          <a:p>
            <a:pPr marL="342900" lvl="1" indent="0">
              <a:buNone/>
            </a:pPr>
            <a:r>
              <a:rPr lang="vi-VN"/>
              <a:t>END</a:t>
            </a:r>
            <a:endParaRPr lang="en-US"/>
          </a:p>
          <a:p>
            <a:pPr lvl="0">
              <a:buFont typeface="Wingdings" pitchFamily="2" charset="2"/>
              <a:buChar char="v"/>
            </a:pPr>
            <a:r>
              <a:rPr lang="en-US"/>
              <a:t>Biểu thức luận lý: Thông thường là các biểu thức so sánh mà các lệnh sẽ được lặp lại trong khi giá trị của biểu thức vẫn còn đúng.</a:t>
            </a:r>
          </a:p>
          <a:p>
            <a:pPr lvl="0">
              <a:buFont typeface="Wingdings" pitchFamily="2" charset="2"/>
              <a:buChar char="v"/>
            </a:pPr>
            <a:r>
              <a:rPr lang="en-US"/>
              <a:t>Các lệnh lặp: Các câu lệnh được thực hiện bên trong vòng lặp.</a:t>
            </a:r>
          </a:p>
          <a:p>
            <a:pPr marL="342900" lvl="1" indent="0">
              <a:buNone/>
            </a:pPr>
            <a:endParaRPr lang="en-US"/>
          </a:p>
        </p:txBody>
      </p:sp>
    </p:spTree>
    <p:extLst>
      <p:ext uri="{BB962C8B-B14F-4D97-AF65-F5344CB8AC3E}">
        <p14:creationId xmlns:p14="http://schemas.microsoft.com/office/powerpoint/2010/main" val="347065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Ví</a:t>
            </a:r>
            <a:r>
              <a:rPr lang="en-US" dirty="0"/>
              <a:t> </a:t>
            </a:r>
            <a:r>
              <a:rPr lang="en-US" dirty="0" err="1"/>
              <a:t>dụ</a:t>
            </a:r>
            <a:r>
              <a:rPr lang="en-US" dirty="0"/>
              <a:t>: In ra </a:t>
            </a:r>
            <a:r>
              <a:rPr lang="en-US" dirty="0" err="1"/>
              <a:t>màn</a:t>
            </a:r>
            <a:r>
              <a:rPr lang="en-US" dirty="0"/>
              <a:t> </a:t>
            </a:r>
            <a:r>
              <a:rPr lang="en-US" dirty="0" err="1"/>
              <a:t>hình</a:t>
            </a:r>
            <a:r>
              <a:rPr lang="en-US" dirty="0"/>
              <a:t> 3, 4, 5, 6:</a:t>
            </a:r>
          </a:p>
          <a:p>
            <a:pPr marL="342900" lvl="1" indent="0">
              <a:buNone/>
            </a:pPr>
            <a:r>
              <a:rPr lang="vi-VN" dirty="0"/>
              <a:t>DECLARE @a int, @b int</a:t>
            </a:r>
            <a:endParaRPr lang="en-US" dirty="0"/>
          </a:p>
          <a:p>
            <a:pPr marL="342900" lvl="1" indent="0">
              <a:buNone/>
            </a:pPr>
            <a:r>
              <a:rPr lang="vi-VN" dirty="0"/>
              <a:t>SET @a=1</a:t>
            </a:r>
            <a:endParaRPr lang="en-US" dirty="0"/>
          </a:p>
          <a:p>
            <a:pPr marL="342900" lvl="1" indent="0">
              <a:buNone/>
            </a:pPr>
            <a:r>
              <a:rPr lang="vi-VN" dirty="0"/>
              <a:t>SET @b=@a+1</a:t>
            </a:r>
            <a:endParaRPr lang="en-US" dirty="0"/>
          </a:p>
          <a:p>
            <a:pPr marL="342900" lvl="1" indent="0">
              <a:buNone/>
            </a:pPr>
            <a:r>
              <a:rPr lang="vi-VN" dirty="0"/>
              <a:t>WHILE(@a&lt;10)</a:t>
            </a:r>
            <a:endParaRPr lang="en-US" dirty="0"/>
          </a:p>
          <a:p>
            <a:pPr marL="342900" lvl="1" indent="0">
              <a:buNone/>
            </a:pPr>
            <a:r>
              <a:rPr lang="vi-VN" dirty="0"/>
              <a:t>BEGIN</a:t>
            </a:r>
            <a:endParaRPr lang="en-US" dirty="0"/>
          </a:p>
          <a:p>
            <a:pPr marL="342900" lvl="1" indent="0">
              <a:buNone/>
            </a:pPr>
            <a:r>
              <a:rPr lang="vi-VN" dirty="0"/>
              <a:t>	</a:t>
            </a:r>
            <a:r>
              <a:rPr lang="en-US" dirty="0"/>
              <a:t>	</a:t>
            </a:r>
            <a:r>
              <a:rPr lang="vi-VN" dirty="0"/>
              <a:t>PRINT @a+@b</a:t>
            </a:r>
            <a:endParaRPr lang="en-US" dirty="0"/>
          </a:p>
          <a:p>
            <a:pPr marL="342900" lvl="1" indent="0">
              <a:buNone/>
            </a:pPr>
            <a:r>
              <a:rPr lang="en-US" dirty="0"/>
              <a:t>            IF(@a+@b=6)</a:t>
            </a:r>
          </a:p>
          <a:p>
            <a:pPr marL="342900" lvl="1" indent="0">
              <a:buNone/>
            </a:pPr>
            <a:r>
              <a:rPr lang="en-US" dirty="0"/>
              <a:t>                   BREAK – </a:t>
            </a:r>
            <a:r>
              <a:rPr lang="en-US" dirty="0" err="1"/>
              <a:t>Thoát</a:t>
            </a:r>
            <a:r>
              <a:rPr lang="en-US" dirty="0"/>
              <a:t> </a:t>
            </a:r>
            <a:r>
              <a:rPr lang="en-US" dirty="0" err="1"/>
              <a:t>khỏi</a:t>
            </a:r>
            <a:r>
              <a:rPr lang="en-US" dirty="0"/>
              <a:t> </a:t>
            </a:r>
            <a:r>
              <a:rPr lang="en-US" dirty="0" err="1"/>
              <a:t>vòng</a:t>
            </a:r>
            <a:r>
              <a:rPr lang="en-US" dirty="0"/>
              <a:t> </a:t>
            </a:r>
            <a:r>
              <a:rPr lang="en-US" dirty="0" err="1"/>
              <a:t>lặp</a:t>
            </a:r>
            <a:endParaRPr lang="en-US" dirty="0"/>
          </a:p>
          <a:p>
            <a:pPr marL="342900" lvl="1" indent="0">
              <a:buNone/>
            </a:pPr>
            <a:r>
              <a:rPr lang="vi-VN" dirty="0"/>
              <a:t>	</a:t>
            </a:r>
            <a:r>
              <a:rPr lang="en-US" dirty="0"/>
              <a:t>	</a:t>
            </a:r>
            <a:r>
              <a:rPr lang="vi-VN" dirty="0"/>
              <a:t>SET @a=@a+1</a:t>
            </a:r>
            <a:endParaRPr lang="en-US" dirty="0"/>
          </a:p>
          <a:p>
            <a:pPr marL="342900" lvl="1" indent="0">
              <a:buNone/>
            </a:pPr>
            <a:r>
              <a:rPr lang="vi-VN" dirty="0"/>
              <a:t>END</a:t>
            </a:r>
            <a:endParaRPr lang="en-US" dirty="0"/>
          </a:p>
          <a:p>
            <a:pPr>
              <a:buFont typeface="Wingdings" pitchFamily="2" charset="2"/>
              <a:buChar char="v"/>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270" y="2178503"/>
            <a:ext cx="1371600" cy="14217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31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Hàm</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 </a:t>
            </a:r>
            <a:r>
              <a:rPr lang="en-US" dirty="0" err="1"/>
              <a:t>không</a:t>
            </a:r>
            <a:r>
              <a:rPr lang="en-US" dirty="0"/>
              <a:t> </a:t>
            </a:r>
            <a:r>
              <a:rPr lang="en-US" dirty="0" err="1"/>
              <a:t>có</a:t>
            </a:r>
            <a:r>
              <a:rPr lang="en-US" dirty="0"/>
              <a:t> </a:t>
            </a:r>
            <a:r>
              <a:rPr lang="en-US" dirty="0" err="1"/>
              <a:t>sẵn</a:t>
            </a:r>
            <a:r>
              <a:rPr lang="en-US" dirty="0"/>
              <a:t> </a:t>
            </a:r>
            <a:r>
              <a:rPr lang="en-US" dirty="0" err="1"/>
              <a:t>trong</a:t>
            </a:r>
            <a:r>
              <a:rPr lang="en-US" dirty="0"/>
              <a:t> SQL Server</a:t>
            </a:r>
          </a:p>
          <a:p>
            <a:pPr>
              <a:buFont typeface="Wingdings" pitchFamily="2" charset="2"/>
              <a:buChar char="v"/>
            </a:pPr>
            <a:r>
              <a:rPr lang="en-US" dirty="0" err="1"/>
              <a:t>Cú</a:t>
            </a:r>
            <a:r>
              <a:rPr lang="en-US" dirty="0"/>
              <a:t> </a:t>
            </a:r>
            <a:r>
              <a:rPr lang="en-US" dirty="0" err="1"/>
              <a:t>pháp</a:t>
            </a:r>
            <a:r>
              <a:rPr lang="en-US" dirty="0"/>
              <a:t>:</a:t>
            </a:r>
          </a:p>
          <a:p>
            <a:pPr marL="0" indent="0">
              <a:buNone/>
            </a:pPr>
            <a:r>
              <a:rPr lang="en-US" dirty="0"/>
              <a:t>Create </a:t>
            </a:r>
            <a:r>
              <a:rPr lang="en-US" dirty="0" err="1"/>
              <a:t>funtion</a:t>
            </a:r>
            <a:r>
              <a:rPr lang="en-US" dirty="0"/>
              <a:t> [&lt;</a:t>
            </a:r>
            <a:r>
              <a:rPr lang="en-US" dirty="0" err="1"/>
              <a:t>shema</a:t>
            </a:r>
            <a:r>
              <a:rPr lang="en-US" dirty="0"/>
              <a:t> name&gt;.] </a:t>
            </a:r>
            <a:r>
              <a:rPr lang="en-US" dirty="0" err="1"/>
              <a:t>function_name</a:t>
            </a:r>
            <a:r>
              <a:rPr lang="en-US" dirty="0"/>
              <a:t> ( [@</a:t>
            </a:r>
            <a:r>
              <a:rPr lang="en-US" dirty="0" err="1"/>
              <a:t>parameter_name</a:t>
            </a:r>
            <a:r>
              <a:rPr lang="en-US" dirty="0"/>
              <a:t> </a:t>
            </a:r>
            <a:br>
              <a:rPr lang="en-US" dirty="0"/>
            </a:br>
            <a:r>
              <a:rPr lang="en-US" dirty="0" err="1"/>
              <a:t>parameter_data_type</a:t>
            </a:r>
            <a:r>
              <a:rPr lang="en-US" dirty="0"/>
              <a:t>] )</a:t>
            </a:r>
            <a:br>
              <a:rPr lang="en-US" dirty="0"/>
            </a:br>
            <a:r>
              <a:rPr lang="en-US" b="1" dirty="0">
                <a:solidFill>
                  <a:srgbClr val="FF0000"/>
                </a:solidFill>
              </a:rPr>
              <a:t>returns</a:t>
            </a:r>
            <a:r>
              <a:rPr lang="en-US" dirty="0"/>
              <a:t> [return data-type]</a:t>
            </a:r>
            <a:br>
              <a:rPr lang="en-US" dirty="0"/>
            </a:br>
            <a:r>
              <a:rPr lang="en-US" dirty="0"/>
              <a:t>As</a:t>
            </a:r>
            <a:br>
              <a:rPr lang="en-US" dirty="0"/>
            </a:br>
            <a:r>
              <a:rPr lang="en-US" dirty="0"/>
              <a:t>Begin</a:t>
            </a:r>
          </a:p>
          <a:p>
            <a:pPr marL="0" indent="0">
              <a:buNone/>
            </a:pPr>
            <a:r>
              <a:rPr lang="en-US" dirty="0"/>
              <a:t>	[</a:t>
            </a:r>
            <a:r>
              <a:rPr lang="en-US" dirty="0" err="1"/>
              <a:t>Các</a:t>
            </a:r>
            <a:r>
              <a:rPr lang="en-US" dirty="0"/>
              <a:t> </a:t>
            </a:r>
            <a:r>
              <a:rPr lang="en-US" dirty="0" err="1"/>
              <a:t>câu</a:t>
            </a:r>
            <a:r>
              <a:rPr lang="en-US" dirty="0"/>
              <a:t> </a:t>
            </a:r>
            <a:r>
              <a:rPr lang="en-US" dirty="0" err="1"/>
              <a:t>lệnh</a:t>
            </a:r>
            <a:r>
              <a:rPr lang="en-US" dirty="0"/>
              <a:t>]</a:t>
            </a:r>
            <a:br>
              <a:rPr lang="en-US" dirty="0"/>
            </a:br>
            <a:r>
              <a:rPr lang="en-US" dirty="0"/>
              <a:t>	</a:t>
            </a:r>
            <a:r>
              <a:rPr lang="en-US" b="1" dirty="0">
                <a:solidFill>
                  <a:srgbClr val="FF0000"/>
                </a:solidFill>
              </a:rPr>
              <a:t>Return</a:t>
            </a:r>
            <a:r>
              <a:rPr lang="en-US" dirty="0"/>
              <a:t> [value]</a:t>
            </a:r>
            <a:br>
              <a:rPr lang="en-US" dirty="0"/>
            </a:br>
            <a:r>
              <a:rPr lang="en-US" dirty="0"/>
              <a:t>End</a:t>
            </a:r>
            <a:br>
              <a:rPr lang="en-US" dirty="0"/>
            </a:br>
            <a:br>
              <a:rPr lang="en-US" dirty="0"/>
            </a:br>
            <a:endParaRPr lang="en-US" dirty="0"/>
          </a:p>
        </p:txBody>
      </p:sp>
    </p:spTree>
    <p:extLst>
      <p:ext uri="{BB962C8B-B14F-4D97-AF65-F5344CB8AC3E}">
        <p14:creationId xmlns:p14="http://schemas.microsoft.com/office/powerpoint/2010/main" val="283427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Ví</a:t>
            </a:r>
            <a:r>
              <a:rPr lang="en-US" b="1" dirty="0"/>
              <a:t> </a:t>
            </a:r>
            <a:r>
              <a:rPr lang="en-US" b="1" dirty="0" err="1"/>
              <a:t>dụ</a:t>
            </a:r>
            <a:r>
              <a:rPr lang="en-US" b="1" dirty="0"/>
              <a:t> 1: </a:t>
            </a:r>
            <a:r>
              <a:rPr lang="en-US" b="1" dirty="0" err="1"/>
              <a:t>hàm</a:t>
            </a:r>
            <a:r>
              <a:rPr lang="en-US" b="1" dirty="0"/>
              <a:t> </a:t>
            </a:r>
            <a:r>
              <a:rPr lang="en-US" b="1" dirty="0" err="1"/>
              <a:t>tính</a:t>
            </a:r>
            <a:r>
              <a:rPr lang="en-US" b="1" dirty="0"/>
              <a:t> </a:t>
            </a:r>
            <a:r>
              <a:rPr lang="en-US" b="1" dirty="0" err="1"/>
              <a:t>tuổi</a:t>
            </a:r>
            <a:br>
              <a:rPr lang="en-US" b="1" dirty="0"/>
            </a:br>
            <a:r>
              <a:rPr lang="en-US" dirty="0"/>
              <a:t>Create function </a:t>
            </a:r>
            <a:r>
              <a:rPr lang="en-US" dirty="0" err="1"/>
              <a:t>ftuoi</a:t>
            </a:r>
            <a:r>
              <a:rPr lang="en-US" dirty="0"/>
              <a:t> (@ns int)</a:t>
            </a:r>
            <a:br>
              <a:rPr lang="en-US" dirty="0"/>
            </a:br>
            <a:r>
              <a:rPr lang="en-US" dirty="0"/>
              <a:t>Returns int</a:t>
            </a:r>
            <a:br>
              <a:rPr lang="en-US" dirty="0"/>
            </a:br>
            <a:r>
              <a:rPr lang="en-US" dirty="0"/>
              <a:t>As</a:t>
            </a:r>
            <a:br>
              <a:rPr lang="en-US" dirty="0"/>
            </a:br>
            <a:r>
              <a:rPr lang="en-US" dirty="0"/>
              <a:t>Begin</a:t>
            </a:r>
            <a:br>
              <a:rPr lang="en-US" dirty="0"/>
            </a:br>
            <a:r>
              <a:rPr lang="en-US" dirty="0"/>
              <a:t>  Return year(</a:t>
            </a:r>
            <a:r>
              <a:rPr lang="en-US" dirty="0" err="1"/>
              <a:t>getdate</a:t>
            </a:r>
            <a:r>
              <a:rPr lang="en-US" dirty="0"/>
              <a:t>()) - @ns</a:t>
            </a:r>
            <a:br>
              <a:rPr lang="en-US" dirty="0"/>
            </a:br>
            <a:r>
              <a:rPr lang="en-US" dirty="0"/>
              <a:t>End</a:t>
            </a:r>
            <a:br>
              <a:rPr lang="en-US" dirty="0"/>
            </a:br>
            <a:br>
              <a:rPr lang="en-US" dirty="0"/>
            </a:br>
            <a:r>
              <a:rPr lang="en-US" dirty="0"/>
              <a:t>Print </a:t>
            </a:r>
            <a:r>
              <a:rPr lang="en-US" dirty="0" err="1"/>
              <a:t>dbo.ftuoi</a:t>
            </a:r>
            <a:r>
              <a:rPr lang="en-US" dirty="0"/>
              <a:t>(1982) </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237848"/>
            <a:ext cx="569595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0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2: T</a:t>
            </a:r>
            <a:r>
              <a:rPr lang="vi-VN"/>
              <a:t>ạo bảng tạm từ câu truy vấn</a:t>
            </a:r>
            <a:r>
              <a:rPr lang="en-US"/>
              <a:t> (trả về Table)</a:t>
            </a:r>
            <a:br>
              <a:rPr lang="vi-VN" b="1"/>
            </a:br>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3" y="2228120"/>
            <a:ext cx="7848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7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Cast:</a:t>
            </a:r>
          </a:p>
          <a:p>
            <a:pPr lvl="1">
              <a:buFont typeface="Wingdings" pitchFamily="2" charset="2"/>
              <a:buChar char="v"/>
            </a:pP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theo</a:t>
            </a:r>
            <a:r>
              <a:rPr lang="en-US" dirty="0"/>
              <a:t> </a:t>
            </a:r>
            <a:r>
              <a:rPr lang="en-US" dirty="0" err="1"/>
              <a:t>yêu</a:t>
            </a:r>
            <a:r>
              <a:rPr lang="en-US" dirty="0"/>
              <a:t> </a:t>
            </a:r>
            <a:r>
              <a:rPr lang="en-US" dirty="0" err="1"/>
              <a:t>cầu</a:t>
            </a:r>
            <a:endParaRPr lang="en-US" dirty="0"/>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CAST (&lt;</a:t>
            </a:r>
            <a:r>
              <a:rPr lang="en-US" dirty="0" err="1"/>
              <a:t>biểu</a:t>
            </a:r>
            <a:r>
              <a:rPr lang="en-US" dirty="0"/>
              <a:t> </a:t>
            </a:r>
            <a:r>
              <a:rPr lang="en-US" dirty="0" err="1"/>
              <a:t>thức</a:t>
            </a:r>
            <a:r>
              <a:rPr lang="en-US" dirty="0"/>
              <a:t>&gt; AS &lt;</a:t>
            </a:r>
            <a:r>
              <a:rPr lang="en-US" dirty="0" err="1"/>
              <a:t>kiểu</a:t>
            </a:r>
            <a:r>
              <a:rPr lang="en-US" dirty="0"/>
              <a:t> </a:t>
            </a:r>
            <a:r>
              <a:rPr lang="en-US" dirty="0" err="1"/>
              <a:t>dữ</a:t>
            </a:r>
            <a:r>
              <a:rPr lang="en-US" dirty="0"/>
              <a:t> </a:t>
            </a:r>
            <a:r>
              <a:rPr lang="en-US" dirty="0" err="1"/>
              <a:t>liệu</a:t>
            </a:r>
            <a:r>
              <a:rPr lang="en-US" dirty="0"/>
              <a:t>&gt;)</a:t>
            </a:r>
          </a:p>
          <a:p>
            <a:pPr lvl="1">
              <a:buFont typeface="Wingdings" pitchFamily="2" charset="2"/>
              <a:buChar char="v"/>
            </a:pPr>
            <a:r>
              <a:rPr lang="en-US" dirty="0" err="1"/>
              <a:t>Ví</a:t>
            </a:r>
            <a:r>
              <a:rPr lang="en-US" dirty="0"/>
              <a:t> </a:t>
            </a:r>
            <a:r>
              <a:rPr lang="en-US" dirty="0" err="1"/>
              <a:t>dụ</a:t>
            </a:r>
            <a:r>
              <a:rPr lang="en-US" dirty="0"/>
              <a:t>:</a:t>
            </a:r>
          </a:p>
          <a:p>
            <a:pPr marL="685800" lvl="2" indent="0">
              <a:buNone/>
            </a:pPr>
            <a:r>
              <a:rPr lang="en-US" dirty="0"/>
              <a:t>SELECT </a:t>
            </a:r>
            <a:r>
              <a:rPr lang="en-US" dirty="0" err="1"/>
              <a:t>Manv</a:t>
            </a:r>
            <a:r>
              <a:rPr lang="en-US" dirty="0"/>
              <a:t>, </a:t>
            </a:r>
            <a:r>
              <a:rPr lang="en-US" dirty="0" err="1"/>
              <a:t>hoten</a:t>
            </a:r>
            <a:r>
              <a:rPr lang="en-US" dirty="0"/>
              <a:t>, </a:t>
            </a:r>
          </a:p>
          <a:p>
            <a:pPr marL="685800" lvl="2" indent="0">
              <a:buNone/>
            </a:pPr>
            <a:r>
              <a:rPr lang="en-US" dirty="0" err="1"/>
              <a:t>LuongGio</a:t>
            </a:r>
            <a:r>
              <a:rPr lang="en-US" dirty="0"/>
              <a:t>= CAST(</a:t>
            </a:r>
            <a:r>
              <a:rPr lang="en-US" dirty="0" err="1"/>
              <a:t>luonggio</a:t>
            </a:r>
            <a:r>
              <a:rPr lang="en-US" dirty="0"/>
              <a:t> AS VARCHAR(10)) + ' USD'</a:t>
            </a:r>
          </a:p>
          <a:p>
            <a:pPr marL="685800" lvl="2" indent="0">
              <a:buNone/>
            </a:pPr>
            <a:r>
              <a:rPr lang="en-US" dirty="0"/>
              <a:t>FROM </a:t>
            </a:r>
            <a:r>
              <a:rPr lang="en-US" dirty="0" err="1"/>
              <a:t>Nhanvien</a:t>
            </a:r>
            <a:endParaRPr lang="en-US" dirty="0"/>
          </a:p>
          <a:p>
            <a:pPr marL="342900" lvl="1" indent="0">
              <a:buNone/>
            </a:pPr>
            <a:endParaRPr lang="en-US" dirty="0"/>
          </a:p>
          <a:p>
            <a:pPr>
              <a:buFont typeface="Wingdings" pitchFamily="2" charset="2"/>
              <a:buChar char="v"/>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129" y="3891150"/>
            <a:ext cx="2743200" cy="1744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16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Convert:</a:t>
            </a:r>
          </a:p>
          <a:p>
            <a:pPr lvl="1">
              <a:buFont typeface="Wingdings" pitchFamily="2" charset="2"/>
              <a:buChar char="v"/>
            </a:pPr>
            <a:r>
              <a:rPr lang="en-US" dirty="0"/>
              <a:t>Cho </a:t>
            </a:r>
            <a:r>
              <a:rPr lang="en-US" dirty="0" err="1"/>
              <a:t>phép</a:t>
            </a:r>
            <a:r>
              <a:rPr lang="en-US" dirty="0"/>
              <a:t> </a:t>
            </a: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như</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một</a:t>
            </a:r>
            <a:r>
              <a:rPr lang="en-US" dirty="0"/>
              <a:t> </a:t>
            </a:r>
            <a:r>
              <a:rPr lang="en-US" dirty="0" err="1"/>
              <a:t>định</a:t>
            </a:r>
            <a:r>
              <a:rPr lang="en-US" dirty="0"/>
              <a:t> </a:t>
            </a:r>
            <a:r>
              <a:rPr lang="en-US" dirty="0" err="1"/>
              <a:t>dạng</a:t>
            </a:r>
            <a:r>
              <a:rPr lang="en-US" dirty="0"/>
              <a:t> </a:t>
            </a:r>
            <a:r>
              <a:rPr lang="en-US" dirty="0" err="1"/>
              <a:t>nào</a:t>
            </a:r>
            <a:r>
              <a:rPr lang="en-US" dirty="0"/>
              <a:t> </a:t>
            </a:r>
            <a:r>
              <a:rPr lang="en-US" dirty="0" err="1"/>
              <a:t>đó</a:t>
            </a:r>
            <a:r>
              <a:rPr lang="en-US" dirty="0"/>
              <a:t>.</a:t>
            </a:r>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CONVERT(&lt;</a:t>
            </a:r>
            <a:r>
              <a:rPr lang="en-US" dirty="0" err="1"/>
              <a:t>kiểu</a:t>
            </a:r>
            <a:r>
              <a:rPr lang="en-US" dirty="0"/>
              <a:t> </a:t>
            </a:r>
            <a:r>
              <a:rPr lang="en-US" dirty="0" err="1"/>
              <a:t>dữ</a:t>
            </a:r>
            <a:r>
              <a:rPr lang="en-US" dirty="0"/>
              <a:t> </a:t>
            </a:r>
            <a:r>
              <a:rPr lang="en-US" dirty="0" err="1"/>
              <a:t>liệu</a:t>
            </a:r>
            <a:r>
              <a:rPr lang="en-US" dirty="0"/>
              <a:t>&gt;,&lt;</a:t>
            </a:r>
            <a:r>
              <a:rPr lang="en-US" dirty="0" err="1"/>
              <a:t>biểu</a:t>
            </a:r>
            <a:r>
              <a:rPr lang="en-US" dirty="0"/>
              <a:t> </a:t>
            </a:r>
            <a:r>
              <a:rPr lang="en-US" dirty="0" err="1"/>
              <a:t>thức</a:t>
            </a:r>
            <a:r>
              <a:rPr lang="en-US" dirty="0"/>
              <a:t>&gt;[,</a:t>
            </a:r>
            <a:r>
              <a:rPr lang="en-US" dirty="0" err="1"/>
              <a:t>định</a:t>
            </a:r>
            <a:r>
              <a:rPr lang="en-US" dirty="0"/>
              <a:t> </a:t>
            </a:r>
            <a:r>
              <a:rPr lang="en-US" dirty="0" err="1"/>
              <a:t>dạng</a:t>
            </a:r>
            <a:r>
              <a:rPr lang="en-US" dirty="0"/>
              <a:t>])</a:t>
            </a:r>
          </a:p>
          <a:p>
            <a:pPr lvl="1">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SELECT </a:t>
            </a:r>
            <a:r>
              <a:rPr lang="en-US" dirty="0" err="1"/>
              <a:t>hoten</a:t>
            </a:r>
            <a:r>
              <a:rPr lang="en-US" dirty="0"/>
              <a:t>, CONVERT(VARCHAR(20), NGaySINH,103) as </a:t>
            </a:r>
            <a:r>
              <a:rPr lang="en-US" dirty="0" err="1"/>
              <a:t>NgaySinh</a:t>
            </a:r>
            <a:endParaRPr lang="en-US" dirty="0"/>
          </a:p>
          <a:p>
            <a:pPr marL="342900" lvl="1" indent="0">
              <a:buNone/>
            </a:pPr>
            <a:r>
              <a:rPr lang="en-US" dirty="0"/>
              <a:t>FROM </a:t>
            </a:r>
            <a:r>
              <a:rPr lang="en-US" dirty="0" err="1"/>
              <a:t>Nhanvien</a:t>
            </a:r>
            <a:endParaRPr lang="en-US" dirty="0"/>
          </a:p>
          <a:p>
            <a:pPr lvl="2">
              <a:buFont typeface="Wingdings" pitchFamily="2" charset="2"/>
              <a:buChar char="v"/>
            </a:pPr>
            <a:endParaRPr lang="en-US" dirty="0"/>
          </a:p>
          <a:p>
            <a:pPr marL="342900" lvl="1" indent="0">
              <a:buNone/>
            </a:pPr>
            <a:endParaRPr lang="en-US" dirty="0"/>
          </a:p>
          <a:p>
            <a:pPr>
              <a:buFont typeface="Wingdings" pitchFamily="2" charset="2"/>
              <a:buChar char="v"/>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691" y="3713202"/>
            <a:ext cx="2286000" cy="18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59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Convert:</a:t>
            </a:r>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30790348"/>
              </p:ext>
            </p:extLst>
          </p:nvPr>
        </p:nvGraphicFramePr>
        <p:xfrm>
          <a:off x="2121957" y="1611672"/>
          <a:ext cx="5232593" cy="3627443"/>
        </p:xfrm>
        <a:graphic>
          <a:graphicData uri="http://schemas.openxmlformats.org/drawingml/2006/table">
            <a:tbl>
              <a:tblPr firstRow="1" firstCol="1" lastRow="1" lastCol="1" bandRow="1" bandCol="1">
                <a:tableStyleId>{5C22544A-7EE6-4342-B048-85BDC9FD1C3A}</a:tableStyleId>
              </a:tblPr>
              <a:tblGrid>
                <a:gridCol w="1548477">
                  <a:extLst>
                    <a:ext uri="{9D8B030D-6E8A-4147-A177-3AD203B41FA5}">
                      <a16:colId xmlns:a16="http://schemas.microsoft.com/office/drawing/2014/main" val="20000"/>
                    </a:ext>
                  </a:extLst>
                </a:gridCol>
                <a:gridCol w="1657142">
                  <a:extLst>
                    <a:ext uri="{9D8B030D-6E8A-4147-A177-3AD203B41FA5}">
                      <a16:colId xmlns:a16="http://schemas.microsoft.com/office/drawing/2014/main" val="20001"/>
                    </a:ext>
                  </a:extLst>
                </a:gridCol>
                <a:gridCol w="2026974">
                  <a:extLst>
                    <a:ext uri="{9D8B030D-6E8A-4147-A177-3AD203B41FA5}">
                      <a16:colId xmlns:a16="http://schemas.microsoft.com/office/drawing/2014/main" val="20002"/>
                    </a:ext>
                  </a:extLst>
                </a:gridCol>
              </a:tblGrid>
              <a:tr h="213379">
                <a:tc>
                  <a:txBody>
                    <a:bodyPr/>
                    <a:lstStyle/>
                    <a:p>
                      <a:pPr marL="0" marR="0" algn="just">
                        <a:lnSpc>
                          <a:spcPct val="120000"/>
                        </a:lnSpc>
                        <a:spcBef>
                          <a:spcPts val="0"/>
                        </a:spcBef>
                        <a:spcAft>
                          <a:spcPts val="0"/>
                        </a:spcAft>
                      </a:pPr>
                      <a:r>
                        <a:rPr lang="en-US" sz="1200">
                          <a:effectLst/>
                        </a:rPr>
                        <a:t>Định dạng năm (yy)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en-US" sz="1200">
                          <a:effectLst/>
                        </a:rPr>
                        <a:t>Định dạng năm (yyyy)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vi-VN" sz="1200">
                          <a:effectLst/>
                        </a:rPr>
                        <a:t>Dạng hiển thị dữ liệu</a:t>
                      </a:r>
                      <a:endParaRPr lang="en-US" sz="1200">
                        <a:effectLst/>
                        <a:latin typeface="Arial Unicode MS"/>
                      </a:endParaRPr>
                    </a:p>
                  </a:txBody>
                  <a:tcPr marL="66681" marR="66681" marT="0" marB="0"/>
                </a:tc>
                <a:extLst>
                  <a:ext uri="{0D108BD9-81ED-4DB2-BD59-A6C34878D82A}">
                    <a16:rowId xmlns:a16="http://schemas.microsoft.com/office/drawing/2014/main" val="10000"/>
                  </a:ext>
                </a:extLst>
              </a:tr>
              <a:tr h="213379">
                <a:tc>
                  <a:txBody>
                    <a:bodyPr/>
                    <a:lstStyle/>
                    <a:p>
                      <a:pPr marL="0" marR="0" algn="ctr">
                        <a:lnSpc>
                          <a:spcPct val="120000"/>
                        </a:lnSpc>
                        <a:spcBef>
                          <a:spcPts val="0"/>
                        </a:spcBef>
                        <a:spcAft>
                          <a:spcPts val="0"/>
                        </a:spcAft>
                      </a:pPr>
                      <a:r>
                        <a:rPr lang="en-US" sz="1200">
                          <a:effectLst/>
                        </a:rPr>
                        <a:t>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mm/dd/yy</a:t>
                      </a:r>
                      <a:endParaRPr lang="en-US" sz="1200">
                        <a:effectLst/>
                        <a:latin typeface="Arial Unicode MS"/>
                      </a:endParaRPr>
                    </a:p>
                  </a:txBody>
                  <a:tcPr marL="66681" marR="66681" marT="0" marB="0"/>
                </a:tc>
                <a:extLst>
                  <a:ext uri="{0D108BD9-81ED-4DB2-BD59-A6C34878D82A}">
                    <a16:rowId xmlns:a16="http://schemas.microsoft.com/office/drawing/2014/main" val="10001"/>
                  </a:ext>
                </a:extLst>
              </a:tr>
              <a:tr h="213379">
                <a:tc>
                  <a:txBody>
                    <a:bodyPr/>
                    <a:lstStyle/>
                    <a:p>
                      <a:pPr marL="0" marR="0" algn="ctr">
                        <a:lnSpc>
                          <a:spcPct val="120000"/>
                        </a:lnSpc>
                        <a:spcBef>
                          <a:spcPts val="0"/>
                        </a:spcBef>
                        <a:spcAft>
                          <a:spcPts val="0"/>
                        </a:spcAft>
                      </a:pPr>
                      <a:r>
                        <a:rPr lang="en-US" sz="1200">
                          <a:effectLst/>
                        </a:rPr>
                        <a:t>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02"/>
                  </a:ext>
                </a:extLst>
              </a:tr>
              <a:tr h="213379">
                <a:tc>
                  <a:txBody>
                    <a:bodyPr/>
                    <a:lstStyle/>
                    <a:p>
                      <a:pPr marL="0" marR="0" algn="ctr">
                        <a:lnSpc>
                          <a:spcPct val="120000"/>
                        </a:lnSpc>
                        <a:spcBef>
                          <a:spcPts val="0"/>
                        </a:spcBef>
                        <a:spcAft>
                          <a:spcPts val="0"/>
                        </a:spcAft>
                      </a:pPr>
                      <a:r>
                        <a:rPr lang="en-US" sz="1200">
                          <a:effectLst/>
                        </a:rPr>
                        <a:t>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103</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dirty="0">
                          <a:effectLst/>
                        </a:rPr>
                        <a:t>dd/mm/</a:t>
                      </a:r>
                      <a:r>
                        <a:rPr lang="en-US" sz="1200" dirty="0" err="1">
                          <a:effectLst/>
                        </a:rPr>
                        <a:t>yy</a:t>
                      </a:r>
                      <a:endParaRPr lang="en-US" sz="1200" dirty="0">
                        <a:effectLst/>
                        <a:latin typeface="Arial Unicode MS"/>
                      </a:endParaRPr>
                    </a:p>
                  </a:txBody>
                  <a:tcPr marL="66681" marR="66681" marT="0" marB="0"/>
                </a:tc>
                <a:extLst>
                  <a:ext uri="{0D108BD9-81ED-4DB2-BD59-A6C34878D82A}">
                    <a16:rowId xmlns:a16="http://schemas.microsoft.com/office/drawing/2014/main" val="10003"/>
                  </a:ext>
                </a:extLst>
              </a:tr>
              <a:tr h="213379">
                <a:tc>
                  <a:txBody>
                    <a:bodyPr/>
                    <a:lstStyle/>
                    <a:p>
                      <a:pPr marL="0" marR="0" algn="ctr">
                        <a:lnSpc>
                          <a:spcPct val="120000"/>
                        </a:lnSpc>
                        <a:spcBef>
                          <a:spcPts val="0"/>
                        </a:spcBef>
                        <a:spcAft>
                          <a:spcPts val="0"/>
                        </a:spcAft>
                      </a:pPr>
                      <a:r>
                        <a:rPr lang="en-US" sz="1200">
                          <a:effectLst/>
                        </a:rPr>
                        <a:t>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val="10004"/>
                  </a:ext>
                </a:extLst>
              </a:tr>
              <a:tr h="213379">
                <a:tc>
                  <a:txBody>
                    <a:bodyPr/>
                    <a:lstStyle/>
                    <a:p>
                      <a:pPr marL="0" marR="0" algn="ctr">
                        <a:lnSpc>
                          <a:spcPct val="120000"/>
                        </a:lnSpc>
                        <a:spcBef>
                          <a:spcPts val="0"/>
                        </a:spcBef>
                        <a:spcAft>
                          <a:spcPts val="0"/>
                        </a:spcAft>
                      </a:pPr>
                      <a:r>
                        <a:rPr lang="en-US" sz="1200">
                          <a:effectLst/>
                        </a:rPr>
                        <a:t>5</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105</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val="10005"/>
                  </a:ext>
                </a:extLst>
              </a:tr>
              <a:tr h="213379">
                <a:tc>
                  <a:txBody>
                    <a:bodyPr/>
                    <a:lstStyle/>
                    <a:p>
                      <a:pPr marL="0" marR="0" algn="ctr">
                        <a:lnSpc>
                          <a:spcPct val="120000"/>
                        </a:lnSpc>
                        <a:spcBef>
                          <a:spcPts val="0"/>
                        </a:spcBef>
                        <a:spcAft>
                          <a:spcPts val="0"/>
                        </a:spcAft>
                      </a:pPr>
                      <a:r>
                        <a:rPr lang="en-US" sz="1200">
                          <a:effectLst/>
                        </a:rPr>
                        <a:t>6</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106</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a:t>
                      </a:r>
                      <a:endParaRPr lang="en-US" sz="1200">
                        <a:effectLst/>
                        <a:latin typeface="Arial Unicode MS"/>
                      </a:endParaRPr>
                    </a:p>
                  </a:txBody>
                  <a:tcPr marL="66681" marR="66681" marT="0" marB="0"/>
                </a:tc>
                <a:extLst>
                  <a:ext uri="{0D108BD9-81ED-4DB2-BD59-A6C34878D82A}">
                    <a16:rowId xmlns:a16="http://schemas.microsoft.com/office/drawing/2014/main" val="10006"/>
                  </a:ext>
                </a:extLst>
              </a:tr>
              <a:tr h="213379">
                <a:tc>
                  <a:txBody>
                    <a:bodyPr/>
                    <a:lstStyle/>
                    <a:p>
                      <a:pPr marL="0" marR="0" algn="ctr">
                        <a:lnSpc>
                          <a:spcPct val="120000"/>
                        </a:lnSpc>
                        <a:spcBef>
                          <a:spcPts val="0"/>
                        </a:spcBef>
                        <a:spcAft>
                          <a:spcPts val="0"/>
                        </a:spcAft>
                      </a:pPr>
                      <a:r>
                        <a:rPr lang="en-US" sz="1200">
                          <a:effectLst/>
                        </a:rPr>
                        <a:t>7</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107</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a:t>
                      </a:r>
                      <a:endParaRPr lang="en-US" sz="1200">
                        <a:effectLst/>
                        <a:latin typeface="Arial Unicode MS"/>
                      </a:endParaRPr>
                    </a:p>
                  </a:txBody>
                  <a:tcPr marL="66681" marR="66681" marT="0" marB="0"/>
                </a:tc>
                <a:extLst>
                  <a:ext uri="{0D108BD9-81ED-4DB2-BD59-A6C34878D82A}">
                    <a16:rowId xmlns:a16="http://schemas.microsoft.com/office/drawing/2014/main" val="10007"/>
                  </a:ext>
                </a:extLst>
              </a:tr>
              <a:tr h="213379">
                <a:tc>
                  <a:txBody>
                    <a:bodyPr/>
                    <a:lstStyle/>
                    <a:p>
                      <a:pPr marL="0" marR="0" algn="ctr">
                        <a:lnSpc>
                          <a:spcPct val="120000"/>
                        </a:lnSpc>
                        <a:spcBef>
                          <a:spcPts val="0"/>
                        </a:spcBef>
                        <a:spcAft>
                          <a:spcPts val="0"/>
                        </a:spcAft>
                      </a:pPr>
                      <a:r>
                        <a:rPr lang="en-US" sz="1200">
                          <a:effectLst/>
                        </a:rPr>
                        <a:t>8</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108</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a:t>
                      </a:r>
                      <a:endParaRPr lang="en-US" sz="1200">
                        <a:effectLst/>
                        <a:latin typeface="Arial Unicode MS"/>
                      </a:endParaRPr>
                    </a:p>
                  </a:txBody>
                  <a:tcPr marL="66681" marR="66681" marT="0" marB="0"/>
                </a:tc>
                <a:extLst>
                  <a:ext uri="{0D108BD9-81ED-4DB2-BD59-A6C34878D82A}">
                    <a16:rowId xmlns:a16="http://schemas.microsoft.com/office/drawing/2014/main" val="10008"/>
                  </a:ext>
                </a:extLst>
              </a:tr>
              <a:tr h="213379">
                <a:tc>
                  <a:txBody>
                    <a:bodyPr/>
                    <a:lstStyle/>
                    <a:p>
                      <a:pPr marL="0" marR="0" algn="ctr">
                        <a:lnSpc>
                          <a:spcPct val="120000"/>
                        </a:lnSpc>
                        <a:spcBef>
                          <a:spcPts val="0"/>
                        </a:spcBef>
                        <a:spcAft>
                          <a:spcPts val="0"/>
                        </a:spcAft>
                      </a:pPr>
                      <a:r>
                        <a:rPr lang="en-US" sz="1200">
                          <a:effectLst/>
                        </a:rPr>
                        <a:t>9</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109</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yyyy hh:mm:ss</a:t>
                      </a:r>
                      <a:endParaRPr lang="en-US" sz="1200">
                        <a:effectLst/>
                        <a:latin typeface="Arial Unicode MS"/>
                      </a:endParaRPr>
                    </a:p>
                  </a:txBody>
                  <a:tcPr marL="66681" marR="66681" marT="0" marB="0"/>
                </a:tc>
                <a:extLst>
                  <a:ext uri="{0D108BD9-81ED-4DB2-BD59-A6C34878D82A}">
                    <a16:rowId xmlns:a16="http://schemas.microsoft.com/office/drawing/2014/main" val="10009"/>
                  </a:ext>
                </a:extLst>
              </a:tr>
              <a:tr h="213379">
                <a:tc>
                  <a:txBody>
                    <a:bodyPr/>
                    <a:lstStyle/>
                    <a:p>
                      <a:pPr marL="0" marR="0" algn="ctr">
                        <a:lnSpc>
                          <a:spcPct val="120000"/>
                        </a:lnSpc>
                        <a:spcBef>
                          <a:spcPts val="0"/>
                        </a:spcBef>
                        <a:spcAft>
                          <a:spcPts val="0"/>
                        </a:spcAft>
                      </a:pPr>
                      <a:r>
                        <a:rPr lang="en-US" sz="1200">
                          <a:effectLst/>
                        </a:rPr>
                        <a:t>10</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mm-dd-yy</a:t>
                      </a:r>
                      <a:endParaRPr lang="en-US" sz="1200">
                        <a:effectLst/>
                        <a:latin typeface="Arial Unicode MS"/>
                      </a:endParaRPr>
                    </a:p>
                  </a:txBody>
                  <a:tcPr marL="66681" marR="66681" marT="0" marB="0"/>
                </a:tc>
                <a:extLst>
                  <a:ext uri="{0D108BD9-81ED-4DB2-BD59-A6C34878D82A}">
                    <a16:rowId xmlns:a16="http://schemas.microsoft.com/office/drawing/2014/main" val="10010"/>
                  </a:ext>
                </a:extLst>
              </a:tr>
              <a:tr h="213379">
                <a:tc>
                  <a:txBody>
                    <a:bodyPr/>
                    <a:lstStyle/>
                    <a:p>
                      <a:pPr marL="0" marR="0" algn="ctr">
                        <a:lnSpc>
                          <a:spcPct val="120000"/>
                        </a:lnSpc>
                        <a:spcBef>
                          <a:spcPts val="0"/>
                        </a:spcBef>
                        <a:spcAft>
                          <a:spcPts val="0"/>
                        </a:spcAft>
                      </a:pPr>
                      <a:r>
                        <a:rPr lang="en-US" sz="1200">
                          <a:effectLst/>
                        </a:rPr>
                        <a:t>11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11"/>
                  </a:ext>
                </a:extLst>
              </a:tr>
              <a:tr h="213379">
                <a:tc>
                  <a:txBody>
                    <a:bodyPr/>
                    <a:lstStyle/>
                    <a:p>
                      <a:pPr marL="0" marR="0" algn="ctr">
                        <a:lnSpc>
                          <a:spcPct val="120000"/>
                        </a:lnSpc>
                        <a:spcBef>
                          <a:spcPts val="0"/>
                        </a:spcBef>
                        <a:spcAft>
                          <a:spcPts val="0"/>
                        </a:spcAft>
                      </a:pPr>
                      <a:r>
                        <a:rPr lang="en-US" sz="1200">
                          <a:effectLst/>
                        </a:rPr>
                        <a:t>12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12"/>
                  </a:ext>
                </a:extLst>
              </a:tr>
              <a:tr h="213379">
                <a:tc>
                  <a:txBody>
                    <a:bodyPr/>
                    <a:lstStyle/>
                    <a:p>
                      <a:pPr marL="0" marR="0" algn="ctr">
                        <a:lnSpc>
                          <a:spcPct val="120000"/>
                        </a:lnSpc>
                        <a:spcBef>
                          <a:spcPts val="0"/>
                        </a:spcBef>
                        <a:spcAft>
                          <a:spcPts val="0"/>
                        </a:spcAft>
                      </a:pPr>
                      <a:r>
                        <a:rPr lang="en-US" sz="1200">
                          <a:effectLst/>
                        </a:rPr>
                        <a:t>13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113</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yyyy hh:mm:ss</a:t>
                      </a:r>
                      <a:endParaRPr lang="en-US" sz="1200">
                        <a:effectLst/>
                        <a:latin typeface="Arial Unicode MS"/>
                      </a:endParaRPr>
                    </a:p>
                  </a:txBody>
                  <a:tcPr marL="66681" marR="66681" marT="0" marB="0"/>
                </a:tc>
                <a:extLst>
                  <a:ext uri="{0D108BD9-81ED-4DB2-BD59-A6C34878D82A}">
                    <a16:rowId xmlns:a16="http://schemas.microsoft.com/office/drawing/2014/main" val="10013"/>
                  </a:ext>
                </a:extLst>
              </a:tr>
              <a:tr h="213379">
                <a:tc>
                  <a:txBody>
                    <a:bodyPr/>
                    <a:lstStyle/>
                    <a:p>
                      <a:pPr marL="0" marR="0" algn="ctr">
                        <a:lnSpc>
                          <a:spcPct val="120000"/>
                        </a:lnSpc>
                        <a:spcBef>
                          <a:spcPts val="0"/>
                        </a:spcBef>
                        <a:spcAft>
                          <a:spcPts val="0"/>
                        </a:spcAft>
                      </a:pPr>
                      <a:r>
                        <a:rPr lang="en-US" sz="1200">
                          <a:effectLst/>
                        </a:rPr>
                        <a:t>14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hh:mm:ss:mmm</a:t>
                      </a:r>
                      <a:endParaRPr lang="en-US" sz="1200">
                        <a:effectLst/>
                        <a:latin typeface="Arial Unicode MS"/>
                      </a:endParaRPr>
                    </a:p>
                  </a:txBody>
                  <a:tcPr marL="66681" marR="66681" marT="0" marB="0"/>
                </a:tc>
                <a:extLst>
                  <a:ext uri="{0D108BD9-81ED-4DB2-BD59-A6C34878D82A}">
                    <a16:rowId xmlns:a16="http://schemas.microsoft.com/office/drawing/2014/main" val="10014"/>
                  </a:ext>
                </a:extLst>
              </a:tr>
              <a:tr h="213379">
                <a:tc>
                  <a:txBody>
                    <a:bodyPr/>
                    <a:lstStyle/>
                    <a:p>
                      <a:pPr marL="0" marR="0" algn="ctr">
                        <a:lnSpc>
                          <a:spcPct val="120000"/>
                        </a:lnSpc>
                        <a:spcBef>
                          <a:spcPts val="0"/>
                        </a:spcBef>
                        <a:spcAft>
                          <a:spcPts val="0"/>
                        </a:spcAft>
                      </a:pPr>
                      <a:r>
                        <a:rPr lang="en-US"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21 hoặc 121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a:effectLst/>
                        </a:rPr>
                        <a:t>yyyy-mm-dd hh:mi:ss.mmm</a:t>
                      </a:r>
                      <a:endParaRPr lang="en-US" sz="1200">
                        <a:effectLst/>
                        <a:latin typeface="Arial Unicode MS"/>
                      </a:endParaRPr>
                    </a:p>
                  </a:txBody>
                  <a:tcPr marL="66681" marR="66681" marT="0" marB="0"/>
                </a:tc>
                <a:extLst>
                  <a:ext uri="{0D108BD9-81ED-4DB2-BD59-A6C34878D82A}">
                    <a16:rowId xmlns:a16="http://schemas.microsoft.com/office/drawing/2014/main" val="10015"/>
                  </a:ext>
                </a:extLst>
              </a:tr>
              <a:tr h="213379">
                <a:tc>
                  <a:txBody>
                    <a:bodyPr/>
                    <a:lstStyle/>
                    <a:p>
                      <a:pPr marL="0" marR="0" algn="ctr">
                        <a:lnSpc>
                          <a:spcPct val="120000"/>
                        </a:lnSpc>
                        <a:spcBef>
                          <a:spcPts val="0"/>
                        </a:spcBef>
                        <a:spcAft>
                          <a:spcPts val="0"/>
                        </a:spcAft>
                      </a:pPr>
                      <a:r>
                        <a:rPr lang="it-IT"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20 hoặc 120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dirty="0" err="1">
                          <a:effectLst/>
                        </a:rPr>
                        <a:t>yyyy</a:t>
                      </a:r>
                      <a:r>
                        <a:rPr lang="it-IT" sz="1200" dirty="0">
                          <a:effectLst/>
                        </a:rPr>
                        <a:t>-mm-</a:t>
                      </a:r>
                      <a:r>
                        <a:rPr lang="it-IT" sz="1200" dirty="0" err="1">
                          <a:effectLst/>
                        </a:rPr>
                        <a:t>dd</a:t>
                      </a:r>
                      <a:r>
                        <a:rPr lang="it-IT" sz="1200" dirty="0">
                          <a:effectLst/>
                        </a:rPr>
                        <a:t> </a:t>
                      </a:r>
                      <a:r>
                        <a:rPr lang="it-IT" sz="1200" dirty="0" err="1">
                          <a:effectLst/>
                        </a:rPr>
                        <a:t>hh:mi:ss</a:t>
                      </a:r>
                      <a:endParaRPr lang="en-US" sz="1200" dirty="0">
                        <a:effectLst/>
                        <a:latin typeface="Arial Unicode MS"/>
                      </a:endParaRPr>
                    </a:p>
                  </a:txBody>
                  <a:tcPr marL="66681" marR="6668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731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id="{E305FFA0-01E4-4260-8277-CA825FFE5C2E}"/>
              </a:ext>
            </a:extLst>
          </p:cNvPr>
          <p:cNvSpPr txBox="1">
            <a:spLocks/>
          </p:cNvSpPr>
          <p:nvPr/>
        </p:nvSpPr>
        <p:spPr>
          <a:xfrm>
            <a:off x="626165" y="1404137"/>
            <a:ext cx="6727601" cy="2585323"/>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t>Biến cục bộ</a:t>
            </a:r>
          </a:p>
          <a:p>
            <a:r>
              <a:rPr lang="en-US"/>
              <a:t>Cấu trúc điều khiển</a:t>
            </a:r>
          </a:p>
          <a:p>
            <a:r>
              <a:rPr lang="en-US"/>
              <a:t>User-Defined Functions</a:t>
            </a:r>
          </a:p>
          <a:p>
            <a:r>
              <a:rPr lang="en-US"/>
              <a:t>Các hàm hệ thống thông dụng</a:t>
            </a:r>
          </a:p>
          <a:p>
            <a:endParaRPr lang="en-US"/>
          </a:p>
          <a:p>
            <a:endParaRPr lang="en-US"/>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STR: Cú pháp: </a:t>
            </a:r>
          </a:p>
          <a:p>
            <a:pPr marL="0" indent="0">
              <a:buNone/>
            </a:pPr>
            <a:r>
              <a:rPr lang="en-US"/>
              <a:t>	STR(&lt;số thực&gt;,&lt;số ký tự&gt;[,số lẻ])</a:t>
            </a:r>
          </a:p>
          <a:p>
            <a:pPr lvl="0">
              <a:buFont typeface="Wingdings" pitchFamily="2" charset="2"/>
              <a:buChar char="v"/>
            </a:pPr>
            <a:r>
              <a:rPr lang="en-US"/>
              <a:t>Số thực: Là một biểu thức có kiểu dữ liệu số thực.</a:t>
            </a:r>
          </a:p>
          <a:p>
            <a:pPr lvl="0">
              <a:buFont typeface="Wingdings" pitchFamily="2" charset="2"/>
              <a:buChar char="v"/>
            </a:pPr>
            <a:r>
              <a:rPr lang="en-US"/>
              <a:t>Số ký tự: Số khoảng trắng dùng để chứa các ký số sau khi chuyển sang kiểu dữ liệu chuỗi.</a:t>
            </a:r>
          </a:p>
          <a:p>
            <a:pPr lvl="0">
              <a:buFont typeface="Wingdings" pitchFamily="2" charset="2"/>
              <a:buChar char="v"/>
            </a:pPr>
            <a:r>
              <a:rPr lang="en-US"/>
              <a:t>Số lẽ: Chỉ định số thập phân</a:t>
            </a:r>
          </a:p>
          <a:p>
            <a:pPr>
              <a:buFont typeface="Wingdings" pitchFamily="2" charset="2"/>
              <a:buChar char="v"/>
            </a:pPr>
            <a:r>
              <a:rPr lang="en-US"/>
              <a:t>Ví dụ: </a:t>
            </a:r>
          </a:p>
          <a:p>
            <a:pPr marL="342900" lvl="1" indent="0">
              <a:buNone/>
            </a:pPr>
            <a:r>
              <a:rPr lang="en-US"/>
              <a:t>PRINT STR(12.5, 10, 2)               </a:t>
            </a:r>
          </a:p>
          <a:p>
            <a:pPr marL="342900" lvl="1" indent="0">
              <a:buNone/>
            </a:pPr>
            <a:r>
              <a:rPr lang="en-US"/>
              <a:t>Kết quả sẽ là:   _ _ _ _ _12.50</a:t>
            </a:r>
          </a:p>
          <a:p>
            <a:pPr>
              <a:buFont typeface="Wingdings" pitchFamily="2" charset="2"/>
              <a:buChar char="v"/>
            </a:pPr>
            <a:endParaRPr lang="en-US"/>
          </a:p>
          <a:p>
            <a:pPr lvl="1">
              <a:buFont typeface="Wingdings" pitchFamily="2" charset="2"/>
              <a:buChar char="v"/>
            </a:pPr>
            <a:endParaRPr lang="en-US"/>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spTree>
    <p:extLst>
      <p:ext uri="{BB962C8B-B14F-4D97-AF65-F5344CB8AC3E}">
        <p14:creationId xmlns:p14="http://schemas.microsoft.com/office/powerpoint/2010/main" val="146786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Bảng mô tả viết tắt của các đơn vị thời gian.</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7542435"/>
              </p:ext>
            </p:extLst>
          </p:nvPr>
        </p:nvGraphicFramePr>
        <p:xfrm>
          <a:off x="1569756" y="1899059"/>
          <a:ext cx="6481714" cy="3674364"/>
        </p:xfrm>
        <a:graphic>
          <a:graphicData uri="http://schemas.openxmlformats.org/drawingml/2006/table">
            <a:tbl>
              <a:tblPr firstRow="1" firstCol="1" lastRow="1" lastCol="1" bandRow="1" bandCol="1">
                <a:tableStyleId>{5C22544A-7EE6-4342-B048-85BDC9FD1C3A}</a:tableStyleId>
              </a:tblPr>
              <a:tblGrid>
                <a:gridCol w="1711105">
                  <a:extLst>
                    <a:ext uri="{9D8B030D-6E8A-4147-A177-3AD203B41FA5}">
                      <a16:colId xmlns:a16="http://schemas.microsoft.com/office/drawing/2014/main" val="20000"/>
                    </a:ext>
                  </a:extLst>
                </a:gridCol>
                <a:gridCol w="2757048">
                  <a:extLst>
                    <a:ext uri="{9D8B030D-6E8A-4147-A177-3AD203B41FA5}">
                      <a16:colId xmlns:a16="http://schemas.microsoft.com/office/drawing/2014/main" val="20001"/>
                    </a:ext>
                  </a:extLst>
                </a:gridCol>
                <a:gridCol w="2013561">
                  <a:extLst>
                    <a:ext uri="{9D8B030D-6E8A-4147-A177-3AD203B41FA5}">
                      <a16:colId xmlns:a16="http://schemas.microsoft.com/office/drawing/2014/main" val="20002"/>
                    </a:ext>
                  </a:extLst>
                </a:gridCol>
              </a:tblGrid>
              <a:tr h="301914">
                <a:tc>
                  <a:txBody>
                    <a:bodyPr/>
                    <a:lstStyle/>
                    <a:p>
                      <a:pPr marL="0" marR="0" algn="ctr">
                        <a:lnSpc>
                          <a:spcPct val="120000"/>
                        </a:lnSpc>
                        <a:spcBef>
                          <a:spcPts val="0"/>
                        </a:spcBef>
                        <a:spcAft>
                          <a:spcPts val="0"/>
                        </a:spcAft>
                      </a:pPr>
                      <a:r>
                        <a:rPr lang="en-US" sz="1800">
                          <a:effectLst/>
                        </a:rPr>
                        <a:t>Từ viết tắt</a:t>
                      </a:r>
                      <a:endParaRPr lang="en-US" sz="1800">
                        <a:effectLst/>
                        <a:latin typeface="Arial Unicode MS"/>
                      </a:endParaRPr>
                    </a:p>
                  </a:txBody>
                  <a:tcPr marL="68580" marR="68580" marT="0" marB="0" anchor="ctr"/>
                </a:tc>
                <a:tc>
                  <a:txBody>
                    <a:bodyPr/>
                    <a:lstStyle/>
                    <a:p>
                      <a:pPr marL="0" marR="0" algn="ctr">
                        <a:lnSpc>
                          <a:spcPct val="120000"/>
                        </a:lnSpc>
                        <a:spcBef>
                          <a:spcPts val="0"/>
                        </a:spcBef>
                        <a:spcAft>
                          <a:spcPts val="0"/>
                        </a:spcAft>
                      </a:pPr>
                      <a:r>
                        <a:rPr lang="en-US" sz="1800">
                          <a:effectLst/>
                        </a:rPr>
                        <a:t>Ý nghĩa</a:t>
                      </a:r>
                      <a:endParaRPr lang="en-US" sz="1800">
                        <a:effectLst/>
                        <a:latin typeface="Arial Unicode MS"/>
                      </a:endParaRPr>
                    </a:p>
                  </a:txBody>
                  <a:tcPr marL="68580" marR="68580" marT="0" marB="0"/>
                </a:tc>
                <a:tc>
                  <a:txBody>
                    <a:bodyPr/>
                    <a:lstStyle/>
                    <a:p>
                      <a:pPr marL="0" marR="0" algn="ctr">
                        <a:lnSpc>
                          <a:spcPct val="120000"/>
                        </a:lnSpc>
                        <a:spcBef>
                          <a:spcPts val="0"/>
                        </a:spcBef>
                        <a:spcAft>
                          <a:spcPts val="0"/>
                        </a:spcAft>
                      </a:pPr>
                      <a:r>
                        <a:rPr lang="en-US" sz="1800">
                          <a:effectLst/>
                        </a:rPr>
                        <a:t>Miền giá trị</a:t>
                      </a:r>
                      <a:endParaRPr lang="en-US" sz="1800">
                        <a:effectLst/>
                        <a:latin typeface="Arial Unicode MS"/>
                      </a:endParaRPr>
                    </a:p>
                  </a:txBody>
                  <a:tcPr marL="68580" marR="68580" marT="0" marB="0"/>
                </a:tc>
                <a:extLst>
                  <a:ext uri="{0D108BD9-81ED-4DB2-BD59-A6C34878D82A}">
                    <a16:rowId xmlns:a16="http://schemas.microsoft.com/office/drawing/2014/main" val="10000"/>
                  </a:ext>
                </a:extLst>
              </a:tr>
              <a:tr h="301914">
                <a:tc>
                  <a:txBody>
                    <a:bodyPr/>
                    <a:lstStyle/>
                    <a:p>
                      <a:pPr marL="0" marR="0" algn="ctr">
                        <a:lnSpc>
                          <a:spcPct val="120000"/>
                        </a:lnSpc>
                        <a:spcBef>
                          <a:spcPts val="0"/>
                        </a:spcBef>
                        <a:spcAft>
                          <a:spcPts val="0"/>
                        </a:spcAft>
                      </a:pPr>
                      <a:r>
                        <a:rPr lang="en-US" sz="1800" dirty="0" err="1">
                          <a:effectLst/>
                        </a:rPr>
                        <a:t>yy</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1900 – 9999</a:t>
                      </a:r>
                      <a:endParaRPr lang="en-US" sz="1800">
                        <a:effectLst/>
                        <a:latin typeface="Arial Unicode MS"/>
                      </a:endParaRPr>
                    </a:p>
                  </a:txBody>
                  <a:tcPr marL="68580" marR="68580" marT="0" marB="0"/>
                </a:tc>
                <a:extLst>
                  <a:ext uri="{0D108BD9-81ED-4DB2-BD59-A6C34878D82A}">
                    <a16:rowId xmlns:a16="http://schemas.microsoft.com/office/drawing/2014/main" val="10001"/>
                  </a:ext>
                </a:extLst>
              </a:tr>
              <a:tr h="301914">
                <a:tc>
                  <a:txBody>
                    <a:bodyPr/>
                    <a:lstStyle/>
                    <a:p>
                      <a:pPr marL="0" marR="0" algn="ctr">
                        <a:lnSpc>
                          <a:spcPct val="120000"/>
                        </a:lnSpc>
                        <a:spcBef>
                          <a:spcPts val="0"/>
                        </a:spcBef>
                        <a:spcAft>
                          <a:spcPts val="0"/>
                        </a:spcAft>
                      </a:pPr>
                      <a:r>
                        <a:rPr lang="en-US" sz="1800" dirty="0" err="1">
                          <a:effectLst/>
                        </a:rPr>
                        <a:t>qq</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Quí</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4</a:t>
                      </a:r>
                      <a:endParaRPr lang="en-US" sz="1800">
                        <a:effectLst/>
                        <a:latin typeface="Arial Unicode MS"/>
                      </a:endParaRPr>
                    </a:p>
                  </a:txBody>
                  <a:tcPr marL="68580" marR="68580" marT="0" marB="0"/>
                </a:tc>
                <a:extLst>
                  <a:ext uri="{0D108BD9-81ED-4DB2-BD59-A6C34878D82A}">
                    <a16:rowId xmlns:a16="http://schemas.microsoft.com/office/drawing/2014/main" val="10002"/>
                  </a:ext>
                </a:extLst>
              </a:tr>
              <a:tr h="301914">
                <a:tc>
                  <a:txBody>
                    <a:bodyPr/>
                    <a:lstStyle/>
                    <a:p>
                      <a:pPr marL="0" marR="0" algn="ctr">
                        <a:lnSpc>
                          <a:spcPct val="120000"/>
                        </a:lnSpc>
                        <a:spcBef>
                          <a:spcPts val="0"/>
                        </a:spcBef>
                        <a:spcAft>
                          <a:spcPts val="0"/>
                        </a:spcAft>
                      </a:pPr>
                      <a:r>
                        <a:rPr lang="en-US" sz="1800">
                          <a:effectLst/>
                        </a:rPr>
                        <a:t>mm</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12</a:t>
                      </a:r>
                      <a:endParaRPr lang="en-US" sz="1800">
                        <a:effectLst/>
                        <a:latin typeface="Arial Unicode MS"/>
                      </a:endParaRPr>
                    </a:p>
                  </a:txBody>
                  <a:tcPr marL="68580" marR="68580" marT="0" marB="0"/>
                </a:tc>
                <a:extLst>
                  <a:ext uri="{0D108BD9-81ED-4DB2-BD59-A6C34878D82A}">
                    <a16:rowId xmlns:a16="http://schemas.microsoft.com/office/drawing/2014/main" val="10003"/>
                  </a:ext>
                </a:extLst>
              </a:tr>
              <a:tr h="301914">
                <a:tc>
                  <a:txBody>
                    <a:bodyPr/>
                    <a:lstStyle/>
                    <a:p>
                      <a:pPr marL="0" marR="0" algn="ctr">
                        <a:lnSpc>
                          <a:spcPct val="120000"/>
                        </a:lnSpc>
                        <a:spcBef>
                          <a:spcPts val="0"/>
                        </a:spcBef>
                        <a:spcAft>
                          <a:spcPts val="0"/>
                        </a:spcAft>
                      </a:pPr>
                      <a:r>
                        <a:rPr lang="en-US" sz="1800">
                          <a:effectLst/>
                        </a:rPr>
                        <a:t>dd</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31</a:t>
                      </a:r>
                      <a:endParaRPr lang="en-US" sz="1800">
                        <a:effectLst/>
                        <a:latin typeface="Arial Unicode MS"/>
                      </a:endParaRPr>
                    </a:p>
                  </a:txBody>
                  <a:tcPr marL="68580" marR="68580" marT="0" marB="0"/>
                </a:tc>
                <a:extLst>
                  <a:ext uri="{0D108BD9-81ED-4DB2-BD59-A6C34878D82A}">
                    <a16:rowId xmlns:a16="http://schemas.microsoft.com/office/drawing/2014/main" val="10004"/>
                  </a:ext>
                </a:extLst>
              </a:tr>
              <a:tr h="301914">
                <a:tc>
                  <a:txBody>
                    <a:bodyPr/>
                    <a:lstStyle/>
                    <a:p>
                      <a:pPr marL="0" marR="0" algn="ctr">
                        <a:lnSpc>
                          <a:spcPct val="120000"/>
                        </a:lnSpc>
                        <a:spcBef>
                          <a:spcPts val="0"/>
                        </a:spcBef>
                        <a:spcAft>
                          <a:spcPts val="0"/>
                        </a:spcAft>
                      </a:pPr>
                      <a:r>
                        <a:rPr lang="en-US" sz="1800">
                          <a:effectLst/>
                        </a:rPr>
                        <a:t>dy</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366</a:t>
                      </a:r>
                      <a:endParaRPr lang="en-US" sz="1800">
                        <a:effectLst/>
                        <a:latin typeface="Arial Unicode MS"/>
                      </a:endParaRPr>
                    </a:p>
                  </a:txBody>
                  <a:tcPr marL="68580" marR="68580" marT="0" marB="0"/>
                </a:tc>
                <a:extLst>
                  <a:ext uri="{0D108BD9-81ED-4DB2-BD59-A6C34878D82A}">
                    <a16:rowId xmlns:a16="http://schemas.microsoft.com/office/drawing/2014/main" val="10005"/>
                  </a:ext>
                </a:extLst>
              </a:tr>
              <a:tr h="301914">
                <a:tc>
                  <a:txBody>
                    <a:bodyPr/>
                    <a:lstStyle/>
                    <a:p>
                      <a:pPr marL="0" marR="0" algn="ctr">
                        <a:lnSpc>
                          <a:spcPct val="120000"/>
                        </a:lnSpc>
                        <a:spcBef>
                          <a:spcPts val="0"/>
                        </a:spcBef>
                        <a:spcAft>
                          <a:spcPts val="0"/>
                        </a:spcAft>
                      </a:pPr>
                      <a:r>
                        <a:rPr lang="en-US" sz="1800">
                          <a:effectLst/>
                        </a:rPr>
                        <a:t>wk</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53</a:t>
                      </a:r>
                      <a:endParaRPr lang="en-US" sz="1800">
                        <a:effectLst/>
                        <a:latin typeface="Arial Unicode MS"/>
                      </a:endParaRPr>
                    </a:p>
                  </a:txBody>
                  <a:tcPr marL="68580" marR="68580" marT="0" marB="0"/>
                </a:tc>
                <a:extLst>
                  <a:ext uri="{0D108BD9-81ED-4DB2-BD59-A6C34878D82A}">
                    <a16:rowId xmlns:a16="http://schemas.microsoft.com/office/drawing/2014/main" val="10006"/>
                  </a:ext>
                </a:extLst>
              </a:tr>
              <a:tr h="301914">
                <a:tc>
                  <a:txBody>
                    <a:bodyPr/>
                    <a:lstStyle/>
                    <a:p>
                      <a:pPr marL="0" marR="0" algn="ctr">
                        <a:lnSpc>
                          <a:spcPct val="120000"/>
                        </a:lnSpc>
                        <a:spcBef>
                          <a:spcPts val="0"/>
                        </a:spcBef>
                        <a:spcAft>
                          <a:spcPts val="0"/>
                        </a:spcAft>
                      </a:pPr>
                      <a:r>
                        <a:rPr lang="en-US" sz="1800" dirty="0" err="1">
                          <a:effectLst/>
                        </a:rPr>
                        <a:t>dw</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7</a:t>
                      </a:r>
                      <a:endParaRPr lang="en-US" sz="1800">
                        <a:effectLst/>
                        <a:latin typeface="Arial Unicode MS"/>
                      </a:endParaRPr>
                    </a:p>
                  </a:txBody>
                  <a:tcPr marL="68580" marR="68580" marT="0" marB="0"/>
                </a:tc>
                <a:extLst>
                  <a:ext uri="{0D108BD9-81ED-4DB2-BD59-A6C34878D82A}">
                    <a16:rowId xmlns:a16="http://schemas.microsoft.com/office/drawing/2014/main" val="10007"/>
                  </a:ext>
                </a:extLst>
              </a:tr>
              <a:tr h="301914">
                <a:tc>
                  <a:txBody>
                    <a:bodyPr/>
                    <a:lstStyle/>
                    <a:p>
                      <a:pPr marL="0" marR="0" algn="ctr">
                        <a:lnSpc>
                          <a:spcPct val="120000"/>
                        </a:lnSpc>
                        <a:spcBef>
                          <a:spcPts val="0"/>
                        </a:spcBef>
                        <a:spcAft>
                          <a:spcPts val="0"/>
                        </a:spcAft>
                      </a:pPr>
                      <a:r>
                        <a:rPr lang="en-US" sz="1800">
                          <a:effectLst/>
                        </a:rPr>
                        <a:t>hh</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Giờ trong ngày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23</a:t>
                      </a:r>
                      <a:endParaRPr lang="en-US" sz="1800">
                        <a:effectLst/>
                        <a:latin typeface="Arial Unicode MS"/>
                      </a:endParaRPr>
                    </a:p>
                  </a:txBody>
                  <a:tcPr marL="68580" marR="68580" marT="0" marB="0"/>
                </a:tc>
                <a:extLst>
                  <a:ext uri="{0D108BD9-81ED-4DB2-BD59-A6C34878D82A}">
                    <a16:rowId xmlns:a16="http://schemas.microsoft.com/office/drawing/2014/main" val="10008"/>
                  </a:ext>
                </a:extLst>
              </a:tr>
              <a:tr h="301914">
                <a:tc>
                  <a:txBody>
                    <a:bodyPr/>
                    <a:lstStyle/>
                    <a:p>
                      <a:pPr marL="0" marR="0" algn="ctr">
                        <a:lnSpc>
                          <a:spcPct val="120000"/>
                        </a:lnSpc>
                        <a:spcBef>
                          <a:spcPts val="0"/>
                        </a:spcBef>
                        <a:spcAft>
                          <a:spcPts val="0"/>
                        </a:spcAft>
                      </a:pPr>
                      <a:r>
                        <a:rPr lang="en-US" sz="1800">
                          <a:effectLst/>
                        </a:rPr>
                        <a:t>mi</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Phút trong giờ</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val="10009"/>
                  </a:ext>
                </a:extLst>
              </a:tr>
              <a:tr h="301914">
                <a:tc>
                  <a:txBody>
                    <a:bodyPr/>
                    <a:lstStyle/>
                    <a:p>
                      <a:pPr marL="0" marR="0" algn="ctr">
                        <a:lnSpc>
                          <a:spcPct val="120000"/>
                        </a:lnSpc>
                        <a:spcBef>
                          <a:spcPts val="0"/>
                        </a:spcBef>
                        <a:spcAft>
                          <a:spcPts val="0"/>
                        </a:spcAft>
                      </a:pPr>
                      <a:r>
                        <a:rPr lang="en-US" sz="1800">
                          <a:effectLst/>
                        </a:rPr>
                        <a:t>ss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Giây trong phút</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val="10010"/>
                  </a:ext>
                </a:extLst>
              </a:tr>
              <a:tr h="301914">
                <a:tc>
                  <a:txBody>
                    <a:bodyPr/>
                    <a:lstStyle/>
                    <a:p>
                      <a:pPr marL="0" marR="0" algn="ctr">
                        <a:lnSpc>
                          <a:spcPct val="120000"/>
                        </a:lnSpc>
                        <a:spcBef>
                          <a:spcPts val="0"/>
                        </a:spcBef>
                        <a:spcAft>
                          <a:spcPts val="0"/>
                        </a:spcAft>
                      </a:pPr>
                      <a:r>
                        <a:rPr lang="en-US" sz="1800">
                          <a:effectLst/>
                        </a:rPr>
                        <a:t>ms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Phần trăm mili giây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dirty="0">
                          <a:effectLst/>
                        </a:rPr>
                        <a:t>0 – 999</a:t>
                      </a:r>
                      <a:endParaRPr lang="en-US" sz="1800" dirty="0">
                        <a:effectLst/>
                        <a:latin typeface="Arial Unicode MS"/>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2787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fontScale="92500" lnSpcReduction="10000"/>
          </a:bodyPr>
          <a:lstStyle/>
          <a:p>
            <a:pPr>
              <a:buFont typeface="Wingdings" pitchFamily="2" charset="2"/>
              <a:buChar char="v"/>
            </a:pPr>
            <a:r>
              <a:rPr lang="en-US" dirty="0" err="1"/>
              <a:t>DateAdd</a:t>
            </a:r>
            <a:r>
              <a:rPr lang="en-US" dirty="0"/>
              <a:t>: </a:t>
            </a:r>
            <a:r>
              <a:rPr lang="en-US" dirty="0" err="1"/>
              <a:t>Cộng</a:t>
            </a:r>
            <a:endParaRPr lang="en-US" dirty="0"/>
          </a:p>
          <a:p>
            <a:pPr marL="0" indent="0">
              <a:buNone/>
            </a:pPr>
            <a:r>
              <a:rPr lang="en-US" dirty="0"/>
              <a:t>	DATEADD(&lt;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số</a:t>
            </a:r>
            <a:r>
              <a:rPr lang="en-US" dirty="0"/>
              <a:t> </a:t>
            </a:r>
            <a:r>
              <a:rPr lang="en-US" dirty="0" err="1"/>
              <a:t>nguyên</a:t>
            </a:r>
            <a:r>
              <a:rPr lang="en-US" dirty="0"/>
              <a:t>&gt;, &lt;</a:t>
            </a:r>
            <a:r>
              <a:rPr lang="en-US" dirty="0" err="1"/>
              <a:t>ngày</a:t>
            </a:r>
            <a:r>
              <a:rPr lang="en-US" dirty="0"/>
              <a:t> </a:t>
            </a:r>
            <a:r>
              <a:rPr lang="en-US" dirty="0" err="1"/>
              <a:t>chỉ</a:t>
            </a:r>
            <a:r>
              <a:rPr lang="en-US" dirty="0"/>
              <a:t> </a:t>
            </a:r>
            <a:r>
              <a:rPr lang="en-US" dirty="0" err="1"/>
              <a:t>định</a:t>
            </a:r>
            <a:r>
              <a:rPr lang="en-US" dirty="0"/>
              <a:t>&gt;)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cho</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ngày</a:t>
            </a:r>
            <a:r>
              <a:rPr lang="en-US" dirty="0"/>
              <a:t> (dd), </a:t>
            </a:r>
            <a:r>
              <a:rPr lang="en-US" dirty="0" err="1"/>
              <a:t>tháng</a:t>
            </a:r>
            <a:r>
              <a:rPr lang="en-US" dirty="0"/>
              <a:t> (mm), </a:t>
            </a:r>
            <a:r>
              <a:rPr lang="en-US" dirty="0" err="1"/>
              <a:t>năm</a:t>
            </a:r>
            <a:r>
              <a:rPr lang="en-US" dirty="0"/>
              <a:t> (</a:t>
            </a:r>
            <a:r>
              <a:rPr lang="en-US" dirty="0" err="1"/>
              <a:t>yy</a:t>
            </a:r>
            <a:r>
              <a:rPr lang="en-US" dirty="0"/>
              <a:t>)…</a:t>
            </a:r>
          </a:p>
          <a:p>
            <a:pPr lvl="0">
              <a:buFont typeface="Wingdings" pitchFamily="2" charset="2"/>
              <a:buChar char="v"/>
            </a:pPr>
            <a:r>
              <a:rPr lang="en-US" dirty="0" err="1"/>
              <a:t>Số</a:t>
            </a:r>
            <a:r>
              <a:rPr lang="en-US" dirty="0"/>
              <a:t> </a:t>
            </a:r>
            <a:r>
              <a:rPr lang="en-US" dirty="0" err="1"/>
              <a:t>nguyên</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âm</a:t>
            </a:r>
            <a:r>
              <a:rPr lang="en-US" dirty="0"/>
              <a:t> </a:t>
            </a:r>
            <a:r>
              <a:rPr lang="en-US" dirty="0" err="1"/>
              <a:t>hoặc</a:t>
            </a:r>
            <a:r>
              <a:rPr lang="en-US" dirty="0"/>
              <a:t> </a:t>
            </a:r>
            <a:r>
              <a:rPr lang="en-US" dirty="0" err="1"/>
              <a:t>dương</a:t>
            </a:r>
            <a:r>
              <a:rPr lang="en-US" dirty="0"/>
              <a:t> </a:t>
            </a:r>
            <a:r>
              <a:rPr lang="en-US" dirty="0" err="1"/>
              <a:t>chỉ</a:t>
            </a:r>
            <a:r>
              <a:rPr lang="en-US" dirty="0"/>
              <a:t> </a:t>
            </a:r>
            <a:r>
              <a:rPr lang="en-US" dirty="0" err="1"/>
              <a:t>định</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theo</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Tăng</a:t>
            </a:r>
            <a:r>
              <a:rPr lang="en-US" dirty="0"/>
              <a:t> </a:t>
            </a:r>
            <a:r>
              <a:rPr lang="en-US" dirty="0" err="1"/>
              <a:t>thêm</a:t>
            </a:r>
            <a:r>
              <a:rPr lang="en-US" dirty="0"/>
              <a:t> 10 </a:t>
            </a:r>
            <a:r>
              <a:rPr lang="en-US" dirty="0" err="1"/>
              <a:t>ngày</a:t>
            </a:r>
            <a:r>
              <a:rPr lang="en-US" dirty="0"/>
              <a:t> </a:t>
            </a:r>
            <a:r>
              <a:rPr lang="en-US" dirty="0" err="1"/>
              <a:t>đối</a:t>
            </a:r>
            <a:r>
              <a:rPr lang="en-US" dirty="0"/>
              <a:t> </a:t>
            </a:r>
            <a:r>
              <a:rPr lang="en-US" dirty="0" err="1"/>
              <a:t>với</a:t>
            </a:r>
            <a:r>
              <a:rPr lang="en-US" dirty="0"/>
              <a:t> </a:t>
            </a:r>
            <a:r>
              <a:rPr lang="en-US" dirty="0" err="1"/>
              <a:t>ngày</a:t>
            </a:r>
            <a:r>
              <a:rPr lang="en-US" dirty="0"/>
              <a:t> 12/03/2020</a:t>
            </a:r>
          </a:p>
          <a:p>
            <a:pPr marL="0" indent="0">
              <a:buNone/>
            </a:pPr>
            <a:r>
              <a:rPr lang="en-US" dirty="0"/>
              <a:t>	PRINT DATEADD(dd, 10, '2020/03/12')</a:t>
            </a:r>
          </a:p>
          <a:p>
            <a:pPr>
              <a:buFont typeface="Wingdings" pitchFamily="2" charset="2"/>
              <a:buChar char="v"/>
            </a:pPr>
            <a:r>
              <a:rPr lang="en-US" dirty="0" err="1"/>
              <a:t>Để</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như</a:t>
            </a:r>
            <a:r>
              <a:rPr lang="en-US" dirty="0"/>
              <a:t> </a:t>
            </a:r>
            <a:r>
              <a:rPr lang="en-US" dirty="0" err="1"/>
              <a:t>định</a:t>
            </a:r>
            <a:r>
              <a:rPr lang="en-US" dirty="0"/>
              <a:t> </a:t>
            </a:r>
            <a:r>
              <a:rPr lang="en-US" dirty="0" err="1"/>
              <a:t>dạng</a:t>
            </a:r>
            <a:r>
              <a:rPr lang="en-US" dirty="0"/>
              <a:t> dd/mm/</a:t>
            </a:r>
            <a:r>
              <a:rPr lang="en-US" dirty="0" err="1"/>
              <a:t>yy</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hàm</a:t>
            </a:r>
            <a:r>
              <a:rPr lang="en-US" dirty="0"/>
              <a:t> convert </a:t>
            </a:r>
            <a:r>
              <a:rPr lang="en-US" dirty="0" err="1"/>
              <a:t>như</a:t>
            </a:r>
            <a:r>
              <a:rPr lang="en-US" dirty="0"/>
              <a:t> </a:t>
            </a:r>
            <a:r>
              <a:rPr lang="en-US" dirty="0" err="1"/>
              <a:t>sau</a:t>
            </a:r>
            <a:r>
              <a:rPr lang="en-US" dirty="0"/>
              <a:t>:</a:t>
            </a:r>
          </a:p>
          <a:p>
            <a:pPr marL="0" indent="0">
              <a:buNone/>
            </a:pPr>
            <a:r>
              <a:rPr lang="en-US" dirty="0"/>
              <a:t>PRINT CONVERT( VARCHAR(10), DATEADD(dd, 10, '2020/03/12'), 103)</a:t>
            </a:r>
          </a:p>
          <a:p>
            <a:pPr>
              <a:buFont typeface="Wingdings" pitchFamily="2" charset="2"/>
              <a:buChar char="v"/>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815" y="3619718"/>
            <a:ext cx="2743200" cy="607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42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DateDiff</a:t>
            </a:r>
            <a:r>
              <a:rPr lang="en-US" b="1" dirty="0"/>
              <a:t>: </a:t>
            </a:r>
            <a:r>
              <a:rPr lang="en-US" b="1" dirty="0" err="1"/>
              <a:t>Trừ</a:t>
            </a:r>
            <a:endParaRPr lang="en-US" dirty="0"/>
          </a:p>
          <a:p>
            <a:pPr marL="0" indent="0">
              <a:buNone/>
            </a:pPr>
            <a:r>
              <a:rPr lang="en-US" dirty="0"/>
              <a:t>	DATEDIFF(&lt;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ngày</a:t>
            </a:r>
            <a:r>
              <a:rPr lang="en-US" dirty="0"/>
              <a:t> 1&gt;, &lt;</a:t>
            </a:r>
            <a:r>
              <a:rPr lang="en-US" dirty="0" err="1"/>
              <a:t>ngày</a:t>
            </a:r>
            <a:r>
              <a:rPr lang="en-US" dirty="0"/>
              <a:t> 2&gt;)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ngày</a:t>
            </a:r>
            <a:r>
              <a:rPr lang="en-US" dirty="0"/>
              <a:t> (dd), </a:t>
            </a:r>
            <a:r>
              <a:rPr lang="en-US" dirty="0" err="1"/>
              <a:t>tháng</a:t>
            </a:r>
            <a:r>
              <a:rPr lang="en-US" dirty="0"/>
              <a:t> (mm), </a:t>
            </a:r>
            <a:r>
              <a:rPr lang="en-US" dirty="0" err="1"/>
              <a:t>năm</a:t>
            </a:r>
            <a:r>
              <a:rPr lang="en-US" dirty="0"/>
              <a:t>(</a:t>
            </a:r>
            <a:r>
              <a:rPr lang="en-US" dirty="0" err="1"/>
              <a:t>yy</a:t>
            </a:r>
            <a:r>
              <a:rPr lang="en-US" dirty="0"/>
              <a:t>)…</a:t>
            </a:r>
          </a:p>
          <a:p>
            <a:pPr lvl="0">
              <a:buFont typeface="Wingdings" pitchFamily="2" charset="2"/>
              <a:buChar char="v"/>
            </a:pPr>
            <a:r>
              <a:rPr lang="en-US" dirty="0" err="1"/>
              <a:t>Ngày</a:t>
            </a:r>
            <a:r>
              <a:rPr lang="en-US" dirty="0"/>
              <a:t> 1, </a:t>
            </a:r>
            <a:r>
              <a:rPr lang="en-US" dirty="0" err="1"/>
              <a:t>ngày</a:t>
            </a:r>
            <a:r>
              <a:rPr lang="en-US" dirty="0"/>
              <a:t> 2: </a:t>
            </a:r>
            <a:r>
              <a:rPr lang="en-US" dirty="0" err="1"/>
              <a:t>Là</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In ra </a:t>
            </a:r>
            <a:r>
              <a:rPr lang="en-US" dirty="0" err="1"/>
              <a:t>danh</a:t>
            </a:r>
            <a:r>
              <a:rPr lang="en-US" dirty="0"/>
              <a:t> </a:t>
            </a:r>
            <a:r>
              <a:rPr lang="en-US" dirty="0" err="1"/>
              <a:t>sách</a:t>
            </a:r>
            <a:r>
              <a:rPr lang="en-US" dirty="0"/>
              <a:t> </a:t>
            </a:r>
            <a:r>
              <a:rPr lang="en-US" dirty="0" err="1"/>
              <a:t>nhân</a:t>
            </a:r>
            <a:r>
              <a:rPr lang="en-US" dirty="0"/>
              <a:t> </a:t>
            </a:r>
            <a:r>
              <a:rPr lang="en-US" dirty="0" err="1"/>
              <a:t>viên</a:t>
            </a:r>
            <a:r>
              <a:rPr lang="en-US" dirty="0"/>
              <a:t> (MANV, HOTEN, NGAYSINH) </a:t>
            </a:r>
            <a:r>
              <a:rPr lang="en-US" dirty="0" err="1"/>
              <a:t>và</a:t>
            </a:r>
            <a:r>
              <a:rPr lang="en-US" dirty="0"/>
              <a:t> </a:t>
            </a:r>
            <a:r>
              <a:rPr lang="en-US" dirty="0" err="1"/>
              <a:t>tuổi</a:t>
            </a:r>
            <a:r>
              <a:rPr lang="en-US" dirty="0"/>
              <a:t> </a:t>
            </a:r>
            <a:r>
              <a:rPr lang="en-US" dirty="0" err="1"/>
              <a:t>của</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hàm</a:t>
            </a:r>
            <a:r>
              <a:rPr lang="en-US" dirty="0"/>
              <a:t> DATEDIFF </a:t>
            </a:r>
            <a:r>
              <a:rPr lang="en-US" dirty="0" err="1"/>
              <a:t>như</a:t>
            </a:r>
            <a:r>
              <a:rPr lang="en-US" dirty="0"/>
              <a:t> </a:t>
            </a:r>
            <a:r>
              <a:rPr lang="en-US" dirty="0" err="1"/>
              <a:t>sau</a:t>
            </a:r>
            <a:r>
              <a:rPr lang="en-US" dirty="0"/>
              <a:t>:</a:t>
            </a:r>
          </a:p>
          <a:p>
            <a:pPr marL="0" indent="0">
              <a:buNone/>
            </a:pPr>
            <a:r>
              <a:rPr lang="vi-VN" dirty="0"/>
              <a:t>SELECT MANV, HOTEN, NGAY</a:t>
            </a:r>
            <a:r>
              <a:rPr lang="en-US" dirty="0"/>
              <a:t>S</a:t>
            </a:r>
            <a:r>
              <a:rPr lang="vi-VN" dirty="0"/>
              <a:t>INH = </a:t>
            </a:r>
            <a:endParaRPr lang="en-US" dirty="0"/>
          </a:p>
          <a:p>
            <a:pPr marL="0" indent="0">
              <a:buNone/>
            </a:pPr>
            <a:r>
              <a:rPr lang="vi-VN" dirty="0"/>
              <a:t>CONVERT(VARCHAR(10), NG</a:t>
            </a:r>
            <a:r>
              <a:rPr lang="en-US" dirty="0"/>
              <a:t>AY</a:t>
            </a:r>
            <a:r>
              <a:rPr lang="vi-VN" dirty="0"/>
              <a:t>SINH,103),</a:t>
            </a:r>
            <a:r>
              <a:rPr lang="en-US" dirty="0"/>
              <a:t> </a:t>
            </a:r>
          </a:p>
          <a:p>
            <a:pPr marL="0" indent="0">
              <a:buNone/>
            </a:pPr>
            <a:r>
              <a:rPr lang="en-US" dirty="0"/>
              <a:t>T</a:t>
            </a:r>
            <a:r>
              <a:rPr lang="vi-VN" dirty="0"/>
              <a:t>UOI = DATEDIFF(yy,NG</a:t>
            </a:r>
            <a:r>
              <a:rPr lang="en-US" dirty="0"/>
              <a:t>AY</a:t>
            </a:r>
            <a:r>
              <a:rPr lang="vi-VN" dirty="0"/>
              <a:t>SINH,GETDATE())</a:t>
            </a:r>
            <a:endParaRPr lang="en-US" dirty="0"/>
          </a:p>
          <a:p>
            <a:pPr marL="0" indent="0">
              <a:buNone/>
            </a:pPr>
            <a:r>
              <a:rPr lang="vi-VN" dirty="0"/>
              <a:t>FROM NHANVIEN</a:t>
            </a:r>
            <a:endParaRPr lang="en-US" dirty="0"/>
          </a:p>
          <a:p>
            <a:pPr>
              <a:buFont typeface="Wingdings" pitchFamily="2" charset="2"/>
              <a:buChar char="v"/>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0" y="3805733"/>
            <a:ext cx="3200400" cy="1616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50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GETDATE(): </a:t>
            </a:r>
            <a:r>
              <a:rPr lang="en-US" dirty="0" err="1"/>
              <a:t>Ngày</a:t>
            </a:r>
            <a:r>
              <a:rPr lang="en-US" dirty="0"/>
              <a:t> </a:t>
            </a:r>
            <a:r>
              <a:rPr lang="en-US" dirty="0" err="1"/>
              <a:t>giờ</a:t>
            </a:r>
            <a:r>
              <a:rPr lang="en-US" dirty="0"/>
              <a:t> </a:t>
            </a:r>
            <a:r>
              <a:rPr lang="en-US" dirty="0" err="1"/>
              <a:t>hiện</a:t>
            </a:r>
            <a:r>
              <a:rPr lang="en-US" dirty="0"/>
              <a:t> </a:t>
            </a:r>
            <a:r>
              <a:rPr lang="en-US" dirty="0" err="1"/>
              <a:t>hành</a:t>
            </a:r>
            <a:endParaRPr lang="en-US" dirty="0"/>
          </a:p>
          <a:p>
            <a:pPr>
              <a:buFont typeface="Wingdings" pitchFamily="2" charset="2"/>
              <a:buChar char="v"/>
            </a:pPr>
            <a:r>
              <a:rPr lang="en-US" dirty="0"/>
              <a:t>DATENAME(&lt;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&gt;,&lt;</a:t>
            </a:r>
            <a:r>
              <a:rPr lang="en-US" dirty="0" err="1"/>
              <a:t>ngày</a:t>
            </a:r>
            <a:r>
              <a:rPr lang="en-US" dirty="0"/>
              <a:t> </a:t>
            </a:r>
            <a:r>
              <a:rPr lang="en-US" dirty="0" err="1"/>
              <a:t>chỉ</a:t>
            </a:r>
            <a:r>
              <a:rPr lang="en-US" dirty="0"/>
              <a:t> </a:t>
            </a:r>
            <a:r>
              <a:rPr lang="en-US" dirty="0" err="1"/>
              <a:t>định</a:t>
            </a:r>
            <a:r>
              <a:rPr lang="en-US" dirty="0"/>
              <a:t>&gt;):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 </a:t>
            </a:r>
            <a:r>
              <a:rPr lang="en-US" dirty="0" err="1"/>
              <a:t>của</a:t>
            </a:r>
            <a:r>
              <a:rPr lang="en-US" dirty="0"/>
              <a:t> </a:t>
            </a:r>
            <a:r>
              <a:rPr lang="en-US" dirty="0" err="1"/>
              <a:t>một</a:t>
            </a:r>
            <a:r>
              <a:rPr lang="en-US" dirty="0"/>
              <a:t> </a:t>
            </a:r>
            <a:r>
              <a:rPr lang="en-US" dirty="0" err="1"/>
              <a:t>ngày</a:t>
            </a:r>
            <a:r>
              <a:rPr lang="en-US" dirty="0"/>
              <a:t> </a:t>
            </a:r>
            <a:r>
              <a:rPr lang="en-US" dirty="0" err="1"/>
              <a:t>chỉ</a:t>
            </a:r>
            <a:r>
              <a:rPr lang="en-US" dirty="0"/>
              <a:t> </a:t>
            </a:r>
            <a:r>
              <a:rPr lang="en-US" dirty="0" err="1"/>
              <a:t>định</a:t>
            </a:r>
            <a:r>
              <a:rPr lang="en-US" dirty="0"/>
              <a:t> </a:t>
            </a:r>
            <a:r>
              <a:rPr lang="en-US" dirty="0" err="1"/>
              <a:t>theo</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bất</a:t>
            </a:r>
            <a:r>
              <a:rPr lang="en-US" dirty="0"/>
              <a:t> </a:t>
            </a:r>
            <a:r>
              <a:rPr lang="en-US" dirty="0" err="1"/>
              <a:t>kỳ</a:t>
            </a:r>
            <a:r>
              <a:rPr lang="en-US" dirty="0"/>
              <a: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a:t>
            </a:r>
            <a:r>
              <a:rPr lang="en-US" dirty="0" err="1"/>
              <a:t>lấy</a:t>
            </a:r>
            <a:r>
              <a:rPr lang="en-US" dirty="0"/>
              <a:t> ra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p>
          <a:p>
            <a:pPr lvl="1">
              <a:buFont typeface="Wingdings" pitchFamily="2" charset="2"/>
              <a:buChar char="v"/>
            </a:pPr>
            <a:r>
              <a:rPr lang="en-US" dirty="0" err="1"/>
              <a:t>Lấy</a:t>
            </a:r>
            <a:r>
              <a:rPr lang="en-US" dirty="0"/>
              <a:t> </a:t>
            </a:r>
            <a:r>
              <a:rPr lang="en-US" dirty="0" err="1"/>
              <a:t>ngày</a:t>
            </a:r>
            <a:r>
              <a:rPr lang="en-US" dirty="0"/>
              <a:t> </a:t>
            </a:r>
            <a:r>
              <a:rPr lang="en-US" dirty="0" err="1"/>
              <a:t>hiện</a:t>
            </a:r>
            <a:r>
              <a:rPr lang="en-US" dirty="0"/>
              <a:t> </a:t>
            </a:r>
            <a:r>
              <a:rPr lang="en-US" dirty="0" err="1"/>
              <a:t>hành</a:t>
            </a:r>
            <a:endParaRPr lang="en-US" dirty="0"/>
          </a:p>
          <a:p>
            <a:pPr lvl="1">
              <a:buFont typeface="Wingdings" pitchFamily="2" charset="2"/>
              <a:buChar char="v"/>
            </a:pPr>
            <a:r>
              <a:rPr lang="en-US" dirty="0" err="1"/>
              <a:t>Thứ</a:t>
            </a:r>
            <a:r>
              <a:rPr lang="en-US" dirty="0"/>
              <a:t> </a:t>
            </a:r>
            <a:r>
              <a:rPr lang="en-US" dirty="0" err="1"/>
              <a:t>trong</a:t>
            </a:r>
            <a:r>
              <a:rPr lang="en-US" dirty="0"/>
              <a:t> </a:t>
            </a:r>
            <a:r>
              <a:rPr lang="en-US" dirty="0" err="1"/>
              <a:t>tuần</a:t>
            </a:r>
            <a:r>
              <a:rPr lang="en-US" dirty="0"/>
              <a:t> </a:t>
            </a:r>
            <a:r>
              <a:rPr lang="en-US" dirty="0" err="1"/>
              <a:t>của</a:t>
            </a:r>
            <a:r>
              <a:rPr lang="en-US" dirty="0"/>
              <a:t> </a:t>
            </a:r>
            <a:r>
              <a:rPr lang="en-US" dirty="0" err="1"/>
              <a:t>ngày</a:t>
            </a:r>
            <a:r>
              <a:rPr lang="en-US" dirty="0"/>
              <a:t> </a:t>
            </a:r>
            <a:r>
              <a:rPr lang="en-US" dirty="0" err="1"/>
              <a:t>hiện</a:t>
            </a:r>
            <a:r>
              <a:rPr lang="en-US" dirty="0"/>
              <a:t> </a:t>
            </a:r>
            <a:r>
              <a:rPr lang="en-US" dirty="0" err="1"/>
              <a:t>hành</a:t>
            </a:r>
            <a:r>
              <a:rPr lang="en-US" dirty="0"/>
              <a:t>.</a:t>
            </a:r>
          </a:p>
          <a:p>
            <a:pPr marL="0" indent="0">
              <a:buNone/>
            </a:pPr>
            <a:r>
              <a:rPr lang="en-US" dirty="0"/>
              <a:t>PRINT CONVERT(VARCHAR(10),GETDATE(),103)</a:t>
            </a:r>
          </a:p>
          <a:p>
            <a:pPr marL="0" indent="0">
              <a:buNone/>
            </a:pPr>
            <a:r>
              <a:rPr lang="en-US" dirty="0"/>
              <a:t>PRINT DATENAME(</a:t>
            </a:r>
            <a:r>
              <a:rPr lang="en-US" dirty="0" err="1"/>
              <a:t>dw,getDate</a:t>
            </a:r>
            <a:r>
              <a:rPr lang="en-US" dirty="0"/>
              <a:t>())</a:t>
            </a:r>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767" y="4438774"/>
            <a:ext cx="1828800" cy="6158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486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marL="285750" lvl="2" indent="-285750">
              <a:spcBef>
                <a:spcPts val="750"/>
              </a:spcBef>
              <a:buFont typeface="Wingdings" pitchFamily="2" charset="2"/>
              <a:buChar char="v"/>
            </a:pPr>
            <a:r>
              <a:rPr lang="en-US"/>
              <a:t>DAY, MONTH, YEAR: Lấy về ngày tháng năm</a:t>
            </a:r>
          </a:p>
          <a:p>
            <a:pPr lvl="1">
              <a:buFont typeface="Wingdings" pitchFamily="2" charset="2"/>
              <a:buChar char="v"/>
            </a:pPr>
            <a:r>
              <a:rPr lang="en-US"/>
              <a:t>DAY(&lt;ngày chỉ định&gt;)</a:t>
            </a:r>
          </a:p>
          <a:p>
            <a:pPr lvl="1">
              <a:buFont typeface="Wingdings" pitchFamily="2" charset="2"/>
              <a:buChar char="v"/>
            </a:pPr>
            <a:r>
              <a:rPr lang="en-US"/>
              <a:t>MONTH(&lt;ngày chỉ định&gt;)</a:t>
            </a:r>
          </a:p>
          <a:p>
            <a:pPr lvl="1">
              <a:buFont typeface="Wingdings" pitchFamily="2" charset="2"/>
              <a:buChar char="v"/>
            </a:pPr>
            <a:r>
              <a:rPr lang="en-US"/>
              <a:t>YEAR(&lt;ngày chỉ định&gt;)</a:t>
            </a:r>
          </a:p>
          <a:p>
            <a:pPr>
              <a:buFont typeface="Wingdings" pitchFamily="2" charset="2"/>
              <a:buChar char="v"/>
            </a:pPr>
            <a:r>
              <a:rPr lang="en-US"/>
              <a:t>Ví dụ:</a:t>
            </a:r>
          </a:p>
          <a:p>
            <a:pPr marL="342900" lvl="1" indent="0">
              <a:buNone/>
            </a:pPr>
            <a:r>
              <a:rPr lang="en-US"/>
              <a:t>print day(getDate())</a:t>
            </a:r>
          </a:p>
          <a:p>
            <a:pPr marL="342900" lvl="1" indent="0">
              <a:buNone/>
            </a:pPr>
            <a:r>
              <a:rPr lang="en-US"/>
              <a:t>print month(getDate())</a:t>
            </a:r>
          </a:p>
          <a:p>
            <a:pPr marL="342900" lvl="1" indent="0">
              <a:buNone/>
            </a:pPr>
            <a:r>
              <a:rPr lang="en-US"/>
              <a:t>print year(getDate())</a:t>
            </a:r>
          </a:p>
          <a:p>
            <a:pPr marL="0" indent="0">
              <a:buNone/>
            </a:pPr>
            <a:endParaRPr lang="en-US"/>
          </a:p>
          <a:p>
            <a:pPr marL="0" indent="0">
              <a:buNone/>
            </a:pPr>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680" y="2968522"/>
            <a:ext cx="1828800" cy="13577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3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Toán học</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ABS(&lt;</a:t>
            </a:r>
            <a:r>
              <a:rPr lang="en-US" dirty="0" err="1"/>
              <a:t>biểu</a:t>
            </a:r>
            <a:r>
              <a:rPr lang="en-US" dirty="0"/>
              <a:t> </a:t>
            </a:r>
            <a:r>
              <a:rPr lang="en-US" dirty="0" err="1"/>
              <a:t>thức</a:t>
            </a:r>
            <a:r>
              <a:rPr lang="en-US" dirty="0"/>
              <a:t> </a:t>
            </a:r>
            <a:r>
              <a:rPr lang="en-US" dirty="0" err="1"/>
              <a:t>số</a:t>
            </a:r>
            <a:r>
              <a:rPr lang="en-US" dirty="0"/>
              <a:t>&gt;): </a:t>
            </a:r>
            <a:r>
              <a:rPr lang="en-US" dirty="0" err="1"/>
              <a:t>Giá</a:t>
            </a:r>
            <a:r>
              <a:rPr lang="en-US" dirty="0"/>
              <a:t> </a:t>
            </a:r>
            <a:r>
              <a:rPr lang="en-US" dirty="0" err="1"/>
              <a:t>trị</a:t>
            </a:r>
            <a:r>
              <a:rPr lang="en-US" dirty="0"/>
              <a:t>  </a:t>
            </a:r>
            <a:r>
              <a:rPr lang="en-US" dirty="0" err="1"/>
              <a:t>tuyệt</a:t>
            </a:r>
            <a:r>
              <a:rPr lang="en-US" dirty="0"/>
              <a:t> </a:t>
            </a:r>
            <a:r>
              <a:rPr lang="en-US" dirty="0" err="1"/>
              <a:t>đối</a:t>
            </a:r>
            <a:endParaRPr lang="en-US" dirty="0"/>
          </a:p>
          <a:p>
            <a:pPr>
              <a:buFont typeface="Wingdings" pitchFamily="2" charset="2"/>
              <a:buChar char="v"/>
            </a:pPr>
            <a:r>
              <a:rPr lang="en-US" dirty="0"/>
              <a:t>POWER(&lt;</a:t>
            </a:r>
            <a:r>
              <a:rPr lang="en-US" dirty="0" err="1"/>
              <a:t>biểu</a:t>
            </a:r>
            <a:r>
              <a:rPr lang="en-US" dirty="0"/>
              <a:t> </a:t>
            </a:r>
            <a:r>
              <a:rPr lang="en-US" dirty="0" err="1"/>
              <a:t>thức</a:t>
            </a:r>
            <a:r>
              <a:rPr lang="en-US" dirty="0"/>
              <a:t> </a:t>
            </a:r>
            <a:r>
              <a:rPr lang="en-US" dirty="0" err="1"/>
              <a:t>số</a:t>
            </a:r>
            <a:r>
              <a:rPr lang="en-US" dirty="0"/>
              <a:t>&gt;,&lt;</a:t>
            </a:r>
            <a:r>
              <a:rPr lang="en-US" dirty="0" err="1"/>
              <a:t>số</a:t>
            </a:r>
            <a:r>
              <a:rPr lang="en-US" dirty="0"/>
              <a:t> </a:t>
            </a:r>
            <a:r>
              <a:rPr lang="en-US" dirty="0" err="1"/>
              <a:t>mũ</a:t>
            </a:r>
            <a:r>
              <a:rPr lang="en-US" dirty="0"/>
              <a:t>&gt;): </a:t>
            </a:r>
            <a:r>
              <a:rPr lang="en-US" dirty="0" err="1"/>
              <a:t>Lũy</a:t>
            </a:r>
            <a:r>
              <a:rPr lang="en-US" dirty="0"/>
              <a:t> </a:t>
            </a:r>
            <a:r>
              <a:rPr lang="en-US" dirty="0" err="1"/>
              <a:t>thừa</a:t>
            </a:r>
            <a:endParaRPr lang="en-US" dirty="0"/>
          </a:p>
          <a:p>
            <a:pPr>
              <a:buFont typeface="Wingdings" pitchFamily="2" charset="2"/>
              <a:buChar char="v"/>
            </a:pPr>
            <a:r>
              <a:rPr lang="en-US" dirty="0"/>
              <a:t>ROUND(&lt;</a:t>
            </a:r>
            <a:r>
              <a:rPr lang="en-US" dirty="0" err="1"/>
              <a:t>biểu</a:t>
            </a:r>
            <a:r>
              <a:rPr lang="en-US" dirty="0"/>
              <a:t> </a:t>
            </a:r>
            <a:r>
              <a:rPr lang="en-US" dirty="0" err="1"/>
              <a:t>thức</a:t>
            </a:r>
            <a:r>
              <a:rPr lang="en-US" dirty="0"/>
              <a:t> </a:t>
            </a:r>
            <a:r>
              <a:rPr lang="en-US" dirty="0" err="1"/>
              <a:t>số</a:t>
            </a:r>
            <a:r>
              <a:rPr lang="en-US" dirty="0"/>
              <a:t>&gt;,&lt;</a:t>
            </a:r>
            <a:r>
              <a:rPr lang="en-US" dirty="0" err="1"/>
              <a:t>Vị</a:t>
            </a:r>
            <a:r>
              <a:rPr lang="en-US" dirty="0"/>
              <a:t> </a:t>
            </a:r>
            <a:r>
              <a:rPr lang="en-US" dirty="0" err="1"/>
              <a:t>trí</a:t>
            </a:r>
            <a:r>
              <a:rPr lang="en-US" dirty="0"/>
              <a:t> </a:t>
            </a:r>
            <a:r>
              <a:rPr lang="en-US" dirty="0" err="1"/>
              <a:t>làm</a:t>
            </a:r>
            <a:r>
              <a:rPr lang="en-US" dirty="0"/>
              <a:t> </a:t>
            </a:r>
            <a:r>
              <a:rPr lang="en-US" dirty="0" err="1"/>
              <a:t>tròn</a:t>
            </a:r>
            <a:r>
              <a:rPr lang="en-US" dirty="0"/>
              <a:t>&gt;): </a:t>
            </a:r>
            <a:r>
              <a:rPr lang="en-US" dirty="0" err="1"/>
              <a:t>Làm</a:t>
            </a:r>
            <a:r>
              <a:rPr lang="en-US" dirty="0"/>
              <a:t> </a:t>
            </a:r>
            <a:r>
              <a:rPr lang="en-US" dirty="0" err="1"/>
              <a:t>tròn</a:t>
            </a:r>
            <a:endParaRPr lang="en-US" dirty="0"/>
          </a:p>
          <a:p>
            <a:pPr>
              <a:buFont typeface="Wingdings" pitchFamily="2" charset="2"/>
              <a:buChar char="v"/>
            </a:pPr>
            <a:r>
              <a:rPr lang="en-US" dirty="0"/>
              <a:t>SQRT(&lt;</a:t>
            </a:r>
            <a:r>
              <a:rPr lang="en-US" dirty="0" err="1"/>
              <a:t>biểu</a:t>
            </a:r>
            <a:r>
              <a:rPr lang="en-US" dirty="0"/>
              <a:t> </a:t>
            </a:r>
            <a:r>
              <a:rPr lang="en-US" dirty="0" err="1"/>
              <a:t>thức</a:t>
            </a:r>
            <a:r>
              <a:rPr lang="en-US" dirty="0"/>
              <a:t> </a:t>
            </a:r>
            <a:r>
              <a:rPr lang="en-US" dirty="0" err="1"/>
              <a:t>số</a:t>
            </a:r>
            <a:r>
              <a:rPr lang="en-US" dirty="0"/>
              <a:t>&gt;): </a:t>
            </a:r>
            <a:r>
              <a:rPr lang="en-US" dirty="0" err="1"/>
              <a:t>căn</a:t>
            </a:r>
            <a:r>
              <a:rPr lang="en-US" dirty="0"/>
              <a:t> </a:t>
            </a:r>
            <a:r>
              <a:rPr lang="en-US" dirty="0" err="1"/>
              <a:t>bậc</a:t>
            </a:r>
            <a:r>
              <a:rPr lang="en-US" dirty="0"/>
              <a:t> 2</a:t>
            </a:r>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print ABS(-3)</a:t>
            </a:r>
          </a:p>
          <a:p>
            <a:pPr marL="342900" lvl="1" indent="0">
              <a:buNone/>
            </a:pPr>
            <a:r>
              <a:rPr lang="en-US" dirty="0"/>
              <a:t>print POWER(2,4)</a:t>
            </a:r>
          </a:p>
          <a:p>
            <a:pPr marL="342900" lvl="1" indent="0">
              <a:buNone/>
            </a:pPr>
            <a:r>
              <a:rPr lang="en-US" dirty="0"/>
              <a:t>print ROUND(4.165,1)</a:t>
            </a:r>
          </a:p>
          <a:p>
            <a:pPr marL="342900" lvl="1" indent="0">
              <a:buNone/>
            </a:pPr>
            <a:r>
              <a:rPr lang="en-US" dirty="0"/>
              <a:t>print SQRT(17)</a:t>
            </a:r>
          </a:p>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607" y="3360222"/>
            <a:ext cx="1828800" cy="1520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26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UPPER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hoa</a:t>
            </a:r>
            <a:endParaRPr lang="en-US" dirty="0"/>
          </a:p>
          <a:p>
            <a:pPr>
              <a:buFont typeface="Wingdings" pitchFamily="2" charset="2"/>
              <a:buChar char="v"/>
            </a:pPr>
            <a:r>
              <a:rPr lang="en-US" dirty="0"/>
              <a:t>LOWER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thường</a:t>
            </a:r>
            <a:endParaRPr lang="en-US" dirty="0"/>
          </a:p>
          <a:p>
            <a:pPr>
              <a:buFont typeface="Wingdings" pitchFamily="2" charset="2"/>
              <a:buChar char="v"/>
            </a:pPr>
            <a:r>
              <a:rPr lang="en-US" dirty="0"/>
              <a:t>LTRIM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trái</a:t>
            </a:r>
            <a:r>
              <a:rPr lang="en-US" dirty="0"/>
              <a:t> </a:t>
            </a:r>
            <a:r>
              <a:rPr lang="en-US" dirty="0" err="1"/>
              <a:t>chuỗi</a:t>
            </a:r>
            <a:endParaRPr lang="en-US" dirty="0"/>
          </a:p>
          <a:p>
            <a:pPr>
              <a:buFont typeface="Wingdings" pitchFamily="2" charset="2"/>
              <a:buChar char="v"/>
            </a:pPr>
            <a:r>
              <a:rPr lang="en-US" dirty="0"/>
              <a:t>RTRIM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phải</a:t>
            </a:r>
            <a:r>
              <a:rPr lang="en-US" dirty="0"/>
              <a:t> </a:t>
            </a:r>
            <a:r>
              <a:rPr lang="en-US" dirty="0" err="1"/>
              <a:t>chuỗi</a:t>
            </a:r>
            <a:endParaRPr lang="en-US" dirty="0"/>
          </a:p>
          <a:p>
            <a:pPr>
              <a:buFont typeface="Wingdings" pitchFamily="2" charset="2"/>
              <a:buChar char="v"/>
            </a:pPr>
            <a:r>
              <a:rPr lang="en-US" dirty="0"/>
              <a:t>LEN (</a:t>
            </a:r>
            <a:r>
              <a:rPr lang="en-US" dirty="0" err="1"/>
              <a:t>chuỗi</a:t>
            </a:r>
            <a:r>
              <a:rPr lang="en-US" dirty="0"/>
              <a:t>): </a:t>
            </a:r>
            <a:r>
              <a:rPr lang="en-US" dirty="0" err="1"/>
              <a:t>Chiều</a:t>
            </a:r>
            <a:r>
              <a:rPr lang="en-US" dirty="0"/>
              <a:t> </a:t>
            </a:r>
            <a:r>
              <a:rPr lang="en-US" dirty="0" err="1"/>
              <a:t>dài</a:t>
            </a:r>
            <a:r>
              <a:rPr lang="en-US" dirty="0"/>
              <a:t> </a:t>
            </a:r>
            <a:r>
              <a:rPr lang="en-US" dirty="0" err="1"/>
              <a:t>chuỗi</a:t>
            </a:r>
            <a:endParaRPr lang="en-US" dirty="0"/>
          </a:p>
          <a:p>
            <a:pPr>
              <a:buFont typeface="Wingdings" pitchFamily="2" charset="2"/>
              <a:buChar char="v"/>
            </a:pPr>
            <a:r>
              <a:rPr lang="en-US" dirty="0"/>
              <a:t>REVERSE (</a:t>
            </a:r>
            <a:r>
              <a:rPr lang="en-US" dirty="0" err="1"/>
              <a:t>chuỗi</a:t>
            </a:r>
            <a:r>
              <a:rPr lang="en-US" dirty="0"/>
              <a:t>): </a:t>
            </a:r>
            <a:r>
              <a:rPr lang="en-US" dirty="0" err="1"/>
              <a:t>Đảo</a:t>
            </a:r>
            <a:r>
              <a:rPr lang="en-US" dirty="0"/>
              <a:t> </a:t>
            </a:r>
            <a:r>
              <a:rPr lang="en-US" dirty="0" err="1"/>
              <a:t>ngược</a:t>
            </a:r>
            <a:r>
              <a:rPr lang="en-US" dirty="0"/>
              <a:t> </a:t>
            </a:r>
            <a:r>
              <a:rPr lang="en-US" dirty="0" err="1"/>
              <a:t>chuỗi</a:t>
            </a:r>
            <a:r>
              <a:rPr lang="en-US" dirty="0"/>
              <a:t>)</a:t>
            </a:r>
          </a:p>
          <a:p>
            <a:pPr>
              <a:buFont typeface="Wingdings" pitchFamily="2" charset="2"/>
              <a:buChar char="v"/>
            </a:pPr>
            <a:r>
              <a:rPr lang="en-US" dirty="0"/>
              <a:t>REPLACE(&lt;</a:t>
            </a:r>
            <a:r>
              <a:rPr lang="en-US" dirty="0" err="1"/>
              <a:t>chuỗi</a:t>
            </a:r>
            <a:r>
              <a:rPr lang="en-US" dirty="0"/>
              <a:t> </a:t>
            </a:r>
            <a:r>
              <a:rPr lang="en-US" dirty="0" err="1"/>
              <a:t>nguồn</a:t>
            </a:r>
            <a:r>
              <a:rPr lang="en-US" dirty="0"/>
              <a:t>&gt;,&lt;</a:t>
            </a:r>
            <a:r>
              <a:rPr lang="en-US" dirty="0" err="1"/>
              <a:t>chuỗi</a:t>
            </a:r>
            <a:r>
              <a:rPr lang="en-US" dirty="0"/>
              <a:t> </a:t>
            </a:r>
            <a:r>
              <a:rPr lang="en-US" dirty="0" err="1"/>
              <a:t>tìm</a:t>
            </a:r>
            <a:r>
              <a:rPr lang="en-US" dirty="0"/>
              <a:t>&gt;,&lt;</a:t>
            </a:r>
            <a:r>
              <a:rPr lang="en-US" dirty="0" err="1"/>
              <a:t>chuỗi</a:t>
            </a:r>
            <a:r>
              <a:rPr lang="en-US" dirty="0"/>
              <a:t> </a:t>
            </a:r>
            <a:r>
              <a:rPr lang="en-US" dirty="0" err="1"/>
              <a:t>thay</a:t>
            </a:r>
            <a:r>
              <a:rPr lang="en-US" dirty="0"/>
              <a:t> </a:t>
            </a:r>
            <a:r>
              <a:rPr lang="en-US" dirty="0" err="1"/>
              <a:t>thế</a:t>
            </a:r>
            <a:r>
              <a:rPr lang="en-US" dirty="0"/>
              <a:t>&gt;): </a:t>
            </a:r>
            <a:r>
              <a:rPr lang="en-US" dirty="0" err="1"/>
              <a:t>Thay</a:t>
            </a:r>
            <a:r>
              <a:rPr lang="en-US" dirty="0"/>
              <a:t> </a:t>
            </a:r>
            <a:r>
              <a:rPr lang="en-US" dirty="0" err="1"/>
              <a:t>thế</a:t>
            </a:r>
            <a:r>
              <a:rPr lang="en-US" dirty="0"/>
              <a:t> </a:t>
            </a:r>
            <a:r>
              <a:rPr lang="en-US" dirty="0" err="1"/>
              <a:t>chuỗi</a:t>
            </a:r>
            <a:endParaRPr lang="en-US" dirty="0"/>
          </a:p>
          <a:p>
            <a:pPr>
              <a:buFont typeface="Wingdings" pitchFamily="2" charset="2"/>
              <a:buChar char="v"/>
            </a:pPr>
            <a:endParaRPr lang="en-US" dirty="0"/>
          </a:p>
          <a:p>
            <a:pPr>
              <a:buFont typeface="Wingdings" pitchFamily="2" charset="2"/>
              <a:buChar char="v"/>
            </a:pPr>
            <a:endParaRPr lang="en-US" dirty="0"/>
          </a:p>
        </p:txBody>
      </p:sp>
    </p:spTree>
    <p:extLst>
      <p:ext uri="{BB962C8B-B14F-4D97-AF65-F5344CB8AC3E}">
        <p14:creationId xmlns:p14="http://schemas.microsoft.com/office/powerpoint/2010/main" val="6761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lnSpcReduction="10000"/>
          </a:bodyPr>
          <a:lstStyle/>
          <a:p>
            <a:pPr>
              <a:buFont typeface="Wingdings" pitchFamily="2" charset="2"/>
              <a:buChar char="v"/>
            </a:pPr>
            <a:r>
              <a:rPr lang="en-US" dirty="0"/>
              <a:t>VÍ </a:t>
            </a:r>
            <a:r>
              <a:rPr lang="en-US" dirty="0" err="1"/>
              <a:t>dụ</a:t>
            </a:r>
            <a:r>
              <a:rPr lang="en-US" dirty="0"/>
              <a:t>:</a:t>
            </a:r>
          </a:p>
          <a:p>
            <a:pPr marL="0" indent="0">
              <a:buNone/>
            </a:pPr>
            <a:r>
              <a:rPr lang="en-US" dirty="0"/>
              <a:t>declare @s varchar(50)</a:t>
            </a:r>
          </a:p>
          <a:p>
            <a:pPr marL="0" indent="0">
              <a:buNone/>
            </a:pPr>
            <a:r>
              <a:rPr lang="en-US" dirty="0"/>
              <a:t>set @s = '    Tran Thanh Phuoc     '</a:t>
            </a:r>
          </a:p>
          <a:p>
            <a:pPr marL="0" indent="0">
              <a:buNone/>
            </a:pPr>
            <a:r>
              <a:rPr lang="en-US" dirty="0"/>
              <a:t>print @s</a:t>
            </a:r>
          </a:p>
          <a:p>
            <a:pPr marL="0" indent="0">
              <a:buNone/>
            </a:pPr>
            <a:r>
              <a:rPr lang="en-US" dirty="0"/>
              <a:t>set @s = </a:t>
            </a:r>
            <a:r>
              <a:rPr lang="en-US" dirty="0" err="1"/>
              <a:t>Ltrim</a:t>
            </a:r>
            <a:r>
              <a:rPr lang="en-US" dirty="0"/>
              <a:t>(</a:t>
            </a:r>
            <a:r>
              <a:rPr lang="en-US" dirty="0" err="1"/>
              <a:t>rtrim</a:t>
            </a:r>
            <a:r>
              <a:rPr lang="en-US" dirty="0"/>
              <a:t>(@s))</a:t>
            </a:r>
          </a:p>
          <a:p>
            <a:pPr marL="0" indent="0">
              <a:buNone/>
            </a:pPr>
            <a:r>
              <a:rPr lang="en-US" dirty="0"/>
              <a:t>print @s</a:t>
            </a:r>
          </a:p>
          <a:p>
            <a:pPr marL="0" indent="0">
              <a:buNone/>
            </a:pPr>
            <a:r>
              <a:rPr lang="en-US" dirty="0"/>
              <a:t>print UPPER (@s)</a:t>
            </a:r>
          </a:p>
          <a:p>
            <a:pPr marL="0" indent="0">
              <a:buNone/>
            </a:pPr>
            <a:r>
              <a:rPr lang="en-US" dirty="0"/>
              <a:t>print LOWER (@s)</a:t>
            </a:r>
          </a:p>
          <a:p>
            <a:pPr marL="0" indent="0">
              <a:buNone/>
            </a:pPr>
            <a:r>
              <a:rPr lang="en-US" dirty="0"/>
              <a:t>print LEN (@s)</a:t>
            </a:r>
          </a:p>
          <a:p>
            <a:pPr marL="0" indent="0">
              <a:buNone/>
            </a:pPr>
            <a:r>
              <a:rPr lang="en-US" dirty="0"/>
              <a:t>print REVERSE (@s)</a:t>
            </a:r>
          </a:p>
          <a:p>
            <a:pPr marL="0" indent="0">
              <a:buNone/>
            </a:pPr>
            <a:r>
              <a:rPr lang="en-US" dirty="0"/>
              <a:t>print REPLACE(@</a:t>
            </a:r>
            <a:r>
              <a:rPr lang="en-US" dirty="0" err="1"/>
              <a:t>s,'n','m</a:t>
            </a:r>
            <a:r>
              <a:rPr lang="en-US" dirty="0"/>
              <a:t>')</a:t>
            </a:r>
          </a:p>
          <a:p>
            <a:pPr>
              <a:buFont typeface="Wingdings" pitchFamily="2" charset="2"/>
              <a:buChar char="v"/>
            </a:pPr>
            <a:endParaRPr lang="en-US" dirty="0"/>
          </a:p>
          <a:p>
            <a:pPr>
              <a:buFont typeface="Wingdings" pitchFamily="2" charset="2"/>
              <a:buChar char="v"/>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079" y="3381275"/>
            <a:ext cx="2286000" cy="1567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03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vi-VN" dirty="0"/>
              <a:t>LEFT(&lt;chuỗi nguồn&gt;,&lt;số ký tự&gt;)</a:t>
            </a:r>
            <a:endParaRPr lang="en-US" dirty="0"/>
          </a:p>
          <a:p>
            <a:pPr>
              <a:buFont typeface="Wingdings" pitchFamily="2" charset="2"/>
              <a:buChar char="v"/>
            </a:pPr>
            <a:r>
              <a:rPr lang="vi-VN" dirty="0"/>
              <a:t>RIGHT(&lt;chuỗi nguồn&gt;,&lt;số ký tự&gt;)</a:t>
            </a:r>
            <a:endParaRPr lang="en-US" dirty="0"/>
          </a:p>
          <a:p>
            <a:pPr>
              <a:buFont typeface="Wingdings" pitchFamily="2" charset="2"/>
              <a:buChar char="v"/>
            </a:pPr>
            <a:r>
              <a:rPr lang="vi-VN" dirty="0"/>
              <a:t>SUBSTRING(&lt;chuỗi nguồn&gt;,&lt;vị trí&gt;,&lt;số ký tự&gt;)</a:t>
            </a:r>
            <a:endParaRPr lang="en-US" dirty="0"/>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declare @s varchar(50)</a:t>
            </a:r>
          </a:p>
          <a:p>
            <a:pPr marL="342900" lvl="1" indent="0">
              <a:buNone/>
            </a:pPr>
            <a:r>
              <a:rPr lang="en-US" dirty="0"/>
              <a:t>set @s = 'Tran Thanh Phuoc'</a:t>
            </a:r>
          </a:p>
          <a:p>
            <a:pPr marL="342900" lvl="1" indent="0">
              <a:buNone/>
            </a:pPr>
            <a:r>
              <a:rPr lang="en-US" dirty="0"/>
              <a:t>print left(@s, 4)</a:t>
            </a:r>
          </a:p>
          <a:p>
            <a:pPr marL="342900" lvl="1" indent="0">
              <a:buNone/>
            </a:pPr>
            <a:r>
              <a:rPr lang="en-US" dirty="0"/>
              <a:t>print right(@s, 7)</a:t>
            </a:r>
          </a:p>
          <a:p>
            <a:pPr marL="342900" lvl="1" indent="0">
              <a:buNone/>
            </a:pPr>
            <a:r>
              <a:rPr lang="en-US" dirty="0"/>
              <a:t>print substring (@s, 6, 	5)</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04" y="3222665"/>
            <a:ext cx="1828800" cy="10972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11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Biến được dùng để lưu trữ các giá trị tạm thời trong quá trình tính toán các xử lý </a:t>
            </a:r>
          </a:p>
          <a:p>
            <a:pPr algn="just">
              <a:buFont typeface="Wingdings" pitchFamily="2" charset="2"/>
              <a:buChar char="v"/>
            </a:pPr>
            <a:r>
              <a:rPr lang="en-US"/>
              <a:t>Khi thoát khỏi chương trình hay tắt máy thì giá trị của các biến này không còn nữa. </a:t>
            </a:r>
          </a:p>
          <a:p>
            <a:pPr algn="just">
              <a:buFont typeface="Wingdings" pitchFamily="2" charset="2"/>
              <a:buChar char="v"/>
            </a:pPr>
            <a:r>
              <a:rPr lang="en-US"/>
              <a:t>Trong T-SQL có 2 loại biến khác nhau: biến cục bộ và biến hệ thống (không có khái niệm về biến toàn cục). </a:t>
            </a:r>
          </a:p>
          <a:p>
            <a:pPr algn="just">
              <a:buFont typeface="Wingdings" pitchFamily="2" charset="2"/>
              <a:buChar char="v"/>
            </a:pPr>
            <a:r>
              <a:rPr lang="en-US"/>
              <a:t>Trong phần này chúng ta chỉ đề cập đến biến cục bộ</a:t>
            </a:r>
          </a:p>
        </p:txBody>
      </p:sp>
    </p:spTree>
    <p:extLst>
      <p:ext uri="{BB962C8B-B14F-4D97-AF65-F5344CB8AC3E}">
        <p14:creationId xmlns:p14="http://schemas.microsoft.com/office/powerpoint/2010/main" val="1791941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4</a:t>
            </a:r>
          </a:p>
        </p:txBody>
      </p:sp>
    </p:spTree>
    <p:extLst>
      <p:ext uri="{BB962C8B-B14F-4D97-AF65-F5344CB8AC3E}">
        <p14:creationId xmlns:p14="http://schemas.microsoft.com/office/powerpoint/2010/main" val="6554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Khai báo</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0" indent="0" algn="just">
              <a:buNone/>
            </a:pPr>
            <a:r>
              <a:rPr lang="en-US" dirty="0"/>
              <a:t>	DECLARE @&lt;</a:t>
            </a:r>
            <a:r>
              <a:rPr lang="en-US" dirty="0" err="1"/>
              <a:t>tên</a:t>
            </a:r>
            <a:r>
              <a:rPr lang="en-US" dirty="0"/>
              <a:t> </a:t>
            </a:r>
            <a:r>
              <a:rPr lang="en-US" dirty="0" err="1"/>
              <a:t>biến</a:t>
            </a:r>
            <a:r>
              <a:rPr lang="en-US" dirty="0"/>
              <a:t>&gt; &lt;</a:t>
            </a:r>
            <a:r>
              <a:rPr lang="en-US" dirty="0" err="1"/>
              <a:t>kiểu</a:t>
            </a:r>
            <a:r>
              <a:rPr lang="en-US" dirty="0"/>
              <a:t> </a:t>
            </a:r>
            <a:r>
              <a:rPr lang="en-US" dirty="0" err="1"/>
              <a:t>dữ</a:t>
            </a:r>
            <a:r>
              <a:rPr lang="en-US" dirty="0"/>
              <a:t> </a:t>
            </a:r>
            <a:r>
              <a:rPr lang="en-US" dirty="0" err="1"/>
              <a:t>liệu</a:t>
            </a:r>
            <a:r>
              <a:rPr lang="en-US" dirty="0"/>
              <a:t>&gt;</a:t>
            </a:r>
          </a:p>
          <a:p>
            <a:pPr algn="just">
              <a:buFont typeface="Wingdings" pitchFamily="2" charset="2"/>
              <a:buChar char="v"/>
            </a:pPr>
            <a:r>
              <a:rPr lang="en-US" dirty="0" err="1"/>
              <a:t>Ví</a:t>
            </a:r>
            <a:r>
              <a:rPr lang="en-US" dirty="0"/>
              <a:t> </a:t>
            </a:r>
            <a:r>
              <a:rPr lang="en-US" dirty="0" err="1"/>
              <a:t>dụ</a:t>
            </a:r>
            <a:r>
              <a:rPr lang="en-US" dirty="0"/>
              <a:t>:</a:t>
            </a:r>
          </a:p>
          <a:p>
            <a:pPr marL="0" indent="0" algn="just">
              <a:buNone/>
            </a:pPr>
            <a:r>
              <a:rPr lang="en-US" dirty="0"/>
              <a:t>	DECLARE @</a:t>
            </a:r>
            <a:r>
              <a:rPr lang="en-US" dirty="0" err="1"/>
              <a:t>TenNV</a:t>
            </a:r>
            <a:r>
              <a:rPr lang="en-US" dirty="0"/>
              <a:t> </a:t>
            </a:r>
            <a:r>
              <a:rPr lang="en-US" dirty="0" err="1"/>
              <a:t>Nvarchar</a:t>
            </a:r>
            <a:r>
              <a:rPr lang="en-US" dirty="0"/>
              <a:t>(50), @</a:t>
            </a:r>
            <a:r>
              <a:rPr lang="en-US" dirty="0" err="1"/>
              <a:t>luonggio</a:t>
            </a:r>
            <a:r>
              <a:rPr lang="en-US" dirty="0"/>
              <a:t> int</a:t>
            </a:r>
          </a:p>
          <a:p>
            <a:pPr algn="just">
              <a:buFont typeface="Wingdings" pitchFamily="2" charset="2"/>
              <a:buChar char="v"/>
            </a:pPr>
            <a:r>
              <a:rPr lang="en-US" dirty="0" err="1"/>
              <a:t>Khác</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khác</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khởi</a:t>
            </a:r>
            <a:r>
              <a:rPr lang="en-US" dirty="0"/>
              <a:t> </a:t>
            </a:r>
            <a:r>
              <a:rPr lang="en-US" dirty="0" err="1"/>
              <a:t>tạo</a:t>
            </a:r>
            <a:r>
              <a:rPr lang="en-US" dirty="0"/>
              <a:t> </a:t>
            </a:r>
            <a:r>
              <a:rPr lang="en-US" dirty="0" err="1"/>
              <a:t>cho</a:t>
            </a:r>
            <a:r>
              <a:rPr lang="en-US" dirty="0"/>
              <a:t> </a:t>
            </a:r>
            <a:r>
              <a:rPr lang="en-US" dirty="0" err="1"/>
              <a:t>biến</a:t>
            </a:r>
            <a:r>
              <a:rPr lang="en-US" dirty="0"/>
              <a:t> </a:t>
            </a:r>
            <a:r>
              <a:rPr lang="en-US" dirty="0" err="1"/>
              <a:t>lúc</a:t>
            </a:r>
            <a:r>
              <a:rPr lang="en-US" dirty="0"/>
              <a:t> </a:t>
            </a:r>
            <a:r>
              <a:rPr lang="en-US" dirty="0" err="1"/>
              <a:t>khai</a:t>
            </a:r>
            <a:r>
              <a:rPr lang="en-US" dirty="0"/>
              <a:t> </a:t>
            </a:r>
            <a:r>
              <a:rPr lang="en-US" dirty="0" err="1"/>
              <a:t>báo</a:t>
            </a:r>
            <a:r>
              <a:rPr lang="en-US" dirty="0"/>
              <a:t> </a:t>
            </a:r>
            <a:r>
              <a:rPr lang="en-US" dirty="0" err="1"/>
              <a:t>chúng</a:t>
            </a:r>
            <a:r>
              <a:rPr lang="en-US" dirty="0"/>
              <a:t>.</a:t>
            </a:r>
          </a:p>
          <a:p>
            <a:pPr algn="just">
              <a:buFont typeface="Wingdings" pitchFamily="2" charset="2"/>
              <a:buChar char="v"/>
            </a:pPr>
            <a:endParaRPr lang="en-US" dirty="0"/>
          </a:p>
        </p:txBody>
      </p:sp>
    </p:spTree>
    <p:extLst>
      <p:ext uri="{BB962C8B-B14F-4D97-AF65-F5344CB8AC3E}">
        <p14:creationId xmlns:p14="http://schemas.microsoft.com/office/powerpoint/2010/main" val="31857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dirty="0" err="1"/>
              <a:t>Sử</a:t>
            </a:r>
            <a:r>
              <a:rPr lang="en-US" dirty="0"/>
              <a:t> </a:t>
            </a:r>
            <a:r>
              <a:rPr lang="en-US" dirty="0" err="1"/>
              <a:t>dụng</a:t>
            </a:r>
            <a:r>
              <a:rPr lang="en-US" dirty="0"/>
              <a:t> </a:t>
            </a:r>
            <a:r>
              <a:rPr lang="en-US" dirty="0" err="1"/>
              <a:t>lệnh</a:t>
            </a:r>
            <a:r>
              <a:rPr lang="en-US" dirty="0"/>
              <a:t> SET:</a:t>
            </a:r>
          </a:p>
          <a:p>
            <a:pPr lvl="1" algn="just">
              <a:buFont typeface="Wingdings" pitchFamily="2" charset="2"/>
              <a:buChar char="v"/>
            </a:pPr>
            <a:r>
              <a:rPr lang="en-US" dirty="0" err="1"/>
              <a:t>Lệnh</a:t>
            </a:r>
            <a:r>
              <a:rPr lang="en-US" dirty="0"/>
              <a:t> SET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lvl="1" algn="just">
              <a:buFont typeface="Wingdings" pitchFamily="2" charset="2"/>
              <a:buChar char="v"/>
            </a:pPr>
            <a:r>
              <a:rPr lang="en-US" dirty="0" err="1"/>
              <a:t>Mỗi</a:t>
            </a:r>
            <a:r>
              <a:rPr lang="en-US" dirty="0"/>
              <a:t> </a:t>
            </a:r>
            <a:r>
              <a:rPr lang="en-US" dirty="0" err="1"/>
              <a:t>lệnh</a:t>
            </a:r>
            <a:r>
              <a:rPr lang="en-US" dirty="0"/>
              <a:t> SET </a:t>
            </a:r>
            <a:r>
              <a:rPr lang="en-US" dirty="0" err="1"/>
              <a:t>chỉ</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một</a:t>
            </a:r>
            <a:r>
              <a:rPr lang="en-US" dirty="0"/>
              <a:t> </a:t>
            </a:r>
            <a:r>
              <a:rPr lang="en-US" dirty="0" err="1"/>
              <a:t>biến</a:t>
            </a:r>
            <a:r>
              <a:rPr lang="en-US" dirty="0"/>
              <a:t>. </a:t>
            </a:r>
          </a:p>
          <a:p>
            <a:pPr algn="just">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chuỗi</a:t>
            </a:r>
            <a:r>
              <a:rPr lang="en-US" dirty="0"/>
              <a:t> ‘</a:t>
            </a:r>
            <a:r>
              <a:rPr lang="en-US" dirty="0" err="1"/>
              <a:t>Trần</a:t>
            </a:r>
            <a:r>
              <a:rPr lang="en-US" dirty="0"/>
              <a:t> Thanh </a:t>
            </a:r>
            <a:r>
              <a:rPr lang="en-US" dirty="0" err="1"/>
              <a:t>Phước</a:t>
            </a:r>
            <a:r>
              <a:rPr lang="en-US" dirty="0"/>
              <a:t>’ </a:t>
            </a:r>
            <a:r>
              <a:rPr lang="en-US" dirty="0" err="1"/>
              <a:t>cho</a:t>
            </a:r>
            <a:r>
              <a:rPr lang="en-US" dirty="0"/>
              <a:t> </a:t>
            </a:r>
            <a:r>
              <a:rPr lang="en-US" dirty="0" err="1"/>
              <a:t>biến</a:t>
            </a:r>
            <a:r>
              <a:rPr lang="en-US" dirty="0"/>
              <a:t> @</a:t>
            </a:r>
            <a:r>
              <a:rPr lang="en-US" dirty="0" err="1"/>
              <a:t>TenNV</a:t>
            </a:r>
            <a:endParaRPr lang="en-US" dirty="0"/>
          </a:p>
          <a:p>
            <a:pPr marL="342900" lvl="1" indent="0">
              <a:buNone/>
            </a:pPr>
            <a:r>
              <a:rPr lang="en-US" dirty="0"/>
              <a:t>DECLARE @</a:t>
            </a:r>
            <a:r>
              <a:rPr lang="en-US" dirty="0" err="1"/>
              <a:t>TenNV</a:t>
            </a:r>
            <a:r>
              <a:rPr lang="en-US" dirty="0"/>
              <a:t> </a:t>
            </a:r>
            <a:r>
              <a:rPr lang="en-US" dirty="0" err="1"/>
              <a:t>Nvarchar</a:t>
            </a:r>
            <a:r>
              <a:rPr lang="en-US" dirty="0"/>
              <a:t>(50)</a:t>
            </a:r>
          </a:p>
          <a:p>
            <a:pPr marL="342900" lvl="1" indent="0">
              <a:buNone/>
            </a:pPr>
            <a:r>
              <a:rPr lang="en-US" dirty="0"/>
              <a:t>SET @</a:t>
            </a:r>
            <a:r>
              <a:rPr lang="en-US" dirty="0" err="1"/>
              <a:t>TenNV</a:t>
            </a:r>
            <a:r>
              <a:rPr lang="en-US" dirty="0"/>
              <a:t> = </a:t>
            </a:r>
            <a:r>
              <a:rPr lang="en-US" dirty="0" err="1"/>
              <a:t>N‘Trần</a:t>
            </a:r>
            <a:r>
              <a:rPr lang="en-US" dirty="0"/>
              <a:t> Thanh </a:t>
            </a:r>
            <a:r>
              <a:rPr lang="en-US" dirty="0" err="1"/>
              <a:t>Phước</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luonggio</a:t>
            </a:r>
            <a:r>
              <a:rPr lang="en-US" dirty="0"/>
              <a:t>, </a:t>
            </a:r>
            <a:r>
              <a:rPr lang="en-US" dirty="0" err="1"/>
              <a:t>dữ</a:t>
            </a:r>
            <a:r>
              <a:rPr lang="en-US" dirty="0"/>
              <a:t> </a:t>
            </a:r>
            <a:r>
              <a:rPr lang="en-US" dirty="0" err="1"/>
              <a:t>liệu</a:t>
            </a:r>
            <a:r>
              <a:rPr lang="en-US" dirty="0"/>
              <a:t> </a:t>
            </a:r>
            <a:r>
              <a:rPr lang="en-US" dirty="0" err="1"/>
              <a:t>gán</a:t>
            </a:r>
            <a:r>
              <a:rPr lang="en-US" dirty="0"/>
              <a:t> </a:t>
            </a:r>
            <a:r>
              <a:rPr lang="en-US" dirty="0" err="1"/>
              <a:t>lấy</a:t>
            </a:r>
            <a:r>
              <a:rPr lang="en-US" dirty="0"/>
              <a:t> </a:t>
            </a:r>
            <a:r>
              <a:rPr lang="en-US" dirty="0" err="1"/>
              <a:t>từ</a:t>
            </a:r>
            <a:r>
              <a:rPr lang="en-US" dirty="0"/>
              <a:t> </a:t>
            </a:r>
            <a:r>
              <a:rPr lang="en-US" dirty="0" err="1"/>
              <a:t>bảng</a:t>
            </a:r>
            <a:r>
              <a:rPr lang="en-US" dirty="0"/>
              <a:t> </a:t>
            </a:r>
            <a:r>
              <a:rPr lang="en-US" dirty="0" err="1"/>
              <a:t>NhanVien</a:t>
            </a:r>
            <a:r>
              <a:rPr lang="en-US" dirty="0"/>
              <a:t>.</a:t>
            </a:r>
          </a:p>
          <a:p>
            <a:pPr marL="0" indent="0">
              <a:buNone/>
            </a:pPr>
            <a:r>
              <a:rPr lang="en-US" dirty="0"/>
              <a:t>DECLARE @</a:t>
            </a:r>
            <a:r>
              <a:rPr lang="en-US" dirty="0" err="1"/>
              <a:t>luonggio</a:t>
            </a:r>
            <a:r>
              <a:rPr lang="en-US" dirty="0"/>
              <a:t> int</a:t>
            </a:r>
          </a:p>
          <a:p>
            <a:pPr marL="0" indent="0">
              <a:buNone/>
            </a:pPr>
            <a:r>
              <a:rPr lang="en-US" dirty="0"/>
              <a:t>SET @</a:t>
            </a:r>
            <a:r>
              <a:rPr lang="en-US" dirty="0" err="1"/>
              <a:t>luonggio</a:t>
            </a:r>
            <a:r>
              <a:rPr lang="en-US" dirty="0"/>
              <a:t> = (SELECT MAX(</a:t>
            </a:r>
            <a:r>
              <a:rPr lang="en-US" dirty="0" err="1"/>
              <a:t>luonggio</a:t>
            </a:r>
            <a:r>
              <a:rPr lang="en-US" dirty="0"/>
              <a:t>) FROM </a:t>
            </a:r>
            <a:r>
              <a:rPr lang="en-US" dirty="0" err="1"/>
              <a:t>Nhanvien</a:t>
            </a:r>
            <a:r>
              <a:rPr lang="en-US" dirty="0"/>
              <a:t>)</a:t>
            </a:r>
          </a:p>
          <a:p>
            <a:pPr marL="0" indent="0">
              <a:buNone/>
            </a:pPr>
            <a:r>
              <a:rPr lang="en-US" dirty="0"/>
              <a:t>print @</a:t>
            </a:r>
            <a:r>
              <a:rPr lang="en-US" dirty="0" err="1"/>
              <a:t>luonggio</a:t>
            </a:r>
            <a:endParaRPr lang="en-US" dirty="0"/>
          </a:p>
          <a:p>
            <a:pPr marL="342900" lvl="1" indent="0">
              <a:buNone/>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2988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Lệnh</a:t>
            </a:r>
            <a:r>
              <a:rPr lang="en-US" dirty="0"/>
              <a:t> SELECT </a:t>
            </a:r>
            <a:r>
              <a:rPr lang="en-US" dirty="0" err="1"/>
              <a:t>cũng</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ra </a:t>
            </a:r>
            <a:r>
              <a:rPr lang="en-US" dirty="0" err="1"/>
              <a:t>hoặc</a:t>
            </a:r>
            <a:r>
              <a:rPr lang="en-US" dirty="0"/>
              <a:t> </a:t>
            </a:r>
            <a:r>
              <a:rPr lang="en-US" dirty="0" err="1"/>
              <a:t>tính</a:t>
            </a:r>
            <a:r>
              <a:rPr lang="en-US" dirty="0"/>
              <a:t> </a:t>
            </a:r>
            <a:r>
              <a:rPr lang="en-US" dirty="0" err="1"/>
              <a:t>toán</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cột</a:t>
            </a:r>
            <a:r>
              <a:rPr lang="en-US" dirty="0"/>
              <a:t> </a:t>
            </a:r>
            <a:r>
              <a:rPr lang="en-US" dirty="0" err="1"/>
              <a:t>bên</a:t>
            </a:r>
            <a:r>
              <a:rPr lang="en-US" dirty="0"/>
              <a:t> </a:t>
            </a:r>
            <a:r>
              <a:rPr lang="en-US" dirty="0" err="1"/>
              <a:t>trong</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algn="just">
              <a:buFont typeface="Wingdings" pitchFamily="2" charset="2"/>
              <a:buChar char="v"/>
            </a:pPr>
            <a:r>
              <a:rPr lang="en-US" dirty="0" err="1"/>
              <a:t>Mỗi</a:t>
            </a:r>
            <a:r>
              <a:rPr lang="en-US" dirty="0"/>
              <a:t> </a:t>
            </a:r>
            <a:r>
              <a:rPr lang="en-US" dirty="0" err="1"/>
              <a:t>lệnh</a:t>
            </a:r>
            <a:r>
              <a:rPr lang="en-US" dirty="0"/>
              <a:t> SELECT </a:t>
            </a:r>
            <a:r>
              <a:rPr lang="en-US" dirty="0" err="1"/>
              <a:t>có</a:t>
            </a:r>
            <a:r>
              <a:rPr lang="en-US" dirty="0"/>
              <a:t> </a:t>
            </a:r>
            <a:r>
              <a:rPr lang="en-US" dirty="0" err="1"/>
              <a:t>thể</a:t>
            </a:r>
            <a:r>
              <a:rPr lang="en-US" dirty="0"/>
              <a:t> </a:t>
            </a:r>
            <a:r>
              <a:rPr lang="en-US" dirty="0" err="1"/>
              <a:t>gán</a:t>
            </a:r>
            <a:r>
              <a:rPr lang="en-US" dirty="0"/>
              <a:t> </a:t>
            </a:r>
            <a:r>
              <a:rPr lang="en-US" dirty="0" err="1"/>
              <a:t>cùng</a:t>
            </a:r>
            <a:r>
              <a:rPr lang="en-US" dirty="0"/>
              <a:t> </a:t>
            </a:r>
            <a:r>
              <a:rPr lang="en-US" dirty="0" err="1"/>
              <a:t>lúc</a:t>
            </a:r>
            <a:r>
              <a:rPr lang="en-US" dirty="0"/>
              <a:t> </a:t>
            </a:r>
            <a:r>
              <a:rPr lang="en-US" dirty="0" err="1"/>
              <a:t>cho</a:t>
            </a:r>
            <a:r>
              <a:rPr lang="en-US" dirty="0"/>
              <a:t> </a:t>
            </a:r>
            <a:r>
              <a:rPr lang="en-US" dirty="0" err="1"/>
              <a:t>nhiều</a:t>
            </a:r>
            <a:r>
              <a:rPr lang="en-US" dirty="0"/>
              <a:t> </a:t>
            </a:r>
            <a:r>
              <a:rPr lang="en-US" dirty="0" err="1"/>
              <a:t>biến</a:t>
            </a:r>
            <a:r>
              <a:rPr lang="en-US" dirty="0"/>
              <a:t>.</a:t>
            </a:r>
          </a:p>
          <a:p>
            <a:pPr algn="just">
              <a:buFont typeface="Wingdings" pitchFamily="2" charset="2"/>
              <a:buChar char="v"/>
            </a:pPr>
            <a:r>
              <a:rPr lang="en-US" dirty="0" err="1"/>
              <a:t>Ví</a:t>
            </a:r>
            <a:r>
              <a:rPr lang="en-US" dirty="0"/>
              <a:t> </a:t>
            </a:r>
            <a:r>
              <a:rPr lang="en-US" dirty="0" err="1"/>
              <a:t>dụ:Tính</a:t>
            </a:r>
            <a:r>
              <a:rPr lang="en-US" dirty="0"/>
              <a:t> </a:t>
            </a:r>
            <a:r>
              <a:rPr lang="en-US" dirty="0" err="1"/>
              <a:t>tổng</a:t>
            </a:r>
            <a:r>
              <a:rPr lang="en-US" dirty="0"/>
              <a:t> </a:t>
            </a:r>
            <a:r>
              <a:rPr lang="en-US" dirty="0" err="1"/>
              <a:t>lương</a:t>
            </a:r>
            <a:r>
              <a:rPr lang="en-US" dirty="0"/>
              <a:t> </a:t>
            </a:r>
            <a:r>
              <a:rPr lang="en-US" dirty="0" err="1"/>
              <a:t>giờ</a:t>
            </a:r>
            <a:r>
              <a:rPr lang="en-US" dirty="0"/>
              <a:t>, </a:t>
            </a:r>
            <a:r>
              <a:rPr lang="en-US" dirty="0" err="1"/>
              <a:t>lương</a:t>
            </a:r>
            <a:r>
              <a:rPr lang="en-US" dirty="0"/>
              <a:t> </a:t>
            </a:r>
            <a:r>
              <a:rPr lang="en-US" dirty="0" err="1"/>
              <a:t>giờ</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nhân</a:t>
            </a:r>
            <a:r>
              <a:rPr lang="en-US" dirty="0"/>
              <a:t> </a:t>
            </a:r>
            <a:r>
              <a:rPr lang="en-US" dirty="0" err="1"/>
              <a:t>viên</a:t>
            </a:r>
            <a:r>
              <a:rPr lang="en-US" dirty="0"/>
              <a:t> </a:t>
            </a:r>
            <a:r>
              <a:rPr lang="en-US" dirty="0" err="1"/>
              <a:t>và</a:t>
            </a:r>
            <a:r>
              <a:rPr lang="en-US" dirty="0"/>
              <a:t> </a:t>
            </a:r>
            <a:r>
              <a:rPr lang="en-US" dirty="0" err="1"/>
              <a:t>gán</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sumLG</a:t>
            </a:r>
            <a:r>
              <a:rPr lang="en-US" dirty="0"/>
              <a:t>, @</a:t>
            </a:r>
            <a:r>
              <a:rPr lang="en-US" dirty="0" err="1"/>
              <a:t>maxLG</a:t>
            </a:r>
            <a:endParaRPr lang="en-US" dirty="0"/>
          </a:p>
          <a:p>
            <a:pPr marL="342900" lvl="1" indent="0" algn="just">
              <a:buNone/>
            </a:pPr>
            <a:r>
              <a:rPr lang="en-US" dirty="0"/>
              <a:t>DECLARE @</a:t>
            </a:r>
            <a:r>
              <a:rPr lang="en-US" dirty="0" err="1"/>
              <a:t>sumLG</a:t>
            </a:r>
            <a:r>
              <a:rPr lang="en-US" dirty="0"/>
              <a:t> int, @</a:t>
            </a:r>
            <a:r>
              <a:rPr lang="en-US" dirty="0" err="1"/>
              <a:t>maxLG</a:t>
            </a:r>
            <a:r>
              <a:rPr lang="en-US" dirty="0"/>
              <a:t> int</a:t>
            </a:r>
          </a:p>
          <a:p>
            <a:pPr marL="342900" lvl="1" indent="0" algn="just">
              <a:buNone/>
            </a:pPr>
            <a:r>
              <a:rPr lang="en-US" dirty="0"/>
              <a:t>SELECT @</a:t>
            </a:r>
            <a:r>
              <a:rPr lang="en-US" dirty="0" err="1"/>
              <a:t>sumLG</a:t>
            </a:r>
            <a:r>
              <a:rPr lang="en-US" dirty="0"/>
              <a:t>=SUM(</a:t>
            </a:r>
            <a:r>
              <a:rPr lang="en-US" dirty="0" err="1"/>
              <a:t>luonggio</a:t>
            </a:r>
            <a:r>
              <a:rPr lang="en-US" dirty="0"/>
              <a:t>), @</a:t>
            </a:r>
            <a:r>
              <a:rPr lang="en-US" dirty="0" err="1"/>
              <a:t>maxLG</a:t>
            </a:r>
            <a:r>
              <a:rPr lang="en-US" dirty="0"/>
              <a:t>=MAX(</a:t>
            </a:r>
            <a:r>
              <a:rPr lang="en-US" dirty="0" err="1"/>
              <a:t>luonggio</a:t>
            </a:r>
            <a:r>
              <a:rPr lang="en-US" dirty="0"/>
              <a:t>)</a:t>
            </a:r>
          </a:p>
          <a:p>
            <a:pPr marL="342900" lvl="1" indent="0" algn="just">
              <a:buNone/>
            </a:pPr>
            <a:r>
              <a:rPr lang="en-US" dirty="0"/>
              <a:t>FROM </a:t>
            </a:r>
            <a:r>
              <a:rPr lang="en-US" dirty="0" err="1"/>
              <a:t>Nhanvien</a:t>
            </a:r>
            <a:endParaRPr lang="en-US" dirty="0"/>
          </a:p>
          <a:p>
            <a:pPr marL="0" indent="0">
              <a:buNone/>
            </a:pPr>
            <a:r>
              <a:rPr lang="en-US" dirty="0"/>
              <a:t>print @</a:t>
            </a:r>
            <a:r>
              <a:rPr lang="en-US" dirty="0" err="1"/>
              <a:t>sumLG</a:t>
            </a:r>
            <a:r>
              <a:rPr lang="en-US" dirty="0"/>
              <a:t> </a:t>
            </a:r>
          </a:p>
          <a:p>
            <a:pPr marL="0" indent="0">
              <a:buNone/>
            </a:pPr>
            <a:r>
              <a:rPr lang="en-US" dirty="0"/>
              <a:t>print @</a:t>
            </a:r>
            <a:r>
              <a:rPr lang="en-US" dirty="0" err="1"/>
              <a:t>maxLG</a:t>
            </a:r>
            <a:endParaRPr lang="en-US" dirty="0"/>
          </a:p>
          <a:p>
            <a:pPr marL="342900" lvl="1" indent="0" algn="just">
              <a:buNone/>
            </a:pPr>
            <a:endParaRPr lang="en-US" dirty="0"/>
          </a:p>
        </p:txBody>
      </p:sp>
    </p:spTree>
    <p:extLst>
      <p:ext uri="{BB962C8B-B14F-4D97-AF65-F5344CB8AC3E}">
        <p14:creationId xmlns:p14="http://schemas.microsoft.com/office/powerpoint/2010/main" val="45303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Toán tử</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a:t>Toán tử số học:</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so sánh:</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logic:</a:t>
            </a:r>
          </a:p>
          <a:p>
            <a:pPr algn="just">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71079866"/>
              </p:ext>
            </p:extLst>
          </p:nvPr>
        </p:nvGraphicFramePr>
        <p:xfrm>
          <a:off x="5391744" y="1464893"/>
          <a:ext cx="2659380" cy="1206630"/>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just">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just">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Cộng 2 số</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Trừ 2 số</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Nhân 2 số</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2 số</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lấy phần dư</a:t>
                      </a:r>
                      <a:endParaRPr lang="en-US" sz="1200">
                        <a:effectLst/>
                        <a:latin typeface="Arial Unicode M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9475154"/>
              </p:ext>
            </p:extLst>
          </p:nvPr>
        </p:nvGraphicFramePr>
        <p:xfrm>
          <a:off x="3087931" y="2747903"/>
          <a:ext cx="2659380" cy="2011050"/>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Bằng</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&gt;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&lt;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 hoặc bằng</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 hoặc bằng</a:t>
                      </a:r>
                      <a:endParaRPr lang="en-US" sz="1200">
                        <a:effectLst/>
                        <a:latin typeface="Arial Unicode MS"/>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20000"/>
                        </a:lnSpc>
                        <a:spcBef>
                          <a:spcPts val="0"/>
                        </a:spcBef>
                        <a:spcAft>
                          <a:spcPts val="0"/>
                        </a:spcAft>
                      </a:pPr>
                      <a:r>
                        <a:rPr lang="vi-VN" sz="1200">
                          <a:effectLst/>
                        </a:rPr>
                        <a:t>&lt;&gt;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val="10007"/>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Không lớn hơn</a:t>
                      </a:r>
                      <a:endParaRPr lang="en-US" sz="1200">
                        <a:effectLst/>
                        <a:latin typeface="Arial Unicode MS"/>
                      </a:endParaRPr>
                    </a:p>
                  </a:txBody>
                  <a:tcPr marL="68580" marR="68580" marT="0" marB="0"/>
                </a:tc>
                <a:extLst>
                  <a:ext uri="{0D108BD9-81ED-4DB2-BD59-A6C34878D82A}">
                    <a16:rowId xmlns:a16="http://schemas.microsoft.com/office/drawing/2014/main" val="10008"/>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Không nhỏ hơn</a:t>
                      </a:r>
                      <a:endParaRPr lang="en-US" sz="1200">
                        <a:effectLst/>
                        <a:latin typeface="Arial Unicode MS"/>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28723642"/>
              </p:ext>
            </p:extLst>
          </p:nvPr>
        </p:nvGraphicFramePr>
        <p:xfrm>
          <a:off x="6122236" y="4377197"/>
          <a:ext cx="2718435" cy="1224981"/>
        </p:xfrm>
        <a:graphic>
          <a:graphicData uri="http://schemas.openxmlformats.org/drawingml/2006/table">
            <a:tbl>
              <a:tblPr firstRow="1" firstCol="1" lastRow="1" lastCol="1" bandRow="1" bandCol="1">
                <a:tableStyleId>{5C22544A-7EE6-4342-B048-85BDC9FD1C3A}</a:tableStyleId>
              </a:tblPr>
              <a:tblGrid>
                <a:gridCol w="891540">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AND</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Và</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OR</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Hoặc</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NOT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Phủ định</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BETWEEN</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Trong khoản</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843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 </a:t>
            </a:r>
          </a:p>
          <a:p>
            <a:pPr marL="342900" lvl="1" indent="0">
              <a:buNone/>
            </a:pPr>
            <a:r>
              <a:rPr lang="vi-VN" dirty="0"/>
              <a:t>IF &lt;biểu thức luận lý&gt;</a:t>
            </a:r>
            <a:endParaRPr lang="en-US" dirty="0"/>
          </a:p>
          <a:p>
            <a:pPr marL="342900" lvl="1" indent="0">
              <a:buNone/>
            </a:pPr>
            <a:r>
              <a:rPr lang="vi-VN" dirty="0"/>
              <a:t>	&lt;câu lệnh 1&gt;|&lt;khối lệnh 1&gt;</a:t>
            </a:r>
            <a:endParaRPr lang="en-US" dirty="0"/>
          </a:p>
          <a:p>
            <a:pPr marL="342900" lvl="1" indent="0">
              <a:buNone/>
            </a:pPr>
            <a:r>
              <a:rPr lang="vi-VN" dirty="0"/>
              <a:t>[ELSE</a:t>
            </a:r>
            <a:endParaRPr lang="en-US" dirty="0"/>
          </a:p>
          <a:p>
            <a:pPr marL="342900" lvl="1" indent="0">
              <a:buNone/>
            </a:pPr>
            <a:r>
              <a:rPr lang="en-US" dirty="0"/>
              <a:t>	&lt;</a:t>
            </a:r>
            <a:r>
              <a:rPr lang="en-US" dirty="0" err="1"/>
              <a:t>câu</a:t>
            </a:r>
            <a:r>
              <a:rPr lang="en-US" dirty="0"/>
              <a:t> </a:t>
            </a:r>
            <a:r>
              <a:rPr lang="en-US" dirty="0" err="1"/>
              <a:t>lệnh</a:t>
            </a:r>
            <a:r>
              <a:rPr lang="en-US" dirty="0"/>
              <a:t> 2&gt;|&lt;</a:t>
            </a:r>
            <a:r>
              <a:rPr lang="en-US" dirty="0" err="1"/>
              <a:t>khối</a:t>
            </a:r>
            <a:r>
              <a:rPr lang="en-US" dirty="0"/>
              <a:t> </a:t>
            </a:r>
            <a:r>
              <a:rPr lang="en-US" dirty="0" err="1"/>
              <a:t>lệnh</a:t>
            </a:r>
            <a:r>
              <a:rPr lang="en-US" dirty="0"/>
              <a:t> 2&gt;]</a:t>
            </a:r>
          </a:p>
          <a:p>
            <a:pPr marL="342900" lvl="1" indent="0">
              <a:buNone/>
            </a:pPr>
            <a:endParaRPr lang="en-US" dirty="0"/>
          </a:p>
        </p:txBody>
      </p:sp>
    </p:spTree>
    <p:extLst>
      <p:ext uri="{BB962C8B-B14F-4D97-AF65-F5344CB8AC3E}">
        <p14:creationId xmlns:p14="http://schemas.microsoft.com/office/powerpoint/2010/main" val="136594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fontScale="92500" lnSpcReduction="10000"/>
          </a:bodyPr>
          <a:lstStyle/>
          <a:p>
            <a:pPr>
              <a:buFont typeface="Wingdings" pitchFamily="2" charset="2"/>
              <a:buChar char="v"/>
            </a:pPr>
            <a:r>
              <a:rPr lang="en-US"/>
              <a:t>Ví dụ: Kiểm tra xem nhân viên nào có lương giờ lớn hơn 20, nếu có thì in ra thông tin nhân viên đó. Nếu không thì xuất ra câu thông báo ‘Không có nhân viên có lương giờ &gt; 20’.</a:t>
            </a:r>
          </a:p>
          <a:p>
            <a:pPr marL="0" indent="0">
              <a:buNone/>
            </a:pPr>
            <a:r>
              <a:rPr lang="vi-VN"/>
              <a:t>IF(SELECT COUNT(*) FROM </a:t>
            </a:r>
            <a:r>
              <a:rPr lang="en-US"/>
              <a:t>Nhanvien</a:t>
            </a:r>
            <a:r>
              <a:rPr lang="vi-VN"/>
              <a:t> </a:t>
            </a:r>
            <a:endParaRPr lang="en-US"/>
          </a:p>
          <a:p>
            <a:pPr marL="0" indent="0">
              <a:buNone/>
            </a:pPr>
            <a:r>
              <a:rPr lang="vi-VN"/>
              <a:t>    WHERE </a:t>
            </a:r>
            <a:r>
              <a:rPr lang="en-US"/>
              <a:t>luonggio</a:t>
            </a:r>
            <a:r>
              <a:rPr lang="vi-VN"/>
              <a:t> &gt; </a:t>
            </a:r>
            <a:r>
              <a:rPr lang="en-US"/>
              <a:t>20</a:t>
            </a:r>
            <a:r>
              <a:rPr lang="vi-VN"/>
              <a:t>) &gt;0</a:t>
            </a:r>
            <a:endParaRPr lang="en-US"/>
          </a:p>
          <a:p>
            <a:pPr marL="0" indent="0">
              <a:buNone/>
            </a:pPr>
            <a:r>
              <a:rPr lang="vi-VN"/>
              <a:t>	BEGIN</a:t>
            </a:r>
            <a:endParaRPr lang="en-US"/>
          </a:p>
          <a:p>
            <a:pPr marL="0" indent="0">
              <a:buNone/>
            </a:pPr>
            <a:r>
              <a:rPr lang="vi-VN"/>
              <a:t>		PRINT’Danh sach cac </a:t>
            </a:r>
            <a:r>
              <a:rPr lang="en-US"/>
              <a:t>nhan vien co luong gio &gt; 20 la</a:t>
            </a:r>
            <a:r>
              <a:rPr lang="vi-VN"/>
              <a:t>:’</a:t>
            </a:r>
            <a:endParaRPr lang="en-US"/>
          </a:p>
          <a:p>
            <a:pPr marL="0" indent="0">
              <a:buNone/>
            </a:pPr>
            <a:r>
              <a:rPr lang="vi-VN"/>
              <a:t>		SELECT </a:t>
            </a:r>
            <a:r>
              <a:rPr lang="en-US"/>
              <a:t>* </a:t>
            </a:r>
            <a:r>
              <a:rPr lang="vi-VN"/>
              <a:t>FROM </a:t>
            </a:r>
            <a:r>
              <a:rPr lang="en-US"/>
              <a:t>Nhanvien</a:t>
            </a:r>
          </a:p>
          <a:p>
            <a:pPr marL="0" indent="0">
              <a:buNone/>
            </a:pPr>
            <a:r>
              <a:rPr lang="vi-VN"/>
              <a:t>		WHERE </a:t>
            </a:r>
            <a:r>
              <a:rPr lang="en-US"/>
              <a:t>luonggio &gt; 20</a:t>
            </a:r>
          </a:p>
          <a:p>
            <a:pPr marL="0" indent="0">
              <a:buNone/>
            </a:pPr>
            <a:r>
              <a:rPr lang="vi-VN"/>
              <a:t>	END</a:t>
            </a:r>
            <a:endParaRPr lang="en-US"/>
          </a:p>
          <a:p>
            <a:pPr marL="0" indent="0">
              <a:buNone/>
            </a:pPr>
            <a:r>
              <a:rPr lang="vi-VN"/>
              <a:t>ELSE</a:t>
            </a:r>
            <a:endParaRPr lang="en-US"/>
          </a:p>
          <a:p>
            <a:pPr marL="0" indent="0">
              <a:buNone/>
            </a:pPr>
            <a:r>
              <a:rPr lang="vi-VN"/>
              <a:t>	PRINT’Khong co </a:t>
            </a:r>
            <a:r>
              <a:rPr lang="en-US"/>
              <a:t>luong gio &gt; 20’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398" y="4173124"/>
            <a:ext cx="5486400" cy="4300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843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1356</TotalTime>
  <Words>2383</Words>
  <Application>Microsoft Macintosh PowerPoint</Application>
  <PresentationFormat>On-screen Show (16:10)</PresentationFormat>
  <Paragraphs>388</Paragraphs>
  <Slides>31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 Unicode MS</vt: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Microsoft Office User</cp:lastModifiedBy>
  <cp:revision>213</cp:revision>
  <dcterms:created xsi:type="dcterms:W3CDTF">2020-02-01T11:38:49Z</dcterms:created>
  <dcterms:modified xsi:type="dcterms:W3CDTF">2022-04-16T05:29:46Z</dcterms:modified>
</cp:coreProperties>
</file>